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theme/themeOverride4.xml" ContentType="application/vnd.openxmlformats-officedocument.themeOverr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33.xml" ContentType="application/vnd.openxmlformats-officedocument.presentationml.notesSlide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notesSlides/notesSlide31.xml" ContentType="application/vnd.openxmlformats-officedocument.presentationml.notesSlide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32.xml" ContentType="application/vnd.openxmlformats-officedocument.presentationml.notesSlide+xml"/>
  <Override PartName="/ppt/charts/chart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3"/>
  </p:notesMasterIdLst>
  <p:sldIdLst>
    <p:sldId id="482" r:id="rId2"/>
    <p:sldId id="895" r:id="rId3"/>
    <p:sldId id="730" r:id="rId4"/>
    <p:sldId id="906" r:id="rId5"/>
    <p:sldId id="907" r:id="rId6"/>
    <p:sldId id="902" r:id="rId7"/>
    <p:sldId id="909" r:id="rId8"/>
    <p:sldId id="910" r:id="rId9"/>
    <p:sldId id="808" r:id="rId10"/>
    <p:sldId id="844" r:id="rId11"/>
    <p:sldId id="911" r:id="rId12"/>
    <p:sldId id="872" r:id="rId13"/>
    <p:sldId id="912" r:id="rId14"/>
    <p:sldId id="562" r:id="rId15"/>
    <p:sldId id="913" r:id="rId16"/>
    <p:sldId id="742" r:id="rId17"/>
    <p:sldId id="889" r:id="rId18"/>
    <p:sldId id="914" r:id="rId19"/>
    <p:sldId id="826" r:id="rId20"/>
    <p:sldId id="916" r:id="rId21"/>
    <p:sldId id="536" r:id="rId22"/>
    <p:sldId id="917" r:id="rId23"/>
    <p:sldId id="918" r:id="rId24"/>
    <p:sldId id="936" r:id="rId25"/>
    <p:sldId id="937" r:id="rId26"/>
    <p:sldId id="940" r:id="rId27"/>
    <p:sldId id="921" r:id="rId28"/>
    <p:sldId id="922" r:id="rId29"/>
    <p:sldId id="926" r:id="rId30"/>
    <p:sldId id="927" r:id="rId31"/>
    <p:sldId id="928" r:id="rId32"/>
    <p:sldId id="929" r:id="rId33"/>
    <p:sldId id="930" r:id="rId34"/>
    <p:sldId id="815" r:id="rId35"/>
    <p:sldId id="502" r:id="rId36"/>
    <p:sldId id="939" r:id="rId37"/>
    <p:sldId id="932" r:id="rId38"/>
    <p:sldId id="931" r:id="rId39"/>
    <p:sldId id="934" r:id="rId40"/>
    <p:sldId id="935" r:id="rId41"/>
    <p:sldId id="938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66CCFF"/>
    <a:srgbClr val="CCECFF"/>
    <a:srgbClr val="009242"/>
    <a:srgbClr val="FFCC00"/>
    <a:srgbClr val="EAEAEA"/>
    <a:srgbClr val="EA8B00"/>
    <a:srgbClr val="CC3300"/>
    <a:srgbClr val="FF9999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4" autoAdjust="0"/>
    <p:restoredTop sz="82295" autoAdjust="0"/>
  </p:normalViewPr>
  <p:slideViewPr>
    <p:cSldViewPr>
      <p:cViewPr>
        <p:scale>
          <a:sx n="40" d="100"/>
          <a:sy n="40" d="100"/>
        </p:scale>
        <p:origin x="-112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c_growth_analysis_german2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c_growth_analysis_german2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c_growth_analysis_german2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janus\zesch\docs\work\papers\LREC10\final\material\wordpair_growth_analysis_german2.xlsx" TargetMode="External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Overview!$AK$41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Overview!$AK$42:$AK$54</c:f>
              <c:numCache>
                <c:formatCode>General</c:formatCode>
                <c:ptCount val="13"/>
                <c:pt idx="4" formatCode="0.00">
                  <c:v>5.7142857142857162E-2</c:v>
                </c:pt>
                <c:pt idx="5" formatCode="0.00">
                  <c:v>7.1428571428571494E-2</c:v>
                </c:pt>
                <c:pt idx="6" formatCode="0.00">
                  <c:v>0.14285714285714302</c:v>
                </c:pt>
                <c:pt idx="7" formatCode="0.00">
                  <c:v>0.19714285714285731</c:v>
                </c:pt>
                <c:pt idx="8" formatCode="0.00">
                  <c:v>0.25714285714285745</c:v>
                </c:pt>
                <c:pt idx="9" formatCode="0.00">
                  <c:v>0.42285714285714288</c:v>
                </c:pt>
                <c:pt idx="10" formatCode="0.00">
                  <c:v>0.46</c:v>
                </c:pt>
                <c:pt idx="11" formatCode="0.00">
                  <c:v>0.48571428571428615</c:v>
                </c:pt>
                <c:pt idx="12" formatCode="0.00">
                  <c:v>0.5</c:v>
                </c:pt>
              </c:numCache>
            </c:numRef>
          </c:val>
        </c:ser>
        <c:ser>
          <c:idx val="1"/>
          <c:order val="1"/>
          <c:tx>
            <c:strRef>
              <c:f>Overview!$AL$41</c:f>
              <c:strCache>
                <c:ptCount val="1"/>
                <c:pt idx="0">
                  <c:v>Gloss / LinkVector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Overview!$AL$42:$AL$54</c:f>
              <c:numCache>
                <c:formatCode>0.00</c:formatCode>
                <c:ptCount val="13"/>
                <c:pt idx="0">
                  <c:v>4.285714285714292E-2</c:v>
                </c:pt>
                <c:pt idx="1">
                  <c:v>0.11142857142857157</c:v>
                </c:pt>
                <c:pt idx="2">
                  <c:v>0.14571428571428593</c:v>
                </c:pt>
                <c:pt idx="3">
                  <c:v>0.27714285714285752</c:v>
                </c:pt>
                <c:pt idx="4">
                  <c:v>0.34000000000000041</c:v>
                </c:pt>
                <c:pt idx="5">
                  <c:v>0.38285714285714312</c:v>
                </c:pt>
                <c:pt idx="6">
                  <c:v>0.41714285714285765</c:v>
                </c:pt>
                <c:pt idx="7">
                  <c:v>0.44285714285714312</c:v>
                </c:pt>
                <c:pt idx="8">
                  <c:v>0.47428571428571431</c:v>
                </c:pt>
                <c:pt idx="9">
                  <c:v>0.51142857142857212</c:v>
                </c:pt>
                <c:pt idx="10">
                  <c:v>0.52857142857142869</c:v>
                </c:pt>
                <c:pt idx="11">
                  <c:v>0.54285714285714259</c:v>
                </c:pt>
                <c:pt idx="12">
                  <c:v>0.5485714285714286</c:v>
                </c:pt>
              </c:numCache>
            </c:numRef>
          </c:val>
        </c:ser>
        <c:ser>
          <c:idx val="2"/>
          <c:order val="2"/>
          <c:tx>
            <c:strRef>
              <c:f>Overview!$AM$41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Overview!$AM$42:$AM$54</c:f>
              <c:numCache>
                <c:formatCode>0.00</c:formatCode>
                <c:ptCount val="13"/>
                <c:pt idx="0">
                  <c:v>0.54571428571428549</c:v>
                </c:pt>
                <c:pt idx="1">
                  <c:v>0.64000000000000068</c:v>
                </c:pt>
                <c:pt idx="2">
                  <c:v>0.75142857142857256</c:v>
                </c:pt>
                <c:pt idx="3">
                  <c:v>0.80571428571428549</c:v>
                </c:pt>
                <c:pt idx="4">
                  <c:v>0.83714285714285763</c:v>
                </c:pt>
                <c:pt idx="5">
                  <c:v>0.86571428571428577</c:v>
                </c:pt>
                <c:pt idx="6">
                  <c:v>0.88857142857142923</c:v>
                </c:pt>
                <c:pt idx="7">
                  <c:v>0.8971428571428578</c:v>
                </c:pt>
                <c:pt idx="8">
                  <c:v>0.9085714285714287</c:v>
                </c:pt>
                <c:pt idx="9">
                  <c:v>0.91714285714285715</c:v>
                </c:pt>
                <c:pt idx="10">
                  <c:v>0.92285714285714249</c:v>
                </c:pt>
                <c:pt idx="11">
                  <c:v>0.9285714285714286</c:v>
                </c:pt>
                <c:pt idx="12">
                  <c:v>0.9285714285714286</c:v>
                </c:pt>
              </c:numCache>
            </c:numRef>
          </c:val>
        </c:ser>
        <c:marker val="1"/>
        <c:axId val="63228160"/>
        <c:axId val="63721856"/>
      </c:lineChart>
      <c:catAx>
        <c:axId val="63228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3721856"/>
        <c:crosses val="autoZero"/>
        <c:auto val="1"/>
        <c:lblAlgn val="ctr"/>
        <c:lblOffset val="100"/>
      </c:catAx>
      <c:valAx>
        <c:axId val="6372185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/>
                  <a:t>Coverage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3228160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Overview!$AK$41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Overview!$AK$42:$AK$54</c:f>
              <c:numCache>
                <c:formatCode>General</c:formatCode>
                <c:ptCount val="13"/>
                <c:pt idx="4" formatCode="0.00">
                  <c:v>5.7142857142857141E-2</c:v>
                </c:pt>
                <c:pt idx="5" formatCode="0.00">
                  <c:v>7.1428571428571425E-2</c:v>
                </c:pt>
                <c:pt idx="6" formatCode="0.00">
                  <c:v>0.14285714285714302</c:v>
                </c:pt>
                <c:pt idx="7" formatCode="0.00">
                  <c:v>0.1971428571428572</c:v>
                </c:pt>
                <c:pt idx="8" formatCode="0.00">
                  <c:v>0.25714285714285745</c:v>
                </c:pt>
                <c:pt idx="9" formatCode="0.00">
                  <c:v>0.42285714285714288</c:v>
                </c:pt>
                <c:pt idx="10" formatCode="0.00">
                  <c:v>0.46</c:v>
                </c:pt>
                <c:pt idx="11" formatCode="0.00">
                  <c:v>0.48571428571428615</c:v>
                </c:pt>
                <c:pt idx="12" formatCode="0.00">
                  <c:v>0.5</c:v>
                </c:pt>
              </c:numCache>
            </c:numRef>
          </c:val>
        </c:ser>
        <c:ser>
          <c:idx val="1"/>
          <c:order val="1"/>
          <c:tx>
            <c:strRef>
              <c:f>Overview!$AL$41</c:f>
              <c:strCache>
                <c:ptCount val="1"/>
                <c:pt idx="0">
                  <c:v>Gloss / LinkVector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Overview!$AL$42:$AL$54</c:f>
              <c:numCache>
                <c:formatCode>0.00</c:formatCode>
                <c:ptCount val="13"/>
                <c:pt idx="0">
                  <c:v>4.2857142857142906E-2</c:v>
                </c:pt>
                <c:pt idx="1">
                  <c:v>0.11142857142857152</c:v>
                </c:pt>
                <c:pt idx="2">
                  <c:v>0.14571428571428593</c:v>
                </c:pt>
                <c:pt idx="3">
                  <c:v>0.27714285714285752</c:v>
                </c:pt>
                <c:pt idx="4">
                  <c:v>0.34</c:v>
                </c:pt>
                <c:pt idx="5">
                  <c:v>0.38285714285714312</c:v>
                </c:pt>
                <c:pt idx="6">
                  <c:v>0.41714285714285765</c:v>
                </c:pt>
                <c:pt idx="7">
                  <c:v>0.44285714285714284</c:v>
                </c:pt>
                <c:pt idx="8">
                  <c:v>0.47428571428571431</c:v>
                </c:pt>
                <c:pt idx="9">
                  <c:v>0.51142857142857212</c:v>
                </c:pt>
                <c:pt idx="10">
                  <c:v>0.52857142857142869</c:v>
                </c:pt>
                <c:pt idx="11">
                  <c:v>0.54285714285714259</c:v>
                </c:pt>
                <c:pt idx="12">
                  <c:v>0.5485714285714286</c:v>
                </c:pt>
              </c:numCache>
            </c:numRef>
          </c:val>
        </c:ser>
        <c:ser>
          <c:idx val="2"/>
          <c:order val="2"/>
          <c:tx>
            <c:strRef>
              <c:f>Overview!$AM$41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Overview!$AM$42:$AM$54</c:f>
              <c:numCache>
                <c:formatCode>0.00</c:formatCode>
                <c:ptCount val="13"/>
                <c:pt idx="0">
                  <c:v>0.54571428571428549</c:v>
                </c:pt>
                <c:pt idx="1">
                  <c:v>0.64000000000000068</c:v>
                </c:pt>
                <c:pt idx="2">
                  <c:v>0.75142857142857256</c:v>
                </c:pt>
                <c:pt idx="3">
                  <c:v>0.80571428571428549</c:v>
                </c:pt>
                <c:pt idx="4">
                  <c:v>0.83714285714285763</c:v>
                </c:pt>
                <c:pt idx="5">
                  <c:v>0.86571428571428577</c:v>
                </c:pt>
                <c:pt idx="6">
                  <c:v>0.88857142857142868</c:v>
                </c:pt>
                <c:pt idx="7">
                  <c:v>0.89714285714285713</c:v>
                </c:pt>
                <c:pt idx="8">
                  <c:v>0.9085714285714287</c:v>
                </c:pt>
                <c:pt idx="9">
                  <c:v>0.91714285714285715</c:v>
                </c:pt>
                <c:pt idx="10">
                  <c:v>0.92285714285714249</c:v>
                </c:pt>
                <c:pt idx="11">
                  <c:v>0.9285714285714286</c:v>
                </c:pt>
                <c:pt idx="12">
                  <c:v>0.9285714285714286</c:v>
                </c:pt>
              </c:numCache>
            </c:numRef>
          </c:val>
        </c:ser>
        <c:marker val="1"/>
        <c:axId val="63940480"/>
        <c:axId val="63942656"/>
      </c:lineChart>
      <c:catAx>
        <c:axId val="639404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3942656"/>
        <c:crosses val="autoZero"/>
        <c:auto val="1"/>
        <c:lblAlgn val="ctr"/>
        <c:lblOffset val="100"/>
      </c:catAx>
      <c:valAx>
        <c:axId val="6394265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/>
                  <a:t>Coverage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3940480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Overview!$AK$41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Overview!$AK$42:$AK$54</c:f>
              <c:numCache>
                <c:formatCode>General</c:formatCode>
                <c:ptCount val="13"/>
                <c:pt idx="4" formatCode="0.00">
                  <c:v>5.7142857142857141E-2</c:v>
                </c:pt>
                <c:pt idx="5" formatCode="0.00">
                  <c:v>7.1428571428571425E-2</c:v>
                </c:pt>
                <c:pt idx="6" formatCode="0.00">
                  <c:v>0.14285714285714307</c:v>
                </c:pt>
                <c:pt idx="7" formatCode="0.00">
                  <c:v>0.1971428571428572</c:v>
                </c:pt>
                <c:pt idx="8" formatCode="0.00">
                  <c:v>0.25714285714285751</c:v>
                </c:pt>
                <c:pt idx="9" formatCode="0.00">
                  <c:v>0.42285714285714288</c:v>
                </c:pt>
                <c:pt idx="10" formatCode="0.00">
                  <c:v>0.46</c:v>
                </c:pt>
                <c:pt idx="11" formatCode="0.00">
                  <c:v>0.48571428571428626</c:v>
                </c:pt>
                <c:pt idx="12" formatCode="0.00">
                  <c:v>0.5</c:v>
                </c:pt>
              </c:numCache>
            </c:numRef>
          </c:val>
        </c:ser>
        <c:ser>
          <c:idx val="1"/>
          <c:order val="1"/>
          <c:tx>
            <c:strRef>
              <c:f>Overview!$AL$41</c:f>
              <c:strCache>
                <c:ptCount val="1"/>
                <c:pt idx="0">
                  <c:v>Gloss / LinkVector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Overview!$AL$42:$AL$54</c:f>
              <c:numCache>
                <c:formatCode>0.00</c:formatCode>
                <c:ptCount val="13"/>
                <c:pt idx="0">
                  <c:v>4.2857142857142913E-2</c:v>
                </c:pt>
                <c:pt idx="1">
                  <c:v>0.11142857142857153</c:v>
                </c:pt>
                <c:pt idx="2">
                  <c:v>0.14571428571428596</c:v>
                </c:pt>
                <c:pt idx="3">
                  <c:v>0.27714285714285758</c:v>
                </c:pt>
                <c:pt idx="4">
                  <c:v>0.34</c:v>
                </c:pt>
                <c:pt idx="5">
                  <c:v>0.38285714285714317</c:v>
                </c:pt>
                <c:pt idx="6">
                  <c:v>0.41714285714285776</c:v>
                </c:pt>
                <c:pt idx="7">
                  <c:v>0.44285714285714284</c:v>
                </c:pt>
                <c:pt idx="8">
                  <c:v>0.47428571428571431</c:v>
                </c:pt>
                <c:pt idx="9">
                  <c:v>0.51142857142857223</c:v>
                </c:pt>
                <c:pt idx="10">
                  <c:v>0.52857142857142869</c:v>
                </c:pt>
                <c:pt idx="11">
                  <c:v>0.54285714285714259</c:v>
                </c:pt>
                <c:pt idx="12">
                  <c:v>0.5485714285714286</c:v>
                </c:pt>
              </c:numCache>
            </c:numRef>
          </c:val>
        </c:ser>
        <c:ser>
          <c:idx val="2"/>
          <c:order val="2"/>
          <c:tx>
            <c:strRef>
              <c:f>Overview!$AM$41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Overview!$AJ$42:$AJ$54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Overview!$AM$42:$AM$54</c:f>
              <c:numCache>
                <c:formatCode>0.00</c:formatCode>
                <c:ptCount val="13"/>
                <c:pt idx="0">
                  <c:v>0.54571428571428549</c:v>
                </c:pt>
                <c:pt idx="1">
                  <c:v>0.64000000000000079</c:v>
                </c:pt>
                <c:pt idx="2">
                  <c:v>0.75142857142857289</c:v>
                </c:pt>
                <c:pt idx="3">
                  <c:v>0.80571428571428549</c:v>
                </c:pt>
                <c:pt idx="4">
                  <c:v>0.83714285714285763</c:v>
                </c:pt>
                <c:pt idx="5">
                  <c:v>0.86571428571428577</c:v>
                </c:pt>
                <c:pt idx="6">
                  <c:v>0.88857142857142868</c:v>
                </c:pt>
                <c:pt idx="7">
                  <c:v>0.89714285714285713</c:v>
                </c:pt>
                <c:pt idx="8">
                  <c:v>0.9085714285714287</c:v>
                </c:pt>
                <c:pt idx="9">
                  <c:v>0.91714285714285715</c:v>
                </c:pt>
                <c:pt idx="10">
                  <c:v>0.92285714285714249</c:v>
                </c:pt>
                <c:pt idx="11">
                  <c:v>0.9285714285714286</c:v>
                </c:pt>
                <c:pt idx="12">
                  <c:v>0.9285714285714286</c:v>
                </c:pt>
              </c:numCache>
            </c:numRef>
          </c:val>
        </c:ser>
        <c:marker val="1"/>
        <c:axId val="84343424"/>
        <c:axId val="130835584"/>
      </c:lineChart>
      <c:catAx>
        <c:axId val="843434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130835584"/>
        <c:crosses val="autoZero"/>
        <c:auto val="1"/>
        <c:lblAlgn val="ctr"/>
        <c:lblOffset val="100"/>
      </c:catAx>
      <c:valAx>
        <c:axId val="130835584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/>
                  <a:t>Coverage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8434342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Overview!$AE$41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Overview!$AD$42:$AD$54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Overview!$AE$42:$AE$54</c:f>
              <c:numCache>
                <c:formatCode>General</c:formatCode>
                <c:ptCount val="13"/>
                <c:pt idx="9" formatCode="0.00">
                  <c:v>0.38300000000000034</c:v>
                </c:pt>
                <c:pt idx="10" formatCode="0.00">
                  <c:v>0.33300000000000041</c:v>
                </c:pt>
                <c:pt idx="11" formatCode="0.00">
                  <c:v>0.34100000000000008</c:v>
                </c:pt>
                <c:pt idx="12" formatCode="0.00">
                  <c:v>0.34500000000000008</c:v>
                </c:pt>
              </c:numCache>
            </c:numRef>
          </c:val>
        </c:ser>
        <c:ser>
          <c:idx val="1"/>
          <c:order val="1"/>
          <c:tx>
            <c:strRef>
              <c:f>Overview!$AF$41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Overview!$AD$42:$AD$54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Overview!$AF$42:$AF$54</c:f>
              <c:numCache>
                <c:formatCode>General</c:formatCode>
                <c:ptCount val="13"/>
                <c:pt idx="4" formatCode="0.00">
                  <c:v>0.18800000000000014</c:v>
                </c:pt>
                <c:pt idx="5" formatCode="0.00">
                  <c:v>0.23</c:v>
                </c:pt>
                <c:pt idx="6" formatCode="0.00">
                  <c:v>0.29400000000000026</c:v>
                </c:pt>
                <c:pt idx="7" formatCode="0.00">
                  <c:v>0.33700000000000041</c:v>
                </c:pt>
                <c:pt idx="8" formatCode="0.00">
                  <c:v>0.28600000000000025</c:v>
                </c:pt>
                <c:pt idx="9" formatCode="0.00">
                  <c:v>0.30500000000000033</c:v>
                </c:pt>
                <c:pt idx="10" formatCode="0.00">
                  <c:v>0.27200000000000002</c:v>
                </c:pt>
                <c:pt idx="11" formatCode="0.00">
                  <c:v>0.25600000000000001</c:v>
                </c:pt>
                <c:pt idx="12" formatCode="0.00">
                  <c:v>0.24900000000000014</c:v>
                </c:pt>
              </c:numCache>
            </c:numRef>
          </c:val>
        </c:ser>
        <c:ser>
          <c:idx val="2"/>
          <c:order val="2"/>
          <c:tx>
            <c:strRef>
              <c:f>Overview!$AG$41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Overview!$AD$42:$AD$54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Overview!$AG$42:$AG$54</c:f>
              <c:numCache>
                <c:formatCode>0.00</c:formatCode>
                <c:ptCount val="13"/>
                <c:pt idx="0">
                  <c:v>0.36300000000000032</c:v>
                </c:pt>
                <c:pt idx="1">
                  <c:v>0.41300000000000026</c:v>
                </c:pt>
                <c:pt idx="2">
                  <c:v>0.46800000000000008</c:v>
                </c:pt>
                <c:pt idx="3">
                  <c:v>0.45300000000000001</c:v>
                </c:pt>
                <c:pt idx="4">
                  <c:v>0.39900000000000041</c:v>
                </c:pt>
                <c:pt idx="5">
                  <c:v>0.48900000000000032</c:v>
                </c:pt>
                <c:pt idx="6">
                  <c:v>0.51300000000000001</c:v>
                </c:pt>
                <c:pt idx="7">
                  <c:v>0.51100000000000001</c:v>
                </c:pt>
                <c:pt idx="8">
                  <c:v>0.49400000000000033</c:v>
                </c:pt>
                <c:pt idx="9">
                  <c:v>0.49900000000000028</c:v>
                </c:pt>
                <c:pt idx="10">
                  <c:v>0.45300000000000001</c:v>
                </c:pt>
                <c:pt idx="11">
                  <c:v>0.45800000000000002</c:v>
                </c:pt>
                <c:pt idx="12">
                  <c:v>0.45800000000000002</c:v>
                </c:pt>
              </c:numCache>
            </c:numRef>
          </c:val>
        </c:ser>
        <c:ser>
          <c:idx val="3"/>
          <c:order val="3"/>
          <c:tx>
            <c:strRef>
              <c:f>Overview!$AH$41</c:f>
              <c:strCache>
                <c:ptCount val="1"/>
                <c:pt idx="0">
                  <c:v>LinkVector</c:v>
                </c:pt>
              </c:strCache>
            </c:strRef>
          </c:tx>
          <c:cat>
            <c:strRef>
              <c:f>Overview!$AD$42:$AD$54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Overview!$AH$42:$AH$54</c:f>
              <c:numCache>
                <c:formatCode>General</c:formatCode>
                <c:ptCount val="13"/>
                <c:pt idx="4" formatCode="0.00">
                  <c:v>0.47800000000000026</c:v>
                </c:pt>
                <c:pt idx="5" formatCode="0.00">
                  <c:v>0.51500000000000001</c:v>
                </c:pt>
                <c:pt idx="6" formatCode="0.00">
                  <c:v>0.53800000000000003</c:v>
                </c:pt>
                <c:pt idx="7" formatCode="0.00">
                  <c:v>0.52200000000000002</c:v>
                </c:pt>
                <c:pt idx="8" formatCode="0.00">
                  <c:v>0.52700000000000002</c:v>
                </c:pt>
                <c:pt idx="9" formatCode="0.00">
                  <c:v>0.53400000000000003</c:v>
                </c:pt>
                <c:pt idx="10" formatCode="0.00">
                  <c:v>0.51500000000000001</c:v>
                </c:pt>
                <c:pt idx="11" formatCode="0.00">
                  <c:v>0.53</c:v>
                </c:pt>
                <c:pt idx="12" formatCode="0.00">
                  <c:v>0.52100000000000002</c:v>
                </c:pt>
              </c:numCache>
            </c:numRef>
          </c:val>
        </c:ser>
        <c:marker val="1"/>
        <c:axId val="64077184"/>
        <c:axId val="64083456"/>
      </c:lineChart>
      <c:catAx>
        <c:axId val="640771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083456"/>
        <c:crosses val="autoZero"/>
        <c:auto val="1"/>
        <c:lblAlgn val="ctr"/>
        <c:lblOffset val="100"/>
      </c:catAx>
      <c:valAx>
        <c:axId val="6408345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Spearman rank correlation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07718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ser>
          <c:idx val="0"/>
          <c:order val="0"/>
          <c:tx>
            <c:strRef>
              <c:f>Overview!$AG$58</c:f>
              <c:strCache>
                <c:ptCount val="1"/>
                <c:pt idx="0">
                  <c:v>ConceptVector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triangle"/>
            <c:size val="9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Overview!$AD$59:$AF$71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Overview!$AG$59:$AG$71</c:f>
              <c:numCache>
                <c:formatCode>0.00</c:formatCode>
                <c:ptCount val="13"/>
                <c:pt idx="0">
                  <c:v>0.35273118515671725</c:v>
                </c:pt>
                <c:pt idx="1">
                  <c:v>0.46048043975083347</c:v>
                </c:pt>
                <c:pt idx="2">
                  <c:v>0.53804145294166883</c:v>
                </c:pt>
                <c:pt idx="3">
                  <c:v>0.55948533430622427</c:v>
                </c:pt>
                <c:pt idx="4">
                  <c:v>0.54179821894029057</c:v>
                </c:pt>
                <c:pt idx="5">
                  <c:v>0.56646115766550664</c:v>
                </c:pt>
                <c:pt idx="6">
                  <c:v>0.5826753100935369</c:v>
                </c:pt>
                <c:pt idx="7">
                  <c:v>0.58771808703863626</c:v>
                </c:pt>
                <c:pt idx="8">
                  <c:v>0.5822404030549253</c:v>
                </c:pt>
                <c:pt idx="9">
                  <c:v>0.5707524077836077</c:v>
                </c:pt>
                <c:pt idx="10">
                  <c:v>0.57167708953123042</c:v>
                </c:pt>
                <c:pt idx="11">
                  <c:v>0.57541412725326258</c:v>
                </c:pt>
                <c:pt idx="12">
                  <c:v>0.57320603599905151</c:v>
                </c:pt>
              </c:numCache>
            </c:numRef>
          </c:val>
        </c:ser>
        <c:marker val="1"/>
        <c:axId val="64005248"/>
        <c:axId val="64007552"/>
      </c:lineChart>
      <c:catAx>
        <c:axId val="64005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007552"/>
        <c:crosses val="autoZero"/>
        <c:auto val="1"/>
        <c:lblAlgn val="ctr"/>
        <c:lblOffset val="100"/>
      </c:catAx>
      <c:valAx>
        <c:axId val="64007552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="1" i="0" baseline="0"/>
                  <a:t>Spearman rank correlation</a:t>
                </a:r>
                <a:endParaRPr lang="de-DE" sz="2000"/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005248"/>
        <c:crosses val="autoZero"/>
        <c:crossBetween val="between"/>
        <c:majorUnit val="0.1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Overview!$C$20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Overview!$B$21:$B$33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Overview!$C$21:$C$33</c:f>
              <c:numCache>
                <c:formatCode>General</c:formatCode>
                <c:ptCount val="13"/>
                <c:pt idx="4" formatCode="0.000">
                  <c:v>0.12400000000000007</c:v>
                </c:pt>
                <c:pt idx="5" formatCode="0.000">
                  <c:v>0.19600000000000001</c:v>
                </c:pt>
                <c:pt idx="6" formatCode="0.000">
                  <c:v>0.31300000000000028</c:v>
                </c:pt>
                <c:pt idx="7" formatCode="0.000">
                  <c:v>0.40300000000000002</c:v>
                </c:pt>
                <c:pt idx="8" formatCode="0.000">
                  <c:v>0.51200000000000001</c:v>
                </c:pt>
                <c:pt idx="9" formatCode="0.000">
                  <c:v>0.66700000000000081</c:v>
                </c:pt>
                <c:pt idx="10" formatCode="0.000">
                  <c:v>0.69799999999999995</c:v>
                </c:pt>
                <c:pt idx="11" formatCode="0.000">
                  <c:v>0.73100000000000054</c:v>
                </c:pt>
                <c:pt idx="12" formatCode="0.000">
                  <c:v>0.75200000000000056</c:v>
                </c:pt>
              </c:numCache>
            </c:numRef>
          </c:val>
        </c:ser>
        <c:ser>
          <c:idx val="1"/>
          <c:order val="1"/>
          <c:tx>
            <c:strRef>
              <c:f>Overview!$D$20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Overview!$B$21:$B$33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Overview!$D$21:$D$33</c:f>
              <c:numCache>
                <c:formatCode>0.000</c:formatCode>
                <c:ptCount val="13"/>
                <c:pt idx="0">
                  <c:v>1.7000000000000001E-2</c:v>
                </c:pt>
                <c:pt idx="1">
                  <c:v>5.1999999999999998E-2</c:v>
                </c:pt>
                <c:pt idx="2">
                  <c:v>0.14300000000000004</c:v>
                </c:pt>
                <c:pt idx="3">
                  <c:v>0.33200000000000041</c:v>
                </c:pt>
                <c:pt idx="4">
                  <c:v>0.45100000000000001</c:v>
                </c:pt>
                <c:pt idx="5">
                  <c:v>0.52700000000000002</c:v>
                </c:pt>
                <c:pt idx="6">
                  <c:v>0.58699999999999997</c:v>
                </c:pt>
                <c:pt idx="7">
                  <c:v>0.63700000000000057</c:v>
                </c:pt>
                <c:pt idx="8">
                  <c:v>0.68200000000000005</c:v>
                </c:pt>
                <c:pt idx="9">
                  <c:v>0.71600000000000052</c:v>
                </c:pt>
                <c:pt idx="10">
                  <c:v>0.73200000000000054</c:v>
                </c:pt>
                <c:pt idx="11">
                  <c:v>0.75600000000000056</c:v>
                </c:pt>
                <c:pt idx="12">
                  <c:v>0.76700000000000068</c:v>
                </c:pt>
              </c:numCache>
            </c:numRef>
          </c:val>
        </c:ser>
        <c:ser>
          <c:idx val="2"/>
          <c:order val="2"/>
          <c:tx>
            <c:strRef>
              <c:f>Overview!$F$20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Overview!$B$21:$B$33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Overview!$F$21:$F$33</c:f>
              <c:numCache>
                <c:formatCode>0.000</c:formatCode>
                <c:ptCount val="13"/>
                <c:pt idx="0">
                  <c:v>0.14400000000000004</c:v>
                </c:pt>
                <c:pt idx="1">
                  <c:v>0.22900000000000001</c:v>
                </c:pt>
                <c:pt idx="2">
                  <c:v>0.37300000000000028</c:v>
                </c:pt>
                <c:pt idx="3">
                  <c:v>0.54900000000000004</c:v>
                </c:pt>
                <c:pt idx="4">
                  <c:v>0.63400000000000056</c:v>
                </c:pt>
                <c:pt idx="5">
                  <c:v>0.69499999999999995</c:v>
                </c:pt>
                <c:pt idx="6">
                  <c:v>0.74500000000000055</c:v>
                </c:pt>
                <c:pt idx="7">
                  <c:v>0.78</c:v>
                </c:pt>
                <c:pt idx="8">
                  <c:v>0.80700000000000005</c:v>
                </c:pt>
                <c:pt idx="9">
                  <c:v>0.82000000000000051</c:v>
                </c:pt>
                <c:pt idx="10">
                  <c:v>0.83000000000000052</c:v>
                </c:pt>
                <c:pt idx="11">
                  <c:v>0.83400000000000052</c:v>
                </c:pt>
                <c:pt idx="12">
                  <c:v>0.83700000000000052</c:v>
                </c:pt>
              </c:numCache>
            </c:numRef>
          </c:val>
        </c:ser>
        <c:ser>
          <c:idx val="3"/>
          <c:order val="3"/>
          <c:tx>
            <c:strRef>
              <c:f>Overview!$G$20</c:f>
              <c:strCache>
                <c:ptCount val="1"/>
                <c:pt idx="0">
                  <c:v>LinkVector</c:v>
                </c:pt>
              </c:strCache>
            </c:strRef>
          </c:tx>
          <c:cat>
            <c:strRef>
              <c:f>Overview!$B$21:$B$33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Overview!$G$21:$G$33</c:f>
              <c:numCache>
                <c:formatCode>0.000</c:formatCode>
                <c:ptCount val="13"/>
                <c:pt idx="0">
                  <c:v>8.0000000000000106E-3</c:v>
                </c:pt>
                <c:pt idx="1">
                  <c:v>2.7000000000000024E-2</c:v>
                </c:pt>
                <c:pt idx="2">
                  <c:v>7.5999999999999998E-2</c:v>
                </c:pt>
                <c:pt idx="3">
                  <c:v>0.16</c:v>
                </c:pt>
                <c:pt idx="4">
                  <c:v>0.255</c:v>
                </c:pt>
                <c:pt idx="5">
                  <c:v>0.29400000000000026</c:v>
                </c:pt>
                <c:pt idx="6">
                  <c:v>0.33400000000000041</c:v>
                </c:pt>
                <c:pt idx="7">
                  <c:v>0.36400000000000032</c:v>
                </c:pt>
                <c:pt idx="8">
                  <c:v>0.38900000000000035</c:v>
                </c:pt>
                <c:pt idx="9">
                  <c:v>0.40100000000000002</c:v>
                </c:pt>
                <c:pt idx="10">
                  <c:v>0.42100000000000032</c:v>
                </c:pt>
                <c:pt idx="11">
                  <c:v>0.441</c:v>
                </c:pt>
                <c:pt idx="12">
                  <c:v>0.44900000000000001</c:v>
                </c:pt>
              </c:numCache>
            </c:numRef>
          </c:val>
        </c:ser>
        <c:marker val="1"/>
        <c:axId val="64096128"/>
        <c:axId val="64110592"/>
      </c:lineChart>
      <c:catAx>
        <c:axId val="640961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110592"/>
        <c:crosses val="autoZero"/>
        <c:auto val="1"/>
        <c:lblAlgn val="ctr"/>
        <c:lblOffset val="100"/>
      </c:catAx>
      <c:valAx>
        <c:axId val="64110592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Coverage</a:t>
                </a:r>
              </a:p>
            </c:rich>
          </c:tx>
          <c:layout/>
        </c:title>
        <c:numFmt formatCode="#,##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09612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Overview!$C$2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Overview!$B$3:$B$15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Overview!$C$3:$C$15</c:f>
              <c:numCache>
                <c:formatCode>General</c:formatCode>
                <c:ptCount val="13"/>
                <c:pt idx="4" formatCode="0.000">
                  <c:v>0.59599999999999997</c:v>
                </c:pt>
                <c:pt idx="5" formatCode="0.000">
                  <c:v>0.55700000000000005</c:v>
                </c:pt>
                <c:pt idx="6" formatCode="0.000">
                  <c:v>0.48100000000000026</c:v>
                </c:pt>
                <c:pt idx="7" formatCode="0.000">
                  <c:v>0.47800000000000026</c:v>
                </c:pt>
                <c:pt idx="8" formatCode="0.000">
                  <c:v>0.45900000000000002</c:v>
                </c:pt>
                <c:pt idx="9" formatCode="0.000">
                  <c:v>0.441</c:v>
                </c:pt>
                <c:pt idx="10" formatCode="0.000">
                  <c:v>0.43400000000000027</c:v>
                </c:pt>
                <c:pt idx="11" formatCode="0.000">
                  <c:v>0.43800000000000028</c:v>
                </c:pt>
                <c:pt idx="12" formatCode="0.000">
                  <c:v>0.42900000000000033</c:v>
                </c:pt>
              </c:numCache>
            </c:numRef>
          </c:val>
        </c:ser>
        <c:ser>
          <c:idx val="1"/>
          <c:order val="1"/>
          <c:tx>
            <c:strRef>
              <c:f>Overview!$D$2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Overview!$B$3:$B$15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Overview!$D$3:$D$15</c:f>
              <c:numCache>
                <c:formatCode>0.000</c:formatCode>
                <c:ptCount val="13"/>
                <c:pt idx="0">
                  <c:v>0.47100000000000025</c:v>
                </c:pt>
                <c:pt idx="1">
                  <c:v>0.34800000000000025</c:v>
                </c:pt>
                <c:pt idx="2">
                  <c:v>0.40800000000000008</c:v>
                </c:pt>
                <c:pt idx="3">
                  <c:v>0.3920000000000004</c:v>
                </c:pt>
                <c:pt idx="4">
                  <c:v>0.39900000000000041</c:v>
                </c:pt>
                <c:pt idx="5">
                  <c:v>0.36000000000000026</c:v>
                </c:pt>
                <c:pt idx="6">
                  <c:v>0.36400000000000032</c:v>
                </c:pt>
                <c:pt idx="7">
                  <c:v>0.37200000000000027</c:v>
                </c:pt>
                <c:pt idx="8">
                  <c:v>0.38600000000000034</c:v>
                </c:pt>
                <c:pt idx="9">
                  <c:v>0.38000000000000034</c:v>
                </c:pt>
                <c:pt idx="10">
                  <c:v>0.36900000000000033</c:v>
                </c:pt>
                <c:pt idx="11">
                  <c:v>0.35200000000000026</c:v>
                </c:pt>
                <c:pt idx="12">
                  <c:v>0.36100000000000032</c:v>
                </c:pt>
              </c:numCache>
            </c:numRef>
          </c:val>
        </c:ser>
        <c:ser>
          <c:idx val="2"/>
          <c:order val="2"/>
          <c:tx>
            <c:strRef>
              <c:f>Overview!$F$2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Overview!$B$3:$B$15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Overview!$F$3:$F$15</c:f>
              <c:numCache>
                <c:formatCode>0.000</c:formatCode>
                <c:ptCount val="13"/>
                <c:pt idx="0">
                  <c:v>0.58499999999999996</c:v>
                </c:pt>
                <c:pt idx="1">
                  <c:v>0.56299999999999994</c:v>
                </c:pt>
                <c:pt idx="2">
                  <c:v>0.61300000000000054</c:v>
                </c:pt>
                <c:pt idx="3">
                  <c:v>0.6510000000000008</c:v>
                </c:pt>
                <c:pt idx="4">
                  <c:v>0.65800000000000081</c:v>
                </c:pt>
                <c:pt idx="5">
                  <c:v>0.66400000000000081</c:v>
                </c:pt>
                <c:pt idx="6">
                  <c:v>0.67400000000000082</c:v>
                </c:pt>
                <c:pt idx="7">
                  <c:v>0.68</c:v>
                </c:pt>
                <c:pt idx="8">
                  <c:v>0.66800000000000082</c:v>
                </c:pt>
                <c:pt idx="9">
                  <c:v>0.67400000000000082</c:v>
                </c:pt>
                <c:pt idx="10">
                  <c:v>0.65700000000000081</c:v>
                </c:pt>
                <c:pt idx="11">
                  <c:v>0.66800000000000082</c:v>
                </c:pt>
                <c:pt idx="12">
                  <c:v>0.67400000000000082</c:v>
                </c:pt>
              </c:numCache>
            </c:numRef>
          </c:val>
        </c:ser>
        <c:ser>
          <c:idx val="3"/>
          <c:order val="3"/>
          <c:tx>
            <c:strRef>
              <c:f>Overview!$G$2</c:f>
              <c:strCache>
                <c:ptCount val="1"/>
                <c:pt idx="0">
                  <c:v>LinkVector</c:v>
                </c:pt>
              </c:strCache>
            </c:strRef>
          </c:tx>
          <c:cat>
            <c:strRef>
              <c:f>Overview!$B$3:$B$15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Overview!$G$3:$G$15</c:f>
              <c:numCache>
                <c:formatCode>0.000</c:formatCode>
                <c:ptCount val="13"/>
                <c:pt idx="0">
                  <c:v>0.37500000000000028</c:v>
                </c:pt>
                <c:pt idx="1">
                  <c:v>0.49100000000000033</c:v>
                </c:pt>
                <c:pt idx="2">
                  <c:v>0.48300000000000026</c:v>
                </c:pt>
                <c:pt idx="3">
                  <c:v>0.53</c:v>
                </c:pt>
                <c:pt idx="4">
                  <c:v>0.63500000000000056</c:v>
                </c:pt>
                <c:pt idx="5">
                  <c:v>0.63000000000000056</c:v>
                </c:pt>
                <c:pt idx="6">
                  <c:v>0.62600000000000056</c:v>
                </c:pt>
                <c:pt idx="7">
                  <c:v>0.6510000000000008</c:v>
                </c:pt>
                <c:pt idx="8">
                  <c:v>0.66300000000000081</c:v>
                </c:pt>
                <c:pt idx="9">
                  <c:v>0.65800000000000081</c:v>
                </c:pt>
                <c:pt idx="10">
                  <c:v>0.66700000000000081</c:v>
                </c:pt>
                <c:pt idx="11">
                  <c:v>0.67300000000000082</c:v>
                </c:pt>
                <c:pt idx="12">
                  <c:v>0.68700000000000061</c:v>
                </c:pt>
              </c:numCache>
            </c:numRef>
          </c:val>
        </c:ser>
        <c:marker val="1"/>
        <c:axId val="64231680"/>
        <c:axId val="64246144"/>
      </c:lineChart>
      <c:catAx>
        <c:axId val="642316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246144"/>
        <c:crosses val="autoZero"/>
        <c:auto val="1"/>
        <c:lblAlgn val="ctr"/>
        <c:lblOffset val="100"/>
      </c:catAx>
      <c:valAx>
        <c:axId val="64246144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Accuracy</a:t>
                </a:r>
              </a:p>
            </c:rich>
          </c:tx>
          <c:layout/>
        </c:title>
        <c:numFmt formatCode="#,##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231680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Overview!$C$37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Overview!$B$38:$B$50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Overview!$C$38:$C$50</c:f>
              <c:numCache>
                <c:formatCode>General</c:formatCode>
                <c:ptCount val="13"/>
                <c:pt idx="4" formatCode="0.000">
                  <c:v>0.20528888888888891</c:v>
                </c:pt>
                <c:pt idx="5" formatCode="0.000">
                  <c:v>0.28996547144754353</c:v>
                </c:pt>
                <c:pt idx="6" formatCode="0.000">
                  <c:v>0.37922670025188965</c:v>
                </c:pt>
                <c:pt idx="7" formatCode="0.000">
                  <c:v>0.43730760499432503</c:v>
                </c:pt>
                <c:pt idx="8" formatCode="0.000">
                  <c:v>0.48405355303810504</c:v>
                </c:pt>
                <c:pt idx="9" formatCode="0.000">
                  <c:v>0.53095126353790612</c:v>
                </c:pt>
                <c:pt idx="10" formatCode="0.000">
                  <c:v>0.53521554770318025</c:v>
                </c:pt>
                <c:pt idx="11" formatCode="0.000">
                  <c:v>0.54778100940975194</c:v>
                </c:pt>
                <c:pt idx="12" formatCode="0.000">
                  <c:v>0.54633022861981373</c:v>
                </c:pt>
              </c:numCache>
            </c:numRef>
          </c:val>
        </c:ser>
        <c:ser>
          <c:idx val="1"/>
          <c:order val="1"/>
          <c:tx>
            <c:strRef>
              <c:f>Overview!$D$37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Overview!$B$38:$B$50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Overview!$D$38:$D$50</c:f>
              <c:numCache>
                <c:formatCode>0.000</c:formatCode>
                <c:ptCount val="13"/>
                <c:pt idx="0">
                  <c:v>3.2815573770491838E-2</c:v>
                </c:pt>
                <c:pt idx="1">
                  <c:v>9.0480000000000005E-2</c:v>
                </c:pt>
                <c:pt idx="2">
                  <c:v>0.21177495462794921</c:v>
                </c:pt>
                <c:pt idx="3">
                  <c:v>0.35951381215469652</c:v>
                </c:pt>
                <c:pt idx="4">
                  <c:v>0.42340941176470637</c:v>
                </c:pt>
                <c:pt idx="5">
                  <c:v>0.42777903043968435</c:v>
                </c:pt>
                <c:pt idx="6">
                  <c:v>0.44935436382755051</c:v>
                </c:pt>
                <c:pt idx="7">
                  <c:v>0.46970069375619433</c:v>
                </c:pt>
                <c:pt idx="8">
                  <c:v>0.49298127340823988</c:v>
                </c:pt>
                <c:pt idx="9">
                  <c:v>0.49649635036496387</c:v>
                </c:pt>
                <c:pt idx="10">
                  <c:v>0.49065940054495932</c:v>
                </c:pt>
                <c:pt idx="11">
                  <c:v>0.48034657039711226</c:v>
                </c:pt>
                <c:pt idx="12">
                  <c:v>0.49093439716312048</c:v>
                </c:pt>
              </c:numCache>
            </c:numRef>
          </c:val>
        </c:ser>
        <c:ser>
          <c:idx val="2"/>
          <c:order val="2"/>
          <c:tx>
            <c:strRef>
              <c:f>Overview!$F$37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Overview!$B$38:$B$50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Overview!$F$38:$F$50</c:f>
              <c:numCache>
                <c:formatCode>0.000</c:formatCode>
                <c:ptCount val="13"/>
                <c:pt idx="0">
                  <c:v>0.23111111111111121</c:v>
                </c:pt>
                <c:pt idx="1">
                  <c:v>0.32557323232323232</c:v>
                </c:pt>
                <c:pt idx="2">
                  <c:v>0.46379107505070993</c:v>
                </c:pt>
                <c:pt idx="3">
                  <c:v>0.595665</c:v>
                </c:pt>
                <c:pt idx="4">
                  <c:v>0.64577708978328174</c:v>
                </c:pt>
                <c:pt idx="5">
                  <c:v>0.67914643119941243</c:v>
                </c:pt>
                <c:pt idx="6">
                  <c:v>0.70772374911909863</c:v>
                </c:pt>
                <c:pt idx="7">
                  <c:v>0.72657534246575362</c:v>
                </c:pt>
                <c:pt idx="8">
                  <c:v>0.73095050847457743</c:v>
                </c:pt>
                <c:pt idx="9">
                  <c:v>0.7398661311914323</c:v>
                </c:pt>
                <c:pt idx="10">
                  <c:v>0.73343644922662998</c:v>
                </c:pt>
                <c:pt idx="11">
                  <c:v>0.74182689747004082</c:v>
                </c:pt>
                <c:pt idx="12">
                  <c:v>0.74670814030443466</c:v>
                </c:pt>
              </c:numCache>
            </c:numRef>
          </c:val>
        </c:ser>
        <c:ser>
          <c:idx val="3"/>
          <c:order val="3"/>
          <c:tx>
            <c:strRef>
              <c:f>Overview!$G$37</c:f>
              <c:strCache>
                <c:ptCount val="1"/>
                <c:pt idx="0">
                  <c:v>LinkVector</c:v>
                </c:pt>
              </c:strCache>
            </c:strRef>
          </c:tx>
          <c:cat>
            <c:strRef>
              <c:f>Overview!$B$38:$B$50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Overview!$G$38:$G$50</c:f>
              <c:numCache>
                <c:formatCode>0.000</c:formatCode>
                <c:ptCount val="13"/>
                <c:pt idx="0">
                  <c:v>1.5665796344647525E-2</c:v>
                </c:pt>
                <c:pt idx="1">
                  <c:v>5.1185328185328165E-2</c:v>
                </c:pt>
                <c:pt idx="2">
                  <c:v>0.13133452593917694</c:v>
                </c:pt>
                <c:pt idx="3">
                  <c:v>0.24579710144927558</c:v>
                </c:pt>
                <c:pt idx="4">
                  <c:v>0.36387640449438241</c:v>
                </c:pt>
                <c:pt idx="5">
                  <c:v>0.40090909090909121</c:v>
                </c:pt>
                <c:pt idx="6">
                  <c:v>0.43559166666666682</c:v>
                </c:pt>
                <c:pt idx="7">
                  <c:v>0.46692413793103471</c:v>
                </c:pt>
                <c:pt idx="8">
                  <c:v>0.49031749049429696</c:v>
                </c:pt>
                <c:pt idx="9">
                  <c:v>0.49831539187913176</c:v>
                </c:pt>
                <c:pt idx="10">
                  <c:v>0.51618933823529412</c:v>
                </c:pt>
                <c:pt idx="11">
                  <c:v>0.53284201077199278</c:v>
                </c:pt>
                <c:pt idx="12">
                  <c:v>0.54306866197183057</c:v>
                </c:pt>
              </c:numCache>
            </c:numRef>
          </c:val>
        </c:ser>
        <c:marker val="1"/>
        <c:axId val="64371328"/>
        <c:axId val="64381696"/>
      </c:lineChart>
      <c:catAx>
        <c:axId val="643713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381696"/>
        <c:crosses val="autoZero"/>
        <c:auto val="1"/>
        <c:lblAlgn val="ctr"/>
        <c:lblOffset val="100"/>
      </c:catAx>
      <c:valAx>
        <c:axId val="6438169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de-DE" sz="2400"/>
                  <a:t>H</a:t>
                </a:r>
              </a:p>
            </c:rich>
          </c:tx>
          <c:layout/>
        </c:title>
        <c:numFmt formatCode="#,##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37132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Overview!$AK$22</c:f>
              <c:strCache>
                <c:ptCount val="1"/>
                <c:pt idx="0">
                  <c:v>PL/IC</c:v>
                </c:pt>
              </c:strCache>
            </c:strRef>
          </c:tx>
          <c:cat>
            <c:strRef>
              <c:f>Overview!$AJ$23:$AJ$35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Overview!$AK$23:$AK$35</c:f>
              <c:numCache>
                <c:formatCode>General</c:formatCode>
                <c:ptCount val="13"/>
                <c:pt idx="4" formatCode="0.00">
                  <c:v>0.12307692307692342</c:v>
                </c:pt>
                <c:pt idx="5" formatCode="0.00">
                  <c:v>0.18461538461538507</c:v>
                </c:pt>
                <c:pt idx="6" formatCode="0.00">
                  <c:v>0.35384615384615387</c:v>
                </c:pt>
                <c:pt idx="7" formatCode="0.00">
                  <c:v>0.36923076923077025</c:v>
                </c:pt>
                <c:pt idx="8" formatCode="0.00">
                  <c:v>0.50769230769230766</c:v>
                </c:pt>
                <c:pt idx="9" formatCode="0.00">
                  <c:v>0.89230769230769302</c:v>
                </c:pt>
                <c:pt idx="10" formatCode="0.00">
                  <c:v>0.90769230769230769</c:v>
                </c:pt>
                <c:pt idx="11" formatCode="0.00">
                  <c:v>0.90769230769230769</c:v>
                </c:pt>
                <c:pt idx="12" formatCode="0.00">
                  <c:v>0.90769230769230769</c:v>
                </c:pt>
              </c:numCache>
            </c:numRef>
          </c:val>
        </c:ser>
        <c:ser>
          <c:idx val="1"/>
          <c:order val="1"/>
          <c:tx>
            <c:strRef>
              <c:f>Overview!$AL$22</c:f>
              <c:strCache>
                <c:ptCount val="1"/>
                <c:pt idx="0">
                  <c:v>Gloss / Vector</c:v>
                </c:pt>
              </c:strCache>
            </c:strRef>
          </c:tx>
          <c:cat>
            <c:strRef>
              <c:f>Overview!$AJ$23:$AJ$35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Overview!$AL$23:$AL$35</c:f>
              <c:numCache>
                <c:formatCode>0.00</c:formatCode>
                <c:ptCount val="13"/>
                <c:pt idx="0">
                  <c:v>3.0769230769230795E-2</c:v>
                </c:pt>
                <c:pt idx="1">
                  <c:v>9.2307692307692646E-2</c:v>
                </c:pt>
                <c:pt idx="2">
                  <c:v>0.21538461538461537</c:v>
                </c:pt>
                <c:pt idx="3">
                  <c:v>0.49230769230769367</c:v>
                </c:pt>
                <c:pt idx="4">
                  <c:v>0.6769230769230804</c:v>
                </c:pt>
                <c:pt idx="5">
                  <c:v>0.72307692307692306</c:v>
                </c:pt>
                <c:pt idx="6">
                  <c:v>0.76923076923076927</c:v>
                </c:pt>
                <c:pt idx="7">
                  <c:v>0.75384615384615383</c:v>
                </c:pt>
                <c:pt idx="8">
                  <c:v>0.8153846153846156</c:v>
                </c:pt>
                <c:pt idx="9">
                  <c:v>0.89230769230769302</c:v>
                </c:pt>
                <c:pt idx="10">
                  <c:v>0.90769230769230769</c:v>
                </c:pt>
                <c:pt idx="11">
                  <c:v>0.90769230769230769</c:v>
                </c:pt>
                <c:pt idx="12">
                  <c:v>0.90769230769230769</c:v>
                </c:pt>
              </c:numCache>
            </c:numRef>
          </c:val>
        </c:ser>
        <c:ser>
          <c:idx val="2"/>
          <c:order val="2"/>
          <c:tx>
            <c:strRef>
              <c:f>Overview!$AM$22</c:f>
              <c:strCache>
                <c:ptCount val="1"/>
                <c:pt idx="0">
                  <c:v>Vector</c:v>
                </c:pt>
              </c:strCache>
            </c:strRef>
          </c:tx>
          <c:cat>
            <c:strRef>
              <c:f>Overview!$AJ$23:$AJ$35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Overview!$AM$23:$AM$35</c:f>
              <c:numCache>
                <c:formatCode>0.00</c:formatCode>
                <c:ptCount val="13"/>
                <c:pt idx="0">
                  <c:v>0.60000000000000064</c:v>
                </c:pt>
                <c:pt idx="1">
                  <c:v>0.6769230769230804</c:v>
                </c:pt>
                <c:pt idx="2">
                  <c:v>0.89230769230769302</c:v>
                </c:pt>
                <c:pt idx="3">
                  <c:v>0.89230769230769302</c:v>
                </c:pt>
                <c:pt idx="4">
                  <c:v>0.89230769230769302</c:v>
                </c:pt>
                <c:pt idx="5">
                  <c:v>0.89230769230769302</c:v>
                </c:pt>
                <c:pt idx="6">
                  <c:v>0.89230769230769302</c:v>
                </c:pt>
                <c:pt idx="7">
                  <c:v>0.89230769230769302</c:v>
                </c:pt>
                <c:pt idx="8">
                  <c:v>0.89230769230769302</c:v>
                </c:pt>
                <c:pt idx="9">
                  <c:v>0.93846153846153868</c:v>
                </c:pt>
                <c:pt idx="10">
                  <c:v>0.93846153846153868</c:v>
                </c:pt>
                <c:pt idx="11">
                  <c:v>0.93846153846153868</c:v>
                </c:pt>
                <c:pt idx="12">
                  <c:v>0.93846153846153868</c:v>
                </c:pt>
              </c:numCache>
            </c:numRef>
          </c:val>
        </c:ser>
        <c:marker val="1"/>
        <c:axId val="64410368"/>
        <c:axId val="64412288"/>
      </c:lineChart>
      <c:catAx>
        <c:axId val="644103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412288"/>
        <c:crosses val="autoZero"/>
        <c:auto val="1"/>
        <c:lblAlgn val="ctr"/>
        <c:lblOffset val="100"/>
      </c:catAx>
      <c:valAx>
        <c:axId val="64412288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Coverage</a:t>
                </a:r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410368"/>
        <c:crosses val="autoZero"/>
        <c:crossBetween val="between"/>
      </c:valAx>
    </c:plotArea>
    <c:legend>
      <c:legendPos val="t"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Overview!$AE$22</c:f>
              <c:strCache>
                <c:ptCount val="1"/>
                <c:pt idx="0">
                  <c:v>PL/IC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Overview!$AE$23:$AE$35</c:f>
              <c:numCache>
                <c:formatCode>General</c:formatCode>
                <c:ptCount val="13"/>
                <c:pt idx="6" formatCode="0.00">
                  <c:v>0.69000000000000061</c:v>
                </c:pt>
                <c:pt idx="7" formatCode="0.00">
                  <c:v>0.75600000000000145</c:v>
                </c:pt>
                <c:pt idx="8" formatCode="0.00">
                  <c:v>0.59099999999999997</c:v>
                </c:pt>
                <c:pt idx="9" formatCode="0.00">
                  <c:v>0.29800000000000032</c:v>
                </c:pt>
                <c:pt idx="10" formatCode="0.00">
                  <c:v>0.48600000000000032</c:v>
                </c:pt>
                <c:pt idx="11" formatCode="0.00">
                  <c:v>0.44700000000000001</c:v>
                </c:pt>
                <c:pt idx="12" formatCode="0.00">
                  <c:v>0.40400000000000008</c:v>
                </c:pt>
              </c:numCache>
            </c:numRef>
          </c:val>
        </c:ser>
        <c:ser>
          <c:idx val="1"/>
          <c:order val="1"/>
          <c:tx>
            <c:strRef>
              <c:f>Overview!$AF$22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Overview!$AF$23:$AF$35</c:f>
              <c:numCache>
                <c:formatCode>General</c:formatCode>
                <c:ptCount val="13"/>
                <c:pt idx="3" formatCode="0.00">
                  <c:v>0.35100000000000031</c:v>
                </c:pt>
                <c:pt idx="4" formatCode="0.00">
                  <c:v>0.28900000000000031</c:v>
                </c:pt>
                <c:pt idx="5" formatCode="0.00">
                  <c:v>0.24900000000000036</c:v>
                </c:pt>
                <c:pt idx="6" formatCode="0.00">
                  <c:v>0.221</c:v>
                </c:pt>
                <c:pt idx="7" formatCode="0.00">
                  <c:v>0.34900000000000031</c:v>
                </c:pt>
                <c:pt idx="8" formatCode="0.00">
                  <c:v>0.46700000000000008</c:v>
                </c:pt>
                <c:pt idx="9" formatCode="0.00">
                  <c:v>0.37500000000000067</c:v>
                </c:pt>
                <c:pt idx="10" formatCode="0.00">
                  <c:v>0.36500000000000032</c:v>
                </c:pt>
                <c:pt idx="11" formatCode="0.00">
                  <c:v>0.38000000000000073</c:v>
                </c:pt>
                <c:pt idx="12" formatCode="0.00">
                  <c:v>0.35700000000000032</c:v>
                </c:pt>
              </c:numCache>
            </c:numRef>
          </c:val>
        </c:ser>
        <c:ser>
          <c:idx val="2"/>
          <c:order val="2"/>
          <c:tx>
            <c:strRef>
              <c:f>Overview!$AG$22</c:f>
              <c:strCache>
                <c:ptCount val="1"/>
                <c:pt idx="0">
                  <c:v>Vector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Overview!$AG$23:$AG$35</c:f>
              <c:numCache>
                <c:formatCode>0.00</c:formatCode>
                <c:ptCount val="13"/>
                <c:pt idx="0">
                  <c:v>0.30500000000000038</c:v>
                </c:pt>
                <c:pt idx="1">
                  <c:v>0.4</c:v>
                </c:pt>
                <c:pt idx="2">
                  <c:v>0.52500000000000002</c:v>
                </c:pt>
                <c:pt idx="3">
                  <c:v>0.61600000000000132</c:v>
                </c:pt>
                <c:pt idx="4">
                  <c:v>0.72100000000000064</c:v>
                </c:pt>
                <c:pt idx="5">
                  <c:v>0.67600000000000182</c:v>
                </c:pt>
                <c:pt idx="6">
                  <c:v>0.68500000000000005</c:v>
                </c:pt>
                <c:pt idx="7">
                  <c:v>0.64300000000000146</c:v>
                </c:pt>
                <c:pt idx="8">
                  <c:v>0.66200000000000181</c:v>
                </c:pt>
                <c:pt idx="9">
                  <c:v>0.64900000000000146</c:v>
                </c:pt>
                <c:pt idx="10">
                  <c:v>0.66800000000000181</c:v>
                </c:pt>
                <c:pt idx="11">
                  <c:v>0.66900000000000182</c:v>
                </c:pt>
                <c:pt idx="12">
                  <c:v>0.69599999999999995</c:v>
                </c:pt>
              </c:numCache>
            </c:numRef>
          </c:val>
        </c:ser>
        <c:ser>
          <c:idx val="3"/>
          <c:order val="3"/>
          <c:tx>
            <c:strRef>
              <c:f>Overview!$AH$22</c:f>
              <c:strCache>
                <c:ptCount val="1"/>
                <c:pt idx="0">
                  <c:v>VectorLink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Overview!$AH$23:$AH$35</c:f>
              <c:numCache>
                <c:formatCode>General</c:formatCode>
                <c:ptCount val="13"/>
                <c:pt idx="3" formatCode="0.00">
                  <c:v>0.51900000000000002</c:v>
                </c:pt>
                <c:pt idx="4" formatCode="0.00">
                  <c:v>0.57700000000000062</c:v>
                </c:pt>
                <c:pt idx="5" formatCode="0.00">
                  <c:v>0.53700000000000003</c:v>
                </c:pt>
                <c:pt idx="6" formatCode="0.00">
                  <c:v>0.56000000000000005</c:v>
                </c:pt>
                <c:pt idx="7" formatCode="0.00">
                  <c:v>0.55100000000000005</c:v>
                </c:pt>
                <c:pt idx="8" formatCode="0.00">
                  <c:v>0.58799999999999997</c:v>
                </c:pt>
                <c:pt idx="9" formatCode="0.00">
                  <c:v>0.51</c:v>
                </c:pt>
                <c:pt idx="10" formatCode="0.00">
                  <c:v>0.45500000000000002</c:v>
                </c:pt>
                <c:pt idx="11" formatCode="0.00">
                  <c:v>0.51100000000000001</c:v>
                </c:pt>
                <c:pt idx="12" formatCode="0.00">
                  <c:v>0.51200000000000001</c:v>
                </c:pt>
              </c:numCache>
            </c:numRef>
          </c:val>
        </c:ser>
        <c:marker val="1"/>
        <c:axId val="64628992"/>
        <c:axId val="64635264"/>
      </c:lineChart>
      <c:catAx>
        <c:axId val="646289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635264"/>
        <c:crosses val="autoZero"/>
        <c:auto val="1"/>
        <c:lblAlgn val="ctr"/>
        <c:lblOffset val="100"/>
      </c:catAx>
      <c:valAx>
        <c:axId val="64635264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/>
                  <a:t>Spearman rank correlation</a:t>
                </a:r>
                <a:endParaRPr lang="de-DE" sz="2000"/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628992"/>
        <c:crosses val="autoZero"/>
        <c:crossBetween val="between"/>
      </c:valAx>
    </c:plotArea>
    <c:legend>
      <c:legendPos val="t"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Overview!$AE$22</c:f>
              <c:strCache>
                <c:ptCount val="1"/>
                <c:pt idx="0">
                  <c:v>PL/IC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Overview!$AE$23:$AE$35</c:f>
              <c:numCache>
                <c:formatCode>General</c:formatCode>
                <c:ptCount val="13"/>
                <c:pt idx="6" formatCode="0.00">
                  <c:v>0.69000000000000061</c:v>
                </c:pt>
                <c:pt idx="7" formatCode="0.00">
                  <c:v>0.75600000000000156</c:v>
                </c:pt>
                <c:pt idx="8" formatCode="0.00">
                  <c:v>0.59099999999999997</c:v>
                </c:pt>
                <c:pt idx="9" formatCode="0.00">
                  <c:v>0.29800000000000032</c:v>
                </c:pt>
                <c:pt idx="10" formatCode="0.00">
                  <c:v>0.48600000000000032</c:v>
                </c:pt>
                <c:pt idx="11" formatCode="0.00">
                  <c:v>0.44700000000000001</c:v>
                </c:pt>
                <c:pt idx="12" formatCode="0.00">
                  <c:v>0.40400000000000008</c:v>
                </c:pt>
              </c:numCache>
            </c:numRef>
          </c:val>
        </c:ser>
        <c:ser>
          <c:idx val="1"/>
          <c:order val="1"/>
          <c:tx>
            <c:strRef>
              <c:f>Overview!$AF$22</c:f>
              <c:strCache>
                <c:ptCount val="1"/>
                <c:pt idx="0">
                  <c:v>Gloss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Overview!$AF$23:$AF$35</c:f>
              <c:numCache>
                <c:formatCode>General</c:formatCode>
                <c:ptCount val="13"/>
                <c:pt idx="3" formatCode="0.00">
                  <c:v>0.35100000000000031</c:v>
                </c:pt>
                <c:pt idx="4" formatCode="0.00">
                  <c:v>0.28900000000000031</c:v>
                </c:pt>
                <c:pt idx="5" formatCode="0.00">
                  <c:v>0.24900000000000039</c:v>
                </c:pt>
                <c:pt idx="6" formatCode="0.00">
                  <c:v>0.221</c:v>
                </c:pt>
                <c:pt idx="7" formatCode="0.00">
                  <c:v>0.34900000000000031</c:v>
                </c:pt>
                <c:pt idx="8" formatCode="0.00">
                  <c:v>0.46700000000000008</c:v>
                </c:pt>
                <c:pt idx="9" formatCode="0.00">
                  <c:v>0.37500000000000072</c:v>
                </c:pt>
                <c:pt idx="10" formatCode="0.00">
                  <c:v>0.36500000000000032</c:v>
                </c:pt>
                <c:pt idx="11" formatCode="0.00">
                  <c:v>0.38000000000000084</c:v>
                </c:pt>
                <c:pt idx="12" formatCode="0.00">
                  <c:v>0.35700000000000032</c:v>
                </c:pt>
              </c:numCache>
            </c:numRef>
          </c:val>
        </c:ser>
        <c:ser>
          <c:idx val="2"/>
          <c:order val="2"/>
          <c:tx>
            <c:strRef>
              <c:f>Overview!$AG$22</c:f>
              <c:strCache>
                <c:ptCount val="1"/>
                <c:pt idx="0">
                  <c:v>Vector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Overview!$AG$23:$AG$35</c:f>
              <c:numCache>
                <c:formatCode>0.00</c:formatCode>
                <c:ptCount val="13"/>
                <c:pt idx="0">
                  <c:v>0.30500000000000038</c:v>
                </c:pt>
                <c:pt idx="1">
                  <c:v>0.4</c:v>
                </c:pt>
                <c:pt idx="2">
                  <c:v>0.52500000000000002</c:v>
                </c:pt>
                <c:pt idx="3">
                  <c:v>0.61600000000000144</c:v>
                </c:pt>
                <c:pt idx="4">
                  <c:v>0.72100000000000064</c:v>
                </c:pt>
                <c:pt idx="5">
                  <c:v>0.67600000000000193</c:v>
                </c:pt>
                <c:pt idx="6">
                  <c:v>0.68500000000000005</c:v>
                </c:pt>
                <c:pt idx="7">
                  <c:v>0.64300000000000168</c:v>
                </c:pt>
                <c:pt idx="8">
                  <c:v>0.66200000000000192</c:v>
                </c:pt>
                <c:pt idx="9">
                  <c:v>0.64900000000000169</c:v>
                </c:pt>
                <c:pt idx="10">
                  <c:v>0.66800000000000193</c:v>
                </c:pt>
                <c:pt idx="11">
                  <c:v>0.66900000000000193</c:v>
                </c:pt>
                <c:pt idx="12">
                  <c:v>0.69599999999999995</c:v>
                </c:pt>
              </c:numCache>
            </c:numRef>
          </c:val>
        </c:ser>
        <c:ser>
          <c:idx val="3"/>
          <c:order val="3"/>
          <c:tx>
            <c:strRef>
              <c:f>Overview!$AH$22</c:f>
              <c:strCache>
                <c:ptCount val="1"/>
                <c:pt idx="0">
                  <c:v>VectorLink</c:v>
                </c:pt>
              </c:strCache>
            </c:strRef>
          </c:tx>
          <c:spPr>
            <a:ln>
              <a:noFill/>
            </a:ln>
          </c:spPr>
          <c:marker>
            <c:spPr>
              <a:ln>
                <a:noFill/>
              </a:ln>
            </c:spPr>
          </c:marker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Overview!$AH$23:$AH$35</c:f>
              <c:numCache>
                <c:formatCode>General</c:formatCode>
                <c:ptCount val="13"/>
                <c:pt idx="3" formatCode="0.00">
                  <c:v>0.51900000000000002</c:v>
                </c:pt>
                <c:pt idx="4" formatCode="0.00">
                  <c:v>0.57700000000000062</c:v>
                </c:pt>
                <c:pt idx="5" formatCode="0.00">
                  <c:v>0.53700000000000003</c:v>
                </c:pt>
                <c:pt idx="6" formatCode="0.00">
                  <c:v>0.56000000000000005</c:v>
                </c:pt>
                <c:pt idx="7" formatCode="0.00">
                  <c:v>0.55100000000000005</c:v>
                </c:pt>
                <c:pt idx="8" formatCode="0.00">
                  <c:v>0.58799999999999997</c:v>
                </c:pt>
                <c:pt idx="9" formatCode="0.00">
                  <c:v>0.51</c:v>
                </c:pt>
                <c:pt idx="10" formatCode="0.00">
                  <c:v>0.45500000000000002</c:v>
                </c:pt>
                <c:pt idx="11" formatCode="0.00">
                  <c:v>0.51100000000000001</c:v>
                </c:pt>
                <c:pt idx="12" formatCode="0.00">
                  <c:v>0.51200000000000001</c:v>
                </c:pt>
              </c:numCache>
            </c:numRef>
          </c:val>
        </c:ser>
        <c:marker val="1"/>
        <c:axId val="64719104"/>
        <c:axId val="64733952"/>
      </c:lineChart>
      <c:catAx>
        <c:axId val="647191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733952"/>
        <c:crosses val="autoZero"/>
        <c:auto val="1"/>
        <c:lblAlgn val="ctr"/>
        <c:lblOffset val="100"/>
      </c:catAx>
      <c:valAx>
        <c:axId val="64733952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/>
                  <a:t>Spearman rank correlation</a:t>
                </a:r>
                <a:endParaRPr lang="de-DE" sz="2000"/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719104"/>
        <c:crosses val="autoZero"/>
        <c:crossBetween val="between"/>
      </c:valAx>
    </c:plotArea>
    <c:legend>
      <c:legendPos val="t"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10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Overview!$AE$22</c:f>
              <c:strCache>
                <c:ptCount val="1"/>
                <c:pt idx="0">
                  <c:v>Path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Overview!$AE$23:$AE$35</c:f>
              <c:numCache>
                <c:formatCode>General</c:formatCode>
                <c:ptCount val="13"/>
                <c:pt idx="6" formatCode="0.00">
                  <c:v>0.6900000000000005</c:v>
                </c:pt>
                <c:pt idx="7" formatCode="0.00">
                  <c:v>0.75600000000000056</c:v>
                </c:pt>
                <c:pt idx="8" formatCode="0.00">
                  <c:v>0.59099999999999997</c:v>
                </c:pt>
                <c:pt idx="9" formatCode="0.00">
                  <c:v>0.29800000000000032</c:v>
                </c:pt>
                <c:pt idx="10" formatCode="0.00">
                  <c:v>0.48600000000000032</c:v>
                </c:pt>
                <c:pt idx="11" formatCode="0.00">
                  <c:v>0.44700000000000001</c:v>
                </c:pt>
                <c:pt idx="12" formatCode="0.00">
                  <c:v>0.40400000000000008</c:v>
                </c:pt>
              </c:numCache>
            </c:numRef>
          </c:val>
        </c:ser>
        <c:ser>
          <c:idx val="1"/>
          <c:order val="1"/>
          <c:tx>
            <c:strRef>
              <c:f>Overview!$AF$22</c:f>
              <c:strCache>
                <c:ptCount val="1"/>
                <c:pt idx="0">
                  <c:v>Gloss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Overview!$AF$23:$AF$35</c:f>
              <c:numCache>
                <c:formatCode>General</c:formatCode>
                <c:ptCount val="13"/>
                <c:pt idx="3" formatCode="0.00">
                  <c:v>0.35100000000000026</c:v>
                </c:pt>
                <c:pt idx="4" formatCode="0.00">
                  <c:v>0.28900000000000026</c:v>
                </c:pt>
                <c:pt idx="5" formatCode="0.00">
                  <c:v>0.24900000000000014</c:v>
                </c:pt>
                <c:pt idx="6" formatCode="0.00">
                  <c:v>0.221</c:v>
                </c:pt>
                <c:pt idx="7" formatCode="0.00">
                  <c:v>0.34900000000000025</c:v>
                </c:pt>
                <c:pt idx="8" formatCode="0.00">
                  <c:v>0.46700000000000008</c:v>
                </c:pt>
                <c:pt idx="9" formatCode="0.00">
                  <c:v>0.37500000000000028</c:v>
                </c:pt>
                <c:pt idx="10" formatCode="0.00">
                  <c:v>0.36500000000000032</c:v>
                </c:pt>
                <c:pt idx="11" formatCode="0.00">
                  <c:v>0.38000000000000034</c:v>
                </c:pt>
                <c:pt idx="12" formatCode="0.00">
                  <c:v>0.35700000000000026</c:v>
                </c:pt>
              </c:numCache>
            </c:numRef>
          </c:val>
        </c:ser>
        <c:ser>
          <c:idx val="2"/>
          <c:order val="2"/>
          <c:tx>
            <c:strRef>
              <c:f>Overview!$AG$22</c:f>
              <c:strCache>
                <c:ptCount val="1"/>
                <c:pt idx="0">
                  <c:v>ConceptVector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Overview!$AG$23:$AG$35</c:f>
              <c:numCache>
                <c:formatCode>0.00</c:formatCode>
                <c:ptCount val="13"/>
                <c:pt idx="0">
                  <c:v>0.30500000000000033</c:v>
                </c:pt>
                <c:pt idx="1">
                  <c:v>0.4</c:v>
                </c:pt>
                <c:pt idx="2">
                  <c:v>0.52500000000000002</c:v>
                </c:pt>
                <c:pt idx="3">
                  <c:v>0.61600000000000055</c:v>
                </c:pt>
                <c:pt idx="4">
                  <c:v>0.72100000000000053</c:v>
                </c:pt>
                <c:pt idx="5">
                  <c:v>0.67600000000000082</c:v>
                </c:pt>
                <c:pt idx="6">
                  <c:v>0.68500000000000005</c:v>
                </c:pt>
                <c:pt idx="7">
                  <c:v>0.64300000000000068</c:v>
                </c:pt>
                <c:pt idx="8">
                  <c:v>0.66200000000000081</c:v>
                </c:pt>
                <c:pt idx="9">
                  <c:v>0.64900000000000069</c:v>
                </c:pt>
                <c:pt idx="10">
                  <c:v>0.66800000000000082</c:v>
                </c:pt>
                <c:pt idx="11">
                  <c:v>0.66900000000000082</c:v>
                </c:pt>
                <c:pt idx="12">
                  <c:v>0.69599999999999995</c:v>
                </c:pt>
              </c:numCache>
            </c:numRef>
          </c:val>
        </c:ser>
        <c:ser>
          <c:idx val="3"/>
          <c:order val="3"/>
          <c:tx>
            <c:strRef>
              <c:f>Overview!$AH$22</c:f>
              <c:strCache>
                <c:ptCount val="1"/>
                <c:pt idx="0">
                  <c:v>LinkVector</c:v>
                </c:pt>
              </c:strCache>
            </c:strRef>
          </c:tx>
          <c:cat>
            <c:strRef>
              <c:f>Overview!$AD$23:$AD$35</c:f>
              <c:strCache>
                <c:ptCount val="13"/>
                <c:pt idx="0">
                  <c:v>2002-2</c:v>
                </c:pt>
                <c:pt idx="1">
                  <c:v>2003-1</c:v>
                </c:pt>
                <c:pt idx="2">
                  <c:v>2003-2</c:v>
                </c:pt>
                <c:pt idx="3">
                  <c:v>2004-1</c:v>
                </c:pt>
                <c:pt idx="4">
                  <c:v>2004-2</c:v>
                </c:pt>
                <c:pt idx="5">
                  <c:v>2005-1</c:v>
                </c:pt>
                <c:pt idx="6">
                  <c:v>2005-2</c:v>
                </c:pt>
                <c:pt idx="7">
                  <c:v>2006-1</c:v>
                </c:pt>
                <c:pt idx="8">
                  <c:v>2006-2</c:v>
                </c:pt>
                <c:pt idx="9">
                  <c:v>2007-1</c:v>
                </c:pt>
                <c:pt idx="10">
                  <c:v>2007-2</c:v>
                </c:pt>
                <c:pt idx="11">
                  <c:v>2008-1</c:v>
                </c:pt>
                <c:pt idx="12">
                  <c:v>2008-2</c:v>
                </c:pt>
              </c:strCache>
            </c:strRef>
          </c:cat>
          <c:val>
            <c:numRef>
              <c:f>Overview!$AH$23:$AH$35</c:f>
              <c:numCache>
                <c:formatCode>General</c:formatCode>
                <c:ptCount val="13"/>
                <c:pt idx="3" formatCode="0.00">
                  <c:v>0.51900000000000002</c:v>
                </c:pt>
                <c:pt idx="4" formatCode="0.00">
                  <c:v>0.57700000000000051</c:v>
                </c:pt>
                <c:pt idx="5" formatCode="0.00">
                  <c:v>0.53700000000000003</c:v>
                </c:pt>
                <c:pt idx="6" formatCode="0.00">
                  <c:v>0.56000000000000005</c:v>
                </c:pt>
                <c:pt idx="7" formatCode="0.00">
                  <c:v>0.55100000000000005</c:v>
                </c:pt>
                <c:pt idx="8" formatCode="0.00">
                  <c:v>0.58799999999999997</c:v>
                </c:pt>
                <c:pt idx="9" formatCode="0.00">
                  <c:v>0.51</c:v>
                </c:pt>
                <c:pt idx="10" formatCode="0.00">
                  <c:v>0.45500000000000002</c:v>
                </c:pt>
                <c:pt idx="11" formatCode="0.00">
                  <c:v>0.51100000000000001</c:v>
                </c:pt>
                <c:pt idx="12" formatCode="0.00">
                  <c:v>0.51200000000000001</c:v>
                </c:pt>
              </c:numCache>
            </c:numRef>
          </c:val>
        </c:ser>
        <c:marker val="1"/>
        <c:axId val="64805888"/>
        <c:axId val="64812160"/>
      </c:lineChart>
      <c:catAx>
        <c:axId val="648058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Snapshot</a:t>
                </a:r>
              </a:p>
            </c:rich>
          </c:tx>
        </c:title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64812160"/>
        <c:crosses val="autoZero"/>
        <c:auto val="1"/>
        <c:lblAlgn val="ctr"/>
        <c:lblOffset val="100"/>
      </c:catAx>
      <c:valAx>
        <c:axId val="64812160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/>
                  <a:t>Spearman rank correlation</a:t>
                </a:r>
                <a:endParaRPr lang="de-DE" sz="2000"/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sz="2400"/>
            </a:pPr>
            <a:endParaRPr lang="de-DE"/>
          </a:p>
        </c:txPr>
        <c:crossAx val="64805888"/>
        <c:crosses val="autoZero"/>
        <c:crossBetween val="between"/>
      </c:valAx>
    </c:plotArea>
    <c:legend>
      <c:legendPos val="t"/>
      <c:txPr>
        <a:bodyPr/>
        <a:lstStyle/>
        <a:p>
          <a:pPr>
            <a:defRPr sz="2400"/>
          </a:pPr>
          <a:endParaRPr lang="de-DE"/>
        </a:p>
      </c:txPr>
    </c:legend>
    <c:plotVisOnly val="1"/>
  </c:chart>
  <c:spPr>
    <a:ln>
      <a:noFill/>
    </a:ln>
  </c:sp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Textmasterformate durch Klicken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E872EB4-39F5-46BC-817E-781613DA67A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3D3B7-2F38-41A9-9B57-B18D3A995A2E}" type="slidenum">
              <a:rPr lang="en-US"/>
              <a:pPr/>
              <a:t>2</a:t>
            </a:fld>
            <a:endParaRPr lang="en-US"/>
          </a:p>
        </p:txBody>
      </p:sp>
      <p:sp>
        <p:nvSpPr>
          <p:cNvPr id="310274" name="Rectangle 16"/>
          <p:cNvSpPr txBox="1">
            <a:spLocks noGrp="1" noChangeArrowheads="1"/>
          </p:cNvSpPr>
          <p:nvPr/>
        </p:nvSpPr>
        <p:spPr bwMode="auto">
          <a:xfrm>
            <a:off x="188913" y="8685213"/>
            <a:ext cx="1597025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5" name="Rectangle 19"/>
          <p:cNvSpPr txBox="1">
            <a:spLocks noGrp="1" noChangeArrowheads="1"/>
          </p:cNvSpPr>
          <p:nvPr/>
        </p:nvSpPr>
        <p:spPr bwMode="auto">
          <a:xfrm>
            <a:off x="1808163" y="8685213"/>
            <a:ext cx="40830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6" name="Rectangle 20"/>
          <p:cNvSpPr txBox="1">
            <a:spLocks noGrp="1" noChangeArrowheads="1"/>
          </p:cNvSpPr>
          <p:nvPr/>
        </p:nvSpPr>
        <p:spPr bwMode="auto">
          <a:xfrm>
            <a:off x="5913438" y="8685213"/>
            <a:ext cx="9207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5BB3E99-CD54-4085-BF36-A0E74E8C5E53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723900" algn="l"/>
                </a:tabLst>
              </a:pPr>
              <a:t>2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77" name="Text Box 1"/>
          <p:cNvSpPr txBox="1">
            <a:spLocks noChangeArrowheads="1"/>
          </p:cNvSpPr>
          <p:nvPr/>
        </p:nvSpPr>
        <p:spPr bwMode="auto">
          <a:xfrm>
            <a:off x="188913" y="8685213"/>
            <a:ext cx="1598612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8" name="Text Box 2"/>
          <p:cNvSpPr txBox="1">
            <a:spLocks noChangeArrowheads="1"/>
          </p:cNvSpPr>
          <p:nvPr/>
        </p:nvSpPr>
        <p:spPr bwMode="auto">
          <a:xfrm>
            <a:off x="1808163" y="8685213"/>
            <a:ext cx="40846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9" name="Text Box 3"/>
          <p:cNvSpPr txBox="1">
            <a:spLocks noChangeArrowheads="1"/>
          </p:cNvSpPr>
          <p:nvPr/>
        </p:nvSpPr>
        <p:spPr bwMode="auto">
          <a:xfrm>
            <a:off x="5913438" y="8685213"/>
            <a:ext cx="9223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1270FCD-E383-4E00-ABD4-A7E48561BDF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0" name="Text Box 4"/>
          <p:cNvSpPr txBox="1">
            <a:spLocks noChangeArrowheads="1"/>
          </p:cNvSpPr>
          <p:nvPr/>
        </p:nvSpPr>
        <p:spPr bwMode="auto">
          <a:xfrm>
            <a:off x="188913" y="8685213"/>
            <a:ext cx="160020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81" name="Text Box 5"/>
          <p:cNvSpPr txBox="1">
            <a:spLocks noChangeArrowheads="1"/>
          </p:cNvSpPr>
          <p:nvPr/>
        </p:nvSpPr>
        <p:spPr bwMode="auto">
          <a:xfrm>
            <a:off x="1808163" y="8685213"/>
            <a:ext cx="40862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82" name="Text Box 6"/>
          <p:cNvSpPr txBox="1">
            <a:spLocks noChangeArrowheads="1"/>
          </p:cNvSpPr>
          <p:nvPr/>
        </p:nvSpPr>
        <p:spPr bwMode="auto">
          <a:xfrm>
            <a:off x="5913438" y="8685213"/>
            <a:ext cx="9239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B08AC7D-8B3B-409D-8B99-5B52DDB3763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3" name="Text Box 7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12. Mai 2008</a:t>
            </a:r>
          </a:p>
        </p:txBody>
      </p:sp>
      <p:sp>
        <p:nvSpPr>
          <p:cNvPr id="310284" name="Text Box 8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</a:p>
        </p:txBody>
      </p:sp>
      <p:sp>
        <p:nvSpPr>
          <p:cNvPr id="310285" name="Text Box 9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  <a:fld id="{1DA9947B-C1FB-49C7-AB15-B5DA46ED4406}" type="slidenum">
              <a:rPr lang="en-GB" sz="1200">
                <a:solidFill>
                  <a:srgbClr val="000000"/>
                </a:solidFill>
              </a:rPr>
              <a:pPr algn="r" defTabSz="449263">
                <a:lnSpc>
                  <a:spcPct val="47000"/>
                </a:lnSpc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10286" name="Text Box 10"/>
          <p:cNvSpPr txBox="1">
            <a:spLocks noChangeArrowheads="1"/>
          </p:cNvSpPr>
          <p:nvPr/>
        </p:nvSpPr>
        <p:spPr bwMode="auto">
          <a:xfrm>
            <a:off x="1322388" y="923925"/>
            <a:ext cx="4192587" cy="30718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310287" name="Rectangle 11"/>
          <p:cNvSpPr>
            <a:spLocks noGrp="1" noChangeArrowheads="1"/>
          </p:cNvSpPr>
          <p:nvPr>
            <p:ph type="body"/>
          </p:nvPr>
        </p:nvSpPr>
        <p:spPr>
          <a:xfrm>
            <a:off x="190500" y="4284663"/>
            <a:ext cx="6456363" cy="4278312"/>
          </a:xfrm>
          <a:noFill/>
        </p:spPr>
        <p:txBody>
          <a:bodyPr wrap="none" lIns="0" tIns="0" rIns="0" bIns="0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Wikipedia</a:t>
            </a:r>
            <a:r>
              <a:rPr lang="en-US" sz="1200" b="0" baseline="0" dirty="0" smtClean="0"/>
              <a:t> grows very fast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Growth of the ten largest language editions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log scale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Wikipedia</a:t>
            </a:r>
            <a:r>
              <a:rPr lang="en-US" sz="1200" b="0" baseline="0" dirty="0" smtClean="0"/>
              <a:t> grows very fast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Growth of the ten largest language editions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log scale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Wikipedia</a:t>
            </a:r>
            <a:r>
              <a:rPr lang="en-US" sz="1200" b="0" baseline="0" dirty="0" smtClean="0"/>
              <a:t> grows very fast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Growth of the ten largest language editions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log scale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/>
              <a:t>12. Mai 2008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/>
              <a:t>|  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r>
              <a:rPr lang="en-GB"/>
              <a:t>|  </a:t>
            </a:r>
            <a:fld id="{37385A45-5CC4-41B6-A071-7AAED7FEAFD2}" type="slidenum">
              <a:rPr lang="en-GB"/>
              <a:pPr/>
              <a:t>6</a:t>
            </a:fld>
            <a:endParaRPr lang="en-GB"/>
          </a:p>
        </p:txBody>
      </p:sp>
      <p:sp>
        <p:nvSpPr>
          <p:cNvPr id="246786" name="Text Box 2"/>
          <p:cNvSpPr txBox="1">
            <a:spLocks noChangeArrowheads="1"/>
          </p:cNvSpPr>
          <p:nvPr/>
        </p:nvSpPr>
        <p:spPr bwMode="auto">
          <a:xfrm>
            <a:off x="1322558" y="924394"/>
            <a:ext cx="4192318" cy="30714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43" tIns="45222" rIns="90443" bIns="45222" anchor="ctr"/>
          <a:lstStyle/>
          <a:p>
            <a:endParaRPr lang="de-DE"/>
          </a:p>
        </p:txBody>
      </p:sp>
      <p:sp>
        <p:nvSpPr>
          <p:cNvPr id="24678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89841" y="4284688"/>
            <a:ext cx="6462498" cy="4278443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3D3B7-2F38-41A9-9B57-B18D3A995A2E}" type="slidenum">
              <a:rPr lang="en-US"/>
              <a:pPr/>
              <a:t>7</a:t>
            </a:fld>
            <a:endParaRPr lang="en-US"/>
          </a:p>
        </p:txBody>
      </p:sp>
      <p:sp>
        <p:nvSpPr>
          <p:cNvPr id="310274" name="Rectangle 16"/>
          <p:cNvSpPr txBox="1">
            <a:spLocks noGrp="1" noChangeArrowheads="1"/>
          </p:cNvSpPr>
          <p:nvPr/>
        </p:nvSpPr>
        <p:spPr bwMode="auto">
          <a:xfrm>
            <a:off x="188913" y="8685213"/>
            <a:ext cx="1597025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5" name="Rectangle 19"/>
          <p:cNvSpPr txBox="1">
            <a:spLocks noGrp="1" noChangeArrowheads="1"/>
          </p:cNvSpPr>
          <p:nvPr/>
        </p:nvSpPr>
        <p:spPr bwMode="auto">
          <a:xfrm>
            <a:off x="1808163" y="8685213"/>
            <a:ext cx="40830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6" name="Rectangle 20"/>
          <p:cNvSpPr txBox="1">
            <a:spLocks noGrp="1" noChangeArrowheads="1"/>
          </p:cNvSpPr>
          <p:nvPr/>
        </p:nvSpPr>
        <p:spPr bwMode="auto">
          <a:xfrm>
            <a:off x="5913438" y="8685213"/>
            <a:ext cx="9207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5BB3E99-CD54-4085-BF36-A0E74E8C5E53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723900" algn="l"/>
                </a:tabLst>
              </a:pPr>
              <a:t>7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77" name="Text Box 1"/>
          <p:cNvSpPr txBox="1">
            <a:spLocks noChangeArrowheads="1"/>
          </p:cNvSpPr>
          <p:nvPr/>
        </p:nvSpPr>
        <p:spPr bwMode="auto">
          <a:xfrm>
            <a:off x="188913" y="8685213"/>
            <a:ext cx="1598612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8" name="Text Box 2"/>
          <p:cNvSpPr txBox="1">
            <a:spLocks noChangeArrowheads="1"/>
          </p:cNvSpPr>
          <p:nvPr/>
        </p:nvSpPr>
        <p:spPr bwMode="auto">
          <a:xfrm>
            <a:off x="1808163" y="8685213"/>
            <a:ext cx="40846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9" name="Text Box 3"/>
          <p:cNvSpPr txBox="1">
            <a:spLocks noChangeArrowheads="1"/>
          </p:cNvSpPr>
          <p:nvPr/>
        </p:nvSpPr>
        <p:spPr bwMode="auto">
          <a:xfrm>
            <a:off x="5913438" y="8685213"/>
            <a:ext cx="9223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1270FCD-E383-4E00-ABD4-A7E48561BDF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0" name="Text Box 4"/>
          <p:cNvSpPr txBox="1">
            <a:spLocks noChangeArrowheads="1"/>
          </p:cNvSpPr>
          <p:nvPr/>
        </p:nvSpPr>
        <p:spPr bwMode="auto">
          <a:xfrm>
            <a:off x="188913" y="8685213"/>
            <a:ext cx="160020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81" name="Text Box 5"/>
          <p:cNvSpPr txBox="1">
            <a:spLocks noChangeArrowheads="1"/>
          </p:cNvSpPr>
          <p:nvPr/>
        </p:nvSpPr>
        <p:spPr bwMode="auto">
          <a:xfrm>
            <a:off x="1808163" y="8685213"/>
            <a:ext cx="40862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82" name="Text Box 6"/>
          <p:cNvSpPr txBox="1">
            <a:spLocks noChangeArrowheads="1"/>
          </p:cNvSpPr>
          <p:nvPr/>
        </p:nvSpPr>
        <p:spPr bwMode="auto">
          <a:xfrm>
            <a:off x="5913438" y="8685213"/>
            <a:ext cx="9239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B08AC7D-8B3B-409D-8B99-5B52DDB3763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3" name="Text Box 7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12. Mai 2008</a:t>
            </a:r>
          </a:p>
        </p:txBody>
      </p:sp>
      <p:sp>
        <p:nvSpPr>
          <p:cNvPr id="310284" name="Text Box 8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</a:p>
        </p:txBody>
      </p:sp>
      <p:sp>
        <p:nvSpPr>
          <p:cNvPr id="310285" name="Text Box 9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  <a:fld id="{1DA9947B-C1FB-49C7-AB15-B5DA46ED4406}" type="slidenum">
              <a:rPr lang="en-GB" sz="1200">
                <a:solidFill>
                  <a:srgbClr val="000000"/>
                </a:solidFill>
              </a:rPr>
              <a:pPr algn="r" defTabSz="449263">
                <a:lnSpc>
                  <a:spcPct val="47000"/>
                </a:lnSpc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10286" name="Text Box 10"/>
          <p:cNvSpPr txBox="1">
            <a:spLocks noChangeArrowheads="1"/>
          </p:cNvSpPr>
          <p:nvPr/>
        </p:nvSpPr>
        <p:spPr bwMode="auto">
          <a:xfrm>
            <a:off x="1322388" y="923925"/>
            <a:ext cx="4192587" cy="30718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310287" name="Rectangle 11"/>
          <p:cNvSpPr>
            <a:spLocks noGrp="1" noChangeArrowheads="1"/>
          </p:cNvSpPr>
          <p:nvPr>
            <p:ph type="body"/>
          </p:nvPr>
        </p:nvSpPr>
        <p:spPr>
          <a:xfrm>
            <a:off x="190500" y="4284663"/>
            <a:ext cx="6456363" cy="4278312"/>
          </a:xfrm>
          <a:noFill/>
        </p:spPr>
        <p:txBody>
          <a:bodyPr wrap="none" lIns="0" tIns="0" rIns="0" bIns="0" anchor="ctr"/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semantic</a:t>
            </a:r>
            <a:r>
              <a:rPr lang="de-DE" dirty="0" smtClean="0"/>
              <a:t> </a:t>
            </a:r>
            <a:r>
              <a:rPr lang="de-DE" dirty="0" err="1" smtClean="0"/>
              <a:t>relatedness</a:t>
            </a:r>
            <a:r>
              <a:rPr lang="de-DE" dirty="0" smtClean="0"/>
              <a:t>?</a:t>
            </a:r>
          </a:p>
          <a:p>
            <a:pPr>
              <a:buFontTx/>
              <a:buChar char="-"/>
            </a:pPr>
            <a:r>
              <a:rPr lang="de-DE" dirty="0" smtClean="0"/>
              <a:t> </a:t>
            </a:r>
            <a:r>
              <a:rPr lang="de-DE" dirty="0" err="1" smtClean="0"/>
              <a:t>Besides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familiar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topic</a:t>
            </a:r>
            <a:r>
              <a:rPr lang="de-DE" baseline="0" dirty="0" smtClean="0"/>
              <a:t> …</a:t>
            </a:r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3D3B7-2F38-41A9-9B57-B18D3A995A2E}" type="slidenum">
              <a:rPr lang="en-US"/>
              <a:pPr/>
              <a:t>8</a:t>
            </a:fld>
            <a:endParaRPr lang="en-US"/>
          </a:p>
        </p:txBody>
      </p:sp>
      <p:sp>
        <p:nvSpPr>
          <p:cNvPr id="310274" name="Rectangle 16"/>
          <p:cNvSpPr txBox="1">
            <a:spLocks noGrp="1" noChangeArrowheads="1"/>
          </p:cNvSpPr>
          <p:nvPr/>
        </p:nvSpPr>
        <p:spPr bwMode="auto">
          <a:xfrm>
            <a:off x="188913" y="8685213"/>
            <a:ext cx="1597025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5" name="Rectangle 19"/>
          <p:cNvSpPr txBox="1">
            <a:spLocks noGrp="1" noChangeArrowheads="1"/>
          </p:cNvSpPr>
          <p:nvPr/>
        </p:nvSpPr>
        <p:spPr bwMode="auto">
          <a:xfrm>
            <a:off x="1808163" y="8685213"/>
            <a:ext cx="40830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6" name="Rectangle 20"/>
          <p:cNvSpPr txBox="1">
            <a:spLocks noGrp="1" noChangeArrowheads="1"/>
          </p:cNvSpPr>
          <p:nvPr/>
        </p:nvSpPr>
        <p:spPr bwMode="auto">
          <a:xfrm>
            <a:off x="5913438" y="8685213"/>
            <a:ext cx="920750" cy="43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723900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5BB3E99-CD54-4085-BF36-A0E74E8C5E53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723900" algn="l"/>
                </a:tabLst>
              </a:pPr>
              <a:t>8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77" name="Text Box 1"/>
          <p:cNvSpPr txBox="1">
            <a:spLocks noChangeArrowheads="1"/>
          </p:cNvSpPr>
          <p:nvPr/>
        </p:nvSpPr>
        <p:spPr bwMode="auto">
          <a:xfrm>
            <a:off x="188913" y="8685213"/>
            <a:ext cx="1598612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78" name="Text Box 2"/>
          <p:cNvSpPr txBox="1">
            <a:spLocks noChangeArrowheads="1"/>
          </p:cNvSpPr>
          <p:nvPr/>
        </p:nvSpPr>
        <p:spPr bwMode="auto">
          <a:xfrm>
            <a:off x="1808163" y="8685213"/>
            <a:ext cx="40846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79" name="Text Box 3"/>
          <p:cNvSpPr txBox="1">
            <a:spLocks noChangeArrowheads="1"/>
          </p:cNvSpPr>
          <p:nvPr/>
        </p:nvSpPr>
        <p:spPr bwMode="auto">
          <a:xfrm>
            <a:off x="5913438" y="8685213"/>
            <a:ext cx="922337" cy="43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1270FCD-E383-4E00-ABD4-A7E48561BDF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0" name="Text Box 4"/>
          <p:cNvSpPr txBox="1">
            <a:spLocks noChangeArrowheads="1"/>
          </p:cNvSpPr>
          <p:nvPr/>
        </p:nvSpPr>
        <p:spPr bwMode="auto">
          <a:xfrm>
            <a:off x="188913" y="8685213"/>
            <a:ext cx="160020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7. Mai 2008</a:t>
            </a:r>
          </a:p>
        </p:txBody>
      </p:sp>
      <p:sp>
        <p:nvSpPr>
          <p:cNvPr id="310281" name="Text Box 5"/>
          <p:cNvSpPr txBox="1">
            <a:spLocks noChangeArrowheads="1"/>
          </p:cNvSpPr>
          <p:nvPr/>
        </p:nvSpPr>
        <p:spPr bwMode="auto">
          <a:xfrm>
            <a:off x="1808163" y="8685213"/>
            <a:ext cx="40862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</a:p>
        </p:txBody>
      </p:sp>
      <p:sp>
        <p:nvSpPr>
          <p:cNvPr id="310282" name="Text Box 6"/>
          <p:cNvSpPr txBox="1">
            <a:spLocks noChangeArrowheads="1"/>
          </p:cNvSpPr>
          <p:nvPr/>
        </p:nvSpPr>
        <p:spPr bwMode="auto">
          <a:xfrm>
            <a:off x="5913438" y="8685213"/>
            <a:ext cx="92392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 defTabSz="449263">
              <a:lnSpc>
                <a:spcPts val="1250"/>
              </a:lnSpc>
              <a:buClr>
                <a:srgbClr val="000000"/>
              </a:buClr>
              <a:buSzPct val="100000"/>
              <a:buFont typeface="Stafford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Stafford" charset="0"/>
              </a:rPr>
              <a:t>|  </a:t>
            </a:r>
            <a:fld id="{AB08AC7D-8B3B-409D-8B99-5B52DDB3763D}" type="slidenum">
              <a:rPr lang="en-GB" sz="1000">
                <a:solidFill>
                  <a:srgbClr val="000000"/>
                </a:solidFill>
                <a:latin typeface="Stafford" charset="0"/>
              </a:rPr>
              <a:pPr algn="r" defTabSz="449263">
                <a:lnSpc>
                  <a:spcPts val="1250"/>
                </a:lnSpc>
                <a:buClr>
                  <a:srgbClr val="000000"/>
                </a:buClr>
                <a:buSzPct val="100000"/>
                <a:buFont typeface="Stafford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en-GB" sz="1000">
              <a:solidFill>
                <a:srgbClr val="000000"/>
              </a:solidFill>
              <a:latin typeface="Stafford" charset="0"/>
            </a:endParaRPr>
          </a:p>
        </p:txBody>
      </p:sp>
      <p:sp>
        <p:nvSpPr>
          <p:cNvPr id="310283" name="Text Box 7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12. Mai 2008</a:t>
            </a:r>
          </a:p>
        </p:txBody>
      </p:sp>
      <p:sp>
        <p:nvSpPr>
          <p:cNvPr id="310284" name="Text Box 8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</a:p>
        </p:txBody>
      </p:sp>
      <p:sp>
        <p:nvSpPr>
          <p:cNvPr id="310285" name="Text Box 9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lnSpc>
                <a:spcPct val="47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|  </a:t>
            </a:r>
            <a:fld id="{1DA9947B-C1FB-49C7-AB15-B5DA46ED4406}" type="slidenum">
              <a:rPr lang="en-GB" sz="1200">
                <a:solidFill>
                  <a:srgbClr val="000000"/>
                </a:solidFill>
              </a:rPr>
              <a:pPr algn="r" defTabSz="449263">
                <a:lnSpc>
                  <a:spcPct val="47000"/>
                </a:lnSpc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10286" name="Text Box 10"/>
          <p:cNvSpPr txBox="1">
            <a:spLocks noChangeArrowheads="1"/>
          </p:cNvSpPr>
          <p:nvPr/>
        </p:nvSpPr>
        <p:spPr bwMode="auto">
          <a:xfrm>
            <a:off x="1322388" y="923925"/>
            <a:ext cx="4192587" cy="30718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310287" name="Rectangle 11"/>
          <p:cNvSpPr>
            <a:spLocks noGrp="1" noChangeArrowheads="1"/>
          </p:cNvSpPr>
          <p:nvPr>
            <p:ph type="body"/>
          </p:nvPr>
        </p:nvSpPr>
        <p:spPr>
          <a:xfrm>
            <a:off x="190500" y="4284663"/>
            <a:ext cx="6456363" cy="4278312"/>
          </a:xfrm>
          <a:noFill/>
        </p:spPr>
        <p:txBody>
          <a:bodyPr wrap="none" lIns="0" tIns="0" rIns="0" bIns="0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More </a:t>
            </a:r>
            <a:r>
              <a:rPr lang="de-DE" dirty="0" err="1" smtClean="0"/>
              <a:t>formally</a:t>
            </a:r>
            <a:r>
              <a:rPr lang="de-DE" dirty="0" smtClean="0"/>
              <a:t> </a:t>
            </a:r>
            <a:r>
              <a:rPr lang="de-DE" dirty="0" err="1" smtClean="0"/>
              <a:t>speaking</a:t>
            </a:r>
            <a:r>
              <a:rPr lang="de-DE" dirty="0" smtClean="0"/>
              <a:t>,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a </a:t>
            </a:r>
            <a:r>
              <a:rPr lang="de-DE" dirty="0" err="1" smtClean="0"/>
              <a:t>semantic</a:t>
            </a:r>
            <a:r>
              <a:rPr lang="de-DE" dirty="0" smtClean="0"/>
              <a:t> </a:t>
            </a:r>
            <a:r>
              <a:rPr lang="de-DE" dirty="0" err="1" smtClean="0"/>
              <a:t>relatedness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measures</a:t>
            </a:r>
            <a:endParaRPr lang="de-DE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means</a:t>
            </a:r>
            <a:r>
              <a:rPr lang="de-DE" dirty="0" smtClean="0"/>
              <a:t> an </a:t>
            </a:r>
            <a:r>
              <a:rPr lang="de-DE" dirty="0" err="1" smtClean="0"/>
              <a:t>algorithms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quantifies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strength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semantic</a:t>
            </a:r>
            <a:r>
              <a:rPr lang="de-DE" baseline="0" dirty="0" smtClean="0"/>
              <a:t> relationship </a:t>
            </a:r>
            <a:r>
              <a:rPr lang="de-DE" baseline="0" dirty="0" err="1" smtClean="0"/>
              <a:t>between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two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words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using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knowledge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source</a:t>
            </a:r>
            <a:r>
              <a:rPr lang="de-DE" baseline="0" dirty="0" smtClean="0"/>
              <a:t>.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C87C84-5166-403F-9E8D-E9D9C176047D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1238" y="684213"/>
            <a:ext cx="2701925" cy="2025650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974975"/>
            <a:ext cx="5486400" cy="5484813"/>
          </a:xfrm>
        </p:spPr>
        <p:txBody>
          <a:bodyPr/>
          <a:lstStyle/>
          <a:p>
            <a:r>
              <a:rPr lang="en-US" dirty="0" smtClean="0"/>
              <a:t>Implementation makes use of the </a:t>
            </a:r>
            <a:r>
              <a:rPr lang="en-US" baseline="0" dirty="0" smtClean="0"/>
              <a:t>category graph, category – article links, redirects, and article titles.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89B82-5981-4952-A6D2-772336772420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89B82-5981-4952-A6D2-772336772420}" type="slidenum">
              <a:rPr lang="en-US"/>
              <a:pPr/>
              <a:t>14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baseline="0" dirty="0" smtClean="0"/>
              <a:t>visualize the working principle of this measure type using a term-document matrix.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Cell</a:t>
            </a:r>
          </a:p>
          <a:p>
            <a:r>
              <a:rPr lang="en-US" baseline="0" dirty="0" smtClean="0"/>
              <a:t>importance of a term in a document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usually determined </a:t>
            </a:r>
          </a:p>
          <a:p>
            <a:r>
              <a:rPr lang="en-US" baseline="0" dirty="0" smtClean="0"/>
              <a:t>term weighting method like tf.idf.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89B82-5981-4952-A6D2-772336772420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structured knowledge</a:t>
            </a:r>
            <a:r>
              <a:rPr lang="en-US" baseline="0" dirty="0" smtClean="0"/>
              <a:t> sources, each document corresponds to a certain concept.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comparison between the document vectors thus also tells us something about the relatedness of the corresponding concepts.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</a:t>
            </a:r>
            <a:r>
              <a:rPr lang="en-US" baseline="0" dirty="0" err="1" smtClean="0"/>
              <a:t>WordNet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Wiktionary</a:t>
            </a:r>
            <a:r>
              <a:rPr lang="en-US" baseline="0" dirty="0" smtClean="0"/>
              <a:t> only contain very short definitions, result in a very sparse matrix and rather poor results.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89B82-5981-4952-A6D2-772336772420}" type="slidenum">
              <a:rPr lang="en-US"/>
              <a:pPr/>
              <a:t>16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Concept vector based</a:t>
            </a:r>
            <a:r>
              <a:rPr lang="en-US" baseline="0" dirty="0" smtClean="0"/>
              <a:t> measures can also be visualized using the term-document matrix.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</a:t>
            </a:r>
          </a:p>
          <a:p>
            <a:r>
              <a:rPr lang="en-US" baseline="0" dirty="0" smtClean="0"/>
              <a:t>term vectors instead of document vectors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G&amp;M07 propose to use Wikipedia articles as the concept space.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Visualized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/link </a:t>
            </a:r>
            <a:r>
              <a:rPr lang="de-DE" dirty="0" err="1" smtClean="0"/>
              <a:t>matrix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noProof="0" dirty="0" smtClean="0"/>
              <a:t>Exact dates for all snapshots are given in the paper.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German Wikipedia, because English dump</a:t>
            </a:r>
            <a:r>
              <a:rPr lang="en-US" baseline="0" dirty="0" smtClean="0"/>
              <a:t> was unavailable at that time.</a:t>
            </a:r>
            <a:endParaRPr lang="en-US" baseline="0" noProof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noProof="0" dirty="0" smtClean="0"/>
              <a:t>Exact dates for all snapshots are given in the paper.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Only report results</a:t>
            </a:r>
            <a:r>
              <a:rPr lang="en-US" baseline="0" dirty="0" smtClean="0"/>
              <a:t> for first task, as </a:t>
            </a:r>
            <a:r>
              <a:rPr lang="en-US" dirty="0" smtClean="0"/>
              <a:t>they are </a:t>
            </a:r>
            <a:r>
              <a:rPr lang="en-US" smtClean="0"/>
              <a:t>consistent</a:t>
            </a:r>
            <a:r>
              <a:rPr lang="en-US" baseline="0" smtClean="0"/>
              <a:t> with the </a:t>
            </a:r>
            <a:r>
              <a:rPr lang="en-US" smtClean="0"/>
              <a:t>results </a:t>
            </a:r>
            <a:r>
              <a:rPr lang="en-US" dirty="0" smtClean="0"/>
              <a:t>obtained on the </a:t>
            </a:r>
            <a:r>
              <a:rPr lang="en-US" smtClean="0"/>
              <a:t>other task.</a:t>
            </a:r>
            <a:endParaRPr lang="en-US" baseline="0" noProof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A8BAB-1FCD-42CA-8E9E-076C3AC078E9}" type="slidenum">
              <a:rPr lang="en-US"/>
              <a:pPr/>
              <a:t>21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1238" y="684213"/>
            <a:ext cx="2701925" cy="20256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974975"/>
            <a:ext cx="5486400" cy="5484813"/>
          </a:xfrm>
        </p:spPr>
        <p:txBody>
          <a:bodyPr/>
          <a:lstStyle/>
          <a:p>
            <a:r>
              <a:rPr lang="en-US" dirty="0" smtClean="0"/>
              <a:t>For the evaluation</a:t>
            </a:r>
            <a:r>
              <a:rPr lang="en-US" baseline="0" dirty="0" smtClean="0"/>
              <a:t> process, we need </a:t>
            </a:r>
            <a:r>
              <a:rPr lang="en-US" dirty="0" smtClean="0"/>
              <a:t>human judgments of SR as a reference.</a:t>
            </a:r>
          </a:p>
          <a:p>
            <a:endParaRPr lang="en-US" dirty="0" smtClean="0"/>
          </a:p>
          <a:p>
            <a:r>
              <a:rPr lang="en-US" dirty="0" smtClean="0"/>
              <a:t>present word pairs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A8BAB-1FCD-42CA-8E9E-076C3AC078E9}" type="slidenum">
              <a:rPr lang="en-US"/>
              <a:pPr/>
              <a:t>22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1238" y="684213"/>
            <a:ext cx="2701925" cy="20256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974975"/>
            <a:ext cx="5486400" cy="5484813"/>
          </a:xfrm>
        </p:spPr>
        <p:txBody>
          <a:bodyPr/>
          <a:lstStyle/>
          <a:p>
            <a:r>
              <a:rPr lang="en-US" dirty="0" smtClean="0"/>
              <a:t>For the evaluation</a:t>
            </a:r>
            <a:r>
              <a:rPr lang="en-US" baseline="0" dirty="0" smtClean="0"/>
              <a:t> process, we need </a:t>
            </a:r>
            <a:r>
              <a:rPr lang="en-US" dirty="0" smtClean="0"/>
              <a:t>human judgments of SR as a reference.</a:t>
            </a:r>
          </a:p>
          <a:p>
            <a:endParaRPr lang="en-US" dirty="0" smtClean="0"/>
          </a:p>
          <a:p>
            <a:r>
              <a:rPr lang="en-US" dirty="0" smtClean="0"/>
              <a:t>present word pairs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A8BAB-1FCD-42CA-8E9E-076C3AC078E9}" type="slidenum">
              <a:rPr lang="en-US"/>
              <a:pPr/>
              <a:t>23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1238" y="684213"/>
            <a:ext cx="2701925" cy="20256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974975"/>
            <a:ext cx="5486400" cy="548481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noProof="0" dirty="0" smtClean="0"/>
              <a:t>Exact dates for all snapshots are given in the paper.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Only report results</a:t>
            </a:r>
            <a:r>
              <a:rPr lang="en-US" baseline="0" dirty="0" smtClean="0"/>
              <a:t> for first task, as </a:t>
            </a:r>
            <a:r>
              <a:rPr lang="en-US" dirty="0" smtClean="0"/>
              <a:t>they are </a:t>
            </a:r>
            <a:r>
              <a:rPr lang="en-US" smtClean="0"/>
              <a:t>consistent</a:t>
            </a:r>
            <a:r>
              <a:rPr lang="en-US" baseline="0" smtClean="0"/>
              <a:t> with the </a:t>
            </a:r>
            <a:r>
              <a:rPr lang="en-US" smtClean="0"/>
              <a:t>results </a:t>
            </a:r>
            <a:r>
              <a:rPr lang="en-US" dirty="0" smtClean="0"/>
              <a:t>obtained on the </a:t>
            </a:r>
            <a:r>
              <a:rPr lang="en-US" smtClean="0"/>
              <a:t>other task.</a:t>
            </a:r>
            <a:endParaRPr lang="en-US" baseline="0" noProof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More </a:t>
            </a:r>
            <a:r>
              <a:rPr lang="de-DE" dirty="0" err="1" smtClean="0"/>
              <a:t>recent</a:t>
            </a:r>
            <a:r>
              <a:rPr lang="de-DE" baseline="0" dirty="0" smtClean="0"/>
              <a:t> also </a:t>
            </a:r>
            <a:r>
              <a:rPr lang="de-DE" baseline="0" dirty="0" err="1" smtClean="0"/>
              <a:t>means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lot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bigger</a:t>
            </a:r>
            <a:r>
              <a:rPr lang="de-DE" baseline="0" smtClean="0"/>
              <a:t>.</a:t>
            </a:r>
            <a:endParaRPr lang="de-DE" baseline="0" dirty="0" smtClean="0"/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872EB4-39F5-46BC-817E-781613DA67A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0825" y="368300"/>
            <a:ext cx="8642350" cy="2089150"/>
          </a:xfrm>
          <a:prstGeom prst="rect">
            <a:avLst/>
          </a:prstGeom>
          <a:solidFill>
            <a:srgbClr val="009C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009CDA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6" name="Picture 6" descr="tud_logo"/>
          <p:cNvPicPr>
            <a:picLocks noChangeAspect="1" noChangeArrowheads="1"/>
          </p:cNvPicPr>
          <p:nvPr/>
        </p:nvPicPr>
        <p:blipFill>
          <a:blip r:embed="rId2" cstate="print"/>
          <a:srcRect r="5453"/>
          <a:stretch>
            <a:fillRect/>
          </a:stretch>
        </p:blipFill>
        <p:spPr bwMode="auto">
          <a:xfrm>
            <a:off x="7167563" y="509588"/>
            <a:ext cx="18732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52413" y="6489700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52413" y="6489700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0825" y="36036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50825" y="2457450"/>
            <a:ext cx="8640763" cy="79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11" name="Picture 12" descr="UKP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5338" y="6516688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8775" y="539750"/>
            <a:ext cx="6734175" cy="577850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8775" y="1449388"/>
            <a:ext cx="6734175" cy="944562"/>
          </a:xfrm>
        </p:spPr>
        <p:txBody>
          <a:bodyPr lIns="0" tIns="0" rIns="0" bIns="0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</a:t>
            </a:r>
          </a:p>
          <a:p>
            <a:r>
              <a:rPr lang="de-DE"/>
              <a:t>Untertitelmasters durch </a:t>
            </a:r>
          </a:p>
          <a:p>
            <a:r>
              <a:rPr lang="de-DE"/>
              <a:t>Klicken bearbeiten</a:t>
            </a: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1592263"/>
            <a:ext cx="4243388" cy="478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592263"/>
            <a:ext cx="4244975" cy="478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32588" y="488950"/>
            <a:ext cx="2159000" cy="58928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5" y="488950"/>
            <a:ext cx="6329363" cy="58928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5" y="488950"/>
            <a:ext cx="6877050" cy="838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1592263"/>
            <a:ext cx="4243388" cy="478948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592263"/>
            <a:ext cx="4244975" cy="478948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50825" y="368300"/>
            <a:ext cx="86423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488950"/>
            <a:ext cx="68770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592263"/>
            <a:ext cx="8640763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775" y="6510338"/>
            <a:ext cx="79581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009CDA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1031" name="Picture 7" descr="tud_logo"/>
          <p:cNvPicPr>
            <a:picLocks noChangeAspect="1" noChangeArrowheads="1"/>
          </p:cNvPicPr>
          <p:nvPr/>
        </p:nvPicPr>
        <p:blipFill>
          <a:blip r:embed="rId14" cstate="print"/>
          <a:srcRect r="5453"/>
          <a:stretch>
            <a:fillRect/>
          </a:stretch>
        </p:blipFill>
        <p:spPr bwMode="auto">
          <a:xfrm>
            <a:off x="7167563" y="512763"/>
            <a:ext cx="18732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250825" y="1449388"/>
            <a:ext cx="8640763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252413" y="6489700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250825" y="36671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1035" name="Picture 11" descr="UKP_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15338" y="6516688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feld 12"/>
          <p:cNvSpPr txBox="1"/>
          <p:nvPr userDrawn="1"/>
        </p:nvSpPr>
        <p:spPr>
          <a:xfrm>
            <a:off x="6400800" y="6467475"/>
            <a:ext cx="442913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fld id="{012F0068-8F16-4BC8-A76D-FDA1E9801D5B}" type="slidenum">
              <a:rPr lang="de-DE" sz="1000"/>
              <a:pPr>
                <a:defRPr/>
              </a:pPr>
              <a:t>‹Nr.›</a:t>
            </a:fld>
            <a:endParaRPr lang="de-DE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9388" indent="-17938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49250" indent="-1682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38163" indent="-1873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717550" indent="-17303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908050" indent="-188913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365250" indent="-188913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1822450" indent="-188913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279650" indent="-188913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736850" indent="-188913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umps.wikimedia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kp.tu-darmstadt.de/research/software/jwpl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p.tu-darmstadt.de/research/software/jwpl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More the Better? Assessing the Influence of Wikipedia’s Growth on</a:t>
            </a:r>
            <a:br>
              <a:rPr lang="en-US" dirty="0" smtClean="0"/>
            </a:br>
            <a:r>
              <a:rPr lang="en-US" dirty="0" smtClean="0"/>
              <a:t>Semantic Relatedness Measures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581400"/>
            <a:ext cx="6734175" cy="1295400"/>
          </a:xfrm>
        </p:spPr>
        <p:txBody>
          <a:bodyPr/>
          <a:lstStyle/>
          <a:p>
            <a:pPr eaLnBrk="1" hangingPunct="1">
              <a:lnSpc>
                <a:spcPct val="84000"/>
              </a:lnSpc>
            </a:pPr>
            <a:r>
              <a:rPr lang="en-US" dirty="0" smtClean="0">
                <a:solidFill>
                  <a:schemeClr val="tx1"/>
                </a:solidFill>
              </a:rPr>
              <a:t>Torsten Zesch and Iryna Gurevych</a:t>
            </a:r>
          </a:p>
          <a:p>
            <a:pPr eaLnBrk="1" hangingPunct="1">
              <a:lnSpc>
                <a:spcPct val="84000"/>
              </a:lnSpc>
            </a:pPr>
            <a:endParaRPr lang="en-US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4000"/>
              </a:lnSpc>
            </a:pPr>
            <a:r>
              <a:rPr lang="en-US" dirty="0" smtClean="0">
                <a:solidFill>
                  <a:schemeClr val="tx1"/>
                </a:solidFill>
              </a:rPr>
              <a:t>Ubiquitous Knowledge Processing Lab</a:t>
            </a:r>
          </a:p>
          <a:p>
            <a:pPr eaLnBrk="1" hangingPunct="1">
              <a:lnSpc>
                <a:spcPct val="84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Technische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Universität</a:t>
            </a:r>
            <a:r>
              <a:rPr lang="en-US" dirty="0" smtClean="0">
                <a:solidFill>
                  <a:schemeClr val="tx1"/>
                </a:solidFill>
              </a:rPr>
              <a:t> Darmstadt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4" name="Rectangle 6"/>
          <p:cNvSpPr>
            <a:spLocks noChangeArrowheads="1"/>
          </p:cNvSpPr>
          <p:nvPr/>
        </p:nvSpPr>
        <p:spPr bwMode="auto">
          <a:xfrm>
            <a:off x="298450" y="4508500"/>
            <a:ext cx="4273550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60675"/>
            <a:ext cx="1646237" cy="2016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926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Wikipedia as a Language Resource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2286000" y="1592263"/>
            <a:ext cx="6605589" cy="4789487"/>
          </a:xfrm>
        </p:spPr>
        <p:txBody>
          <a:bodyPr/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NLP applications</a:t>
            </a:r>
          </a:p>
          <a:p>
            <a:r>
              <a:rPr lang="en-US" sz="2000" dirty="0" smtClean="0"/>
              <a:t>Information Extraction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[Ruiz-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Casado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et al., 2005]</a:t>
            </a:r>
          </a:p>
          <a:p>
            <a:r>
              <a:rPr lang="en-US" sz="2000" dirty="0" smtClean="0"/>
              <a:t>Information Retrieval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[Gurevych et al., 2007]</a:t>
            </a:r>
          </a:p>
          <a:p>
            <a:r>
              <a:rPr lang="en-US" sz="2000" dirty="0" err="1" smtClean="0"/>
              <a:t>Keyphrase</a:t>
            </a:r>
            <a:r>
              <a:rPr lang="en-US" sz="2000" dirty="0" smtClean="0"/>
              <a:t> Extraction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[Medelyan, Milne &amp; Witten, 2008]</a:t>
            </a:r>
          </a:p>
          <a:p>
            <a:r>
              <a:rPr lang="en-US" sz="2000" dirty="0" smtClean="0"/>
              <a:t>Named Entity Recognition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Bunescu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Pasca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, 2006]</a:t>
            </a:r>
          </a:p>
          <a:p>
            <a:r>
              <a:rPr lang="en-US" sz="2000" dirty="0" smtClean="0"/>
              <a:t>Question Answering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Ahn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et al., 2004]</a:t>
            </a:r>
          </a:p>
          <a:p>
            <a:r>
              <a:rPr lang="en-US" sz="2000" dirty="0" smtClean="0"/>
              <a:t>Semantic Relatedness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[Zesch &amp; Gurevych, 2010]</a:t>
            </a:r>
          </a:p>
          <a:p>
            <a:r>
              <a:rPr lang="en-US" sz="2000" dirty="0" smtClean="0"/>
              <a:t>Text Categorization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Gabrilovich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Markovitch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, 2006]</a:t>
            </a:r>
          </a:p>
          <a:p>
            <a:r>
              <a:rPr lang="en-US" sz="2000" dirty="0" smtClean="0"/>
              <a:t>WSD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Mihalcea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2057400" y="5791200"/>
            <a:ext cx="517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[Medelyan et al., 2008] for an excellent overview.</a:t>
            </a:r>
            <a:endParaRPr 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Wikipedia</a:t>
            </a:r>
            <a:endParaRPr lang="en-US" dirty="0"/>
          </a:p>
        </p:txBody>
      </p:sp>
      <p:pic>
        <p:nvPicPr>
          <p:cNvPr id="8" name="Inhaltsplatzhalter 7" descr="TopTenWikipediasGraph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9091" y="1592263"/>
            <a:ext cx="7184230" cy="4789487"/>
          </a:xfrm>
        </p:spPr>
      </p:pic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pic>
        <p:nvPicPr>
          <p:cNvPr id="5" name="Picture 3" descr="Wikipedia-logo-en-big"/>
          <p:cNvPicPr>
            <a:picLocks noChangeAspect="1" noChangeArrowheads="1"/>
          </p:cNvPicPr>
          <p:nvPr/>
        </p:nvPicPr>
        <p:blipFill>
          <a:blip r:embed="rId4" cstate="print"/>
          <a:srcRect r="60429" b="60971"/>
          <a:stretch>
            <a:fillRect/>
          </a:stretch>
        </p:blipFill>
        <p:spPr bwMode="auto">
          <a:xfrm>
            <a:off x="6096000" y="3175794"/>
            <a:ext cx="3048000" cy="368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Wikipedia</a:t>
            </a:r>
            <a:endParaRPr lang="en-US" dirty="0"/>
          </a:p>
        </p:txBody>
      </p:sp>
      <p:pic>
        <p:nvPicPr>
          <p:cNvPr id="8" name="Inhaltsplatzhalter 7" descr="TopTenWikipediasGraph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9091" y="1592263"/>
            <a:ext cx="7184230" cy="4789487"/>
          </a:xfrm>
        </p:spPr>
      </p:pic>
      <p:cxnSp>
        <p:nvCxnSpPr>
          <p:cNvPr id="7" name="Gerade Verbindung 6"/>
          <p:cNvCxnSpPr/>
          <p:nvPr/>
        </p:nvCxnSpPr>
        <p:spPr>
          <a:xfrm rot="5400000">
            <a:off x="2476500" y="3924300"/>
            <a:ext cx="4191000" cy="0"/>
          </a:xfrm>
          <a:prstGeom prst="line">
            <a:avLst/>
          </a:prstGeom>
          <a:ln w="50800">
            <a:solidFill>
              <a:srgbClr val="66CCF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4800600" y="2057400"/>
            <a:ext cx="2286000" cy="9144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</a:rPr>
              <a:t>Categories introduced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pic>
        <p:nvPicPr>
          <p:cNvPr id="5" name="Picture 3" descr="Wikipedia-logo-en-big"/>
          <p:cNvPicPr>
            <a:picLocks noChangeAspect="1" noChangeArrowheads="1"/>
          </p:cNvPicPr>
          <p:nvPr/>
        </p:nvPicPr>
        <p:blipFill>
          <a:blip r:embed="rId4" cstate="print"/>
          <a:srcRect r="60429" b="60971"/>
          <a:stretch>
            <a:fillRect/>
          </a:stretch>
        </p:blipFill>
        <p:spPr bwMode="auto">
          <a:xfrm>
            <a:off x="6096000" y="3175794"/>
            <a:ext cx="3048000" cy="368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Wikipedia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250825" y="1592263"/>
            <a:ext cx="5845175" cy="4789487"/>
          </a:xfrm>
        </p:spPr>
        <p:txBody>
          <a:bodyPr/>
          <a:lstStyle/>
          <a:p>
            <a:pPr marL="273050" indent="-273050">
              <a:buFont typeface="Arial" pitchFamily="34" charset="0"/>
              <a:buChar char="+"/>
              <a:tabLst>
                <a:tab pos="273050" algn="l"/>
              </a:tabLst>
            </a:pPr>
            <a:r>
              <a:rPr lang="en-US" sz="2800" dirty="0" smtClean="0">
                <a:solidFill>
                  <a:srgbClr val="009242"/>
                </a:solidFill>
              </a:rPr>
              <a:t>Coverage</a:t>
            </a:r>
          </a:p>
          <a:p>
            <a:endParaRPr lang="en-US" sz="2800" dirty="0" smtClean="0"/>
          </a:p>
          <a:p>
            <a:pPr marL="273050" indent="-273050">
              <a:buFont typeface="Symbol" pitchFamily="18" charset="2"/>
              <a:buChar char="-"/>
            </a:pPr>
            <a:r>
              <a:rPr lang="en-US" sz="2800" dirty="0" smtClean="0">
                <a:solidFill>
                  <a:srgbClr val="C00000"/>
                </a:solidFill>
              </a:rPr>
              <a:t>Influence of Wikipedia’s growth on task performance is unknown</a:t>
            </a:r>
            <a:endParaRPr lang="en-US" sz="2800" dirty="0" smtClean="0"/>
          </a:p>
          <a:p>
            <a:pPr marL="273050" indent="-273050">
              <a:buFont typeface="Symbol" pitchFamily="18" charset="2"/>
              <a:buChar char="-"/>
            </a:pPr>
            <a:r>
              <a:rPr lang="en-US" sz="2800" dirty="0" smtClean="0">
                <a:solidFill>
                  <a:srgbClr val="C00000"/>
                </a:solidFill>
              </a:rPr>
              <a:t>Only </a:t>
            </a:r>
            <a:r>
              <a:rPr lang="en-US" sz="2800" dirty="0" smtClean="0">
                <a:solidFill>
                  <a:srgbClr val="C00000"/>
                </a:solidFill>
              </a:rPr>
              <a:t>most recent Wikipedia snapshots are publicly available</a:t>
            </a:r>
          </a:p>
          <a:p>
            <a:pPr marL="273050" indent="-273050">
              <a:buFont typeface="Symbol" pitchFamily="18" charset="2"/>
              <a:buChar char="-"/>
            </a:pPr>
            <a:r>
              <a:rPr lang="en-US" sz="2800" dirty="0" smtClean="0">
                <a:solidFill>
                  <a:srgbClr val="C00000"/>
                </a:solidFill>
              </a:rPr>
              <a:t>Previous research cannot be </a:t>
            </a:r>
            <a:r>
              <a:rPr lang="en-US" sz="2800" dirty="0" smtClean="0">
                <a:solidFill>
                  <a:srgbClr val="C00000"/>
                </a:solidFill>
              </a:rPr>
              <a:t>reproduced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pic>
        <p:nvPicPr>
          <p:cNvPr id="5" name="Picture 3" descr="Wikipedia-logo-en-big"/>
          <p:cNvPicPr>
            <a:picLocks noChangeAspect="1" noChangeArrowheads="1"/>
          </p:cNvPicPr>
          <p:nvPr/>
        </p:nvPicPr>
        <p:blipFill>
          <a:blip r:embed="rId3" cstate="print"/>
          <a:srcRect r="60429" b="60971"/>
          <a:stretch>
            <a:fillRect/>
          </a:stretch>
        </p:blipFill>
        <p:spPr bwMode="auto">
          <a:xfrm>
            <a:off x="6096000" y="3175794"/>
            <a:ext cx="3048000" cy="368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de-DE" dirty="0" smtClean="0"/>
              <a:t>JWPL – </a:t>
            </a:r>
            <a:r>
              <a:rPr lang="de-DE" dirty="0" err="1" smtClean="0"/>
              <a:t>TimeMachine</a:t>
            </a:r>
            <a:endParaRPr lang="en-US" sz="2000" i="1" dirty="0"/>
          </a:p>
        </p:txBody>
      </p:sp>
      <p:sp>
        <p:nvSpPr>
          <p:cNvPr id="245764" name="AutoShape 4"/>
          <p:cNvSpPr>
            <a:spLocks noChangeArrowheads="1"/>
          </p:cNvSpPr>
          <p:nvPr/>
        </p:nvSpPr>
        <p:spPr bwMode="auto">
          <a:xfrm>
            <a:off x="5741665" y="2772624"/>
            <a:ext cx="1848713" cy="699186"/>
          </a:xfrm>
          <a:prstGeom prst="flowChartMagneticDisk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118800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Snapshot 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5765" name="AutoShape 5"/>
          <p:cNvSpPr>
            <a:spLocks noChangeArrowheads="1"/>
          </p:cNvSpPr>
          <p:nvPr/>
        </p:nvSpPr>
        <p:spPr bwMode="auto">
          <a:xfrm>
            <a:off x="3644109" y="2772624"/>
            <a:ext cx="1848712" cy="699186"/>
          </a:xfrm>
          <a:prstGeom prst="flowChartMagneticDisk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118800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Snapshot 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5768" name="Rectangle 8"/>
          <p:cNvSpPr>
            <a:spLocks noChangeArrowheads="1"/>
          </p:cNvSpPr>
          <p:nvPr/>
        </p:nvSpPr>
        <p:spPr bwMode="auto">
          <a:xfrm>
            <a:off x="6441951" y="1574650"/>
            <a:ext cx="1148426" cy="24994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 dirty="0" smtClean="0"/>
              <a:t>Application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45769" name="Rectangle 9"/>
          <p:cNvSpPr>
            <a:spLocks noChangeArrowheads="1"/>
          </p:cNvSpPr>
          <p:nvPr/>
        </p:nvSpPr>
        <p:spPr bwMode="auto">
          <a:xfrm>
            <a:off x="5142678" y="1574650"/>
            <a:ext cx="1148426" cy="24994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 smtClean="0"/>
              <a:t>Application</a:t>
            </a:r>
            <a:endParaRPr lang="en-US" sz="1400" b="1" dirty="0"/>
          </a:p>
        </p:txBody>
      </p:sp>
      <p:sp>
        <p:nvSpPr>
          <p:cNvPr id="245770" name="Rectangle 10"/>
          <p:cNvSpPr>
            <a:spLocks noChangeArrowheads="1"/>
          </p:cNvSpPr>
          <p:nvPr/>
        </p:nvSpPr>
        <p:spPr bwMode="auto">
          <a:xfrm>
            <a:off x="3844505" y="1574650"/>
            <a:ext cx="1148425" cy="24994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Application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45771" name="Rectangle 11"/>
          <p:cNvSpPr>
            <a:spLocks noChangeArrowheads="1"/>
          </p:cNvSpPr>
          <p:nvPr/>
        </p:nvSpPr>
        <p:spPr bwMode="auto">
          <a:xfrm rot="16200000">
            <a:off x="5601828" y="416314"/>
            <a:ext cx="231227" cy="3745872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vert" wrap="none" anchor="ctr"/>
          <a:lstStyle/>
          <a:p>
            <a:pPr algn="ctr"/>
            <a:r>
              <a:rPr lang="en-US" b="1" dirty="0"/>
              <a:t>Java-based API (JWPL)</a:t>
            </a:r>
          </a:p>
        </p:txBody>
      </p:sp>
      <p:sp>
        <p:nvSpPr>
          <p:cNvPr id="245773" name="AutoShape 13"/>
          <p:cNvSpPr>
            <a:spLocks noChangeArrowheads="1"/>
          </p:cNvSpPr>
          <p:nvPr/>
        </p:nvSpPr>
        <p:spPr bwMode="auto">
          <a:xfrm rot="5400000">
            <a:off x="4318520" y="1949567"/>
            <a:ext cx="249945" cy="99097"/>
          </a:xfrm>
          <a:prstGeom prst="leftRightArrow">
            <a:avLst>
              <a:gd name="adj1" fmla="val 50000"/>
              <a:gd name="adj2" fmla="val 504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45774" name="AutoShape 14"/>
          <p:cNvSpPr>
            <a:spLocks noChangeArrowheads="1"/>
          </p:cNvSpPr>
          <p:nvPr/>
        </p:nvSpPr>
        <p:spPr bwMode="auto">
          <a:xfrm rot="5400000">
            <a:off x="5617793" y="1949567"/>
            <a:ext cx="249945" cy="99097"/>
          </a:xfrm>
          <a:prstGeom prst="leftRightArrow">
            <a:avLst>
              <a:gd name="adj1" fmla="val 50000"/>
              <a:gd name="adj2" fmla="val 504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45775" name="AutoShape 15"/>
          <p:cNvSpPr>
            <a:spLocks noChangeArrowheads="1"/>
          </p:cNvSpPr>
          <p:nvPr/>
        </p:nvSpPr>
        <p:spPr bwMode="auto">
          <a:xfrm rot="5400000">
            <a:off x="6915966" y="1949567"/>
            <a:ext cx="249945" cy="99097"/>
          </a:xfrm>
          <a:prstGeom prst="leftRightArrow">
            <a:avLst>
              <a:gd name="adj1" fmla="val 50000"/>
              <a:gd name="adj2" fmla="val 504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45777" name="AutoShape 17"/>
          <p:cNvSpPr>
            <a:spLocks/>
          </p:cNvSpPr>
          <p:nvPr/>
        </p:nvSpPr>
        <p:spPr bwMode="auto">
          <a:xfrm>
            <a:off x="7740124" y="1524000"/>
            <a:ext cx="149747" cy="1998459"/>
          </a:xfrm>
          <a:prstGeom prst="rightBrace">
            <a:avLst>
              <a:gd name="adj1" fmla="val 11121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45778" name="Text Box 18"/>
          <p:cNvSpPr txBox="1">
            <a:spLocks noChangeArrowheads="1"/>
          </p:cNvSpPr>
          <p:nvPr/>
        </p:nvSpPr>
        <p:spPr bwMode="auto">
          <a:xfrm>
            <a:off x="7939419" y="2368528"/>
            <a:ext cx="7993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sz="1400" dirty="0">
                <a:solidFill>
                  <a:schemeClr val="tx1"/>
                </a:solidFill>
              </a:rPr>
              <a:t>Run-time</a:t>
            </a:r>
          </a:p>
        </p:txBody>
      </p:sp>
      <p:sp>
        <p:nvSpPr>
          <p:cNvPr id="245784" name="AutoShape 24"/>
          <p:cNvSpPr>
            <a:spLocks noChangeArrowheads="1"/>
          </p:cNvSpPr>
          <p:nvPr/>
        </p:nvSpPr>
        <p:spPr bwMode="auto">
          <a:xfrm rot="16200000">
            <a:off x="4318520" y="2499006"/>
            <a:ext cx="449240" cy="399692"/>
          </a:xfrm>
          <a:prstGeom prst="rightArrow">
            <a:avLst>
              <a:gd name="adj1" fmla="val 50000"/>
              <a:gd name="adj2" fmla="val 2809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45785" name="AutoShape 25"/>
          <p:cNvSpPr>
            <a:spLocks noChangeArrowheads="1"/>
          </p:cNvSpPr>
          <p:nvPr/>
        </p:nvSpPr>
        <p:spPr bwMode="auto">
          <a:xfrm rot="16200000">
            <a:off x="6466726" y="2497905"/>
            <a:ext cx="449240" cy="399691"/>
          </a:xfrm>
          <a:prstGeom prst="rightArrow">
            <a:avLst>
              <a:gd name="adj1" fmla="val 50000"/>
              <a:gd name="adj2" fmla="val 2809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 rot="16200000">
            <a:off x="5578240" y="2452760"/>
            <a:ext cx="280777" cy="3745872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vert" wrap="none" anchor="ctr"/>
          <a:lstStyle/>
          <a:p>
            <a:pPr algn="ctr"/>
            <a:r>
              <a:rPr lang="en-US" b="1" dirty="0" err="1" smtClean="0"/>
              <a:t>TimeMachine</a:t>
            </a:r>
            <a:endParaRPr lang="en-US" b="1" dirty="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7994473" y="4724400"/>
            <a:ext cx="11495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sz="1400" dirty="0" err="1">
                <a:solidFill>
                  <a:schemeClr val="tx1"/>
                </a:solidFill>
              </a:rPr>
              <a:t>One</a:t>
            </a:r>
            <a:r>
              <a:rPr lang="de-DE" sz="1400" dirty="0">
                <a:solidFill>
                  <a:schemeClr val="tx1"/>
                </a:solidFill>
              </a:rPr>
              <a:t> time </a:t>
            </a:r>
            <a:r>
              <a:rPr lang="de-DE" sz="1400" dirty="0" err="1">
                <a:solidFill>
                  <a:schemeClr val="tx1"/>
                </a:solidFill>
              </a:rPr>
              <a:t>effort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30" name="AutoShape 16"/>
          <p:cNvSpPr>
            <a:spLocks/>
          </p:cNvSpPr>
          <p:nvPr/>
        </p:nvSpPr>
        <p:spPr bwMode="auto">
          <a:xfrm>
            <a:off x="7758909" y="3657600"/>
            <a:ext cx="130963" cy="2590800"/>
          </a:xfrm>
          <a:prstGeom prst="rightBrace">
            <a:avLst>
              <a:gd name="adj1" fmla="val 5281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31" name="AutoShape 24"/>
          <p:cNvSpPr>
            <a:spLocks noChangeArrowheads="1"/>
          </p:cNvSpPr>
          <p:nvPr/>
        </p:nvSpPr>
        <p:spPr bwMode="auto">
          <a:xfrm rot="16200000">
            <a:off x="4322925" y="3607276"/>
            <a:ext cx="449240" cy="399692"/>
          </a:xfrm>
          <a:prstGeom prst="rightArrow">
            <a:avLst>
              <a:gd name="adj1" fmla="val 50000"/>
              <a:gd name="adj2" fmla="val 2809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32" name="AutoShape 25"/>
          <p:cNvSpPr>
            <a:spLocks noChangeArrowheads="1"/>
          </p:cNvSpPr>
          <p:nvPr/>
        </p:nvSpPr>
        <p:spPr bwMode="auto">
          <a:xfrm rot="16200000">
            <a:off x="6471130" y="3606175"/>
            <a:ext cx="449240" cy="399691"/>
          </a:xfrm>
          <a:prstGeom prst="rightArrow">
            <a:avLst>
              <a:gd name="adj1" fmla="val 50000"/>
              <a:gd name="adj2" fmla="val 2809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4506254" y="4753669"/>
            <a:ext cx="2674520" cy="1647131"/>
          </a:xfrm>
          <a:prstGeom prst="flowChartMagneticDisk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118800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>
                <a:solidFill>
                  <a:schemeClr val="tx1"/>
                </a:solidFill>
              </a:rPr>
              <a:t>Wikipedia </a:t>
            </a:r>
            <a:r>
              <a:rPr lang="en-US" sz="2000" b="1" dirty="0" smtClean="0"/>
              <a:t>D</a:t>
            </a:r>
            <a:r>
              <a:rPr lang="en-US" sz="2000" b="1" dirty="0" smtClean="0">
                <a:solidFill>
                  <a:schemeClr val="tx1"/>
                </a:solidFill>
              </a:rPr>
              <a:t>ump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/>
              <a:t>(All revisions)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4" name="AutoShape 25"/>
          <p:cNvSpPr>
            <a:spLocks noChangeArrowheads="1"/>
          </p:cNvSpPr>
          <p:nvPr/>
        </p:nvSpPr>
        <p:spPr bwMode="auto">
          <a:xfrm rot="16200000">
            <a:off x="5560857" y="4627287"/>
            <a:ext cx="510264" cy="399691"/>
          </a:xfrm>
          <a:prstGeom prst="rightArrow">
            <a:avLst>
              <a:gd name="adj1" fmla="val 50000"/>
              <a:gd name="adj2" fmla="val 2809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400"/>
          </a:p>
        </p:txBody>
      </p:sp>
      <p:sp>
        <p:nvSpPr>
          <p:cNvPr id="43" name="Inhaltsplatzhalter 14"/>
          <p:cNvSpPr>
            <a:spLocks noGrp="1"/>
          </p:cNvSpPr>
          <p:nvPr>
            <p:ph sz="half" idx="4294967295"/>
          </p:nvPr>
        </p:nvSpPr>
        <p:spPr>
          <a:xfrm>
            <a:off x="304800" y="5257800"/>
            <a:ext cx="3124200" cy="7620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600" b="1" dirty="0" smtClean="0">
                <a:hlinkClick r:id="rId3"/>
              </a:rPr>
              <a:t>http://dumps.wikimedia.org</a:t>
            </a:r>
            <a:endParaRPr lang="en-US" sz="1600" b="1" dirty="0" smtClean="0"/>
          </a:p>
          <a:p>
            <a:r>
              <a:rPr lang="en-US" sz="1600" b="1" dirty="0" smtClean="0"/>
              <a:t>&gt;1TB uncompressed (Eng)</a:t>
            </a:r>
            <a:endParaRPr lang="en-US" dirty="0"/>
          </a:p>
        </p:txBody>
      </p:sp>
      <p:sp>
        <p:nvSpPr>
          <p:cNvPr id="45" name="Inhaltsplatzhalter 14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3124200" cy="28194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600" b="1" dirty="0" smtClean="0"/>
              <a:t>Snapshot from a certain date is reconstructed</a:t>
            </a:r>
          </a:p>
          <a:p>
            <a:r>
              <a:rPr lang="en-US" sz="1600" b="1" dirty="0" smtClean="0"/>
              <a:t>Multiple snapshots from a time span possible</a:t>
            </a:r>
          </a:p>
          <a:p>
            <a:r>
              <a:rPr lang="en-US" sz="1600" b="1" dirty="0" smtClean="0"/>
              <a:t>Deleted articles not included</a:t>
            </a:r>
          </a:p>
          <a:p>
            <a:r>
              <a:rPr lang="en-US" sz="1600" b="1" dirty="0" smtClean="0"/>
              <a:t>Available as part of the JWPL Wikipedia API release</a:t>
            </a:r>
          </a:p>
          <a:p>
            <a:r>
              <a:rPr lang="en-US" sz="1400" b="1" dirty="0" smtClean="0">
                <a:hlinkClick r:id="rId4"/>
              </a:rPr>
              <a:t>http://www.ukp.tu-darmstadt.de/</a:t>
            </a:r>
            <a:br>
              <a:rPr lang="en-US" sz="1400" b="1" dirty="0" smtClean="0">
                <a:hlinkClick r:id="rId4"/>
              </a:rPr>
            </a:br>
            <a:r>
              <a:rPr lang="en-US" sz="1400" b="1" dirty="0" smtClean="0">
                <a:hlinkClick r:id="rId4"/>
              </a:rPr>
              <a:t>research/software/</a:t>
            </a:r>
            <a:r>
              <a:rPr lang="en-US" sz="1400" b="1" dirty="0" err="1" smtClean="0">
                <a:hlinkClick r:id="rId4"/>
              </a:rPr>
              <a:t>jwpl</a:t>
            </a:r>
            <a:r>
              <a:rPr lang="en-US" sz="1400" b="1" dirty="0" smtClean="0">
                <a:hlinkClick r:id="rId4"/>
              </a:rPr>
              <a:t>/</a:t>
            </a:r>
            <a:endParaRPr lang="en-US" sz="1400" b="1" dirty="0" smtClean="0"/>
          </a:p>
          <a:p>
            <a:endParaRPr lang="en-US" sz="1600" b="1" dirty="0" smtClean="0"/>
          </a:p>
        </p:txBody>
      </p:sp>
      <p:sp>
        <p:nvSpPr>
          <p:cNvPr id="25" name="Fußzeilenplatzhalter 2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4" grpId="0" animBg="1"/>
      <p:bldP spid="245765" grpId="0" animBg="1"/>
      <p:bldP spid="245768" grpId="0" animBg="1"/>
      <p:bldP spid="245769" grpId="0" animBg="1"/>
      <p:bldP spid="245770" grpId="0" animBg="1"/>
      <p:bldP spid="245771" grpId="0" animBg="1"/>
      <p:bldP spid="245773" grpId="0" animBg="1"/>
      <p:bldP spid="245774" grpId="0" animBg="1"/>
      <p:bldP spid="245775" grpId="0" animBg="1"/>
      <p:bldP spid="245777" grpId="0" animBg="1"/>
      <p:bldP spid="245778" grpId="0"/>
      <p:bldP spid="245784" grpId="0" animBg="1"/>
      <p:bldP spid="245785" grpId="0" animBg="1"/>
      <p:bldP spid="27" grpId="0" animBg="1"/>
      <p:bldP spid="28" grpId="0"/>
      <p:bldP spid="30" grpId="0" animBg="1"/>
      <p:bldP spid="31" grpId="0" animBg="1"/>
      <p:bldP spid="32" grpId="0" animBg="1"/>
      <p:bldP spid="34" grpId="0" animBg="1"/>
      <p:bldP spid="45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4" name="Rectangle 6"/>
          <p:cNvSpPr>
            <a:spLocks noChangeArrowheads="1"/>
          </p:cNvSpPr>
          <p:nvPr/>
        </p:nvSpPr>
        <p:spPr bwMode="auto">
          <a:xfrm>
            <a:off x="298450" y="4508500"/>
            <a:ext cx="4273550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60675"/>
            <a:ext cx="1646237" cy="2016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926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Wikipedia as a Language Resource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2286000" y="1592263"/>
            <a:ext cx="6605589" cy="4789487"/>
          </a:xfrm>
        </p:spPr>
        <p:txBody>
          <a:bodyPr/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NLP applications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Information Extraction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[Ruiz-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Casado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et al., 2005]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Information Retrieval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[Gurevych et al., 2007]</a:t>
            </a:r>
          </a:p>
          <a:p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Keyphrase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Extraction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[Medelyan, Milne &amp; Witten, 2008]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Named Entity Recognition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Bunescu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Pasca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2006]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Question Answering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Ahn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et al., 2004]</a:t>
            </a:r>
          </a:p>
          <a:p>
            <a:r>
              <a:rPr lang="en-US" sz="2000" b="1" dirty="0" smtClean="0"/>
              <a:t>Semantic Relatedness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[Zesch &amp; Gurevych, 2010]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Text Categorization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Gabrilovich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Markovitch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2006]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WSD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Mihalcea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2007]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057400" y="5791200"/>
            <a:ext cx="517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[Medelyan et al., 2008] for an excellent overview.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4" name="Rectangle 6"/>
          <p:cNvSpPr>
            <a:spLocks noChangeArrowheads="1"/>
          </p:cNvSpPr>
          <p:nvPr/>
        </p:nvSpPr>
        <p:spPr bwMode="auto">
          <a:xfrm>
            <a:off x="298450" y="4508500"/>
            <a:ext cx="4273550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3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60675"/>
            <a:ext cx="1646237" cy="2016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926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Wikipedia as a Language Resource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2286000" y="1592263"/>
            <a:ext cx="6605589" cy="4789487"/>
          </a:xfrm>
        </p:spPr>
        <p:txBody>
          <a:bodyPr/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NLP applications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Information Extraction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[Ruiz-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Casado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et al., 2005]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Information Retrieval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[Gurevych et al., 2007]</a:t>
            </a:r>
          </a:p>
          <a:p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Keyphrase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Extraction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[Medelyan, Milne &amp; Witten, 2008]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Named Entity Recognition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Bunescu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Pasca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2006]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Question Answering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Ahn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et al., 2004]</a:t>
            </a:r>
          </a:p>
          <a:p>
            <a:r>
              <a:rPr lang="en-US" sz="2000" b="1" dirty="0" smtClean="0"/>
              <a:t>Semantic Relatedness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[Zesch &amp; Gurevych, 2010]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Text Categorization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Gabrilovich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&amp;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Markovitch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2006]</a:t>
            </a:r>
          </a:p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WSD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Mihalcea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, 2007]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057400" y="5791200"/>
            <a:ext cx="517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[Medelyan et al., 2008] for an excellent overview.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Inhaltsplatzhalter 14"/>
          <p:cNvSpPr>
            <a:spLocks noGrp="1"/>
          </p:cNvSpPr>
          <p:nvPr>
            <p:ph sz="half" idx="2"/>
          </p:nvPr>
        </p:nvSpPr>
        <p:spPr>
          <a:xfrm>
            <a:off x="5410200" y="1543049"/>
            <a:ext cx="3429000" cy="4857751"/>
          </a:xfr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None/>
            </a:pPr>
            <a:endParaRPr lang="en-US" sz="2400" b="1" dirty="0" smtClean="0"/>
          </a:p>
          <a:p>
            <a:r>
              <a:rPr lang="en-US" sz="2000" b="1" dirty="0" smtClean="0"/>
              <a:t>Direct use of Wikipedia</a:t>
            </a:r>
          </a:p>
          <a:p>
            <a:r>
              <a:rPr lang="en-US" sz="2000" b="1" dirty="0" smtClean="0"/>
              <a:t>Uses many features</a:t>
            </a:r>
            <a:endParaRPr lang="en-US" sz="2400" b="1" dirty="0" smtClean="0"/>
          </a:p>
          <a:p>
            <a:pPr lvl="1"/>
            <a:r>
              <a:rPr lang="en-US" sz="1800" b="1" dirty="0" smtClean="0"/>
              <a:t>Article text</a:t>
            </a:r>
          </a:p>
          <a:p>
            <a:pPr lvl="1"/>
            <a:r>
              <a:rPr lang="en-US" sz="1800" b="1" dirty="0" smtClean="0"/>
              <a:t>Article titles</a:t>
            </a:r>
          </a:p>
          <a:p>
            <a:pPr lvl="1"/>
            <a:r>
              <a:rPr lang="en-US" sz="1800" b="1" dirty="0" smtClean="0"/>
              <a:t>Categories</a:t>
            </a:r>
          </a:p>
          <a:p>
            <a:pPr lvl="1"/>
            <a:r>
              <a:rPr lang="en-US" sz="1800" b="1" dirty="0" smtClean="0"/>
              <a:t>Links</a:t>
            </a:r>
          </a:p>
          <a:p>
            <a:pPr lvl="1"/>
            <a:r>
              <a:rPr lang="en-US" sz="1800" b="1" dirty="0" smtClean="0"/>
              <a:t>Link anchors</a:t>
            </a:r>
          </a:p>
          <a:p>
            <a:pPr lvl="1"/>
            <a:r>
              <a:rPr lang="en-US" sz="1800" b="1" dirty="0" smtClean="0"/>
              <a:t>Redirects</a:t>
            </a:r>
          </a:p>
          <a:p>
            <a:pPr lvl="1"/>
            <a:r>
              <a:rPr lang="en-US" sz="1800" b="1" dirty="0" smtClean="0"/>
              <a:t>…</a:t>
            </a:r>
            <a:endParaRPr lang="en-US" sz="28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</a:t>
            </a:r>
            <a:r>
              <a:rPr lang="en-US" dirty="0" smtClean="0"/>
              <a:t>Relatedness Measures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990600" y="34290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tree</a:t>
            </a:r>
            <a:endParaRPr lang="en-US" sz="2800" dirty="0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5257800" y="3429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car</a:t>
            </a:r>
            <a:endParaRPr lang="en-US" sz="2800" dirty="0"/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1600200" y="2514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tree</a:t>
            </a:r>
            <a:endParaRPr lang="en-US" sz="2800" dirty="0"/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5486400" y="2514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willow</a:t>
            </a:r>
            <a:endParaRPr lang="en-US" sz="2800" dirty="0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2971800" y="2786063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381000" y="4419600"/>
            <a:ext cx="8382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/>
              <a:t>Quantify the strength of semantic relatedness [0,1]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2971800" y="3733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Relatedness Measures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19200" y="3429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tree</a:t>
            </a:r>
            <a:endParaRPr lang="en-US" sz="2800" dirty="0"/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1600200" y="2514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tree</a:t>
            </a:r>
            <a:endParaRPr lang="en-US" sz="2800" dirty="0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2971800" y="2787650"/>
            <a:ext cx="2362200" cy="0"/>
          </a:xfrm>
          <a:prstGeom prst="line">
            <a:avLst/>
          </a:prstGeom>
          <a:noFill/>
          <a:ln w="152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2971800" y="3733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3810000" y="3214687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2"/>
                </a:solidFill>
              </a:rPr>
              <a:t>0.1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810000" y="2224087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chemeClr val="accent2"/>
                </a:solidFill>
              </a:rPr>
              <a:t>0.9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257800" y="3429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car</a:t>
            </a:r>
            <a:endParaRPr lang="en-US" sz="2800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486400" y="2514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 algn="ctr">
              <a:spcBef>
                <a:spcPct val="20000"/>
              </a:spcBef>
              <a:buFont typeface="Wingdings" pitchFamily="2" charset="2"/>
              <a:buNone/>
            </a:pPr>
            <a:r>
              <a:rPr lang="en-US" sz="2800" dirty="0" smtClean="0"/>
              <a:t>willow</a:t>
            </a:r>
            <a:endParaRPr lang="en-US" sz="2800" dirty="0"/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381000" y="4419600"/>
            <a:ext cx="838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/>
              <a:t>Quantify the strength of semantic relatedness [0,1]</a:t>
            </a: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Semantic Relatedness Measures</a:t>
            </a:r>
            <a:endParaRPr lang="en-US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>
          <a:xfrm>
            <a:off x="250825" y="1592263"/>
            <a:ext cx="3940175" cy="4789487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Path Based</a:t>
            </a:r>
          </a:p>
          <a:p>
            <a:endParaRPr lang="en-US" sz="2800" dirty="0" smtClean="0"/>
          </a:p>
          <a:p>
            <a:r>
              <a:rPr lang="en-US" sz="2800" dirty="0" smtClean="0"/>
              <a:t>Gloss Based</a:t>
            </a:r>
          </a:p>
          <a:p>
            <a:endParaRPr lang="en-US" sz="2800" dirty="0" smtClean="0"/>
          </a:p>
          <a:p>
            <a:r>
              <a:rPr lang="en-US" sz="2800" dirty="0" smtClean="0"/>
              <a:t>Concept Vector Based</a:t>
            </a:r>
          </a:p>
          <a:p>
            <a:endParaRPr lang="en-US" sz="2800" dirty="0" smtClean="0"/>
          </a:p>
          <a:p>
            <a:r>
              <a:rPr lang="en-US" sz="2800" dirty="0" smtClean="0"/>
              <a:t>Link Vector Based</a:t>
            </a:r>
            <a:endParaRPr lang="en-US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el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based Measures</a:t>
            </a:r>
            <a:endParaRPr lang="en-US" dirty="0"/>
          </a:p>
        </p:txBody>
      </p:sp>
      <p:sp>
        <p:nvSpPr>
          <p:cNvPr id="32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Semantic relatedness corresponds e.g. to number of edges of the shortest path between two nodes (articles, categories)</a:t>
            </a:r>
            <a:endParaRPr lang="en-US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3348038" y="3644900"/>
            <a:ext cx="1528762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car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3059113" y="2781300"/>
            <a:ext cx="1528762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motor vehicle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2444750" y="5084763"/>
            <a:ext cx="1063625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cab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3641725" y="5084763"/>
            <a:ext cx="996950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...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4772025" y="5084763"/>
            <a:ext cx="1063625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minivan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1247775" y="3644900"/>
            <a:ext cx="1528763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bike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6232525" y="3644900"/>
            <a:ext cx="1528763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truck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5834063" y="4437063"/>
            <a:ext cx="1262062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garbage truck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7883525" y="4437063"/>
            <a:ext cx="865188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tractor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17525" y="4797425"/>
            <a:ext cx="1528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7263">
              <a:spcBef>
                <a:spcPct val="50000"/>
              </a:spcBef>
            </a:pPr>
            <a:endParaRPr lang="en-US" sz="2000"/>
          </a:p>
        </p:txBody>
      </p:sp>
      <p:cxnSp>
        <p:nvCxnSpPr>
          <p:cNvPr id="11278" name="AutoShape 14"/>
          <p:cNvCxnSpPr>
            <a:cxnSpLocks noChangeShapeType="1"/>
            <a:stCxn id="11268" idx="2"/>
            <a:endCxn id="11272" idx="0"/>
          </p:cNvCxnSpPr>
          <p:nvPr/>
        </p:nvCxnSpPr>
        <p:spPr bwMode="auto">
          <a:xfrm rot="5400000">
            <a:off x="2631281" y="2451894"/>
            <a:ext cx="574675" cy="181133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79" name="AutoShape 15"/>
          <p:cNvCxnSpPr>
            <a:cxnSpLocks noChangeShapeType="1"/>
            <a:stCxn id="11268" idx="2"/>
            <a:endCxn id="11267" idx="0"/>
          </p:cNvCxnSpPr>
          <p:nvPr/>
        </p:nvCxnSpPr>
        <p:spPr bwMode="auto">
          <a:xfrm rot="16200000" flipH="1">
            <a:off x="3681413" y="3213100"/>
            <a:ext cx="574675" cy="28892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0" name="AutoShape 16"/>
          <p:cNvCxnSpPr>
            <a:cxnSpLocks noChangeShapeType="1"/>
            <a:stCxn id="11268" idx="2"/>
            <a:endCxn id="11273" idx="0"/>
          </p:cNvCxnSpPr>
          <p:nvPr/>
        </p:nvCxnSpPr>
        <p:spPr bwMode="auto">
          <a:xfrm rot="16200000" flipH="1">
            <a:off x="5123656" y="1770857"/>
            <a:ext cx="574675" cy="3173412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1" name="AutoShape 17"/>
          <p:cNvCxnSpPr>
            <a:cxnSpLocks noChangeShapeType="1"/>
            <a:stCxn id="11267" idx="2"/>
            <a:endCxn id="11269" idx="0"/>
          </p:cNvCxnSpPr>
          <p:nvPr/>
        </p:nvCxnSpPr>
        <p:spPr bwMode="auto">
          <a:xfrm rot="5400000">
            <a:off x="2969419" y="3940969"/>
            <a:ext cx="1150938" cy="1136650"/>
          </a:xfrm>
          <a:prstGeom prst="curvedConnector3">
            <a:avLst>
              <a:gd name="adj1" fmla="val 4993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2" name="AutoShape 18"/>
          <p:cNvCxnSpPr>
            <a:cxnSpLocks noChangeShapeType="1"/>
            <a:stCxn id="11267" idx="2"/>
            <a:endCxn id="11270" idx="0"/>
          </p:cNvCxnSpPr>
          <p:nvPr/>
        </p:nvCxnSpPr>
        <p:spPr bwMode="auto">
          <a:xfrm rot="16200000" flipH="1">
            <a:off x="3551238" y="4495800"/>
            <a:ext cx="1150938" cy="26987"/>
          </a:xfrm>
          <a:prstGeom prst="curvedConnector3">
            <a:avLst>
              <a:gd name="adj1" fmla="val 4993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3" name="AutoShape 19"/>
          <p:cNvCxnSpPr>
            <a:cxnSpLocks noChangeShapeType="1"/>
            <a:stCxn id="11267" idx="2"/>
            <a:endCxn id="11271" idx="0"/>
          </p:cNvCxnSpPr>
          <p:nvPr/>
        </p:nvCxnSpPr>
        <p:spPr bwMode="auto">
          <a:xfrm rot="16200000" flipH="1">
            <a:off x="4133057" y="3913981"/>
            <a:ext cx="1150938" cy="1190625"/>
          </a:xfrm>
          <a:prstGeom prst="curvedConnector3">
            <a:avLst>
              <a:gd name="adj1" fmla="val 4993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4" name="AutoShape 20"/>
          <p:cNvCxnSpPr>
            <a:cxnSpLocks noChangeShapeType="1"/>
            <a:stCxn id="11273" idx="2"/>
            <a:endCxn id="11274" idx="0"/>
          </p:cNvCxnSpPr>
          <p:nvPr/>
        </p:nvCxnSpPr>
        <p:spPr bwMode="auto">
          <a:xfrm rot="5400000">
            <a:off x="6480175" y="3919538"/>
            <a:ext cx="503238" cy="531812"/>
          </a:xfrm>
          <a:prstGeom prst="curved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5" name="AutoShape 21"/>
          <p:cNvCxnSpPr>
            <a:cxnSpLocks noChangeShapeType="1"/>
            <a:stCxn id="11273" idx="2"/>
            <a:endCxn id="11275" idx="0"/>
          </p:cNvCxnSpPr>
          <p:nvPr/>
        </p:nvCxnSpPr>
        <p:spPr bwMode="auto">
          <a:xfrm rot="16200000" flipH="1">
            <a:off x="7405688" y="3525837"/>
            <a:ext cx="503238" cy="1319213"/>
          </a:xfrm>
          <a:prstGeom prst="curved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7" name="AutoShape 23"/>
          <p:cNvCxnSpPr>
            <a:cxnSpLocks noChangeShapeType="1"/>
            <a:stCxn id="11267" idx="2"/>
            <a:endCxn id="11269" idx="0"/>
          </p:cNvCxnSpPr>
          <p:nvPr/>
        </p:nvCxnSpPr>
        <p:spPr bwMode="auto">
          <a:xfrm rot="5400000">
            <a:off x="2969419" y="3940969"/>
            <a:ext cx="1150938" cy="1136650"/>
          </a:xfrm>
          <a:prstGeom prst="curvedConnector3">
            <a:avLst>
              <a:gd name="adj1" fmla="val 49931"/>
            </a:avLst>
          </a:prstGeom>
          <a:noFill/>
          <a:ln w="38100">
            <a:solidFill>
              <a:srgbClr val="0083CC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8" name="AutoShape 24"/>
          <p:cNvCxnSpPr>
            <a:cxnSpLocks noChangeShapeType="1"/>
            <a:stCxn id="11268" idx="2"/>
            <a:endCxn id="11267" idx="0"/>
          </p:cNvCxnSpPr>
          <p:nvPr/>
        </p:nvCxnSpPr>
        <p:spPr bwMode="auto">
          <a:xfrm rot="16200000" flipH="1">
            <a:off x="3681413" y="3213100"/>
            <a:ext cx="574675" cy="28892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0083CC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89" name="AutoShape 25"/>
          <p:cNvCxnSpPr>
            <a:cxnSpLocks noChangeShapeType="1"/>
            <a:stCxn id="11268" idx="2"/>
            <a:endCxn id="11273" idx="0"/>
          </p:cNvCxnSpPr>
          <p:nvPr/>
        </p:nvCxnSpPr>
        <p:spPr bwMode="auto">
          <a:xfrm rot="16200000" flipH="1">
            <a:off x="5123656" y="1770857"/>
            <a:ext cx="574675" cy="317341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0083CC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90" name="AutoShape 26"/>
          <p:cNvCxnSpPr>
            <a:cxnSpLocks noChangeShapeType="1"/>
            <a:stCxn id="11273" idx="2"/>
            <a:endCxn id="11275" idx="0"/>
          </p:cNvCxnSpPr>
          <p:nvPr/>
        </p:nvCxnSpPr>
        <p:spPr bwMode="auto">
          <a:xfrm rot="16200000" flipH="1">
            <a:off x="7405688" y="3525837"/>
            <a:ext cx="503238" cy="1319213"/>
          </a:xfrm>
          <a:prstGeom prst="curvedConnector3">
            <a:avLst>
              <a:gd name="adj1" fmla="val 49843"/>
            </a:avLst>
          </a:prstGeom>
          <a:noFill/>
          <a:ln w="38100">
            <a:solidFill>
              <a:srgbClr val="0083CC"/>
            </a:solidFill>
            <a:round/>
            <a:headEnd/>
            <a:tailEnd type="triangle" w="med" len="med"/>
          </a:ln>
          <a:effectLst/>
        </p:spPr>
      </p:cxnSp>
      <p:cxnSp>
        <p:nvCxnSpPr>
          <p:cNvPr id="11291" name="AutoShape 27"/>
          <p:cNvCxnSpPr>
            <a:cxnSpLocks noChangeShapeType="1"/>
            <a:stCxn id="11267" idx="2"/>
            <a:endCxn id="11271" idx="0"/>
          </p:cNvCxnSpPr>
          <p:nvPr/>
        </p:nvCxnSpPr>
        <p:spPr bwMode="auto">
          <a:xfrm rot="16200000" flipH="1">
            <a:off x="4133057" y="3913981"/>
            <a:ext cx="1150938" cy="1190625"/>
          </a:xfrm>
          <a:prstGeom prst="curvedConnector3">
            <a:avLst>
              <a:gd name="adj1" fmla="val 49931"/>
            </a:avLst>
          </a:prstGeom>
          <a:noFill/>
          <a:ln w="38100">
            <a:solidFill>
              <a:srgbClr val="0083CC"/>
            </a:solidFill>
            <a:round/>
            <a:headEnd/>
            <a:tailEnd type="triangle" w="med" len="med"/>
          </a:ln>
          <a:effectLst/>
        </p:spPr>
      </p:cxnSp>
      <p:sp>
        <p:nvSpPr>
          <p:cNvPr id="11292" name="AutoShape 28"/>
          <p:cNvSpPr>
            <a:spLocks noChangeArrowheads="1"/>
          </p:cNvSpPr>
          <p:nvPr/>
        </p:nvSpPr>
        <p:spPr bwMode="auto">
          <a:xfrm>
            <a:off x="2446338" y="5084763"/>
            <a:ext cx="1063625" cy="288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8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cab</a:t>
            </a:r>
          </a:p>
        </p:txBody>
      </p:sp>
      <p:sp>
        <p:nvSpPr>
          <p:cNvPr id="11293" name="AutoShape 29"/>
          <p:cNvSpPr>
            <a:spLocks noChangeArrowheads="1"/>
          </p:cNvSpPr>
          <p:nvPr/>
        </p:nvSpPr>
        <p:spPr bwMode="auto">
          <a:xfrm>
            <a:off x="4772025" y="5084763"/>
            <a:ext cx="1063625" cy="288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8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minivan</a:t>
            </a:r>
          </a:p>
        </p:txBody>
      </p:sp>
      <p:sp>
        <p:nvSpPr>
          <p:cNvPr id="11294" name="AutoShape 30"/>
          <p:cNvSpPr>
            <a:spLocks noChangeArrowheads="1"/>
          </p:cNvSpPr>
          <p:nvPr/>
        </p:nvSpPr>
        <p:spPr bwMode="auto">
          <a:xfrm>
            <a:off x="7883525" y="4437063"/>
            <a:ext cx="865188" cy="288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8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57263"/>
            <a:r>
              <a:rPr lang="en-US" sz="1400"/>
              <a:t>tractor</a:t>
            </a:r>
          </a:p>
        </p:txBody>
      </p:sp>
      <p:sp>
        <p:nvSpPr>
          <p:cNvPr id="33" name="Rechteck 32"/>
          <p:cNvSpPr/>
          <p:nvPr/>
        </p:nvSpPr>
        <p:spPr>
          <a:xfrm>
            <a:off x="533400" y="5715000"/>
            <a:ext cx="2232026" cy="457200"/>
          </a:xfrm>
          <a:prstGeom prst="rect">
            <a:avLst/>
          </a:prstGeom>
          <a:solidFill>
            <a:srgbClr val="CCECFF"/>
          </a:solidFill>
          <a:ln w="25400">
            <a:solidFill>
              <a:srgbClr val="66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7263">
              <a:spcBef>
                <a:spcPct val="50000"/>
              </a:spcBef>
            </a:pPr>
            <a:r>
              <a:rPr lang="en-US" sz="1600" smtClean="0">
                <a:solidFill>
                  <a:schemeClr val="tx1"/>
                </a:solidFill>
              </a:rPr>
              <a:t>cab – minivan: 2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3071813" y="5715000"/>
            <a:ext cx="2232026" cy="457200"/>
          </a:xfrm>
          <a:prstGeom prst="rect">
            <a:avLst/>
          </a:prstGeom>
          <a:solidFill>
            <a:srgbClr val="CCECFF"/>
          </a:solidFill>
          <a:ln w="25400">
            <a:solidFill>
              <a:srgbClr val="66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7263">
              <a:spcBef>
                <a:spcPct val="50000"/>
              </a:spcBef>
            </a:pPr>
            <a:r>
              <a:rPr lang="en-US" sz="1600" smtClean="0">
                <a:solidFill>
                  <a:schemeClr val="tx1"/>
                </a:solidFill>
              </a:rPr>
              <a:t>cab – tractor: 4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5" name="Fußzeilenplatzhalter 3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2" grpId="0" animBg="1"/>
      <p:bldP spid="11293" grpId="0" animBg="1"/>
      <p:bldP spid="11293" grpId="1" animBg="1"/>
      <p:bldP spid="11294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Gloss based measures</a:t>
            </a:r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250825" y="1828800"/>
            <a:ext cx="85883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indent="-179388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err="1">
                <a:solidFill>
                  <a:srgbClr val="000000"/>
                </a:solidFill>
              </a:rPr>
              <a:t>WordNet</a:t>
            </a:r>
            <a:r>
              <a:rPr lang="en-US" sz="2800" dirty="0">
                <a:solidFill>
                  <a:srgbClr val="000000"/>
                </a:solidFill>
              </a:rPr>
              <a:t> glosses</a:t>
            </a:r>
          </a:p>
          <a:p>
            <a:pPr marL="349250" lvl="1" indent="-168275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>
              <a:solidFill>
                <a:srgbClr val="CC3300"/>
              </a:solidFill>
            </a:endParaRPr>
          </a:p>
          <a:p>
            <a:pPr marL="349250" lvl="1" indent="-168275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</a:rPr>
              <a:t>tree</a:t>
            </a:r>
            <a:r>
              <a:rPr lang="en-US" sz="2400" dirty="0">
                <a:solidFill>
                  <a:srgbClr val="CC33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(plant) “a tall perennial woody plant having a main </a:t>
            </a:r>
            <a:r>
              <a:rPr lang="en-US" sz="2400" dirty="0">
                <a:solidFill>
                  <a:srgbClr val="C00000"/>
                </a:solidFill>
              </a:rPr>
              <a:t>trunk</a:t>
            </a:r>
            <a:r>
              <a:rPr lang="en-US" sz="2400" dirty="0">
                <a:solidFill>
                  <a:srgbClr val="000000"/>
                </a:solidFill>
              </a:rPr>
              <a:t> and branches forming a distinct elevated crown”</a:t>
            </a:r>
          </a:p>
          <a:p>
            <a:pPr marL="349250" lvl="1" indent="-168275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  <a:p>
            <a:pPr marL="349250" lvl="1" indent="-168275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</a:rPr>
              <a:t>trunk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>
                <a:solidFill>
                  <a:srgbClr val="C00000"/>
                </a:solidFill>
              </a:rPr>
              <a:t>tree</a:t>
            </a:r>
            <a:r>
              <a:rPr lang="en-US" sz="2400" dirty="0">
                <a:solidFill>
                  <a:srgbClr val="000000"/>
                </a:solidFill>
              </a:rPr>
              <a:t>) “the main stem of a </a:t>
            </a:r>
            <a:r>
              <a:rPr lang="en-US" sz="2400" dirty="0">
                <a:solidFill>
                  <a:srgbClr val="C00000"/>
                </a:solidFill>
              </a:rPr>
              <a:t>tree</a:t>
            </a:r>
            <a:r>
              <a:rPr lang="en-US" sz="2400" dirty="0">
                <a:solidFill>
                  <a:srgbClr val="000000"/>
                </a:solidFill>
              </a:rPr>
              <a:t>; usually covered with bark; the bole is usually the part that is commercially useful for lumber”</a:t>
            </a:r>
          </a:p>
          <a:p>
            <a:pPr marL="349250" lvl="1" indent="-168275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5" name="Inhaltsplatzhalter 14"/>
          <p:cNvSpPr>
            <a:spLocks noGrp="1"/>
          </p:cNvSpPr>
          <p:nvPr>
            <p:ph sz="half" idx="4294967295"/>
          </p:nvPr>
        </p:nvSpPr>
        <p:spPr>
          <a:xfrm>
            <a:off x="304800" y="5410200"/>
            <a:ext cx="8534400" cy="9906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0">
              <a:buNone/>
            </a:pPr>
            <a:r>
              <a:rPr lang="en-US" sz="2800" b="1" dirty="0" smtClean="0"/>
              <a:t>A Wikipedia article is a kind of a (very long and detailed) gloss.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– Document Matrix</a:t>
            </a:r>
            <a:endParaRPr lang="en-US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1524000" y="1747520"/>
          <a:ext cx="6095999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1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-2500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t</a:t>
                      </a:r>
                      <a:r>
                        <a:rPr lang="de-DE" baseline="-25000" dirty="0" err="1" smtClean="0"/>
                        <a:t>m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7848600" y="1676400"/>
            <a:ext cx="10668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defTabSz="449263"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 smtClean="0">
                <a:solidFill>
                  <a:srgbClr val="000000"/>
                </a:solidFill>
              </a:rPr>
              <a:t>Terms</a:t>
            </a:r>
            <a:endParaRPr lang="en-GB" sz="2000" b="1" dirty="0">
              <a:solidFill>
                <a:srgbClr val="000000"/>
              </a:solidFill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066800" y="4572000"/>
            <a:ext cx="16002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defTabSz="449263"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 smtClean="0">
                <a:solidFill>
                  <a:srgbClr val="000000"/>
                </a:solidFill>
              </a:rPr>
              <a:t>Documents</a:t>
            </a:r>
            <a:endParaRPr lang="en-GB" sz="2000" b="1" dirty="0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 Based Measures</a:t>
            </a:r>
            <a:endParaRPr lang="en-US" dirty="0"/>
          </a:p>
        </p:txBody>
      </p:sp>
      <p:graphicFrame>
        <p:nvGraphicFramePr>
          <p:cNvPr id="22" name="Tabelle 21"/>
          <p:cNvGraphicFramePr>
            <a:graphicFrameLocks noGrp="1"/>
          </p:cNvGraphicFramePr>
          <p:nvPr/>
        </p:nvGraphicFramePr>
        <p:xfrm>
          <a:off x="1524000" y="1747520"/>
          <a:ext cx="6095999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1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-2500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t</a:t>
                      </a:r>
                      <a:r>
                        <a:rPr lang="de-DE" baseline="-25000" dirty="0" err="1" smtClean="0"/>
                        <a:t>m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Rechteck 19"/>
          <p:cNvSpPr/>
          <p:nvPr/>
        </p:nvSpPr>
        <p:spPr>
          <a:xfrm>
            <a:off x="1295400" y="5943600"/>
            <a:ext cx="1371600" cy="381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Articles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32" name="Gerade Verbindung mit Pfeil 31"/>
          <p:cNvCxnSpPr/>
          <p:nvPr/>
        </p:nvCxnSpPr>
        <p:spPr>
          <a:xfrm rot="5400000" flipH="1" flipV="1">
            <a:off x="1372791" y="5258197"/>
            <a:ext cx="1370012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Picture 7" descr="Y:\tmp\Namenloser Ordner\les.png"/>
          <p:cNvPicPr>
            <a:picLocks noChangeAspect="1" noChangeArrowheads="1"/>
          </p:cNvPicPr>
          <p:nvPr/>
        </p:nvPicPr>
        <p:blipFill>
          <a:blip r:embed="rId3" cstate="print"/>
          <a:srcRect l="36255" t="36477" r="38687" b="57627"/>
          <a:stretch>
            <a:fillRect/>
          </a:stretch>
        </p:blipFill>
        <p:spPr bwMode="auto">
          <a:xfrm>
            <a:off x="4648200" y="4495800"/>
            <a:ext cx="388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hteck 30"/>
          <p:cNvSpPr/>
          <p:nvPr/>
        </p:nvSpPr>
        <p:spPr>
          <a:xfrm>
            <a:off x="7239000" y="5029200"/>
            <a:ext cx="1258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Palatino Linotype" pitchFamily="18" charset="0"/>
              </a:rPr>
              <a:t>[</a:t>
            </a:r>
            <a:r>
              <a:rPr lang="en-US" sz="1600" dirty="0" err="1" smtClean="0">
                <a:solidFill>
                  <a:srgbClr val="000000"/>
                </a:solidFill>
                <a:latin typeface="Palatino Linotype" pitchFamily="18" charset="0"/>
              </a:rPr>
              <a:t>Lesk</a:t>
            </a:r>
            <a:r>
              <a:rPr lang="en-US" sz="1600" dirty="0" smtClean="0">
                <a:solidFill>
                  <a:srgbClr val="000000"/>
                </a:solidFill>
                <a:latin typeface="Palatino Linotype" pitchFamily="18" charset="0"/>
              </a:rPr>
              <a:t>, 1986]</a:t>
            </a:r>
            <a:endParaRPr lang="de-DE" sz="1600" dirty="0">
              <a:solidFill>
                <a:srgbClr val="000000"/>
              </a:solidFill>
              <a:latin typeface="Palatino Linotype" pitchFamily="18" charset="0"/>
            </a:endParaRPr>
          </a:p>
        </p:txBody>
      </p:sp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5334000"/>
            <a:ext cx="838200" cy="102653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40" name="Gerade Verbindung mit Pfeil 39"/>
          <p:cNvCxnSpPr/>
          <p:nvPr/>
        </p:nvCxnSpPr>
        <p:spPr>
          <a:xfrm>
            <a:off x="5181600" y="2667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 rot="5400000">
            <a:off x="5257800" y="3200400"/>
            <a:ext cx="533400" cy="53340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2" name="Rechteck 41"/>
          <p:cNvSpPr/>
          <p:nvPr/>
        </p:nvSpPr>
        <p:spPr>
          <a:xfrm>
            <a:off x="5867400" y="28956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Inner Product (usually </a:t>
            </a:r>
            <a:r>
              <a:rPr lang="en-US" sz="2000" dirty="0" err="1" smtClean="0">
                <a:solidFill>
                  <a:srgbClr val="000000"/>
                </a:solidFill>
              </a:rPr>
              <a:t>Lesk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pSp>
        <p:nvGrpSpPr>
          <p:cNvPr id="13" name="Gruppieren 30"/>
          <p:cNvGrpSpPr/>
          <p:nvPr/>
        </p:nvGrpSpPr>
        <p:grpSpPr>
          <a:xfrm>
            <a:off x="457200" y="2057400"/>
            <a:ext cx="838200" cy="2286000"/>
            <a:chOff x="457200" y="2057400"/>
            <a:chExt cx="838200" cy="2286000"/>
          </a:xfrm>
        </p:grpSpPr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57200" y="2057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1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5" name="Gerade Verbindung mit Pfeil 14"/>
            <p:cNvCxnSpPr/>
            <p:nvPr/>
          </p:nvCxnSpPr>
          <p:spPr>
            <a:xfrm flipV="1">
              <a:off x="990600" y="2286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457200" y="2438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2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7" name="Gerade Verbindung mit Pfeil 16"/>
            <p:cNvCxnSpPr/>
            <p:nvPr/>
          </p:nvCxnSpPr>
          <p:spPr>
            <a:xfrm flipV="1">
              <a:off x="990600" y="2667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57200" y="2819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3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9" name="Gerade Verbindung mit Pfeil 18"/>
            <p:cNvCxnSpPr/>
            <p:nvPr/>
          </p:nvCxnSpPr>
          <p:spPr>
            <a:xfrm flipV="1">
              <a:off x="990600" y="3048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457200" y="3562290"/>
              <a:ext cx="609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n-1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24" name="Gerade Verbindung mit Pfeil 23"/>
            <p:cNvCxnSpPr/>
            <p:nvPr/>
          </p:nvCxnSpPr>
          <p:spPr>
            <a:xfrm flipV="1">
              <a:off x="990600" y="379089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457200" y="394329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n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26" name="Gerade Verbindung mit Pfeil 25"/>
            <p:cNvCxnSpPr/>
            <p:nvPr/>
          </p:nvCxnSpPr>
          <p:spPr>
            <a:xfrm flipV="1">
              <a:off x="990600" y="417189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Rechteck 26"/>
          <p:cNvSpPr/>
          <p:nvPr/>
        </p:nvSpPr>
        <p:spPr>
          <a:xfrm>
            <a:off x="304800" y="5257800"/>
            <a:ext cx="1600200" cy="3802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Article Titles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 rot="5400000" flipH="1" flipV="1">
            <a:off x="571500" y="4838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Vector Based Measure</a:t>
            </a:r>
            <a:endParaRPr lang="en-US" dirty="0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57200" y="2057400"/>
            <a:ext cx="550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cxnSp>
        <p:nvCxnSpPr>
          <p:cNvPr id="14" name="Gerade Verbindung mit Pfeil 13"/>
          <p:cNvCxnSpPr/>
          <p:nvPr/>
        </p:nvCxnSpPr>
        <p:spPr>
          <a:xfrm flipV="1">
            <a:off x="990600" y="2286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elle 14"/>
          <p:cNvGraphicFramePr>
            <a:graphicFrameLocks noGrp="1"/>
          </p:cNvGraphicFramePr>
          <p:nvPr/>
        </p:nvGraphicFramePr>
        <p:xfrm>
          <a:off x="1524000" y="1747520"/>
          <a:ext cx="6095999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1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-2500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</a:t>
                      </a:r>
                      <a:r>
                        <a:rPr lang="de-DE" baseline="-25000" dirty="0" smtClean="0"/>
                        <a:t>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t</a:t>
                      </a:r>
                      <a:r>
                        <a:rPr lang="de-DE" baseline="-25000" dirty="0" err="1" smtClean="0"/>
                        <a:t>m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57200" y="2438400"/>
            <a:ext cx="550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2</a:t>
            </a:r>
            <a:endParaRPr lang="en-US" sz="2000" baseline="-25000" dirty="0"/>
          </a:p>
        </p:txBody>
      </p:sp>
      <p:cxnSp>
        <p:nvCxnSpPr>
          <p:cNvPr id="17" name="Gerade Verbindung mit Pfeil 16"/>
          <p:cNvCxnSpPr/>
          <p:nvPr/>
        </p:nvCxnSpPr>
        <p:spPr>
          <a:xfrm flipV="1">
            <a:off x="990600" y="2667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457200" y="2819400"/>
            <a:ext cx="550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3</a:t>
            </a:r>
            <a:endParaRPr lang="en-US" sz="2000" baseline="-25000" dirty="0"/>
          </a:p>
        </p:txBody>
      </p:sp>
      <p:cxnSp>
        <p:nvCxnSpPr>
          <p:cNvPr id="19" name="Gerade Verbindung mit Pfeil 18"/>
          <p:cNvCxnSpPr/>
          <p:nvPr/>
        </p:nvCxnSpPr>
        <p:spPr>
          <a:xfrm flipV="1">
            <a:off x="9906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457200" y="3562290"/>
            <a:ext cx="60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n-1</a:t>
            </a:r>
            <a:endParaRPr lang="en-US" sz="2000" baseline="-25000" dirty="0"/>
          </a:p>
        </p:txBody>
      </p:sp>
      <p:cxnSp>
        <p:nvCxnSpPr>
          <p:cNvPr id="21" name="Gerade Verbindung mit Pfeil 20"/>
          <p:cNvCxnSpPr/>
          <p:nvPr/>
        </p:nvCxnSpPr>
        <p:spPr>
          <a:xfrm flipV="1">
            <a:off x="990600" y="379089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457200" y="3943290"/>
            <a:ext cx="550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000" dirty="0" err="1" smtClean="0"/>
              <a:t>c</a:t>
            </a:r>
            <a:r>
              <a:rPr lang="en-US" sz="2000" baseline="-25000" dirty="0" err="1" smtClean="0"/>
              <a:t>n</a:t>
            </a:r>
            <a:endParaRPr lang="en-US" sz="2000" baseline="-25000" dirty="0"/>
          </a:p>
        </p:txBody>
      </p:sp>
      <p:cxnSp>
        <p:nvCxnSpPr>
          <p:cNvPr id="23" name="Gerade Verbindung mit Pfeil 22"/>
          <p:cNvCxnSpPr/>
          <p:nvPr/>
        </p:nvCxnSpPr>
        <p:spPr>
          <a:xfrm flipV="1">
            <a:off x="990600" y="417189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>
            <a:off x="4724400" y="4572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 rot="5400000">
            <a:off x="6629400" y="45720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Rechteck 27"/>
          <p:cNvSpPr/>
          <p:nvPr/>
        </p:nvSpPr>
        <p:spPr>
          <a:xfrm>
            <a:off x="5029200" y="51816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Inner Product (usually Cosine)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29" name="Picture 4" descr="Y:\tmp\Namenloser Ordner\esa.png"/>
          <p:cNvPicPr>
            <a:picLocks noChangeAspect="1" noChangeArrowheads="1"/>
          </p:cNvPicPr>
          <p:nvPr/>
        </p:nvPicPr>
        <p:blipFill>
          <a:blip r:embed="rId3" cstate="print"/>
          <a:srcRect l="38919" t="35675" r="42796" b="56706"/>
          <a:stretch>
            <a:fillRect/>
          </a:stretch>
        </p:blipFill>
        <p:spPr bwMode="auto">
          <a:xfrm>
            <a:off x="914400" y="48768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Gerade Verbindung mit Pfeil 29"/>
          <p:cNvCxnSpPr/>
          <p:nvPr/>
        </p:nvCxnSpPr>
        <p:spPr>
          <a:xfrm rot="5400000">
            <a:off x="2590800" y="4572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4" name="Fußzeilenplatzhalter 2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5330341" y="6138446"/>
            <a:ext cx="36612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Palatino Linotype" pitchFamily="18" charset="0"/>
              </a:rPr>
              <a:t>ESA [</a:t>
            </a:r>
            <a:r>
              <a:rPr lang="en-US" sz="1600" dirty="0" err="1" smtClean="0">
                <a:solidFill>
                  <a:srgbClr val="000000"/>
                </a:solidFill>
                <a:latin typeface="Palatino Linotype" pitchFamily="18" charset="0"/>
              </a:rPr>
              <a:t>Gabrilovich</a:t>
            </a:r>
            <a:r>
              <a:rPr lang="en-US" sz="1600" dirty="0" smtClean="0">
                <a:solidFill>
                  <a:srgbClr val="000000"/>
                </a:solidFill>
                <a:latin typeface="Palatino Linotype" pitchFamily="18" charset="0"/>
              </a:rPr>
              <a:t> &amp; </a:t>
            </a:r>
            <a:r>
              <a:rPr lang="en-US" sz="1600" dirty="0" err="1" smtClean="0">
                <a:solidFill>
                  <a:srgbClr val="000000"/>
                </a:solidFill>
                <a:latin typeface="Palatino Linotype" pitchFamily="18" charset="0"/>
              </a:rPr>
              <a:t>Markovitch</a:t>
            </a:r>
            <a:r>
              <a:rPr lang="en-US" sz="1600" dirty="0" smtClean="0">
                <a:solidFill>
                  <a:srgbClr val="000000"/>
                </a:solidFill>
                <a:latin typeface="Palatino Linotype" pitchFamily="18" charset="0"/>
              </a:rPr>
              <a:t>, 2007]</a:t>
            </a:r>
            <a:endParaRPr lang="de-DE" sz="1600" dirty="0">
              <a:solidFill>
                <a:srgbClr val="00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Vector Based Measure</a:t>
            </a:r>
            <a:endParaRPr lang="en-US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1524000" y="1747520"/>
          <a:ext cx="6095999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aseline="0" dirty="0" smtClean="0"/>
                        <a:t>l</a:t>
                      </a:r>
                      <a:r>
                        <a:rPr lang="de-DE" baseline="-25000" dirty="0" smtClean="0"/>
                        <a:t>1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l</a:t>
                      </a:r>
                      <a:r>
                        <a:rPr lang="de-DE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l</a:t>
                      </a:r>
                      <a:r>
                        <a:rPr lang="de-DE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-2500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l</a:t>
                      </a:r>
                      <a:r>
                        <a:rPr lang="de-DE" baseline="-25000" dirty="0" smtClean="0"/>
                        <a:t>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l</a:t>
                      </a:r>
                      <a:r>
                        <a:rPr lang="de-DE" baseline="-25000" dirty="0" err="1" smtClean="0"/>
                        <a:t>m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…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Gruppieren 30"/>
          <p:cNvGrpSpPr/>
          <p:nvPr/>
        </p:nvGrpSpPr>
        <p:grpSpPr>
          <a:xfrm>
            <a:off x="457200" y="2057400"/>
            <a:ext cx="838200" cy="2286000"/>
            <a:chOff x="457200" y="2057400"/>
            <a:chExt cx="838200" cy="2286000"/>
          </a:xfrm>
        </p:grpSpPr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457200" y="2057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1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2" name="Gerade Verbindung mit Pfeil 11"/>
            <p:cNvCxnSpPr/>
            <p:nvPr/>
          </p:nvCxnSpPr>
          <p:spPr>
            <a:xfrm flipV="1">
              <a:off x="990600" y="2286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57200" y="2438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2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4" name="Gerade Verbindung mit Pfeil 13"/>
            <p:cNvCxnSpPr/>
            <p:nvPr/>
          </p:nvCxnSpPr>
          <p:spPr>
            <a:xfrm flipV="1">
              <a:off x="990600" y="2667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457200" y="281940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3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6" name="Gerade Verbindung mit Pfeil 15"/>
            <p:cNvCxnSpPr/>
            <p:nvPr/>
          </p:nvCxnSpPr>
          <p:spPr>
            <a:xfrm flipV="1">
              <a:off x="990600" y="30480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457200" y="3562290"/>
              <a:ext cx="609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n-1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18" name="Gerade Verbindung mit Pfeil 17"/>
            <p:cNvCxnSpPr/>
            <p:nvPr/>
          </p:nvCxnSpPr>
          <p:spPr>
            <a:xfrm flipV="1">
              <a:off x="990600" y="379089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457200" y="3943290"/>
              <a:ext cx="5508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000" smtClean="0">
                  <a:solidFill>
                    <a:srgbClr val="000000"/>
                  </a:solidFill>
                </a:rPr>
                <a:t>c</a:t>
              </a:r>
              <a:r>
                <a:rPr lang="en-US" sz="2000" baseline="-25000" smtClean="0">
                  <a:solidFill>
                    <a:srgbClr val="000000"/>
                  </a:solidFill>
                </a:rPr>
                <a:t>n</a:t>
              </a:r>
              <a:endParaRPr lang="en-US" sz="2000" baseline="-25000">
                <a:solidFill>
                  <a:srgbClr val="000000"/>
                </a:solidFill>
              </a:endParaRPr>
            </a:p>
          </p:txBody>
        </p:sp>
        <p:cxnSp>
          <p:nvCxnSpPr>
            <p:cNvPr id="20" name="Gerade Verbindung mit Pfeil 19"/>
            <p:cNvCxnSpPr/>
            <p:nvPr/>
          </p:nvCxnSpPr>
          <p:spPr>
            <a:xfrm flipV="1">
              <a:off x="990600" y="417189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hteck 20"/>
          <p:cNvSpPr/>
          <p:nvPr/>
        </p:nvSpPr>
        <p:spPr>
          <a:xfrm>
            <a:off x="1371600" y="5943600"/>
            <a:ext cx="13716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Articles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22" name="Gerade Verbindung mit Pfeil 21"/>
          <p:cNvCxnSpPr/>
          <p:nvPr/>
        </p:nvCxnSpPr>
        <p:spPr>
          <a:xfrm rot="5400000" flipH="1" flipV="1">
            <a:off x="1448197" y="5181997"/>
            <a:ext cx="121840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chteck 22"/>
          <p:cNvSpPr/>
          <p:nvPr/>
        </p:nvSpPr>
        <p:spPr>
          <a:xfrm>
            <a:off x="304800" y="5257800"/>
            <a:ext cx="1600200" cy="3802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Article Titles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24" name="Gerade Verbindung mit Pfeil 23"/>
          <p:cNvCxnSpPr/>
          <p:nvPr/>
        </p:nvCxnSpPr>
        <p:spPr>
          <a:xfrm rot="5400000" flipH="1" flipV="1">
            <a:off x="571500" y="4838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7772400" y="1752600"/>
            <a:ext cx="838200" cy="381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Links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27" name="Picture 9" descr="Y:\tmp\Namenloser Ordner\linkWeight.png"/>
          <p:cNvPicPr>
            <a:picLocks noChangeAspect="1" noChangeArrowheads="1"/>
          </p:cNvPicPr>
          <p:nvPr/>
        </p:nvPicPr>
        <p:blipFill>
          <a:blip r:embed="rId3" cstate="print"/>
          <a:srcRect l="37365" t="46198" r="41475" b="45635"/>
          <a:stretch>
            <a:fillRect/>
          </a:stretch>
        </p:blipFill>
        <p:spPr bwMode="auto">
          <a:xfrm>
            <a:off x="3505200" y="4953000"/>
            <a:ext cx="3456709" cy="100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Gerade Verbindung mit Pfeil 24"/>
          <p:cNvCxnSpPr/>
          <p:nvPr/>
        </p:nvCxnSpPr>
        <p:spPr>
          <a:xfrm rot="5400000">
            <a:off x="4420394" y="46474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>
            <a:off x="5181600" y="2667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 rot="5400000">
            <a:off x="5257800" y="3200400"/>
            <a:ext cx="533400" cy="53340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5867400" y="28956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Inner Product (usually Cosine)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1" name="Fußzeilenplatzhalter 3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Inhaltsplatzhalter 12"/>
          <p:cNvSpPr txBox="1">
            <a:spLocks/>
          </p:cNvSpPr>
          <p:nvPr/>
        </p:nvSpPr>
        <p:spPr bwMode="auto">
          <a:xfrm>
            <a:off x="250825" y="1592263"/>
            <a:ext cx="3940175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Path Based</a:t>
            </a: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Gloss Based</a:t>
            </a: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Concept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Vector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Based</a:t>
            </a: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Link Vector Based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Semantic Relatedness Measures</a:t>
            </a:r>
            <a:endParaRPr lang="en-US" dirty="0"/>
          </a:p>
        </p:txBody>
      </p:sp>
      <p:grpSp>
        <p:nvGrpSpPr>
          <p:cNvPr id="2" name="Gruppieren 41"/>
          <p:cNvGrpSpPr/>
          <p:nvPr/>
        </p:nvGrpSpPr>
        <p:grpSpPr>
          <a:xfrm>
            <a:off x="6934199" y="1981200"/>
            <a:ext cx="1908901" cy="659732"/>
            <a:chOff x="1247775" y="2781300"/>
            <a:chExt cx="7500938" cy="2592388"/>
          </a:xfrm>
        </p:grpSpPr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3348038" y="3644900"/>
              <a:ext cx="1528762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car</a:t>
              </a:r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3059113" y="2781300"/>
              <a:ext cx="1528762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 dirty="0"/>
                <a:t>motor vehicle</a:t>
              </a:r>
            </a:p>
          </p:txBody>
        </p:sp>
        <p:sp>
          <p:nvSpPr>
            <p:cNvPr id="19" name="AutoShape 5"/>
            <p:cNvSpPr>
              <a:spLocks noChangeArrowheads="1"/>
            </p:cNvSpPr>
            <p:nvPr/>
          </p:nvSpPr>
          <p:spPr bwMode="auto">
            <a:xfrm>
              <a:off x="2444750" y="5084763"/>
              <a:ext cx="1063625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cab</a:t>
              </a:r>
            </a:p>
          </p:txBody>
        </p:sp>
        <p:sp>
          <p:nvSpPr>
            <p:cNvPr id="20" name="AutoShape 6"/>
            <p:cNvSpPr>
              <a:spLocks noChangeArrowheads="1"/>
            </p:cNvSpPr>
            <p:nvPr/>
          </p:nvSpPr>
          <p:spPr bwMode="auto">
            <a:xfrm>
              <a:off x="3641725" y="5084763"/>
              <a:ext cx="996950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...</a:t>
              </a:r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4772025" y="5084763"/>
              <a:ext cx="1063625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minivan</a:t>
              </a: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>
              <a:off x="1247775" y="3644900"/>
              <a:ext cx="1528763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bike</a:t>
              </a:r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auto">
            <a:xfrm>
              <a:off x="6232525" y="3644900"/>
              <a:ext cx="1528763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 dirty="0"/>
                <a:t>truck</a:t>
              </a:r>
            </a:p>
          </p:txBody>
        </p:sp>
        <p:sp>
          <p:nvSpPr>
            <p:cNvPr id="24" name="AutoShape 10"/>
            <p:cNvSpPr>
              <a:spLocks noChangeArrowheads="1"/>
            </p:cNvSpPr>
            <p:nvPr/>
          </p:nvSpPr>
          <p:spPr bwMode="auto">
            <a:xfrm>
              <a:off x="5834063" y="4437063"/>
              <a:ext cx="1262062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garbage truck</a:t>
              </a:r>
            </a:p>
          </p:txBody>
        </p:sp>
        <p:sp>
          <p:nvSpPr>
            <p:cNvPr id="25" name="AutoShape 11"/>
            <p:cNvSpPr>
              <a:spLocks noChangeArrowheads="1"/>
            </p:cNvSpPr>
            <p:nvPr/>
          </p:nvSpPr>
          <p:spPr bwMode="auto">
            <a:xfrm>
              <a:off x="7883525" y="4437063"/>
              <a:ext cx="865188" cy="28892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tractor</a:t>
              </a:r>
            </a:p>
          </p:txBody>
        </p:sp>
        <p:cxnSp>
          <p:nvCxnSpPr>
            <p:cNvPr id="26" name="AutoShape 14"/>
            <p:cNvCxnSpPr>
              <a:cxnSpLocks noChangeShapeType="1"/>
              <a:stCxn id="16" idx="2"/>
              <a:endCxn id="22" idx="0"/>
            </p:cNvCxnSpPr>
            <p:nvPr/>
          </p:nvCxnSpPr>
          <p:spPr bwMode="auto">
            <a:xfrm rot="5400000">
              <a:off x="2631281" y="2451894"/>
              <a:ext cx="574675" cy="181133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7" name="AutoShape 15"/>
            <p:cNvCxnSpPr>
              <a:cxnSpLocks noChangeShapeType="1"/>
              <a:stCxn id="16" idx="2"/>
              <a:endCxn id="14" idx="0"/>
            </p:cNvCxnSpPr>
            <p:nvPr/>
          </p:nvCxnSpPr>
          <p:spPr bwMode="auto">
            <a:xfrm rot="16200000" flipH="1">
              <a:off x="3681413" y="3213100"/>
              <a:ext cx="574675" cy="28892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8" name="AutoShape 16"/>
            <p:cNvCxnSpPr>
              <a:cxnSpLocks noChangeShapeType="1"/>
              <a:stCxn id="16" idx="2"/>
              <a:endCxn id="23" idx="0"/>
            </p:cNvCxnSpPr>
            <p:nvPr/>
          </p:nvCxnSpPr>
          <p:spPr bwMode="auto">
            <a:xfrm rot="16200000" flipH="1">
              <a:off x="5123656" y="1770857"/>
              <a:ext cx="574675" cy="3173412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9" name="AutoShape 17"/>
            <p:cNvCxnSpPr>
              <a:cxnSpLocks noChangeShapeType="1"/>
              <a:stCxn id="14" idx="2"/>
              <a:endCxn id="19" idx="0"/>
            </p:cNvCxnSpPr>
            <p:nvPr/>
          </p:nvCxnSpPr>
          <p:spPr bwMode="auto">
            <a:xfrm rot="5400000">
              <a:off x="2969419" y="3940969"/>
              <a:ext cx="1150938" cy="1136650"/>
            </a:xfrm>
            <a:prstGeom prst="curvedConnector3">
              <a:avLst>
                <a:gd name="adj1" fmla="val 49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0" name="AutoShape 18"/>
            <p:cNvCxnSpPr>
              <a:cxnSpLocks noChangeShapeType="1"/>
              <a:stCxn id="14" idx="2"/>
              <a:endCxn id="20" idx="0"/>
            </p:cNvCxnSpPr>
            <p:nvPr/>
          </p:nvCxnSpPr>
          <p:spPr bwMode="auto">
            <a:xfrm rot="16200000" flipH="1">
              <a:off x="3551238" y="4495800"/>
              <a:ext cx="1150938" cy="26987"/>
            </a:xfrm>
            <a:prstGeom prst="curvedConnector3">
              <a:avLst>
                <a:gd name="adj1" fmla="val 49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1" name="AutoShape 19"/>
            <p:cNvCxnSpPr>
              <a:cxnSpLocks noChangeShapeType="1"/>
              <a:stCxn id="14" idx="2"/>
              <a:endCxn id="21" idx="0"/>
            </p:cNvCxnSpPr>
            <p:nvPr/>
          </p:nvCxnSpPr>
          <p:spPr bwMode="auto">
            <a:xfrm rot="16200000" flipH="1">
              <a:off x="4133057" y="3913981"/>
              <a:ext cx="1150938" cy="1190625"/>
            </a:xfrm>
            <a:prstGeom prst="curvedConnector3">
              <a:avLst>
                <a:gd name="adj1" fmla="val 49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2" name="AutoShape 20"/>
            <p:cNvCxnSpPr>
              <a:cxnSpLocks noChangeShapeType="1"/>
              <a:stCxn id="23" idx="2"/>
              <a:endCxn id="24" idx="0"/>
            </p:cNvCxnSpPr>
            <p:nvPr/>
          </p:nvCxnSpPr>
          <p:spPr bwMode="auto">
            <a:xfrm rot="5400000">
              <a:off x="6480175" y="3919538"/>
              <a:ext cx="503238" cy="531812"/>
            </a:xfrm>
            <a:prstGeom prst="curvedConnector3">
              <a:avLst>
                <a:gd name="adj1" fmla="val 49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3" name="AutoShape 21"/>
            <p:cNvCxnSpPr>
              <a:cxnSpLocks noChangeShapeType="1"/>
              <a:stCxn id="23" idx="2"/>
              <a:endCxn id="25" idx="0"/>
            </p:cNvCxnSpPr>
            <p:nvPr/>
          </p:nvCxnSpPr>
          <p:spPr bwMode="auto">
            <a:xfrm rot="16200000" flipH="1">
              <a:off x="7405688" y="3525837"/>
              <a:ext cx="503238" cy="1319213"/>
            </a:xfrm>
            <a:prstGeom prst="curvedConnector3">
              <a:avLst>
                <a:gd name="adj1" fmla="val 49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4" name="AutoShape 23"/>
            <p:cNvCxnSpPr>
              <a:cxnSpLocks noChangeShapeType="1"/>
              <a:stCxn id="14" idx="2"/>
              <a:endCxn id="19" idx="0"/>
            </p:cNvCxnSpPr>
            <p:nvPr/>
          </p:nvCxnSpPr>
          <p:spPr bwMode="auto">
            <a:xfrm rot="5400000">
              <a:off x="2969419" y="3940969"/>
              <a:ext cx="1150938" cy="1136650"/>
            </a:xfrm>
            <a:prstGeom prst="curvedConnector3">
              <a:avLst>
                <a:gd name="adj1" fmla="val 49931"/>
              </a:avLst>
            </a:prstGeom>
            <a:noFill/>
            <a:ln w="38100">
              <a:solidFill>
                <a:srgbClr val="0083CC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5" name="AutoShape 24"/>
            <p:cNvCxnSpPr>
              <a:cxnSpLocks noChangeShapeType="1"/>
              <a:stCxn id="16" idx="2"/>
              <a:endCxn id="14" idx="0"/>
            </p:cNvCxnSpPr>
            <p:nvPr/>
          </p:nvCxnSpPr>
          <p:spPr bwMode="auto">
            <a:xfrm rot="16200000" flipH="1">
              <a:off x="3681413" y="3213100"/>
              <a:ext cx="574675" cy="288925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0083CC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6" name="AutoShape 25"/>
            <p:cNvCxnSpPr>
              <a:cxnSpLocks noChangeShapeType="1"/>
              <a:stCxn id="16" idx="2"/>
              <a:endCxn id="23" idx="0"/>
            </p:cNvCxnSpPr>
            <p:nvPr/>
          </p:nvCxnSpPr>
          <p:spPr bwMode="auto">
            <a:xfrm rot="16200000" flipH="1">
              <a:off x="5123656" y="1770857"/>
              <a:ext cx="574675" cy="3173412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0083CC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7" name="AutoShape 26"/>
            <p:cNvCxnSpPr>
              <a:cxnSpLocks noChangeShapeType="1"/>
              <a:stCxn id="23" idx="2"/>
              <a:endCxn id="25" idx="0"/>
            </p:cNvCxnSpPr>
            <p:nvPr/>
          </p:nvCxnSpPr>
          <p:spPr bwMode="auto">
            <a:xfrm rot="16200000" flipH="1">
              <a:off x="7405688" y="3525837"/>
              <a:ext cx="503238" cy="1319213"/>
            </a:xfrm>
            <a:prstGeom prst="curvedConnector3">
              <a:avLst>
                <a:gd name="adj1" fmla="val 49843"/>
              </a:avLst>
            </a:prstGeom>
            <a:noFill/>
            <a:ln w="38100">
              <a:solidFill>
                <a:srgbClr val="0083CC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8" name="AutoShape 27"/>
            <p:cNvCxnSpPr>
              <a:cxnSpLocks noChangeShapeType="1"/>
              <a:stCxn id="14" idx="2"/>
              <a:endCxn id="21" idx="0"/>
            </p:cNvCxnSpPr>
            <p:nvPr/>
          </p:nvCxnSpPr>
          <p:spPr bwMode="auto">
            <a:xfrm rot="16200000" flipH="1">
              <a:off x="4133057" y="3913981"/>
              <a:ext cx="1150938" cy="1190625"/>
            </a:xfrm>
            <a:prstGeom prst="curvedConnector3">
              <a:avLst>
                <a:gd name="adj1" fmla="val 49931"/>
              </a:avLst>
            </a:prstGeom>
            <a:noFill/>
            <a:ln w="38100">
              <a:solidFill>
                <a:srgbClr val="0083CC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9" name="AutoShape 28"/>
            <p:cNvSpPr>
              <a:spLocks noChangeArrowheads="1"/>
            </p:cNvSpPr>
            <p:nvPr/>
          </p:nvSpPr>
          <p:spPr bwMode="auto">
            <a:xfrm>
              <a:off x="2446338" y="5084763"/>
              <a:ext cx="1063625" cy="288925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008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cab</a:t>
              </a:r>
            </a:p>
          </p:txBody>
        </p:sp>
        <p:sp>
          <p:nvSpPr>
            <p:cNvPr id="40" name="AutoShape 29"/>
            <p:cNvSpPr>
              <a:spLocks noChangeArrowheads="1"/>
            </p:cNvSpPr>
            <p:nvPr/>
          </p:nvSpPr>
          <p:spPr bwMode="auto">
            <a:xfrm>
              <a:off x="4772025" y="5084763"/>
              <a:ext cx="1063625" cy="288925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008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minivan</a:t>
              </a:r>
            </a:p>
          </p:txBody>
        </p:sp>
        <p:sp>
          <p:nvSpPr>
            <p:cNvPr id="41" name="AutoShape 30"/>
            <p:cNvSpPr>
              <a:spLocks noChangeArrowheads="1"/>
            </p:cNvSpPr>
            <p:nvPr/>
          </p:nvSpPr>
          <p:spPr bwMode="auto">
            <a:xfrm>
              <a:off x="7883525" y="4437063"/>
              <a:ext cx="865188" cy="288925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008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57263"/>
              <a:r>
                <a:rPr lang="en-US" sz="400"/>
                <a:t>tractor</a:t>
              </a:r>
            </a:p>
          </p:txBody>
        </p:sp>
      </p:grpSp>
      <p:graphicFrame>
        <p:nvGraphicFramePr>
          <p:cNvPr id="42" name="Tabelle 41"/>
          <p:cNvGraphicFramePr>
            <a:graphicFrameLocks noGrp="1"/>
          </p:cNvGraphicFramePr>
          <p:nvPr/>
        </p:nvGraphicFramePr>
        <p:xfrm>
          <a:off x="7010400" y="3124201"/>
          <a:ext cx="1789431" cy="7619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5633"/>
                <a:gridCol w="255633"/>
                <a:gridCol w="255633"/>
                <a:gridCol w="255633"/>
                <a:gridCol w="255633"/>
                <a:gridCol w="255633"/>
                <a:gridCol w="255633"/>
              </a:tblGrid>
              <a:tr h="108857">
                <a:tc>
                  <a:txBody>
                    <a:bodyPr/>
                    <a:lstStyle/>
                    <a:p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1</a:t>
                      </a:r>
                      <a:endParaRPr lang="de-DE" sz="500" baseline="-25000" dirty="0"/>
                    </a:p>
                  </a:txBody>
                  <a:tcPr marL="26842" marR="26842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2</a:t>
                      </a:r>
                    </a:p>
                  </a:txBody>
                  <a:tcPr marL="26842" marR="26842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3</a:t>
                      </a:r>
                    </a:p>
                  </a:txBody>
                  <a:tcPr marL="26842" marR="26842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aseline="-25000" dirty="0" smtClean="0"/>
                        <a:t>…</a:t>
                      </a:r>
                    </a:p>
                  </a:txBody>
                  <a:tcPr marL="26842" marR="26842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m-1</a:t>
                      </a:r>
                    </a:p>
                  </a:txBody>
                  <a:tcPr marL="26842" marR="26842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err="1" smtClean="0"/>
                        <a:t>t</a:t>
                      </a:r>
                      <a:r>
                        <a:rPr lang="de-DE" sz="500" baseline="-25000" dirty="0" err="1" smtClean="0"/>
                        <a:t>m</a:t>
                      </a:r>
                      <a:endParaRPr lang="de-DE" sz="500" dirty="0"/>
                    </a:p>
                  </a:txBody>
                  <a:tcPr marL="26842" marR="26842" marT="13421" marB="13421"/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2" marR="26842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5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2" marR="26842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Tabelle 45"/>
          <p:cNvGraphicFramePr>
            <a:graphicFrameLocks noGrp="1"/>
          </p:cNvGraphicFramePr>
          <p:nvPr/>
        </p:nvGraphicFramePr>
        <p:xfrm>
          <a:off x="7010400" y="4038601"/>
          <a:ext cx="1788675" cy="7619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5525"/>
                <a:gridCol w="255525"/>
                <a:gridCol w="255525"/>
                <a:gridCol w="255525"/>
                <a:gridCol w="255525"/>
                <a:gridCol w="255525"/>
                <a:gridCol w="255525"/>
              </a:tblGrid>
              <a:tr h="108857">
                <a:tc>
                  <a:txBody>
                    <a:bodyPr/>
                    <a:lstStyle/>
                    <a:p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1</a:t>
                      </a:r>
                      <a:endParaRPr lang="de-DE" sz="500" baseline="-25000" dirty="0"/>
                    </a:p>
                  </a:txBody>
                  <a:tcPr marL="26830" marR="26830" marT="13415" marB="1341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2</a:t>
                      </a:r>
                    </a:p>
                  </a:txBody>
                  <a:tcPr marL="26830" marR="26830" marT="13415" marB="1341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3</a:t>
                      </a:r>
                    </a:p>
                  </a:txBody>
                  <a:tcPr marL="26830" marR="26830" marT="13415" marB="1341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aseline="-25000" dirty="0" smtClean="0"/>
                        <a:t>…</a:t>
                      </a:r>
                    </a:p>
                  </a:txBody>
                  <a:tcPr marL="26830" marR="26830" marT="13415" marB="1341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t</a:t>
                      </a:r>
                      <a:r>
                        <a:rPr lang="de-DE" sz="500" baseline="-25000" dirty="0" smtClean="0"/>
                        <a:t>m-1</a:t>
                      </a:r>
                    </a:p>
                  </a:txBody>
                  <a:tcPr marL="26830" marR="26830" marT="13415" marB="1341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err="1" smtClean="0"/>
                        <a:t>t</a:t>
                      </a:r>
                      <a:r>
                        <a:rPr lang="de-DE" sz="500" baseline="-25000" dirty="0" err="1" smtClean="0"/>
                        <a:t>m</a:t>
                      </a:r>
                      <a:endParaRPr lang="de-DE" sz="500" dirty="0"/>
                    </a:p>
                  </a:txBody>
                  <a:tcPr marL="26830" marR="26830" marT="13415" marB="13415"/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5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5</a:t>
                      </a:r>
                      <a:endParaRPr lang="de-DE" sz="500" dirty="0"/>
                    </a:p>
                  </a:txBody>
                  <a:tcPr marL="26830" marR="26830" marT="13415" marB="134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30" marR="26830" marT="13415" marB="13415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elle 46"/>
          <p:cNvGraphicFramePr>
            <a:graphicFrameLocks noGrp="1"/>
          </p:cNvGraphicFramePr>
          <p:nvPr/>
        </p:nvGraphicFramePr>
        <p:xfrm>
          <a:off x="7010400" y="5105401"/>
          <a:ext cx="1789431" cy="7619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5633"/>
                <a:gridCol w="255633"/>
                <a:gridCol w="255633"/>
                <a:gridCol w="255633"/>
                <a:gridCol w="255633"/>
                <a:gridCol w="255633"/>
                <a:gridCol w="255633"/>
              </a:tblGrid>
              <a:tr h="108857">
                <a:tc>
                  <a:txBody>
                    <a:bodyPr/>
                    <a:lstStyle/>
                    <a:p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baseline="0" dirty="0" smtClean="0"/>
                        <a:t>l</a:t>
                      </a:r>
                      <a:r>
                        <a:rPr lang="de-DE" sz="500" baseline="-25000" dirty="0" smtClean="0"/>
                        <a:t>1</a:t>
                      </a:r>
                      <a:endParaRPr lang="de-DE" sz="500" baseline="-25000" dirty="0"/>
                    </a:p>
                  </a:txBody>
                  <a:tcPr marL="26841" marR="26841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l</a:t>
                      </a:r>
                      <a:r>
                        <a:rPr lang="de-DE" sz="500" baseline="-25000" dirty="0" smtClean="0"/>
                        <a:t>2</a:t>
                      </a:r>
                    </a:p>
                  </a:txBody>
                  <a:tcPr marL="26841" marR="26841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l</a:t>
                      </a:r>
                      <a:r>
                        <a:rPr lang="de-DE" sz="500" baseline="-25000" dirty="0" smtClean="0"/>
                        <a:t>3</a:t>
                      </a:r>
                    </a:p>
                  </a:txBody>
                  <a:tcPr marL="26841" marR="26841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aseline="-25000" dirty="0" smtClean="0"/>
                        <a:t>…</a:t>
                      </a:r>
                    </a:p>
                  </a:txBody>
                  <a:tcPr marL="26841" marR="26841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smtClean="0"/>
                        <a:t>l</a:t>
                      </a:r>
                      <a:r>
                        <a:rPr lang="de-DE" sz="500" baseline="-25000" dirty="0" smtClean="0"/>
                        <a:t>m-1</a:t>
                      </a:r>
                    </a:p>
                  </a:txBody>
                  <a:tcPr marL="26841" marR="26841" marT="13421" marB="13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dirty="0" err="1" smtClean="0"/>
                        <a:t>l</a:t>
                      </a:r>
                      <a:r>
                        <a:rPr lang="de-DE" sz="500" baseline="-25000" dirty="0" err="1" smtClean="0"/>
                        <a:t>m</a:t>
                      </a:r>
                      <a:endParaRPr lang="de-DE" sz="500" dirty="0"/>
                    </a:p>
                  </a:txBody>
                  <a:tcPr marL="26841" marR="26841" marT="13421" marB="13421"/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1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5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smtClean="0">
                          <a:solidFill>
                            <a:schemeClr val="bg1"/>
                          </a:solidFill>
                        </a:rPr>
                        <a:t>n-1</a:t>
                      </a:r>
                      <a:endParaRPr lang="de-DE" sz="500" b="1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de-DE" sz="5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rgbClr val="C00000"/>
                    </a:solidFill>
                  </a:tcPr>
                </a:tc>
              </a:tr>
              <a:tr h="108857">
                <a:tc>
                  <a:txBody>
                    <a:bodyPr/>
                    <a:lstStyle/>
                    <a:p>
                      <a:pPr algn="ctr"/>
                      <a:r>
                        <a:rPr lang="de-DE" sz="500" b="1" dirty="0" err="1" smtClean="0">
                          <a:solidFill>
                            <a:schemeClr val="bg1"/>
                          </a:solidFill>
                        </a:rPr>
                        <a:t>d</a:t>
                      </a:r>
                      <a:r>
                        <a:rPr lang="de-DE" sz="500" b="1" baseline="-2500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de-DE" sz="5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26841" marR="26841" marT="13421" marB="134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2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3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…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5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500" dirty="0" smtClean="0"/>
                        <a:t>0</a:t>
                      </a:r>
                      <a:endParaRPr lang="de-DE" sz="500" dirty="0"/>
                    </a:p>
                  </a:txBody>
                  <a:tcPr marL="26841" marR="26841" marT="13421" marB="1342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Inhaltsplatzhalter 14"/>
          <p:cNvSpPr>
            <a:spLocks noGrp="1"/>
          </p:cNvSpPr>
          <p:nvPr>
            <p:ph sz="half" idx="4294967295"/>
          </p:nvPr>
        </p:nvSpPr>
        <p:spPr>
          <a:xfrm>
            <a:off x="4267200" y="1676400"/>
            <a:ext cx="2438400" cy="12192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b="1" dirty="0" smtClean="0"/>
              <a:t>Category Graph</a:t>
            </a:r>
          </a:p>
          <a:p>
            <a:r>
              <a:rPr lang="en-US" sz="2000" b="1" dirty="0" smtClean="0"/>
              <a:t>Titles</a:t>
            </a:r>
          </a:p>
          <a:p>
            <a:r>
              <a:rPr lang="en-US" sz="2000" b="1" dirty="0" smtClean="0"/>
              <a:t>Redirects</a:t>
            </a:r>
          </a:p>
        </p:txBody>
      </p:sp>
      <p:sp>
        <p:nvSpPr>
          <p:cNvPr id="53" name="Inhaltsplatzhalter 14"/>
          <p:cNvSpPr>
            <a:spLocks noGrp="1"/>
          </p:cNvSpPr>
          <p:nvPr>
            <p:ph sz="half" idx="4294967295"/>
          </p:nvPr>
        </p:nvSpPr>
        <p:spPr>
          <a:xfrm>
            <a:off x="4267200" y="3048000"/>
            <a:ext cx="2438400" cy="8382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b="1" dirty="0" smtClean="0"/>
              <a:t>Titles</a:t>
            </a:r>
          </a:p>
          <a:p>
            <a:r>
              <a:rPr lang="en-US" sz="2000" b="1" dirty="0" smtClean="0"/>
              <a:t>Text</a:t>
            </a:r>
          </a:p>
        </p:txBody>
      </p:sp>
      <p:sp>
        <p:nvSpPr>
          <p:cNvPr id="54" name="Inhaltsplatzhalter 14"/>
          <p:cNvSpPr>
            <a:spLocks noGrp="1"/>
          </p:cNvSpPr>
          <p:nvPr>
            <p:ph sz="half" idx="4294967295"/>
          </p:nvPr>
        </p:nvSpPr>
        <p:spPr>
          <a:xfrm>
            <a:off x="4267200" y="5105400"/>
            <a:ext cx="2438400" cy="8382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T</a:t>
            </a:r>
            <a:r>
              <a:rPr lang="en-US" sz="2000" b="1" dirty="0" smtClean="0"/>
              <a:t>itles</a:t>
            </a:r>
          </a:p>
          <a:p>
            <a:r>
              <a:rPr lang="en-US" sz="2000" b="1" dirty="0" smtClean="0"/>
              <a:t>Links</a:t>
            </a:r>
          </a:p>
        </p:txBody>
      </p:sp>
      <p:sp>
        <p:nvSpPr>
          <p:cNvPr id="55" name="Inhaltsplatzhalter 14"/>
          <p:cNvSpPr>
            <a:spLocks noGrp="1"/>
          </p:cNvSpPr>
          <p:nvPr>
            <p:ph sz="half" idx="4294967295"/>
          </p:nvPr>
        </p:nvSpPr>
        <p:spPr>
          <a:xfrm>
            <a:off x="4267200" y="4191000"/>
            <a:ext cx="2438400" cy="3810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b="1" dirty="0" smtClean="0"/>
              <a:t>Text</a:t>
            </a:r>
          </a:p>
          <a:p>
            <a:endParaRPr lang="en-US" sz="2000" b="1" dirty="0" smtClean="0"/>
          </a:p>
        </p:txBody>
      </p:sp>
      <p:sp>
        <p:nvSpPr>
          <p:cNvPr id="43" name="Fußzeilenplatzhalter 4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uiExpand="1" build="p" animBg="1"/>
      <p:bldP spid="53" grpId="0" uiExpand="1" build="p" animBg="1"/>
      <p:bldP spid="54" grpId="0" uiExpand="1" build="p" animBg="1"/>
      <p:bldP spid="55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Setup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 kern="1200" dirty="0" smtClean="0">
                <a:latin typeface="Arial" charset="0"/>
              </a:rPr>
              <a:t>Created 6-montly snapshots of the German Wikipedia</a:t>
            </a:r>
          </a:p>
          <a:p>
            <a:pPr marL="368301" lvl="2" indent="-179388"/>
            <a:r>
              <a:rPr lang="en-US" sz="2000" kern="1200" dirty="0" smtClean="0">
                <a:latin typeface="Arial" charset="0"/>
                <a:ea typeface="+mn-ea"/>
                <a:cs typeface="+mn-cs"/>
              </a:rPr>
              <a:t>Start 01.12.2002</a:t>
            </a:r>
          </a:p>
          <a:p>
            <a:pPr marL="368301" lvl="2" indent="-179388"/>
            <a:r>
              <a:rPr lang="en-US" sz="2000" kern="1200" dirty="0" smtClean="0">
                <a:latin typeface="Arial" charset="0"/>
                <a:ea typeface="+mn-ea"/>
                <a:cs typeface="+mn-cs"/>
              </a:rPr>
              <a:t>End 23.11.2008</a:t>
            </a:r>
          </a:p>
          <a:p>
            <a:pPr marL="179388" lvl="1" indent="-179388"/>
            <a:r>
              <a:rPr lang="en-US" sz="2400" kern="1200" dirty="0" smtClean="0">
                <a:latin typeface="Arial" charset="0"/>
                <a:ea typeface="+mn-ea"/>
                <a:cs typeface="+mn-cs"/>
              </a:rPr>
              <a:t>Accessed the dumps using JWPL Wikipedia API</a:t>
            </a:r>
          </a:p>
          <a:p>
            <a:pPr marL="179388" lvl="1" indent="-179388"/>
            <a:r>
              <a:rPr lang="en-US" sz="2400" kern="1200" dirty="0" smtClean="0">
                <a:latin typeface="Arial" charset="0"/>
                <a:ea typeface="+mn-ea"/>
                <a:cs typeface="+mn-cs"/>
              </a:rPr>
              <a:t>Implemented all measure types on top of JWPL</a:t>
            </a:r>
          </a:p>
          <a:p>
            <a:pPr marL="179388" lvl="1" indent="-179388"/>
            <a:endParaRPr lang="en-US" sz="2400" kern="1200" dirty="0" smtClean="0">
              <a:latin typeface="Arial" charset="0"/>
            </a:endParaRPr>
          </a:p>
          <a:p>
            <a:pPr marL="179388" lvl="1" indent="-179388"/>
            <a:r>
              <a:rPr lang="en-US" sz="2400" kern="1200" dirty="0" smtClean="0">
                <a:latin typeface="Arial" charset="0"/>
              </a:rPr>
              <a:t>Two evaluation approaches:</a:t>
            </a:r>
          </a:p>
          <a:p>
            <a:pPr marL="368301" lvl="2" indent="-179388"/>
            <a:r>
              <a:rPr lang="en-US" sz="2400" kern="1200" dirty="0" smtClean="0">
                <a:latin typeface="Arial" charset="0"/>
              </a:rPr>
              <a:t>Correlation with human judgments on word pair lists</a:t>
            </a:r>
          </a:p>
          <a:p>
            <a:pPr marL="368301" lvl="2" indent="-179388"/>
            <a:r>
              <a:rPr lang="en-US" sz="2400" kern="1200" dirty="0" smtClean="0">
                <a:latin typeface="Arial" charset="0"/>
              </a:rPr>
              <a:t>Solving word choice problems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Setup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Created 6-montly snapshots of the German Wikipedia</a:t>
            </a:r>
          </a:p>
          <a:p>
            <a:pPr marL="368301" lvl="2" indent="-179388"/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Start 01.12.2002</a:t>
            </a:r>
          </a:p>
          <a:p>
            <a:pPr marL="368301" lvl="2" indent="-179388"/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End 23.11.2008</a:t>
            </a:r>
          </a:p>
          <a:p>
            <a:pPr marL="179388" lvl="1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Accessed the dumps using JWPL Wikipedia API</a:t>
            </a:r>
          </a:p>
          <a:p>
            <a:pPr marL="179388" lvl="1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Implemented all measure types on top of JWPL</a:t>
            </a:r>
          </a:p>
          <a:p>
            <a:pPr marL="179388" lvl="1" indent="-179388"/>
            <a:endParaRPr lang="en-US" sz="2400" kern="1200" dirty="0" smtClean="0">
              <a:latin typeface="Arial" charset="0"/>
            </a:endParaRPr>
          </a:p>
          <a:p>
            <a:pPr marL="179388" lvl="1" indent="-179388"/>
            <a:r>
              <a:rPr lang="en-US" sz="2400" kern="1200" dirty="0" smtClean="0">
                <a:latin typeface="Arial" charset="0"/>
              </a:rPr>
              <a:t>Two evaluation approaches:</a:t>
            </a:r>
          </a:p>
          <a:p>
            <a:pPr marL="368301" lvl="2" indent="-179388"/>
            <a:r>
              <a:rPr lang="en-US" sz="2400" kern="1200" dirty="0" smtClean="0">
                <a:latin typeface="Arial" charset="0"/>
              </a:rPr>
              <a:t>Correlation with human judgments on word pair lists</a:t>
            </a:r>
          </a:p>
          <a:p>
            <a:pPr marL="368301" lvl="2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Solving word choice problems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Datasets</a:t>
            </a:r>
            <a:endParaRPr lang="en-US" dirty="0"/>
          </a:p>
        </p:txBody>
      </p:sp>
      <p:grpSp>
        <p:nvGrpSpPr>
          <p:cNvPr id="40" name="Gruppieren 39"/>
          <p:cNvGrpSpPr/>
          <p:nvPr/>
        </p:nvGrpSpPr>
        <p:grpSpPr>
          <a:xfrm>
            <a:off x="5324375" y="3019125"/>
            <a:ext cx="1219200" cy="1981200"/>
            <a:chOff x="5324375" y="3019125"/>
            <a:chExt cx="1219200" cy="1981200"/>
          </a:xfrm>
        </p:grpSpPr>
        <p:sp>
          <p:nvSpPr>
            <p:cNvPr id="33" name="Rechteck 32"/>
            <p:cNvSpPr/>
            <p:nvPr/>
          </p:nvSpPr>
          <p:spPr>
            <a:xfrm>
              <a:off x="5324375" y="3019125"/>
              <a:ext cx="1219200" cy="1981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451" name="Text Box 11"/>
            <p:cNvSpPr txBox="1">
              <a:spLocks noChangeArrowheads="1"/>
            </p:cNvSpPr>
            <p:nvPr/>
          </p:nvSpPr>
          <p:spPr bwMode="auto">
            <a:xfrm>
              <a:off x="5411792" y="3081339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0.58</a:t>
              </a:r>
              <a:endParaRPr lang="en-US" sz="2800" dirty="0"/>
            </a:p>
          </p:txBody>
        </p:sp>
        <p:sp>
          <p:nvSpPr>
            <p:cNvPr id="61456" name="Text Box 16"/>
            <p:cNvSpPr txBox="1">
              <a:spLocks noChangeArrowheads="1"/>
            </p:cNvSpPr>
            <p:nvPr/>
          </p:nvSpPr>
          <p:spPr bwMode="auto">
            <a:xfrm>
              <a:off x="5411792" y="3740151"/>
              <a:ext cx="1065211" cy="52863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0.83</a:t>
              </a:r>
              <a:endParaRPr lang="en-US" sz="2800" dirty="0"/>
            </a:p>
          </p:txBody>
        </p:sp>
        <p:sp>
          <p:nvSpPr>
            <p:cNvPr id="61461" name="Text Box 21"/>
            <p:cNvSpPr txBox="1">
              <a:spLocks noChangeArrowheads="1"/>
            </p:cNvSpPr>
            <p:nvPr/>
          </p:nvSpPr>
          <p:spPr bwMode="auto">
            <a:xfrm>
              <a:off x="5411790" y="4418013"/>
              <a:ext cx="1065213" cy="52322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0.08</a:t>
              </a:r>
              <a:endParaRPr lang="en-US" sz="2800" dirty="0"/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5487988" y="1752600"/>
            <a:ext cx="989012" cy="1022350"/>
            <a:chOff x="5487990" y="1752600"/>
            <a:chExt cx="989010" cy="1022350"/>
          </a:xfrm>
        </p:grpSpPr>
        <p:sp>
          <p:nvSpPr>
            <p:cNvPr id="61450" name="Text Box 10"/>
            <p:cNvSpPr txBox="1">
              <a:spLocks noChangeArrowheads="1"/>
            </p:cNvSpPr>
            <p:nvPr/>
          </p:nvSpPr>
          <p:spPr bwMode="auto">
            <a:xfrm>
              <a:off x="5487990" y="2133600"/>
              <a:ext cx="531813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3600" dirty="0">
                  <a:cs typeface="Arial" charset="0"/>
                </a:rPr>
                <a:t>Ø</a:t>
              </a:r>
              <a:endParaRPr lang="en-US" sz="3600" dirty="0"/>
            </a:p>
          </p:txBody>
        </p:sp>
        <p:pic>
          <p:nvPicPr>
            <p:cNvPr id="61462" name="Picture 22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15000" y="17526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61463" name="Picture 23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0" y="1905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61464" name="Picture 24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2057400"/>
              <a:ext cx="457200" cy="457200"/>
            </a:xfrm>
            <a:prstGeom prst="rect">
              <a:avLst/>
            </a:prstGeom>
            <a:noFill/>
          </p:spPr>
        </p:pic>
      </p:grp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228600" y="3092450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lake</a:t>
            </a:r>
            <a:endParaRPr lang="en-US" sz="2400" dirty="0"/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228600" y="3751263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willow</a:t>
            </a:r>
            <a:endParaRPr lang="en-US" sz="2400" dirty="0"/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228600" y="4429125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car</a:t>
            </a:r>
            <a:endParaRPr lang="en-US" sz="2400" dirty="0"/>
          </a:p>
        </p:txBody>
      </p:sp>
      <p:grpSp>
        <p:nvGrpSpPr>
          <p:cNvPr id="41" name="Gruppieren 40"/>
          <p:cNvGrpSpPr/>
          <p:nvPr/>
        </p:nvGrpSpPr>
        <p:grpSpPr>
          <a:xfrm>
            <a:off x="7382575" y="3028750"/>
            <a:ext cx="1219200" cy="1981200"/>
            <a:chOff x="7382575" y="3028750"/>
            <a:chExt cx="1219200" cy="1981200"/>
          </a:xfrm>
        </p:grpSpPr>
        <p:sp>
          <p:nvSpPr>
            <p:cNvPr id="34" name="Rechteck 33"/>
            <p:cNvSpPr/>
            <p:nvPr/>
          </p:nvSpPr>
          <p:spPr>
            <a:xfrm>
              <a:off x="7382575" y="3028750"/>
              <a:ext cx="1219200" cy="1981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471" name="Text Box 31"/>
            <p:cNvSpPr txBox="1">
              <a:spLocks noChangeArrowheads="1"/>
            </p:cNvSpPr>
            <p:nvPr/>
          </p:nvSpPr>
          <p:spPr bwMode="auto">
            <a:xfrm>
              <a:off x="7469192" y="3087687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/>
                <a:t>0.7</a:t>
              </a:r>
            </a:p>
          </p:txBody>
        </p:sp>
        <p:sp>
          <p:nvSpPr>
            <p:cNvPr id="61472" name="Text Box 32"/>
            <p:cNvSpPr txBox="1">
              <a:spLocks noChangeArrowheads="1"/>
            </p:cNvSpPr>
            <p:nvPr/>
          </p:nvSpPr>
          <p:spPr bwMode="auto">
            <a:xfrm>
              <a:off x="7469192" y="3746499"/>
              <a:ext cx="1065211" cy="52863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0.9</a:t>
              </a:r>
              <a:endParaRPr lang="en-US" sz="2800" dirty="0"/>
            </a:p>
          </p:txBody>
        </p:sp>
        <p:sp>
          <p:nvSpPr>
            <p:cNvPr id="61473" name="Text Box 33"/>
            <p:cNvSpPr txBox="1">
              <a:spLocks noChangeArrowheads="1"/>
            </p:cNvSpPr>
            <p:nvPr/>
          </p:nvSpPr>
          <p:spPr bwMode="auto">
            <a:xfrm>
              <a:off x="7469192" y="4424362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</p:grpSp>
      <p:sp>
        <p:nvSpPr>
          <p:cNvPr id="61477" name="Text Box 37"/>
          <p:cNvSpPr txBox="1">
            <a:spLocks noChangeArrowheads="1"/>
          </p:cNvSpPr>
          <p:nvPr/>
        </p:nvSpPr>
        <p:spPr bwMode="auto">
          <a:xfrm>
            <a:off x="1600200" y="5638800"/>
            <a:ext cx="6705600" cy="51911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Spearman rank correlation coefficient </a:t>
            </a:r>
            <a:r>
              <a:rPr lang="el-GR" sz="2800">
                <a:cs typeface="Arial" charset="0"/>
              </a:rPr>
              <a:t>σ</a:t>
            </a:r>
          </a:p>
        </p:txBody>
      </p:sp>
      <p:grpSp>
        <p:nvGrpSpPr>
          <p:cNvPr id="42" name="Gruppieren 41"/>
          <p:cNvGrpSpPr/>
          <p:nvPr/>
        </p:nvGrpSpPr>
        <p:grpSpPr>
          <a:xfrm>
            <a:off x="2286000" y="1905000"/>
            <a:ext cx="2971800" cy="3029883"/>
            <a:chOff x="2286000" y="1905000"/>
            <a:chExt cx="2971803" cy="3029883"/>
          </a:xfrm>
        </p:grpSpPr>
        <p:sp>
          <p:nvSpPr>
            <p:cNvPr id="61444" name="Text Box 4"/>
            <p:cNvSpPr txBox="1">
              <a:spLocks noChangeArrowheads="1"/>
            </p:cNvSpPr>
            <p:nvPr/>
          </p:nvSpPr>
          <p:spPr bwMode="auto">
            <a:xfrm>
              <a:off x="2362201" y="3074988"/>
              <a:ext cx="7207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0.5</a:t>
              </a:r>
            </a:p>
          </p:txBody>
        </p:sp>
        <p:sp>
          <p:nvSpPr>
            <p:cNvPr id="61445" name="Text Box 5"/>
            <p:cNvSpPr txBox="1">
              <a:spLocks noChangeArrowheads="1"/>
            </p:cNvSpPr>
            <p:nvPr/>
          </p:nvSpPr>
          <p:spPr bwMode="auto">
            <a:xfrm>
              <a:off x="3378201" y="3074988"/>
              <a:ext cx="6953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0.5</a:t>
              </a:r>
            </a:p>
          </p:txBody>
        </p:sp>
        <p:sp>
          <p:nvSpPr>
            <p:cNvPr id="61446" name="Text Box 6"/>
            <p:cNvSpPr txBox="1">
              <a:spLocks noChangeArrowheads="1"/>
            </p:cNvSpPr>
            <p:nvPr/>
          </p:nvSpPr>
          <p:spPr bwMode="auto">
            <a:xfrm>
              <a:off x="4344989" y="3070225"/>
              <a:ext cx="912812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 dirty="0"/>
                <a:t>0.75</a:t>
              </a:r>
            </a:p>
          </p:txBody>
        </p:sp>
        <p:pic>
          <p:nvPicPr>
            <p:cNvPr id="61447" name="Picture 7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0" y="1905000"/>
              <a:ext cx="762000" cy="762000"/>
            </a:xfrm>
            <a:prstGeom prst="rect">
              <a:avLst/>
            </a:prstGeom>
            <a:noFill/>
          </p:spPr>
        </p:pic>
        <p:pic>
          <p:nvPicPr>
            <p:cNvPr id="61448" name="Picture 8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52800" y="1905000"/>
              <a:ext cx="762000" cy="762000"/>
            </a:xfrm>
            <a:prstGeom prst="rect">
              <a:avLst/>
            </a:prstGeom>
            <a:noFill/>
          </p:spPr>
        </p:pic>
        <p:pic>
          <p:nvPicPr>
            <p:cNvPr id="61449" name="Picture 9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08475" y="1905000"/>
              <a:ext cx="762000" cy="762000"/>
            </a:xfrm>
            <a:prstGeom prst="rect">
              <a:avLst/>
            </a:prstGeom>
            <a:noFill/>
          </p:spPr>
        </p:pic>
        <p:sp>
          <p:nvSpPr>
            <p:cNvPr id="61458" name="Text Box 18"/>
            <p:cNvSpPr txBox="1">
              <a:spLocks noChangeArrowheads="1"/>
            </p:cNvSpPr>
            <p:nvPr/>
          </p:nvSpPr>
          <p:spPr bwMode="auto">
            <a:xfrm>
              <a:off x="2362201" y="4411663"/>
              <a:ext cx="9144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 dirty="0" smtClean="0"/>
                <a:t>0.25</a:t>
              </a:r>
              <a:endParaRPr lang="en-US" sz="2800" dirty="0"/>
            </a:p>
          </p:txBody>
        </p:sp>
        <p:sp>
          <p:nvSpPr>
            <p:cNvPr id="61459" name="Text Box 19"/>
            <p:cNvSpPr txBox="1">
              <a:spLocks noChangeArrowheads="1"/>
            </p:cNvSpPr>
            <p:nvPr/>
          </p:nvSpPr>
          <p:spPr bwMode="auto">
            <a:xfrm>
              <a:off x="3378201" y="4411663"/>
              <a:ext cx="6953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  <p:sp>
          <p:nvSpPr>
            <p:cNvPr id="61460" name="Text Box 20"/>
            <p:cNvSpPr txBox="1">
              <a:spLocks noChangeArrowheads="1"/>
            </p:cNvSpPr>
            <p:nvPr/>
          </p:nvSpPr>
          <p:spPr bwMode="auto">
            <a:xfrm>
              <a:off x="4344989" y="4406900"/>
              <a:ext cx="760412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  <p:sp>
          <p:nvSpPr>
            <p:cNvPr id="61478" name="Text Box 38"/>
            <p:cNvSpPr txBox="1">
              <a:spLocks noChangeArrowheads="1"/>
            </p:cNvSpPr>
            <p:nvPr/>
          </p:nvSpPr>
          <p:spPr bwMode="auto">
            <a:xfrm>
              <a:off x="2362201" y="3716338"/>
              <a:ext cx="9906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0.75</a:t>
              </a:r>
            </a:p>
          </p:txBody>
        </p:sp>
        <p:sp>
          <p:nvSpPr>
            <p:cNvPr id="61479" name="Text Box 39"/>
            <p:cNvSpPr txBox="1">
              <a:spLocks noChangeArrowheads="1"/>
            </p:cNvSpPr>
            <p:nvPr/>
          </p:nvSpPr>
          <p:spPr bwMode="auto">
            <a:xfrm>
              <a:off x="3378201" y="3716338"/>
              <a:ext cx="8890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0.75</a:t>
              </a:r>
            </a:p>
          </p:txBody>
        </p:sp>
        <p:sp>
          <p:nvSpPr>
            <p:cNvPr id="61480" name="Text Box 40"/>
            <p:cNvSpPr txBox="1">
              <a:spLocks noChangeArrowheads="1"/>
            </p:cNvSpPr>
            <p:nvPr/>
          </p:nvSpPr>
          <p:spPr bwMode="auto">
            <a:xfrm>
              <a:off x="4344990" y="3711574"/>
              <a:ext cx="912813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1.0</a:t>
              </a:r>
            </a:p>
          </p:txBody>
        </p:sp>
      </p:grpSp>
      <p:cxnSp>
        <p:nvCxnSpPr>
          <p:cNvPr id="36" name="Gerade Verbindung mit Pfeil 35"/>
          <p:cNvCxnSpPr/>
          <p:nvPr/>
        </p:nvCxnSpPr>
        <p:spPr>
          <a:xfrm>
            <a:off x="6019800" y="51054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rot="5400000">
            <a:off x="7315200" y="51054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46" name="Gruppieren 45"/>
          <p:cNvGrpSpPr/>
          <p:nvPr/>
        </p:nvGrpSpPr>
        <p:grpSpPr>
          <a:xfrm>
            <a:off x="7467600" y="1600200"/>
            <a:ext cx="1143000" cy="1170542"/>
            <a:chOff x="3124200" y="4191000"/>
            <a:chExt cx="2209800" cy="2263048"/>
          </a:xfrm>
        </p:grpSpPr>
        <p:pic>
          <p:nvPicPr>
            <p:cNvPr id="44" name="Grafik 43" descr="07267c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4191000"/>
              <a:ext cx="2209800" cy="2263048"/>
            </a:xfrm>
            <a:prstGeom prst="rect">
              <a:avLst/>
            </a:prstGeom>
          </p:spPr>
        </p:pic>
        <p:pic>
          <p:nvPicPr>
            <p:cNvPr id="45" name="Picture 12" descr="bra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81400" y="4419598"/>
              <a:ext cx="1240739" cy="990600"/>
            </a:xfrm>
            <a:prstGeom prst="rect">
              <a:avLst/>
            </a:prstGeom>
            <a:noFill/>
          </p:spPr>
        </p:pic>
      </p:grpSp>
      <p:sp>
        <p:nvSpPr>
          <p:cNvPr id="47" name="Fußzeilenplatzhalter 4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Datasets</a:t>
            </a:r>
            <a:endParaRPr lang="en-US" dirty="0"/>
          </a:p>
        </p:txBody>
      </p:sp>
      <p:grpSp>
        <p:nvGrpSpPr>
          <p:cNvPr id="2" name="Gruppieren 39"/>
          <p:cNvGrpSpPr/>
          <p:nvPr/>
        </p:nvGrpSpPr>
        <p:grpSpPr>
          <a:xfrm>
            <a:off x="5324375" y="3019125"/>
            <a:ext cx="1219200" cy="1981200"/>
            <a:chOff x="5324375" y="3019125"/>
            <a:chExt cx="1219200" cy="1981200"/>
          </a:xfrm>
        </p:grpSpPr>
        <p:sp>
          <p:nvSpPr>
            <p:cNvPr id="33" name="Rechteck 32"/>
            <p:cNvSpPr/>
            <p:nvPr/>
          </p:nvSpPr>
          <p:spPr>
            <a:xfrm>
              <a:off x="5324375" y="3019125"/>
              <a:ext cx="1219200" cy="1981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451" name="Text Box 11"/>
            <p:cNvSpPr txBox="1">
              <a:spLocks noChangeArrowheads="1"/>
            </p:cNvSpPr>
            <p:nvPr/>
          </p:nvSpPr>
          <p:spPr bwMode="auto">
            <a:xfrm>
              <a:off x="5411792" y="3081339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0.58</a:t>
              </a:r>
              <a:endParaRPr lang="en-US" sz="2800" dirty="0"/>
            </a:p>
          </p:txBody>
        </p:sp>
        <p:sp>
          <p:nvSpPr>
            <p:cNvPr id="61456" name="Text Box 16"/>
            <p:cNvSpPr txBox="1">
              <a:spLocks noChangeArrowheads="1"/>
            </p:cNvSpPr>
            <p:nvPr/>
          </p:nvSpPr>
          <p:spPr bwMode="auto">
            <a:xfrm>
              <a:off x="5411792" y="3740151"/>
              <a:ext cx="1065211" cy="52863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0.83</a:t>
              </a:r>
              <a:endParaRPr lang="en-US" sz="2800" dirty="0"/>
            </a:p>
          </p:txBody>
        </p:sp>
        <p:sp>
          <p:nvSpPr>
            <p:cNvPr id="61461" name="Text Box 21"/>
            <p:cNvSpPr txBox="1">
              <a:spLocks noChangeArrowheads="1"/>
            </p:cNvSpPr>
            <p:nvPr/>
          </p:nvSpPr>
          <p:spPr bwMode="auto">
            <a:xfrm>
              <a:off x="5411790" y="4418013"/>
              <a:ext cx="1065213" cy="52322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0.08</a:t>
              </a:r>
              <a:endParaRPr lang="en-US" sz="2800" dirty="0"/>
            </a:p>
          </p:txBody>
        </p:sp>
      </p:grpSp>
      <p:grpSp>
        <p:nvGrpSpPr>
          <p:cNvPr id="3" name="Gruppieren 42"/>
          <p:cNvGrpSpPr/>
          <p:nvPr/>
        </p:nvGrpSpPr>
        <p:grpSpPr>
          <a:xfrm>
            <a:off x="5487988" y="1752600"/>
            <a:ext cx="989012" cy="1022350"/>
            <a:chOff x="5487990" y="1752600"/>
            <a:chExt cx="989010" cy="1022350"/>
          </a:xfrm>
        </p:grpSpPr>
        <p:sp>
          <p:nvSpPr>
            <p:cNvPr id="61450" name="Text Box 10"/>
            <p:cNvSpPr txBox="1">
              <a:spLocks noChangeArrowheads="1"/>
            </p:cNvSpPr>
            <p:nvPr/>
          </p:nvSpPr>
          <p:spPr bwMode="auto">
            <a:xfrm>
              <a:off x="5487990" y="2133600"/>
              <a:ext cx="531813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3600" dirty="0">
                  <a:cs typeface="Arial" charset="0"/>
                </a:rPr>
                <a:t>Ø</a:t>
              </a:r>
              <a:endParaRPr lang="en-US" sz="3600" dirty="0"/>
            </a:p>
          </p:txBody>
        </p:sp>
        <p:pic>
          <p:nvPicPr>
            <p:cNvPr id="61462" name="Picture 22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15000" y="17526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61463" name="Picture 23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0" y="1905000"/>
              <a:ext cx="457200" cy="457200"/>
            </a:xfrm>
            <a:prstGeom prst="rect">
              <a:avLst/>
            </a:prstGeom>
            <a:noFill/>
          </p:spPr>
        </p:pic>
        <p:pic>
          <p:nvPicPr>
            <p:cNvPr id="61464" name="Picture 24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2057400"/>
              <a:ext cx="457200" cy="457200"/>
            </a:xfrm>
            <a:prstGeom prst="rect">
              <a:avLst/>
            </a:prstGeom>
            <a:noFill/>
          </p:spPr>
        </p:pic>
      </p:grp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228600" y="3092450"/>
            <a:ext cx="18288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lake</a:t>
            </a:r>
            <a:endParaRPr lang="en-US" sz="2400" dirty="0"/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228600" y="3751263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willow</a:t>
            </a:r>
            <a:endParaRPr lang="en-US" sz="2400" dirty="0"/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228600" y="4429125"/>
            <a:ext cx="18288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car</a:t>
            </a:r>
            <a:endParaRPr lang="en-US" sz="2400" dirty="0"/>
          </a:p>
        </p:txBody>
      </p:sp>
      <p:grpSp>
        <p:nvGrpSpPr>
          <p:cNvPr id="4" name="Gruppieren 40"/>
          <p:cNvGrpSpPr/>
          <p:nvPr/>
        </p:nvGrpSpPr>
        <p:grpSpPr>
          <a:xfrm>
            <a:off x="7382575" y="3028750"/>
            <a:ext cx="1219200" cy="1981200"/>
            <a:chOff x="7382575" y="3028750"/>
            <a:chExt cx="1219200" cy="1981200"/>
          </a:xfrm>
        </p:grpSpPr>
        <p:sp>
          <p:nvSpPr>
            <p:cNvPr id="34" name="Rechteck 33"/>
            <p:cNvSpPr/>
            <p:nvPr/>
          </p:nvSpPr>
          <p:spPr>
            <a:xfrm>
              <a:off x="7382575" y="3028750"/>
              <a:ext cx="1219200" cy="1981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471" name="Text Box 31"/>
            <p:cNvSpPr txBox="1">
              <a:spLocks noChangeArrowheads="1"/>
            </p:cNvSpPr>
            <p:nvPr/>
          </p:nvSpPr>
          <p:spPr bwMode="auto">
            <a:xfrm>
              <a:off x="7469192" y="3087687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/>
                <a:t>0.7</a:t>
              </a:r>
            </a:p>
          </p:txBody>
        </p:sp>
        <p:sp>
          <p:nvSpPr>
            <p:cNvPr id="61472" name="Text Box 32"/>
            <p:cNvSpPr txBox="1">
              <a:spLocks noChangeArrowheads="1"/>
            </p:cNvSpPr>
            <p:nvPr/>
          </p:nvSpPr>
          <p:spPr bwMode="auto">
            <a:xfrm>
              <a:off x="7469192" y="3746499"/>
              <a:ext cx="1065211" cy="52863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 dirty="0" smtClean="0"/>
                <a:t>0.9</a:t>
              </a:r>
              <a:endParaRPr lang="en-US" sz="2800" dirty="0"/>
            </a:p>
          </p:txBody>
        </p:sp>
        <p:sp>
          <p:nvSpPr>
            <p:cNvPr id="61473" name="Text Box 33"/>
            <p:cNvSpPr txBox="1">
              <a:spLocks noChangeArrowheads="1"/>
            </p:cNvSpPr>
            <p:nvPr/>
          </p:nvSpPr>
          <p:spPr bwMode="auto">
            <a:xfrm>
              <a:off x="7469192" y="4424362"/>
              <a:ext cx="1065211" cy="528637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</p:grpSp>
      <p:sp>
        <p:nvSpPr>
          <p:cNvPr id="61477" name="Text Box 37"/>
          <p:cNvSpPr txBox="1">
            <a:spLocks noChangeArrowheads="1"/>
          </p:cNvSpPr>
          <p:nvPr/>
        </p:nvSpPr>
        <p:spPr bwMode="auto">
          <a:xfrm>
            <a:off x="1600200" y="5638800"/>
            <a:ext cx="6705600" cy="51911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Spearman rank correlation coefficient </a:t>
            </a:r>
            <a:r>
              <a:rPr lang="el-GR" sz="2800">
                <a:cs typeface="Arial" charset="0"/>
              </a:rPr>
              <a:t>σ</a:t>
            </a:r>
          </a:p>
        </p:txBody>
      </p:sp>
      <p:grpSp>
        <p:nvGrpSpPr>
          <p:cNvPr id="5" name="Gruppieren 41"/>
          <p:cNvGrpSpPr/>
          <p:nvPr/>
        </p:nvGrpSpPr>
        <p:grpSpPr>
          <a:xfrm>
            <a:off x="2286000" y="1905000"/>
            <a:ext cx="2971800" cy="3029883"/>
            <a:chOff x="2286000" y="1905000"/>
            <a:chExt cx="2971803" cy="3029883"/>
          </a:xfrm>
        </p:grpSpPr>
        <p:sp>
          <p:nvSpPr>
            <p:cNvPr id="61444" name="Text Box 4"/>
            <p:cNvSpPr txBox="1">
              <a:spLocks noChangeArrowheads="1"/>
            </p:cNvSpPr>
            <p:nvPr/>
          </p:nvSpPr>
          <p:spPr bwMode="auto">
            <a:xfrm>
              <a:off x="2362201" y="3074988"/>
              <a:ext cx="7207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0.5</a:t>
              </a:r>
            </a:p>
          </p:txBody>
        </p:sp>
        <p:sp>
          <p:nvSpPr>
            <p:cNvPr id="61445" name="Text Box 5"/>
            <p:cNvSpPr txBox="1">
              <a:spLocks noChangeArrowheads="1"/>
            </p:cNvSpPr>
            <p:nvPr/>
          </p:nvSpPr>
          <p:spPr bwMode="auto">
            <a:xfrm>
              <a:off x="3378201" y="3074988"/>
              <a:ext cx="6953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0.5</a:t>
              </a:r>
            </a:p>
          </p:txBody>
        </p:sp>
        <p:sp>
          <p:nvSpPr>
            <p:cNvPr id="61446" name="Text Box 6"/>
            <p:cNvSpPr txBox="1">
              <a:spLocks noChangeArrowheads="1"/>
            </p:cNvSpPr>
            <p:nvPr/>
          </p:nvSpPr>
          <p:spPr bwMode="auto">
            <a:xfrm>
              <a:off x="4344989" y="3070225"/>
              <a:ext cx="912812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 dirty="0"/>
                <a:t>0.75</a:t>
              </a:r>
            </a:p>
          </p:txBody>
        </p:sp>
        <p:pic>
          <p:nvPicPr>
            <p:cNvPr id="61447" name="Picture 7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0" y="1905000"/>
              <a:ext cx="762000" cy="762000"/>
            </a:xfrm>
            <a:prstGeom prst="rect">
              <a:avLst/>
            </a:prstGeom>
            <a:noFill/>
          </p:spPr>
        </p:pic>
        <p:pic>
          <p:nvPicPr>
            <p:cNvPr id="61448" name="Picture 8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52800" y="1905000"/>
              <a:ext cx="762000" cy="762000"/>
            </a:xfrm>
            <a:prstGeom prst="rect">
              <a:avLst/>
            </a:prstGeom>
            <a:noFill/>
          </p:spPr>
        </p:pic>
        <p:pic>
          <p:nvPicPr>
            <p:cNvPr id="61449" name="Picture 9" descr="people_juliane_krug_09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08475" y="1905000"/>
              <a:ext cx="762000" cy="762000"/>
            </a:xfrm>
            <a:prstGeom prst="rect">
              <a:avLst/>
            </a:prstGeom>
            <a:noFill/>
          </p:spPr>
        </p:pic>
        <p:sp>
          <p:nvSpPr>
            <p:cNvPr id="61458" name="Text Box 18"/>
            <p:cNvSpPr txBox="1">
              <a:spLocks noChangeArrowheads="1"/>
            </p:cNvSpPr>
            <p:nvPr/>
          </p:nvSpPr>
          <p:spPr bwMode="auto">
            <a:xfrm>
              <a:off x="2362201" y="4411663"/>
              <a:ext cx="9144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 dirty="0" smtClean="0"/>
                <a:t>0.25</a:t>
              </a:r>
              <a:endParaRPr lang="en-US" sz="2800" dirty="0"/>
            </a:p>
          </p:txBody>
        </p:sp>
        <p:sp>
          <p:nvSpPr>
            <p:cNvPr id="61459" name="Text Box 19"/>
            <p:cNvSpPr txBox="1">
              <a:spLocks noChangeArrowheads="1"/>
            </p:cNvSpPr>
            <p:nvPr/>
          </p:nvSpPr>
          <p:spPr bwMode="auto">
            <a:xfrm>
              <a:off x="3378201" y="4411663"/>
              <a:ext cx="695325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  <p:sp>
          <p:nvSpPr>
            <p:cNvPr id="61460" name="Text Box 20"/>
            <p:cNvSpPr txBox="1">
              <a:spLocks noChangeArrowheads="1"/>
            </p:cNvSpPr>
            <p:nvPr/>
          </p:nvSpPr>
          <p:spPr bwMode="auto">
            <a:xfrm>
              <a:off x="4344989" y="4406900"/>
              <a:ext cx="760412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0.0</a:t>
              </a:r>
            </a:p>
          </p:txBody>
        </p:sp>
        <p:sp>
          <p:nvSpPr>
            <p:cNvPr id="61478" name="Text Box 38"/>
            <p:cNvSpPr txBox="1">
              <a:spLocks noChangeArrowheads="1"/>
            </p:cNvSpPr>
            <p:nvPr/>
          </p:nvSpPr>
          <p:spPr bwMode="auto">
            <a:xfrm>
              <a:off x="2362201" y="3716338"/>
              <a:ext cx="9906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0.75</a:t>
              </a:r>
            </a:p>
          </p:txBody>
        </p:sp>
        <p:sp>
          <p:nvSpPr>
            <p:cNvPr id="61479" name="Text Box 39"/>
            <p:cNvSpPr txBox="1">
              <a:spLocks noChangeArrowheads="1"/>
            </p:cNvSpPr>
            <p:nvPr/>
          </p:nvSpPr>
          <p:spPr bwMode="auto">
            <a:xfrm>
              <a:off x="3378201" y="3716338"/>
              <a:ext cx="8890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0.75</a:t>
              </a:r>
            </a:p>
          </p:txBody>
        </p:sp>
        <p:sp>
          <p:nvSpPr>
            <p:cNvPr id="61480" name="Text Box 40"/>
            <p:cNvSpPr txBox="1">
              <a:spLocks noChangeArrowheads="1"/>
            </p:cNvSpPr>
            <p:nvPr/>
          </p:nvSpPr>
          <p:spPr bwMode="auto">
            <a:xfrm>
              <a:off x="4344990" y="3711574"/>
              <a:ext cx="912813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57263">
                <a:spcBef>
                  <a:spcPct val="50000"/>
                </a:spcBef>
              </a:pPr>
              <a:r>
                <a:rPr lang="en-US" sz="2800"/>
                <a:t>1.0</a:t>
              </a:r>
            </a:p>
          </p:txBody>
        </p:sp>
      </p:grpSp>
      <p:cxnSp>
        <p:nvCxnSpPr>
          <p:cNvPr id="36" name="Gerade Verbindung mit Pfeil 35"/>
          <p:cNvCxnSpPr/>
          <p:nvPr/>
        </p:nvCxnSpPr>
        <p:spPr>
          <a:xfrm>
            <a:off x="6019800" y="51054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rot="5400000">
            <a:off x="7315200" y="51054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6" name="Gruppieren 45"/>
          <p:cNvGrpSpPr/>
          <p:nvPr/>
        </p:nvGrpSpPr>
        <p:grpSpPr>
          <a:xfrm>
            <a:off x="7467600" y="1600200"/>
            <a:ext cx="1143000" cy="1170542"/>
            <a:chOff x="3124200" y="4191000"/>
            <a:chExt cx="2209800" cy="2263048"/>
          </a:xfrm>
        </p:grpSpPr>
        <p:pic>
          <p:nvPicPr>
            <p:cNvPr id="44" name="Grafik 43" descr="07267c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4191000"/>
              <a:ext cx="2209800" cy="2263048"/>
            </a:xfrm>
            <a:prstGeom prst="rect">
              <a:avLst/>
            </a:prstGeom>
          </p:spPr>
        </p:pic>
        <p:pic>
          <p:nvPicPr>
            <p:cNvPr id="45" name="Picture 12" descr="bra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81400" y="4419598"/>
              <a:ext cx="1240739" cy="990600"/>
            </a:xfrm>
            <a:prstGeom prst="rect">
              <a:avLst/>
            </a:prstGeom>
            <a:noFill/>
          </p:spPr>
        </p:pic>
      </p:grpSp>
      <p:sp>
        <p:nvSpPr>
          <p:cNvPr id="40" name="Inhaltsplatzhalter 14"/>
          <p:cNvSpPr>
            <a:spLocks noGrp="1"/>
          </p:cNvSpPr>
          <p:nvPr>
            <p:ph sz="half" idx="2"/>
          </p:nvPr>
        </p:nvSpPr>
        <p:spPr>
          <a:xfrm>
            <a:off x="304800" y="3048000"/>
            <a:ext cx="6172200" cy="1905000"/>
          </a:xfr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Gur350 dataset [Gurevych, 2005]</a:t>
            </a:r>
          </a:p>
          <a:p>
            <a:r>
              <a:rPr lang="en-US" sz="2800" dirty="0" smtClean="0">
                <a:ea typeface="+mn-ea"/>
                <a:cs typeface="+mn-cs"/>
              </a:rPr>
              <a:t>350 word pairs</a:t>
            </a:r>
          </a:p>
          <a:p>
            <a:r>
              <a:rPr lang="en-US" sz="2800" dirty="0" smtClean="0">
                <a:ea typeface="+mn-ea"/>
                <a:cs typeface="+mn-cs"/>
              </a:rPr>
              <a:t>Nouns, verbs, and adjectives</a:t>
            </a:r>
          </a:p>
        </p:txBody>
      </p:sp>
      <p:sp>
        <p:nvSpPr>
          <p:cNvPr id="41" name="Fußzeilenplatzhalter 4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228600" y="3092450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lake</a:t>
            </a:r>
            <a:endParaRPr lang="en-US" sz="2400" dirty="0"/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228600" y="3751263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willow</a:t>
            </a:r>
            <a:endParaRPr lang="en-US" sz="2400" dirty="0"/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228600" y="4429125"/>
            <a:ext cx="1905000" cy="46166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57263">
              <a:spcBef>
                <a:spcPct val="50000"/>
              </a:spcBef>
            </a:pPr>
            <a:r>
              <a:rPr lang="en-US" sz="2400" dirty="0" smtClean="0"/>
              <a:t>tree – car</a:t>
            </a:r>
            <a:endParaRPr lang="en-US" sz="2400" dirty="0"/>
          </a:p>
        </p:txBody>
      </p:sp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524000"/>
            <a:ext cx="685800" cy="8398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524000"/>
            <a:ext cx="685800" cy="8398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2" name="Textfeld 41"/>
          <p:cNvSpPr txBox="1"/>
          <p:nvPr/>
        </p:nvSpPr>
        <p:spPr>
          <a:xfrm>
            <a:off x="2514600" y="243840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2003</a:t>
            </a:r>
            <a:endParaRPr lang="de-DE" sz="2400" dirty="0"/>
          </a:p>
        </p:txBody>
      </p:sp>
      <p:sp>
        <p:nvSpPr>
          <p:cNvPr id="43" name="Textfeld 42"/>
          <p:cNvSpPr txBox="1"/>
          <p:nvPr/>
        </p:nvSpPr>
        <p:spPr>
          <a:xfrm>
            <a:off x="2438400" y="5181600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0.33</a:t>
            </a:r>
            <a:endParaRPr lang="de-DE" sz="2800" dirty="0"/>
          </a:p>
        </p:txBody>
      </p:sp>
      <p:pic>
        <p:nvPicPr>
          <p:cNvPr id="46" name="Picture 12" descr="greenti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003550"/>
            <a:ext cx="501650" cy="501650"/>
          </a:xfrm>
          <a:prstGeom prst="rect">
            <a:avLst/>
          </a:prstGeom>
          <a:noFill/>
        </p:spPr>
      </p:pic>
      <p:pic>
        <p:nvPicPr>
          <p:cNvPr id="47" name="Picture 24" descr="redcro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759200"/>
            <a:ext cx="431800" cy="431800"/>
          </a:xfrm>
          <a:prstGeom prst="rect">
            <a:avLst/>
          </a:prstGeom>
          <a:noFill/>
        </p:spPr>
      </p:pic>
      <p:pic>
        <p:nvPicPr>
          <p:cNvPr id="48" name="Picture 24" descr="redcro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4445000"/>
            <a:ext cx="431800" cy="431800"/>
          </a:xfrm>
          <a:prstGeom prst="rect">
            <a:avLst/>
          </a:prstGeom>
          <a:noFill/>
        </p:spPr>
      </p:pic>
      <p:pic>
        <p:nvPicPr>
          <p:cNvPr id="49" name="Picture 12" descr="greenti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971800"/>
            <a:ext cx="501650" cy="501650"/>
          </a:xfrm>
          <a:prstGeom prst="rect">
            <a:avLst/>
          </a:prstGeom>
          <a:noFill/>
        </p:spPr>
      </p:pic>
      <p:pic>
        <p:nvPicPr>
          <p:cNvPr id="50" name="Picture 12" descr="greenti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657600"/>
            <a:ext cx="501650" cy="501650"/>
          </a:xfrm>
          <a:prstGeom prst="rect">
            <a:avLst/>
          </a:prstGeom>
          <a:noFill/>
        </p:spPr>
      </p:pic>
      <p:pic>
        <p:nvPicPr>
          <p:cNvPr id="51" name="Picture 12" descr="greenti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4375150"/>
            <a:ext cx="501650" cy="501650"/>
          </a:xfrm>
          <a:prstGeom prst="rect">
            <a:avLst/>
          </a:prstGeom>
          <a:noFill/>
        </p:spPr>
      </p:pic>
      <p:sp>
        <p:nvSpPr>
          <p:cNvPr id="52" name="Textfeld 51"/>
          <p:cNvSpPr txBox="1"/>
          <p:nvPr/>
        </p:nvSpPr>
        <p:spPr>
          <a:xfrm>
            <a:off x="3657600" y="5181600"/>
            <a:ext cx="684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1.0</a:t>
            </a:r>
            <a:endParaRPr lang="de-DE" sz="2800" dirty="0"/>
          </a:p>
        </p:txBody>
      </p:sp>
      <p:sp>
        <p:nvSpPr>
          <p:cNvPr id="53" name="Textfeld 52"/>
          <p:cNvSpPr txBox="1"/>
          <p:nvPr/>
        </p:nvSpPr>
        <p:spPr>
          <a:xfrm>
            <a:off x="3657600" y="243840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2007</a:t>
            </a:r>
            <a:endParaRPr lang="de-DE" sz="2400" dirty="0"/>
          </a:p>
        </p:txBody>
      </p:sp>
      <p:sp>
        <p:nvSpPr>
          <p:cNvPr id="54" name="Inhaltsplatzhalter 14"/>
          <p:cNvSpPr>
            <a:spLocks noGrp="1"/>
          </p:cNvSpPr>
          <p:nvPr>
            <p:ph sz="half" idx="4294967295"/>
          </p:nvPr>
        </p:nvSpPr>
        <p:spPr>
          <a:xfrm>
            <a:off x="762000" y="5217225"/>
            <a:ext cx="1524000" cy="3810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Coverage: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Inhaltsplatzhalter 16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– Gur350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7" name="Freihandform 6"/>
          <p:cNvSpPr/>
          <p:nvPr/>
        </p:nvSpPr>
        <p:spPr>
          <a:xfrm>
            <a:off x="6858000" y="1953491"/>
            <a:ext cx="2280063" cy="2398815"/>
          </a:xfrm>
          <a:custGeom>
            <a:avLst/>
            <a:gdLst>
              <a:gd name="connsiteX0" fmla="*/ 231569 w 2280063"/>
              <a:gd name="connsiteY0" fmla="*/ 374073 h 2398815"/>
              <a:gd name="connsiteX1" fmla="*/ 338447 w 2280063"/>
              <a:gd name="connsiteY1" fmla="*/ 2155371 h 2398815"/>
              <a:gd name="connsiteX2" fmla="*/ 2048494 w 2280063"/>
              <a:gd name="connsiteY2" fmla="*/ 1834738 h 2398815"/>
              <a:gd name="connsiteX3" fmla="*/ 1727860 w 2280063"/>
              <a:gd name="connsiteY3" fmla="*/ 243444 h 2398815"/>
              <a:gd name="connsiteX4" fmla="*/ 231569 w 2280063"/>
              <a:gd name="connsiteY4" fmla="*/ 374073 h 239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0063" h="2398815">
                <a:moveTo>
                  <a:pt x="231569" y="374073"/>
                </a:moveTo>
                <a:cubicBezTo>
                  <a:pt x="0" y="692727"/>
                  <a:pt x="35626" y="1911927"/>
                  <a:pt x="338447" y="2155371"/>
                </a:cubicBezTo>
                <a:cubicBezTo>
                  <a:pt x="641268" y="2398815"/>
                  <a:pt x="1816925" y="2153392"/>
                  <a:pt x="2048494" y="1834738"/>
                </a:cubicBezTo>
                <a:cubicBezTo>
                  <a:pt x="2280063" y="1516084"/>
                  <a:pt x="2022764" y="486888"/>
                  <a:pt x="1727860" y="243444"/>
                </a:cubicBezTo>
                <a:cubicBezTo>
                  <a:pt x="1432956" y="0"/>
                  <a:pt x="463138" y="55419"/>
                  <a:pt x="231569" y="374073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Inhaltsplatzhalter 13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– Gur350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6" name="Pfeil nach oben und unten 5"/>
          <p:cNvSpPr/>
          <p:nvPr/>
        </p:nvSpPr>
        <p:spPr>
          <a:xfrm>
            <a:off x="8153400" y="2590800"/>
            <a:ext cx="228600" cy="762000"/>
          </a:xfrm>
          <a:prstGeom prst="up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Inhaltsplatzhalter 13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– Gur350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sp>
        <p:nvSpPr>
          <p:cNvPr id="7" name="Freihandform 6"/>
          <p:cNvSpPr/>
          <p:nvPr/>
        </p:nvSpPr>
        <p:spPr>
          <a:xfrm>
            <a:off x="3429000" y="4114800"/>
            <a:ext cx="1779318" cy="1056903"/>
          </a:xfrm>
          <a:custGeom>
            <a:avLst/>
            <a:gdLst>
              <a:gd name="connsiteX0" fmla="*/ 684810 w 1779318"/>
              <a:gd name="connsiteY0" fmla="*/ 11875 h 1056903"/>
              <a:gd name="connsiteX1" fmla="*/ 55418 w 1779318"/>
              <a:gd name="connsiteY1" fmla="*/ 593766 h 1056903"/>
              <a:gd name="connsiteX2" fmla="*/ 1017319 w 1779318"/>
              <a:gd name="connsiteY2" fmla="*/ 1045028 h 1056903"/>
              <a:gd name="connsiteX3" fmla="*/ 1729838 w 1779318"/>
              <a:gd name="connsiteY3" fmla="*/ 522514 h 1056903"/>
              <a:gd name="connsiteX4" fmla="*/ 684810 w 1779318"/>
              <a:gd name="connsiteY4" fmla="*/ 11875 h 1056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318" h="1056903">
                <a:moveTo>
                  <a:pt x="684810" y="11875"/>
                </a:moveTo>
                <a:cubicBezTo>
                  <a:pt x="405740" y="23750"/>
                  <a:pt x="0" y="421574"/>
                  <a:pt x="55418" y="593766"/>
                </a:cubicBezTo>
                <a:cubicBezTo>
                  <a:pt x="110836" y="765958"/>
                  <a:pt x="738249" y="1056903"/>
                  <a:pt x="1017319" y="1045028"/>
                </a:cubicBezTo>
                <a:cubicBezTo>
                  <a:pt x="1296389" y="1033153"/>
                  <a:pt x="1779318" y="694706"/>
                  <a:pt x="1729838" y="522514"/>
                </a:cubicBezTo>
                <a:cubicBezTo>
                  <a:pt x="1680358" y="350322"/>
                  <a:pt x="963880" y="0"/>
                  <a:pt x="684810" y="11875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5688280" y="4298867"/>
            <a:ext cx="2312720" cy="914400"/>
          </a:xfrm>
          <a:prstGeom prst="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</a:rPr>
              <a:t>Categories introduced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– Gur350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aphicFrame>
        <p:nvGraphicFramePr>
          <p:cNvPr id="11" name="Inhaltsplatzhalter 10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3" name="Gerade Verbindung 12"/>
          <p:cNvCxnSpPr/>
          <p:nvPr/>
        </p:nvCxnSpPr>
        <p:spPr>
          <a:xfrm rot="10800000">
            <a:off x="4038600" y="3505200"/>
            <a:ext cx="4419600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0800000">
            <a:off x="1752602" y="3657600"/>
            <a:ext cx="670559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0800000" flipV="1">
            <a:off x="6781801" y="3962398"/>
            <a:ext cx="1752603" cy="2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0800000">
            <a:off x="3962401" y="4114801"/>
            <a:ext cx="4572001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– Gur350 (Fixed Coverage)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Gerade Verbindung 9"/>
          <p:cNvCxnSpPr/>
          <p:nvPr/>
        </p:nvCxnSpPr>
        <p:spPr>
          <a:xfrm rot="10800000">
            <a:off x="2895600" y="3429000"/>
            <a:ext cx="5562600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Setup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Created 6-montly snapshots of the German Wikipedia</a:t>
            </a:r>
          </a:p>
          <a:p>
            <a:pPr marL="368301" lvl="2" indent="-179388"/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Start 01.12.2002</a:t>
            </a:r>
          </a:p>
          <a:p>
            <a:pPr marL="368301" lvl="2" indent="-179388"/>
            <a:r>
              <a:rPr lang="en-US" sz="20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End 23.11.2008</a:t>
            </a:r>
          </a:p>
          <a:p>
            <a:pPr marL="179388" lvl="1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Accessed the dumps using JWPL Wikipedia API</a:t>
            </a:r>
          </a:p>
          <a:p>
            <a:pPr marL="179388" lvl="1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+mn-ea"/>
                <a:cs typeface="+mn-cs"/>
              </a:rPr>
              <a:t>Implemented all measure types on top of JWPL</a:t>
            </a:r>
          </a:p>
          <a:p>
            <a:pPr marL="179388" lvl="1" indent="-179388"/>
            <a:endParaRPr lang="en-US" sz="2400" kern="1200" dirty="0" smtClean="0">
              <a:latin typeface="Arial" charset="0"/>
            </a:endParaRPr>
          </a:p>
          <a:p>
            <a:pPr marL="179388" lvl="1" indent="-179388"/>
            <a:r>
              <a:rPr lang="en-US" sz="2400" kern="1200" dirty="0" smtClean="0">
                <a:latin typeface="Arial" charset="0"/>
              </a:rPr>
              <a:t>Two evaluation approaches:</a:t>
            </a:r>
          </a:p>
          <a:p>
            <a:pPr marL="368301" lvl="2" indent="-179388"/>
            <a:r>
              <a:rPr lang="en-US" sz="2400" kern="1200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Correlation with human judgments on word pair lists</a:t>
            </a:r>
          </a:p>
          <a:p>
            <a:pPr marL="368301" lvl="2" indent="-179388"/>
            <a:r>
              <a:rPr lang="en-US" sz="2400" kern="1200" dirty="0" smtClean="0">
                <a:latin typeface="Arial" charset="0"/>
              </a:rPr>
              <a:t>Solving word choice problems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143250"/>
            <a:ext cx="8640763" cy="3105150"/>
          </a:xfrm>
        </p:spPr>
        <p:txBody>
          <a:bodyPr/>
          <a:lstStyle/>
          <a:p>
            <a:r>
              <a:rPr lang="en-US" sz="2400" dirty="0" smtClean="0"/>
              <a:t>Datasets</a:t>
            </a:r>
            <a:endParaRPr lang="en-US" sz="2400" dirty="0"/>
          </a:p>
          <a:p>
            <a:pPr lvl="1"/>
            <a:r>
              <a:rPr lang="en-US" sz="2000" dirty="0" smtClean="0"/>
              <a:t>1008 </a:t>
            </a:r>
            <a:r>
              <a:rPr lang="en-US" sz="2000" dirty="0"/>
              <a:t>German word choice problems </a:t>
            </a:r>
            <a:r>
              <a:rPr lang="en-US" sz="2000" dirty="0" smtClean="0"/>
              <a:t>[Mohammad </a:t>
            </a:r>
            <a:r>
              <a:rPr lang="en-US" sz="2000" dirty="0"/>
              <a:t>et al., </a:t>
            </a:r>
            <a:r>
              <a:rPr lang="en-US" sz="2000" dirty="0" smtClean="0"/>
              <a:t>2007]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Evaluation metric</a:t>
            </a:r>
          </a:p>
          <a:p>
            <a:pPr lvl="1"/>
            <a:r>
              <a:rPr lang="en-US" sz="2000" dirty="0" smtClean="0"/>
              <a:t>Coverage  /  Accuracy / Harmonic Mean</a:t>
            </a:r>
          </a:p>
        </p:txBody>
      </p:sp>
      <p:pic>
        <p:nvPicPr>
          <p:cNvPr id="71684" name="Picture 4" descr="word_choice_probl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4981575" cy="962025"/>
          </a:xfrm>
          <a:prstGeom prst="rect">
            <a:avLst/>
          </a:prstGeom>
          <a:noFill/>
        </p:spPr>
      </p:pic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20.05.2010  |  Computer Science Department   |   UKP Lab  -  Prof. </a:t>
            </a:r>
            <a:r>
              <a:rPr lang="de-DE" dirty="0" smtClean="0"/>
              <a:t>Dr. Iryna </a:t>
            </a:r>
            <a:r>
              <a:rPr lang="de-DE" dirty="0" err="1" smtClean="0"/>
              <a:t>Gurevych</a:t>
            </a:r>
            <a:r>
              <a:rPr lang="de-DE" dirty="0" smtClean="0"/>
              <a:t>   | Torsten </a:t>
            </a:r>
            <a:r>
              <a:rPr lang="de-DE" dirty="0" err="1" smtClean="0"/>
              <a:t>Zesch</a:t>
            </a:r>
            <a:r>
              <a:rPr lang="de-DE" dirty="0" smtClean="0"/>
              <a:t>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Coverage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reihandform 4"/>
          <p:cNvSpPr/>
          <p:nvPr/>
        </p:nvSpPr>
        <p:spPr>
          <a:xfrm>
            <a:off x="6858000" y="1953491"/>
            <a:ext cx="2280063" cy="2398815"/>
          </a:xfrm>
          <a:custGeom>
            <a:avLst/>
            <a:gdLst>
              <a:gd name="connsiteX0" fmla="*/ 231569 w 2280063"/>
              <a:gd name="connsiteY0" fmla="*/ 374073 h 2398815"/>
              <a:gd name="connsiteX1" fmla="*/ 338447 w 2280063"/>
              <a:gd name="connsiteY1" fmla="*/ 2155371 h 2398815"/>
              <a:gd name="connsiteX2" fmla="*/ 2048494 w 2280063"/>
              <a:gd name="connsiteY2" fmla="*/ 1834738 h 2398815"/>
              <a:gd name="connsiteX3" fmla="*/ 1727860 w 2280063"/>
              <a:gd name="connsiteY3" fmla="*/ 243444 h 2398815"/>
              <a:gd name="connsiteX4" fmla="*/ 231569 w 2280063"/>
              <a:gd name="connsiteY4" fmla="*/ 374073 h 239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0063" h="2398815">
                <a:moveTo>
                  <a:pt x="231569" y="374073"/>
                </a:moveTo>
                <a:cubicBezTo>
                  <a:pt x="0" y="692727"/>
                  <a:pt x="35626" y="1911927"/>
                  <a:pt x="338447" y="2155371"/>
                </a:cubicBezTo>
                <a:cubicBezTo>
                  <a:pt x="641268" y="2398815"/>
                  <a:pt x="1816925" y="2153392"/>
                  <a:pt x="2048494" y="1834738"/>
                </a:cubicBezTo>
                <a:cubicBezTo>
                  <a:pt x="2280063" y="1516084"/>
                  <a:pt x="2022764" y="486888"/>
                  <a:pt x="1727860" y="243444"/>
                </a:cubicBezTo>
                <a:cubicBezTo>
                  <a:pt x="1432956" y="0"/>
                  <a:pt x="463138" y="55419"/>
                  <a:pt x="231569" y="374073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Accuracy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Harmonic</a:t>
            </a:r>
            <a:r>
              <a:rPr lang="de-DE" dirty="0" smtClean="0"/>
              <a:t> </a:t>
            </a:r>
            <a:r>
              <a:rPr lang="de-DE" dirty="0" err="1" smtClean="0"/>
              <a:t>Mean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Wikipedia is a great resource for many NLP tasks</a:t>
            </a:r>
          </a:p>
          <a:p>
            <a:r>
              <a:rPr lang="en-US" dirty="0" smtClean="0"/>
              <a:t>Wikipedia grows very fast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The more, the better?</a:t>
            </a:r>
          </a:p>
          <a:p>
            <a:pPr>
              <a:buNone/>
            </a:pPr>
            <a:endParaRPr lang="en-US" b="1" dirty="0" smtClean="0"/>
          </a:p>
          <a:p>
            <a:pPr>
              <a:buFont typeface="Arial" pitchFamily="34" charset="0"/>
              <a:buChar char="→"/>
            </a:pPr>
            <a:r>
              <a:rPr lang="en-US" dirty="0" smtClean="0"/>
              <a:t> Growth does </a:t>
            </a:r>
            <a:r>
              <a:rPr lang="en-US" dirty="0" smtClean="0"/>
              <a:t>not hurt </a:t>
            </a:r>
            <a:r>
              <a:rPr lang="en-US" dirty="0" smtClean="0"/>
              <a:t>performance of semantic relatedness measures</a:t>
            </a:r>
          </a:p>
          <a:p>
            <a:pPr>
              <a:buFont typeface="Arial" pitchFamily="34" charset="0"/>
              <a:buChar char="→"/>
            </a:pPr>
            <a:r>
              <a:rPr lang="en-US" dirty="0" smtClean="0"/>
              <a:t> Using more recent Wikipedia dumps does not increase coverage much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JWPL Time Machine</a:t>
            </a:r>
          </a:p>
          <a:p>
            <a:r>
              <a:rPr lang="en-US" dirty="0" smtClean="0"/>
              <a:t>Create a snapshot reflecting any past state of Wikipedia</a:t>
            </a:r>
          </a:p>
          <a:p>
            <a:pPr lvl="1"/>
            <a:r>
              <a:rPr lang="en-US" dirty="0" smtClean="0"/>
              <a:t>Reproducing previous results obtained </a:t>
            </a:r>
            <a:r>
              <a:rPr lang="en-US" dirty="0" smtClean="0"/>
              <a:t>using a </a:t>
            </a:r>
            <a:r>
              <a:rPr lang="en-US" dirty="0" smtClean="0"/>
              <a:t>certain snapshot</a:t>
            </a:r>
          </a:p>
          <a:p>
            <a:pPr lvl="1"/>
            <a:r>
              <a:rPr lang="en-US" dirty="0" smtClean="0"/>
              <a:t>Perform similar studies for other NLP tasks</a:t>
            </a:r>
          </a:p>
          <a:p>
            <a:pPr>
              <a:buNone/>
            </a:pPr>
            <a:r>
              <a:rPr lang="en-US" sz="2400" b="1" dirty="0" smtClean="0">
                <a:hlinkClick r:id="rId3"/>
              </a:rPr>
              <a:t>http://www.ukp.tu-darmstadt.de/research/software/jwpl/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References (I)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Ahn</a:t>
            </a:r>
            <a:r>
              <a:rPr lang="en-US" sz="1600" dirty="0" smtClean="0"/>
              <a:t>, D., </a:t>
            </a:r>
            <a:r>
              <a:rPr lang="en-US" sz="1600" dirty="0" err="1" smtClean="0"/>
              <a:t>Jijkoun</a:t>
            </a:r>
            <a:r>
              <a:rPr lang="en-US" sz="1600" dirty="0" smtClean="0"/>
              <a:t>, V., </a:t>
            </a:r>
            <a:r>
              <a:rPr lang="en-US" sz="1600" dirty="0" err="1" smtClean="0"/>
              <a:t>Mishne</a:t>
            </a:r>
            <a:r>
              <a:rPr lang="en-US" sz="1600" dirty="0" smtClean="0"/>
              <a:t>, G., Müller, K., de </a:t>
            </a:r>
            <a:r>
              <a:rPr lang="en-US" sz="1600" dirty="0" err="1" smtClean="0"/>
              <a:t>Rijke</a:t>
            </a:r>
            <a:r>
              <a:rPr lang="en-US" sz="1600" dirty="0" smtClean="0"/>
              <a:t>, M., and </a:t>
            </a:r>
            <a:r>
              <a:rPr lang="en-US" sz="1600" dirty="0" err="1" smtClean="0"/>
              <a:t>Schlobach</a:t>
            </a:r>
            <a:r>
              <a:rPr lang="en-US" sz="1600" dirty="0" smtClean="0"/>
              <a:t>, S. (2004). Using Wikipedia at the TREC QA Track. In Proceedings of the Thirteenth Text </a:t>
            </a:r>
            <a:r>
              <a:rPr lang="en-US" sz="1600" dirty="0" err="1" smtClean="0"/>
              <a:t>REtrieval</a:t>
            </a:r>
            <a:r>
              <a:rPr lang="en-US" sz="1600" dirty="0" smtClean="0"/>
              <a:t> Conference (TREC), Gaithersburg, Maryland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Bunescu</a:t>
            </a:r>
            <a:r>
              <a:rPr lang="en-US" sz="1600" dirty="0" smtClean="0"/>
              <a:t>, R. and </a:t>
            </a:r>
            <a:r>
              <a:rPr lang="en-US" sz="1600" dirty="0" err="1" smtClean="0"/>
              <a:t>Pasca</a:t>
            </a:r>
            <a:r>
              <a:rPr lang="en-US" sz="1600" dirty="0" smtClean="0"/>
              <a:t>, M. (2006). Using Encyclopedic Knowledge for Named Entity Disambiguation. In Proceedings of the 11th Conference of the European Chapter of the Association for Computational Linguistics (EACL), pages 9–16, </a:t>
            </a:r>
            <a:r>
              <a:rPr lang="en-US" sz="1600" dirty="0" err="1" smtClean="0"/>
              <a:t>Trento,Italy</a:t>
            </a:r>
            <a:r>
              <a:rPr lang="en-US" sz="1600" dirty="0" smtClean="0"/>
              <a:t>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Gabrilovich</a:t>
            </a:r>
            <a:r>
              <a:rPr lang="en-US" sz="1600" dirty="0" smtClean="0"/>
              <a:t>, E. and </a:t>
            </a:r>
            <a:r>
              <a:rPr lang="en-US" sz="1600" dirty="0" err="1" smtClean="0"/>
              <a:t>Markovitch</a:t>
            </a:r>
            <a:r>
              <a:rPr lang="en-US" sz="1600" dirty="0" smtClean="0"/>
              <a:t>, S. (2007). Computing Semantic Relatedness using Wikipedia-based Explicit Semantic Analysis. In Proceedings of The 20th International </a:t>
            </a:r>
            <a:r>
              <a:rPr lang="fr-FR" sz="1600" dirty="0" smtClean="0"/>
              <a:t>Joint </a:t>
            </a:r>
            <a:r>
              <a:rPr lang="fr-FR" sz="1600" dirty="0" err="1" smtClean="0"/>
              <a:t>Conference</a:t>
            </a:r>
            <a:r>
              <a:rPr lang="fr-FR" sz="1600" dirty="0" smtClean="0"/>
              <a:t> on </a:t>
            </a:r>
            <a:r>
              <a:rPr lang="fr-FR" sz="1600" dirty="0" err="1" smtClean="0"/>
              <a:t>Artificial</a:t>
            </a:r>
            <a:r>
              <a:rPr lang="fr-FR" sz="1600" dirty="0" smtClean="0"/>
              <a:t> Intelligence (IJCAI), pages 1606–1611, </a:t>
            </a:r>
            <a:r>
              <a:rPr lang="de-DE" sz="1600" dirty="0" smtClean="0"/>
              <a:t>Hyderabad, </a:t>
            </a:r>
            <a:r>
              <a:rPr lang="de-DE" sz="1600" dirty="0" err="1" smtClean="0"/>
              <a:t>India</a:t>
            </a:r>
            <a:r>
              <a:rPr lang="de-DE" sz="1600" dirty="0" smtClean="0"/>
              <a:t>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Gurevych, I. (2005). Using the Structure of a Conceptual Network in Computing Semantic Relatedness. In Proceedings of the 2nd International Joint Conference on Natural Language Processing, pages 767–778, </a:t>
            </a:r>
            <a:r>
              <a:rPr lang="en-US" sz="1600" dirty="0" err="1" smtClean="0"/>
              <a:t>Jeju</a:t>
            </a:r>
            <a:r>
              <a:rPr lang="en-US" sz="1600" dirty="0" smtClean="0"/>
              <a:t> Island, Republic of Korea.</a:t>
            </a:r>
            <a:endParaRPr lang="de-DE" sz="1600" dirty="0" smtClean="0"/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Gurevych, I., Müller, C., and Zesch, T. (2007). What to be? - Electronic Career Guidance Based on Semantic Relatedness. In Proceedings of the 45th Annual Meeting of the Association of Computational Linguistics, pages 1032–1039, Prague, Czech Republic.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Lesk</a:t>
            </a:r>
            <a:r>
              <a:rPr lang="en-US" sz="1600" dirty="0" smtClean="0"/>
              <a:t>, M. (1986). Automatic Sense Disambiguation Using Machine Readable Dictionaries: How to tell a pine cone from an ice cream cone. In Proceedings of the 5th Annual International Conference on Systems Documentation, pages 24–26, Toronto, Canada.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References (II)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Mihalcea</a:t>
            </a:r>
            <a:r>
              <a:rPr lang="en-US" sz="1600" dirty="0" smtClean="0"/>
              <a:t>, R. (2007). Using Wikipedia for Automatic Word Sense Disambiguation. In Proceedings of HLT 2007: The Conference of the North American Chapter of the Association for Computational Linguistics, Rochester, NY, April 2007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Medelyan, O, Legg, C., Milne, D., and Witten. I.H. (2008) Mining Meaning from Wikipedia. International Journal of Human-Computer Studies. 67:9, September 2009, p. 716-754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Medelyan, O, Witten, I.H., and Milne, D. (2008) Topic Indexing with Wikipedia. In Proceedings of the first AAAI Workshop on Wikipedia and Artificial Intelligence (WIKIAI'08), Chicago, I.L.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Mohammad, S., Gurevych, I., </a:t>
            </a:r>
            <a:r>
              <a:rPr lang="en-US" sz="1600" dirty="0" err="1" smtClean="0"/>
              <a:t>Hirst</a:t>
            </a:r>
            <a:r>
              <a:rPr lang="en-US" sz="1600" dirty="0" smtClean="0"/>
              <a:t>, G., and Zesch, T. (2007). Cross-lingual Distributional Profiles of Concepts for Measuring Semantic Distance. In Proceedings of EMNLP-</a:t>
            </a:r>
            <a:r>
              <a:rPr lang="en-US" sz="1600" dirty="0" err="1" smtClean="0"/>
              <a:t>CoNLL</a:t>
            </a:r>
            <a:r>
              <a:rPr lang="en-US" sz="1600" dirty="0" smtClean="0"/>
              <a:t>, pages 571–580, Prague, Czech Republic.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Ruiz-</a:t>
            </a:r>
            <a:r>
              <a:rPr lang="en-US" sz="1600" dirty="0" err="1" smtClean="0"/>
              <a:t>Casado</a:t>
            </a:r>
            <a:r>
              <a:rPr lang="en-US" sz="1600" dirty="0" smtClean="0"/>
              <a:t>, M., </a:t>
            </a:r>
            <a:r>
              <a:rPr lang="en-US" sz="1600" dirty="0" err="1" smtClean="0"/>
              <a:t>Alfonseca</a:t>
            </a:r>
            <a:r>
              <a:rPr lang="en-US" sz="1600" dirty="0" smtClean="0"/>
              <a:t>, E., and </a:t>
            </a:r>
            <a:r>
              <a:rPr lang="en-US" sz="1600" dirty="0" err="1" smtClean="0"/>
              <a:t>Castells</a:t>
            </a:r>
            <a:r>
              <a:rPr lang="en-US" sz="1600" dirty="0" smtClean="0"/>
              <a:t>, P. (2005). Automatic Assignment of Wikipedia Encyclopedic Entries to </a:t>
            </a:r>
            <a:r>
              <a:rPr lang="en-US" sz="1600" dirty="0" err="1" smtClean="0"/>
              <a:t>WordNet</a:t>
            </a:r>
            <a:r>
              <a:rPr lang="en-US" sz="1600" dirty="0" smtClean="0"/>
              <a:t> </a:t>
            </a:r>
            <a:r>
              <a:rPr lang="en-US" sz="1600" dirty="0" err="1" smtClean="0"/>
              <a:t>Synsets</a:t>
            </a:r>
            <a:r>
              <a:rPr lang="en-US" sz="1600" dirty="0" smtClean="0"/>
              <a:t>. In Advances in Web Intelligence, pages 380–386.</a:t>
            </a:r>
          </a:p>
          <a:p>
            <a:pPr marL="182563" indent="-182563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Zesch, T., and Gurevych, I. (2010). Wisdom of Crowds versus Wisdom of Linguists - Measuring the Semantic Relatedness of Words. In: Journal of Natural Language Engineering., vol. 16, no. 01, pages 25—59.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Inhaltsplatzhalter 21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– Gur65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– Gur65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– Gur65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Freihandform 7"/>
          <p:cNvSpPr/>
          <p:nvPr/>
        </p:nvSpPr>
        <p:spPr>
          <a:xfrm>
            <a:off x="4657106" y="2563091"/>
            <a:ext cx="2656115" cy="1878280"/>
          </a:xfrm>
          <a:custGeom>
            <a:avLst/>
            <a:gdLst>
              <a:gd name="connsiteX0" fmla="*/ 140525 w 2656115"/>
              <a:gd name="connsiteY0" fmla="*/ 429491 h 1878280"/>
              <a:gd name="connsiteX1" fmla="*/ 1102426 w 2656115"/>
              <a:gd name="connsiteY1" fmla="*/ 191984 h 1878280"/>
              <a:gd name="connsiteX2" fmla="*/ 2515590 w 2656115"/>
              <a:gd name="connsiteY2" fmla="*/ 1581397 h 1878280"/>
              <a:gd name="connsiteX3" fmla="*/ 1945575 w 2656115"/>
              <a:gd name="connsiteY3" fmla="*/ 1688275 h 1878280"/>
              <a:gd name="connsiteX4" fmla="*/ 140525 w 2656115"/>
              <a:gd name="connsiteY4" fmla="*/ 429491 h 187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6115" h="1878280">
                <a:moveTo>
                  <a:pt x="140525" y="429491"/>
                </a:moveTo>
                <a:cubicBezTo>
                  <a:pt x="0" y="180109"/>
                  <a:pt x="706582" y="0"/>
                  <a:pt x="1102426" y="191984"/>
                </a:cubicBezTo>
                <a:cubicBezTo>
                  <a:pt x="1498270" y="383968"/>
                  <a:pt x="2375065" y="1332015"/>
                  <a:pt x="2515590" y="1581397"/>
                </a:cubicBezTo>
                <a:cubicBezTo>
                  <a:pt x="2656115" y="1830779"/>
                  <a:pt x="2343398" y="1878280"/>
                  <a:pt x="1945575" y="1688275"/>
                </a:cubicBezTo>
                <a:cubicBezTo>
                  <a:pt x="1547752" y="1498270"/>
                  <a:pt x="281050" y="678873"/>
                  <a:pt x="140525" y="429491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– Gur65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250825" y="1592263"/>
          <a:ext cx="8640763" cy="4789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20.05.2010  |  Computer Science Department   |   UKP Lab  -  Prof. Dr. Iryna Gurevych   | Torsten Zesch |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kp_template_TUD_CD">
  <a:themeElements>
    <a:clrScheme name="ukp_template_TUD_C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kp_template_TUD_C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kp_template_TUD_C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p_template_TUD_C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p_template_TUD_C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p_template_TUD_C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p_template_TUD_C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p_template_TUD_C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p_template_TUD_C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ukp_template_TUD_CD</Template>
  <TotalTime>0</TotalTime>
  <Words>3166</Words>
  <Application>Microsoft Office PowerPoint</Application>
  <PresentationFormat>Bildschirmpräsentation (4:3)</PresentationFormat>
  <Paragraphs>833</Paragraphs>
  <Slides>41</Slides>
  <Notes>33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2" baseType="lpstr">
      <vt:lpstr>ukp_template_TUD_CD</vt:lpstr>
      <vt:lpstr>The More the Better? Assessing the Influence of Wikipedia’s Growth on Semantic Relatedness Measures</vt:lpstr>
      <vt:lpstr>Wikipedia as a Language Resource</vt:lpstr>
      <vt:lpstr>Growth of Wikipedia</vt:lpstr>
      <vt:lpstr>Growth of Wikipedia</vt:lpstr>
      <vt:lpstr>Growth of Wikipedia</vt:lpstr>
      <vt:lpstr>JWPL – TimeMachine</vt:lpstr>
      <vt:lpstr>Wikipedia as a Language Resource</vt:lpstr>
      <vt:lpstr>Wikipedia as a Language Resource</vt:lpstr>
      <vt:lpstr>Semantic Relatedness Measures</vt:lpstr>
      <vt:lpstr>Semantic Relatedness Measures</vt:lpstr>
      <vt:lpstr>Types of Semantic Relatedness Measures</vt:lpstr>
      <vt:lpstr>Path based Measures</vt:lpstr>
      <vt:lpstr>Gloss based measures</vt:lpstr>
      <vt:lpstr>Term – Document Matrix</vt:lpstr>
      <vt:lpstr>Gloss Based Measures</vt:lpstr>
      <vt:lpstr>Concept Vector Based Measure</vt:lpstr>
      <vt:lpstr>Link Vector Based Measure</vt:lpstr>
      <vt:lpstr>Types of Semantic Relatedness Measures</vt:lpstr>
      <vt:lpstr>Experimental Setup</vt:lpstr>
      <vt:lpstr>Experimental Setup</vt:lpstr>
      <vt:lpstr>Evaluation Datasets</vt:lpstr>
      <vt:lpstr>Evaluation Datasets</vt:lpstr>
      <vt:lpstr>Coverage</vt:lpstr>
      <vt:lpstr>Coverage – Gur350</vt:lpstr>
      <vt:lpstr>Coverage – Gur350</vt:lpstr>
      <vt:lpstr>Coverage – Gur350</vt:lpstr>
      <vt:lpstr>Correlation – Gur350</vt:lpstr>
      <vt:lpstr>Correlation – Gur350 (Fixed Coverage)</vt:lpstr>
      <vt:lpstr>Experimental Setup</vt:lpstr>
      <vt:lpstr>Dataset</vt:lpstr>
      <vt:lpstr>Coverage</vt:lpstr>
      <vt:lpstr>Accuracy</vt:lpstr>
      <vt:lpstr>Harmonic Mean</vt:lpstr>
      <vt:lpstr>Summary</vt:lpstr>
      <vt:lpstr>References (I)</vt:lpstr>
      <vt:lpstr>References (II)</vt:lpstr>
      <vt:lpstr>Backup Slides</vt:lpstr>
      <vt:lpstr>Coverage – Gur65</vt:lpstr>
      <vt:lpstr>Correlation – Gur65</vt:lpstr>
      <vt:lpstr>Correlation – Gur65</vt:lpstr>
      <vt:lpstr>Correlation – Gur65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ukpuser</cp:lastModifiedBy>
  <cp:revision>1216</cp:revision>
  <cp:lastPrinted>1601-01-01T00:00:00Z</cp:lastPrinted>
  <dcterms:created xsi:type="dcterms:W3CDTF">1601-01-01T00:00:00Z</dcterms:created>
  <dcterms:modified xsi:type="dcterms:W3CDTF">2010-05-19T22:55:22Z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