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293" r:id="rId3"/>
    <p:sldId id="264" r:id="rId4"/>
    <p:sldId id="294" r:id="rId5"/>
    <p:sldId id="281" r:id="rId6"/>
    <p:sldId id="282" r:id="rId7"/>
    <p:sldId id="268" r:id="rId8"/>
    <p:sldId id="269" r:id="rId9"/>
    <p:sldId id="257" r:id="rId10"/>
    <p:sldId id="297" r:id="rId11"/>
    <p:sldId id="279" r:id="rId12"/>
    <p:sldId id="292" r:id="rId13"/>
    <p:sldId id="287" r:id="rId14"/>
    <p:sldId id="289" r:id="rId15"/>
    <p:sldId id="288" r:id="rId16"/>
    <p:sldId id="295" r:id="rId17"/>
    <p:sldId id="275" r:id="rId18"/>
    <p:sldId id="273" r:id="rId19"/>
    <p:sldId id="296" r:id="rId20"/>
    <p:sldId id="291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6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47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F9CC9-9FBA-43CF-B339-60237372684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79847-E557-4179-B450-E08D69C49F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1DD28-D81D-43F1-BA81-42D43BB0F3BA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07F77-0299-4FC9-B577-E9FA7FC42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F77-0299-4FC9-B577-E9FA7FC42BB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533400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May 19-21,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LREC, Malta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1402E753-C02E-584F-960A-D459740FF6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2E753-C02E-584F-960A-D459740FF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868905"/>
            <a:ext cx="7656095" cy="1731545"/>
          </a:xfrm>
        </p:spPr>
        <p:txBody>
          <a:bodyPr>
            <a:normAutofit fontScale="90000"/>
          </a:bodyPr>
          <a:lstStyle/>
          <a:p>
            <a:r>
              <a:rPr lang="en-US" dirty="0"/>
              <a:t>An Evaluation Framework for Natural Language Understanding in Spoken Dialogue Systems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9112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Joshua B. Gordon and Rebecca J. Passonneau</a:t>
            </a:r>
          </a:p>
          <a:p>
            <a:r>
              <a:rPr lang="en-US" sz="2400" dirty="0" smtClean="0"/>
              <a:t>Columbia University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Outline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612"/>
            <a:ext cx="8229600" cy="5131552"/>
          </a:xfrm>
        </p:spPr>
        <p:txBody>
          <a:bodyPr>
            <a:normAutofit/>
          </a:bodyPr>
          <a:lstStyle/>
          <a:p>
            <a:r>
              <a:rPr lang="en-US" dirty="0" smtClean="0"/>
              <a:t>Motivation: Evaluate NLU during design phase</a:t>
            </a:r>
          </a:p>
          <a:p>
            <a:r>
              <a:rPr lang="en-US" dirty="0" smtClean="0"/>
              <a:t>Comparative evaluation of two SDS systems using CMU’s Olympus/RavenClaw framework</a:t>
            </a:r>
          </a:p>
          <a:p>
            <a:pPr lvl="1"/>
            <a:r>
              <a:rPr lang="en-US" dirty="0" smtClean="0"/>
              <a:t>Let’s Go Public! </a:t>
            </a:r>
            <a:r>
              <a:rPr lang="en-US" dirty="0" smtClean="0"/>
              <a:t>and </a:t>
            </a:r>
            <a:r>
              <a:rPr lang="en-US" dirty="0" smtClean="0"/>
              <a:t>CheckItOut</a:t>
            </a:r>
          </a:p>
          <a:p>
            <a:pPr lvl="1"/>
            <a:r>
              <a:rPr lang="en-US" dirty="0" smtClean="0"/>
              <a:t>Differences in </a:t>
            </a:r>
            <a:r>
              <a:rPr lang="en-US" dirty="0" smtClean="0"/>
              <a:t>language</a:t>
            </a:r>
            <a:r>
              <a:rPr lang="en-US" dirty="0" smtClean="0"/>
              <a:t>/</a:t>
            </a:r>
            <a:r>
              <a:rPr lang="en-US" dirty="0" smtClean="0"/>
              <a:t>database </a:t>
            </a:r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Varying WER for two domains</a:t>
            </a:r>
          </a:p>
          <a:p>
            <a:r>
              <a:rPr lang="en-US" dirty="0" smtClean="0"/>
              <a:t>Two NLU approaches</a:t>
            </a:r>
            <a:endParaRPr lang="en-US" dirty="0" smtClean="0"/>
          </a:p>
          <a:p>
            <a:r>
              <a:rPr lang="en-US" dirty="0" smtClean="0"/>
              <a:t>Conclusion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May 19-21, 2010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LREC, Malta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b="1" smtClean="0">
                <a:solidFill>
                  <a:schemeClr val="tx2"/>
                </a:solidFill>
              </a:rPr>
              <a:pPr/>
              <a:t>2</a:t>
            </a:fld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Motivation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5927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For our SDS </a:t>
            </a:r>
            <a:r>
              <a:rPr lang="en-US" sz="2800" dirty="0" err="1" smtClean="0"/>
              <a:t>CheckItOut</a:t>
            </a:r>
            <a:r>
              <a:rPr lang="en-US" sz="2800" dirty="0" smtClean="0"/>
              <a:t>, we anticipated high WER</a:t>
            </a:r>
          </a:p>
          <a:p>
            <a:pPr lvl="1"/>
            <a:r>
              <a:rPr lang="en-US" dirty="0" smtClean="0"/>
              <a:t>VOIP telephony</a:t>
            </a:r>
          </a:p>
          <a:p>
            <a:pPr lvl="1"/>
            <a:r>
              <a:rPr lang="en-US" dirty="0" smtClean="0"/>
              <a:t>Minimal speech engineering</a:t>
            </a:r>
          </a:p>
          <a:p>
            <a:pPr lvl="2"/>
            <a:r>
              <a:rPr lang="en-US" sz="2600" dirty="0" smtClean="0"/>
              <a:t>WSJ read speech acoustic models</a:t>
            </a:r>
          </a:p>
          <a:p>
            <a:pPr lvl="2"/>
            <a:r>
              <a:rPr lang="en-US" sz="2600" dirty="0" smtClean="0"/>
              <a:t>Adaptation with ~12 hours of spontaneous speech for certain types of utterances</a:t>
            </a:r>
          </a:p>
          <a:p>
            <a:pPr lvl="2"/>
            <a:r>
              <a:rPr lang="en-US" sz="2600" dirty="0" smtClean="0"/>
              <a:t>0.49 WER in recent tests</a:t>
            </a:r>
          </a:p>
          <a:p>
            <a:pPr lvl="1"/>
            <a:r>
              <a:rPr lang="en-US" dirty="0" smtClean="0"/>
              <a:t>Related experience</a:t>
            </a:r>
          </a:p>
          <a:p>
            <a:pPr lvl="1">
              <a:buNone/>
            </a:pPr>
            <a:r>
              <a:rPr lang="en-US" sz="2200" dirty="0" smtClean="0"/>
              <a:t>	Let’s Go Public! had WER of 17% for native speakers in laboratory conditions; 60% in real world conditions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63334" y="533400"/>
            <a:ext cx="2380667" cy="304126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7748" y="3865073"/>
            <a:ext cx="1381338" cy="1041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CheckItOut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592763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LREC, Malta</a:t>
            </a:r>
            <a:endParaRPr 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7200" y="533400"/>
            <a:ext cx="86868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 </a:t>
            </a:r>
            <a:r>
              <a:rPr lang="en-US" sz="2600" dirty="0">
                <a:latin typeface="Calibri" pitchFamily="34" charset="0"/>
              </a:rPr>
              <a:t>Andrew </a:t>
            </a:r>
            <a:r>
              <a:rPr lang="en-US" sz="2600" dirty="0" err="1">
                <a:latin typeface="Calibri" pitchFamily="34" charset="0"/>
              </a:rPr>
              <a:t>Heiskell</a:t>
            </a:r>
            <a:r>
              <a:rPr lang="en-US" sz="2600" dirty="0">
                <a:latin typeface="Calibri" pitchFamily="34" charset="0"/>
              </a:rPr>
              <a:t> Braille &amp; Talking Book Library</a:t>
            </a:r>
          </a:p>
          <a:p>
            <a:pPr lvl="1">
              <a:buFont typeface="Arial" charset="0"/>
              <a:buChar char="•"/>
            </a:pPr>
            <a:r>
              <a:rPr lang="en-US" sz="2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Branch of New York City Public </a:t>
            </a:r>
            <a:r>
              <a:rPr lang="en-US" sz="2400" dirty="0" smtClean="0">
                <a:latin typeface="Calibri" pitchFamily="34" charset="0"/>
              </a:rPr>
              <a:t>Library, 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National </a:t>
            </a:r>
            <a:r>
              <a:rPr lang="en-US" sz="2400" dirty="0">
                <a:latin typeface="Calibri" pitchFamily="34" charset="0"/>
              </a:rPr>
              <a:t>Library </a:t>
            </a:r>
            <a:r>
              <a:rPr lang="en-US" sz="2400" dirty="0" smtClean="0">
                <a:latin typeface="Calibri" pitchFamily="34" charset="0"/>
              </a:rPr>
              <a:t>Service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latin typeface="Calibri" pitchFamily="34" charset="0"/>
              </a:rPr>
              <a:t> One of first users of </a:t>
            </a:r>
            <a:r>
              <a:rPr lang="en-US" sz="2400" dirty="0" err="1" smtClean="0">
                <a:latin typeface="Calibri" pitchFamily="34" charset="0"/>
              </a:rPr>
              <a:t>Kurzweil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Reading Mach.</a:t>
            </a:r>
            <a:endParaRPr lang="en-US" sz="2400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>
                <a:latin typeface="Calibri" pitchFamily="34" charset="0"/>
              </a:rPr>
              <a:t> </a:t>
            </a:r>
            <a:r>
              <a:rPr lang="en-US" sz="2600" dirty="0">
                <a:latin typeface="Calibri" pitchFamily="34" charset="0"/>
              </a:rPr>
              <a:t>Book </a:t>
            </a:r>
            <a:r>
              <a:rPr lang="en-US" sz="2600" dirty="0" smtClean="0">
                <a:latin typeface="Calibri" pitchFamily="34" charset="0"/>
              </a:rPr>
              <a:t>transactions by phone</a:t>
            </a:r>
            <a:endParaRPr lang="en-US" sz="2600" dirty="0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en-US" sz="2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Callers order </a:t>
            </a:r>
            <a:r>
              <a:rPr lang="en-US" sz="2400" dirty="0" smtClean="0">
                <a:latin typeface="Calibri" pitchFamily="34" charset="0"/>
              </a:rPr>
              <a:t>cassettes/</a:t>
            </a:r>
            <a:r>
              <a:rPr lang="en-US" sz="2400" dirty="0" err="1" smtClean="0">
                <a:latin typeface="Calibri" pitchFamily="34" charset="0"/>
              </a:rPr>
              <a:t>braille</a:t>
            </a:r>
            <a:r>
              <a:rPr lang="en-US" sz="2400" dirty="0" smtClean="0">
                <a:latin typeface="Calibri" pitchFamily="34" charset="0"/>
              </a:rPr>
              <a:t> books/large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   type books </a:t>
            </a:r>
            <a:r>
              <a:rPr lang="en-US" sz="2400" dirty="0">
                <a:latin typeface="Calibri" pitchFamily="34" charset="0"/>
              </a:rPr>
              <a:t>by telephone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 Orders sent/returned by U.S.P.O.</a:t>
            </a:r>
          </a:p>
          <a:p>
            <a:pPr>
              <a:buFont typeface="Arial" charset="0"/>
              <a:buChar char="•"/>
            </a:pPr>
            <a:r>
              <a:rPr lang="en-US" sz="2600" dirty="0" smtClean="0">
                <a:latin typeface="Calibri" pitchFamily="34" charset="0"/>
              </a:rPr>
              <a:t> CheckItOut </a:t>
            </a:r>
            <a:r>
              <a:rPr lang="en-US" sz="2600" dirty="0" smtClean="0">
                <a:latin typeface="Calibri" pitchFamily="34" charset="0"/>
              </a:rPr>
              <a:t>dialog system</a:t>
            </a:r>
            <a:endParaRPr lang="en-US" sz="2600" dirty="0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 Based on </a:t>
            </a:r>
            <a:r>
              <a:rPr lang="en-US" sz="2400" dirty="0" err="1">
                <a:latin typeface="Calibri" pitchFamily="34" charset="0"/>
              </a:rPr>
              <a:t>Loqui</a:t>
            </a:r>
            <a:r>
              <a:rPr lang="en-US" sz="2400" dirty="0">
                <a:latin typeface="Calibri" pitchFamily="34" charset="0"/>
              </a:rPr>
              <a:t> Human-Human Corpus </a:t>
            </a:r>
            <a:endParaRPr lang="en-US" sz="2400" dirty="0" smtClean="0">
              <a:latin typeface="Calibri" pitchFamily="34" charset="0"/>
            </a:endParaRPr>
          </a:p>
          <a:p>
            <a:pPr lvl="2">
              <a:buFont typeface="Arial" charset="0"/>
              <a:buChar char="•"/>
            </a:pPr>
            <a:r>
              <a:rPr lang="en-US" sz="2400" dirty="0" smtClean="0">
                <a:latin typeface="Calibri" pitchFamily="34" charset="0"/>
              </a:rPr>
              <a:t> 82 </a:t>
            </a:r>
            <a:r>
              <a:rPr lang="en-US" sz="2400" dirty="0">
                <a:latin typeface="Calibri" pitchFamily="34" charset="0"/>
              </a:rPr>
              <a:t>recorded </a:t>
            </a:r>
            <a:r>
              <a:rPr lang="en-US" sz="2400" dirty="0" smtClean="0">
                <a:latin typeface="Calibri" pitchFamily="34" charset="0"/>
              </a:rPr>
              <a:t>patron/librarian calls</a:t>
            </a:r>
          </a:p>
          <a:p>
            <a:pPr lvl="2">
              <a:buFont typeface="Arial" charset="0"/>
              <a:buChar char="•"/>
            </a:pP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Transcribed</a:t>
            </a:r>
            <a:r>
              <a:rPr lang="en-US" sz="2400" dirty="0" smtClean="0">
                <a:latin typeface="Calibri" pitchFamily="34" charset="0"/>
              </a:rPr>
              <a:t>, aligned </a:t>
            </a:r>
            <a:r>
              <a:rPr lang="en-US" sz="2400" dirty="0">
                <a:latin typeface="Calibri" pitchFamily="34" charset="0"/>
              </a:rPr>
              <a:t>with the speech </a:t>
            </a:r>
            <a:r>
              <a:rPr lang="en-US" sz="2400" dirty="0" smtClean="0">
                <a:latin typeface="Calibri" pitchFamily="34" charset="0"/>
              </a:rPr>
              <a:t>signal</a:t>
            </a:r>
            <a:endParaRPr lang="en-US" sz="2400" dirty="0"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 Replica of </a:t>
            </a:r>
            <a:r>
              <a:rPr lang="en-US" sz="2400" dirty="0" err="1">
                <a:latin typeface="Calibri" pitchFamily="34" charset="0"/>
              </a:rPr>
              <a:t>Heiskell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Library </a:t>
            </a:r>
            <a:r>
              <a:rPr lang="en-US" sz="2400" dirty="0">
                <a:latin typeface="Calibri" pitchFamily="34" charset="0"/>
              </a:rPr>
              <a:t>catalogue (N=71,166)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 Mockup of patron </a:t>
            </a:r>
            <a:r>
              <a:rPr lang="en-US" sz="2400" dirty="0" smtClean="0">
                <a:latin typeface="Calibri" pitchFamily="34" charset="0"/>
              </a:rPr>
              <a:t>data </a:t>
            </a:r>
            <a:r>
              <a:rPr lang="en-US" sz="2400" dirty="0">
                <a:latin typeface="Calibri" pitchFamily="34" charset="0"/>
              </a:rPr>
              <a:t>for 5,028 active patrons</a:t>
            </a:r>
          </a:p>
          <a:p>
            <a:pPr lvl="1"/>
            <a:endParaRPr lang="en-US" sz="20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31717" y="4906389"/>
            <a:ext cx="1555083" cy="116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ASR Challenges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592763"/>
          </a:xfrm>
        </p:spPr>
        <p:txBody>
          <a:bodyPr>
            <a:normAutofit/>
          </a:bodyPr>
          <a:lstStyle/>
          <a:p>
            <a:r>
              <a:rPr lang="en-US" dirty="0" smtClean="0"/>
              <a:t>Speech phenomena - </a:t>
            </a:r>
            <a:r>
              <a:rPr lang="en-US" dirty="0" err="1" smtClean="0"/>
              <a:t>disfluencies</a:t>
            </a:r>
            <a:r>
              <a:rPr lang="en-US" dirty="0" smtClean="0"/>
              <a:t>, false </a:t>
            </a:r>
            <a:r>
              <a:rPr lang="en-US" dirty="0" smtClean="0"/>
              <a:t>starts</a:t>
            </a:r>
            <a:r>
              <a:rPr lang="en-US" dirty="0" smtClean="0"/>
              <a:t> </a:t>
            </a:r>
            <a:r>
              <a:rPr lang="en-US" dirty="0" smtClean="0"/>
              <a:t>. . .</a:t>
            </a:r>
            <a:endParaRPr lang="en-US" dirty="0" smtClean="0"/>
          </a:p>
          <a:p>
            <a:r>
              <a:rPr lang="en-US" dirty="0" smtClean="0"/>
              <a:t>Intended users comprise a diverse population of accents, ages, native language </a:t>
            </a:r>
            <a:endParaRPr lang="en-US" dirty="0" smtClean="0"/>
          </a:p>
          <a:p>
            <a:r>
              <a:rPr lang="en-US" dirty="0" smtClean="0"/>
              <a:t>Large </a:t>
            </a:r>
            <a:r>
              <a:rPr lang="en-US" dirty="0" smtClean="0"/>
              <a:t>vocabulary</a:t>
            </a:r>
          </a:p>
          <a:p>
            <a:r>
              <a:rPr lang="en-US" dirty="0" smtClean="0"/>
              <a:t>Variable </a:t>
            </a:r>
            <a:r>
              <a:rPr lang="en-US" dirty="0" smtClean="0"/>
              <a:t>telephony: users call from</a:t>
            </a:r>
          </a:p>
          <a:p>
            <a:pPr lvl="1"/>
            <a:r>
              <a:rPr lang="en-US" dirty="0" smtClean="0"/>
              <a:t>Land lines</a:t>
            </a:r>
          </a:p>
          <a:p>
            <a:pPr lvl="1"/>
            <a:r>
              <a:rPr lang="en-US" dirty="0" smtClean="0"/>
              <a:t>Cell</a:t>
            </a:r>
          </a:p>
          <a:p>
            <a:pPr lvl="1"/>
            <a:r>
              <a:rPr lang="en-US" dirty="0" smtClean="0"/>
              <a:t>VOIP</a:t>
            </a:r>
          </a:p>
          <a:p>
            <a:r>
              <a:rPr lang="en-US" dirty="0" smtClean="0"/>
              <a:t>Background noise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Olympus Architecture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pic>
        <p:nvPicPr>
          <p:cNvPr id="10" name="Content Placeholder 9" descr="Olympus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114815"/>
            <a:ext cx="8578981" cy="49571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CheckItOut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199" y="944880"/>
            <a:ext cx="4190999" cy="5181283"/>
          </a:xfrm>
        </p:spPr>
        <p:txBody>
          <a:bodyPr>
            <a:normAutofit/>
          </a:bodyPr>
          <a:lstStyle/>
          <a:p>
            <a:r>
              <a:rPr lang="en-US" dirty="0" smtClean="0"/>
              <a:t>Callers order books by title, author, or catalog number</a:t>
            </a:r>
          </a:p>
          <a:p>
            <a:r>
              <a:rPr lang="en-US" dirty="0" smtClean="0"/>
              <a:t>Size of catalogue: 70,000</a:t>
            </a:r>
          </a:p>
          <a:p>
            <a:r>
              <a:rPr lang="en-US" dirty="0" smtClean="0"/>
              <a:t>Vocabulary</a:t>
            </a:r>
            <a:endParaRPr lang="en-US" dirty="0" smtClean="0"/>
          </a:p>
          <a:p>
            <a:pPr lvl="1"/>
            <a:r>
              <a:rPr lang="en-US" sz="2600" dirty="0" smtClean="0"/>
              <a:t>50K words</a:t>
            </a:r>
          </a:p>
          <a:p>
            <a:pPr lvl="1"/>
            <a:r>
              <a:rPr lang="en-US" sz="2600" dirty="0" smtClean="0"/>
              <a:t>Title/author overlap</a:t>
            </a:r>
          </a:p>
          <a:p>
            <a:pPr lvl="2"/>
            <a:r>
              <a:rPr lang="en-US" sz="2200" dirty="0" smtClean="0"/>
              <a:t>10% of vocabulary</a:t>
            </a:r>
          </a:p>
          <a:p>
            <a:pPr lvl="2"/>
            <a:r>
              <a:rPr lang="en-US" sz="2200" dirty="0" smtClean="0"/>
              <a:t>15% of title words</a:t>
            </a:r>
          </a:p>
          <a:p>
            <a:pPr lvl="2"/>
            <a:r>
              <a:rPr lang="en-US" sz="2200" dirty="0" smtClean="0"/>
              <a:t>25% of author words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pic>
        <p:nvPicPr>
          <p:cNvPr id="12" name="Content Placeholder 11" descr="VocabularyVenn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199" y="1417639"/>
            <a:ext cx="4274515" cy="46352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Natural Language Understanding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72102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i="1" dirty="0" smtClean="0"/>
              <a:t>Utterance: </a:t>
            </a:r>
            <a:r>
              <a:rPr lang="en-US" sz="2800" i="1" u="sng" dirty="0" smtClean="0"/>
              <a:t>DO YOU HAVE</a:t>
            </a:r>
            <a:r>
              <a:rPr lang="en-US" sz="2800" i="1" dirty="0" smtClean="0"/>
              <a:t> </a:t>
            </a:r>
            <a:r>
              <a:rPr lang="en-US" sz="2800" i="1" u="sng" dirty="0" smtClean="0"/>
              <a:t>THE DIARY OF .A. ANY FRANK</a:t>
            </a:r>
          </a:p>
          <a:p>
            <a:r>
              <a:rPr lang="en-US" dirty="0" smtClean="0"/>
              <a:t>Dialogue act identification</a:t>
            </a:r>
          </a:p>
          <a:p>
            <a:pPr lvl="1"/>
            <a:r>
              <a:rPr lang="en-US" dirty="0" smtClean="0"/>
              <a:t>Book request by </a:t>
            </a:r>
            <a:r>
              <a:rPr lang="en-US" dirty="0" smtClean="0"/>
              <a:t>title</a:t>
            </a:r>
            <a:endParaRPr lang="en-US" dirty="0" smtClean="0"/>
          </a:p>
          <a:p>
            <a:pPr lvl="1"/>
            <a:r>
              <a:rPr lang="en-US" dirty="0" smtClean="0"/>
              <a:t>Book request by </a:t>
            </a:r>
            <a:r>
              <a:rPr lang="en-US" dirty="0" smtClean="0"/>
              <a:t>author</a:t>
            </a:r>
            <a:endParaRPr lang="en-US" dirty="0" smtClean="0"/>
          </a:p>
          <a:p>
            <a:r>
              <a:rPr lang="en-US" dirty="0" smtClean="0"/>
              <a:t>Concept identification</a:t>
            </a:r>
          </a:p>
          <a:p>
            <a:pPr lvl="1"/>
            <a:r>
              <a:rPr lang="en-US" dirty="0" smtClean="0"/>
              <a:t>Book-title-name</a:t>
            </a:r>
            <a:endParaRPr lang="en-US" dirty="0" smtClean="0"/>
          </a:p>
          <a:p>
            <a:pPr lvl="1"/>
            <a:r>
              <a:rPr lang="en-US" dirty="0" smtClean="0"/>
              <a:t>Author-name</a:t>
            </a:r>
            <a:endParaRPr lang="en-US" dirty="0" smtClean="0"/>
          </a:p>
          <a:p>
            <a:r>
              <a:rPr lang="en-US" dirty="0" smtClean="0"/>
              <a:t>Database </a:t>
            </a:r>
            <a:r>
              <a:rPr lang="en-US" dirty="0" smtClean="0"/>
              <a:t>query: partial match based on phonetic </a:t>
            </a:r>
            <a:r>
              <a:rPr lang="en-US" dirty="0" smtClean="0"/>
              <a:t>similarity</a:t>
            </a:r>
            <a:endParaRPr lang="en-US" i="1" dirty="0" smtClean="0"/>
          </a:p>
          <a:p>
            <a:pPr lvl="1"/>
            <a:r>
              <a:rPr lang="en-US" i="1" dirty="0" smtClean="0"/>
              <a:t>THE LANGUAGE OF .ISA. COME WARS</a:t>
            </a:r>
          </a:p>
          <a:p>
            <a:pPr lvl="1">
              <a:buNone/>
            </a:pPr>
            <a:r>
              <a:rPr lang="en-US" i="1" dirty="0" smtClean="0"/>
              <a:t>The </a:t>
            </a:r>
            <a:r>
              <a:rPr lang="en-US" i="1" dirty="0" smtClean="0"/>
              <a:t>Language of </a:t>
            </a:r>
            <a:r>
              <a:rPr lang="en-US" i="1" dirty="0" smtClean="0"/>
              <a:t>Sycamores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Comparative Evaluation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221480" y="633664"/>
            <a:ext cx="4922520" cy="54925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Load or bootstrap a corpus from representative examples with labels for dialogue acts/concepts</a:t>
            </a:r>
          </a:p>
          <a:p>
            <a:pPr marL="514350" indent="-514350">
              <a:buAutoNum type="arabicPeriod"/>
            </a:pPr>
            <a:r>
              <a:rPr lang="en-US" dirty="0" smtClean="0"/>
              <a:t>Generate real ASR (in the case of an audio corpus) </a:t>
            </a:r>
            <a:endParaRPr lang="en-US" dirty="0" smtClean="0"/>
          </a:p>
          <a:p>
            <a:pPr marL="514350" indent="-514350">
              <a:buNone/>
            </a:pPr>
            <a:r>
              <a:rPr lang="en-US" b="1" i="1" dirty="0" smtClean="0"/>
              <a:t>OR</a:t>
            </a:r>
            <a:r>
              <a:rPr lang="en-US" dirty="0" smtClean="0"/>
              <a:t> </a:t>
            </a:r>
            <a:r>
              <a:rPr lang="en-US" dirty="0" smtClean="0"/>
              <a:t>Simulate ASR at various levels of WER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Pipe </a:t>
            </a:r>
            <a:r>
              <a:rPr lang="en-US" dirty="0" smtClean="0"/>
              <a:t>ASR output through one or more NLU </a:t>
            </a:r>
            <a:r>
              <a:rPr lang="en-US" dirty="0" smtClean="0"/>
              <a:t>modules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Voice </a:t>
            </a:r>
            <a:r>
              <a:rPr lang="en-US" dirty="0" smtClean="0"/>
              <a:t>search against </a:t>
            </a:r>
            <a:r>
              <a:rPr lang="en-US" dirty="0" smtClean="0"/>
              <a:t>backend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Evaluate using F-measure</a:t>
            </a:r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graphicFrame>
        <p:nvGraphicFramePr>
          <p:cNvPr id="12" name="Content Placeholder 11"/>
          <p:cNvGraphicFramePr>
            <a:graphicFrameLocks noChangeAspect="1"/>
          </p:cNvGraphicFramePr>
          <p:nvPr>
            <p:ph sz="half" idx="1"/>
          </p:nvPr>
        </p:nvGraphicFramePr>
        <p:xfrm>
          <a:off x="786063" y="633663"/>
          <a:ext cx="2751705" cy="5791024"/>
        </p:xfrm>
        <a:graphic>
          <a:graphicData uri="http://schemas.openxmlformats.org/presentationml/2006/ole">
            <p:oleObj spid="_x0000_s2050" name="Acrobat Document" r:id="rId4" imgW="1628571" imgH="3180952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Bootstrapping a Corpus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33401"/>
            <a:ext cx="8686800" cy="3108959"/>
          </a:xfrm>
        </p:spPr>
        <p:txBody>
          <a:bodyPr>
            <a:normAutofit/>
          </a:bodyPr>
          <a:lstStyle/>
          <a:p>
            <a:r>
              <a:rPr lang="en-US" dirty="0" smtClean="0"/>
              <a:t>Manually tag a small corpus into</a:t>
            </a:r>
          </a:p>
          <a:p>
            <a:pPr lvl="1"/>
            <a:r>
              <a:rPr lang="en-US" sz="2600" dirty="0" smtClean="0"/>
              <a:t>Concept strings, e.g., </a:t>
            </a:r>
            <a:r>
              <a:rPr lang="en-US" sz="2600" i="1" dirty="0" smtClean="0"/>
              <a:t>book titles</a:t>
            </a:r>
          </a:p>
          <a:p>
            <a:pPr lvl="1"/>
            <a:r>
              <a:rPr lang="en-US" sz="2600" dirty="0" smtClean="0"/>
              <a:t>Preamble/</a:t>
            </a:r>
            <a:r>
              <a:rPr lang="en-US" sz="2600" dirty="0" err="1" smtClean="0"/>
              <a:t>postamble</a:t>
            </a:r>
            <a:r>
              <a:rPr lang="en-US" sz="2600" dirty="0" smtClean="0"/>
              <a:t> strings bracketing the concept</a:t>
            </a:r>
            <a:endParaRPr lang="en-US" sz="2600" i="1" dirty="0" smtClean="0"/>
          </a:p>
          <a:p>
            <a:pPr lvl="1"/>
            <a:r>
              <a:rPr lang="en-US" sz="2600" dirty="0" smtClean="0"/>
              <a:t>Sort preamble/</a:t>
            </a:r>
            <a:r>
              <a:rPr lang="en-US" sz="2600" dirty="0" err="1" smtClean="0"/>
              <a:t>postamble</a:t>
            </a:r>
            <a:r>
              <a:rPr lang="en-US" sz="2600" dirty="0" smtClean="0"/>
              <a:t> into mutually substitutable sets</a:t>
            </a:r>
          </a:p>
          <a:p>
            <a:pPr lvl="1"/>
            <a:r>
              <a:rPr lang="en-US" sz="2600" dirty="0" smtClean="0"/>
              <a:t>Permute: (PREAMBLE) CONCEPT (POSTAMBLE)</a:t>
            </a:r>
          </a:p>
          <a:p>
            <a:r>
              <a:rPr lang="en-US" dirty="0" smtClean="0"/>
              <a:t>Sample bootstrapping for book requests by title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3642359"/>
          <a:ext cx="8229600" cy="2495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3485"/>
                <a:gridCol w="3896115"/>
              </a:tblGrid>
              <a:tr h="6198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Preamble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Title String</a:t>
                      </a:r>
                      <a:endParaRPr lang="en-US" sz="2000" dirty="0"/>
                    </a:p>
                  </a:txBody>
                  <a:tcPr/>
                </a:tc>
              </a:tr>
              <a:tr h="62519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It’s called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T1, T2, T3, .</a:t>
                      </a:r>
                      <a:r>
                        <a:rPr lang="en-US" sz="2000" baseline="0" dirty="0" smtClean="0"/>
                        <a:t> . . . TN</a:t>
                      </a:r>
                      <a:endParaRPr lang="en-US" sz="2000" dirty="0"/>
                    </a:p>
                  </a:txBody>
                  <a:tcPr/>
                </a:tc>
              </a:tr>
              <a:tr h="62519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I’m wondering if you have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T1, T2, T3, .</a:t>
                      </a:r>
                      <a:r>
                        <a:rPr lang="en-US" sz="2000" baseline="0" dirty="0" smtClean="0"/>
                        <a:t> . . . TN</a:t>
                      </a:r>
                      <a:endParaRPr lang="en-US" sz="2000" dirty="0" smtClean="0"/>
                    </a:p>
                  </a:txBody>
                  <a:tcPr/>
                </a:tc>
              </a:tr>
              <a:tr h="62519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Do you have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T1, T2, T3, .</a:t>
                      </a:r>
                      <a:r>
                        <a:rPr lang="en-US" sz="2000" baseline="0" dirty="0" smtClean="0"/>
                        <a:t> . . . TN</a:t>
                      </a: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Evaluation Corpora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533400"/>
            <a:ext cx="8686800" cy="204617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Two </a:t>
            </a:r>
            <a:r>
              <a:rPr lang="en-US" dirty="0" smtClean="0"/>
              <a:t>corpora</a:t>
            </a:r>
          </a:p>
          <a:p>
            <a:pPr lvl="1"/>
            <a:r>
              <a:rPr lang="en-US" dirty="0" smtClean="0"/>
              <a:t>Actual: Lets Go</a:t>
            </a:r>
          </a:p>
          <a:p>
            <a:pPr lvl="1"/>
            <a:r>
              <a:rPr lang="en-US" dirty="0" smtClean="0"/>
              <a:t>Bootstrapped: CheckItOut</a:t>
            </a:r>
            <a:endParaRPr lang="en-US" dirty="0" smtClean="0"/>
          </a:p>
          <a:p>
            <a:r>
              <a:rPr lang="en-US" dirty="0" smtClean="0"/>
              <a:t>Distinct </a:t>
            </a:r>
            <a:r>
              <a:rPr lang="en-US" dirty="0" smtClean="0"/>
              <a:t>language </a:t>
            </a:r>
            <a:r>
              <a:rPr lang="en-US" dirty="0" smtClean="0"/>
              <a:t>characteristics</a:t>
            </a:r>
          </a:p>
          <a:p>
            <a:pPr lvl="0"/>
            <a:r>
              <a:rPr lang="en-US" dirty="0" smtClean="0"/>
              <a:t>Distinct backend </a:t>
            </a:r>
            <a:r>
              <a:rPr lang="en-US" dirty="0" smtClean="0"/>
              <a:t>characteristics</a:t>
            </a:r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457200" y="3537284"/>
            <a:ext cx="8229600" cy="425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5" name="Content Placeholder 7"/>
          <p:cNvGraphicFramePr>
            <a:graphicFrameLocks/>
          </p:cNvGraphicFramePr>
          <p:nvPr/>
        </p:nvGraphicFramePr>
        <p:xfrm>
          <a:off x="457200" y="2579570"/>
          <a:ext cx="823762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196"/>
                <a:gridCol w="2477731"/>
                <a:gridCol w="2477731"/>
                <a:gridCol w="1919964"/>
              </a:tblGrid>
              <a:tr h="376989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 Corpus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Mean </a:t>
                      </a:r>
                      <a:r>
                        <a:rPr lang="en-US" sz="2000" dirty="0" err="1" smtClean="0"/>
                        <a:t>Utt</a:t>
                      </a:r>
                      <a:r>
                        <a:rPr lang="en-US" sz="2000" dirty="0" smtClean="0"/>
                        <a:t>. Length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smtClean="0"/>
                        <a:t>Vocab.</a:t>
                      </a:r>
                      <a:r>
                        <a:rPr lang="en-US" sz="2000" baseline="0" smtClean="0"/>
                        <a:t> </a:t>
                      </a:r>
                      <a:r>
                        <a:rPr lang="en-US" sz="2000" baseline="0" dirty="0" smtClean="0"/>
                        <a:t>size</a:t>
                      </a:r>
                      <a:endParaRPr lang="en-US" sz="2000" dirty="0"/>
                    </a:p>
                  </a:txBody>
                  <a:tcPr/>
                </a:tc>
              </a:tr>
              <a:tr h="36951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CheckItOut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3411</a:t>
                      </a:r>
                      <a:endParaRPr lang="en-US" sz="2000" dirty="0"/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9.1 words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6209</a:t>
                      </a:r>
                      <a:endParaRPr lang="en-US" sz="2000" dirty="0"/>
                    </a:p>
                  </a:txBody>
                  <a:tcPr/>
                </a:tc>
              </a:tr>
              <a:tr h="36951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Let’s Go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1947</a:t>
                      </a:r>
                      <a:endParaRPr lang="en-US" sz="2000" dirty="0"/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4.4 words</a:t>
                      </a:r>
                      <a:endParaRPr lang="en-US" sz="2000" dirty="0"/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1825</a:t>
                      </a:r>
                      <a:endParaRPr lang="en-US" sz="2000" dirty="0"/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Content Placeholder 7"/>
          <p:cNvGraphicFramePr>
            <a:graphicFrameLocks/>
          </p:cNvGraphicFramePr>
          <p:nvPr/>
        </p:nvGraphicFramePr>
        <p:xfrm>
          <a:off x="1235352" y="3962399"/>
          <a:ext cx="6443598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0480"/>
                <a:gridCol w="1785252"/>
                <a:gridCol w="2147866"/>
              </a:tblGrid>
              <a:tr h="35292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Grammar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Backend</a:t>
                      </a:r>
                      <a:endParaRPr lang="en-US" sz="2000" dirty="0"/>
                    </a:p>
                  </a:txBody>
                  <a:tcPr/>
                </a:tc>
              </a:tr>
              <a:tr h="369511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CheckItOut</a:t>
                      </a:r>
                      <a:r>
                        <a:rPr lang="en-US" sz="2000" dirty="0" smtClean="0"/>
                        <a:t>: Titles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70,000</a:t>
                      </a:r>
                      <a:endParaRPr lang="en-US" sz="2000" dirty="0"/>
                    </a:p>
                  </a:txBody>
                  <a:tcPr/>
                </a:tc>
              </a:tr>
              <a:tr h="369511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CheckItOut</a:t>
                      </a:r>
                      <a:r>
                        <a:rPr lang="en-US" sz="2000" dirty="0" smtClean="0"/>
                        <a:t>: Authors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2,315</a:t>
                      </a:r>
                      <a:endParaRPr lang="en-US" sz="2000" dirty="0"/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30,000</a:t>
                      </a:r>
                      <a:endParaRPr lang="en-US" sz="2000" dirty="0"/>
                    </a:p>
                  </a:txBody>
                  <a:tcPr/>
                </a:tc>
              </a:tr>
              <a:tr h="369511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LetsGo</a:t>
                      </a:r>
                      <a:r>
                        <a:rPr lang="en-US" sz="2000" dirty="0" smtClean="0"/>
                        <a:t>:</a:t>
                      </a:r>
                      <a:r>
                        <a:rPr lang="en-US" sz="2000" baseline="0" dirty="0" smtClean="0"/>
                        <a:t> Bus Routes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 smtClean="0"/>
                        <a:t>70</a:t>
                      </a:r>
                      <a:endParaRPr lang="en-US" sz="2000" i="1" dirty="0"/>
                    </a:p>
                  </a:txBody>
                  <a:tcPr/>
                </a:tc>
              </a:tr>
              <a:tr h="369511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LetsGo</a:t>
                      </a:r>
                      <a:r>
                        <a:rPr lang="en-US" sz="2000" dirty="0" smtClean="0"/>
                        <a:t>:</a:t>
                      </a:r>
                      <a:r>
                        <a:rPr lang="en-US" sz="2000" baseline="0" dirty="0" smtClean="0"/>
                        <a:t> Place Names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1,300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 smtClean="0"/>
                        <a:t>1,300</a:t>
                      </a:r>
                      <a:endParaRPr lang="en-US" sz="2000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ASR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592763"/>
          </a:xfrm>
        </p:spPr>
        <p:txBody>
          <a:bodyPr>
            <a:normAutofit/>
          </a:bodyPr>
          <a:lstStyle/>
          <a:p>
            <a:r>
              <a:rPr lang="en-US" dirty="0" smtClean="0"/>
              <a:t>Simulated: NLU performance over varying WER</a:t>
            </a:r>
          </a:p>
          <a:p>
            <a:pPr lvl="1"/>
            <a:r>
              <a:rPr lang="en-US" dirty="0" smtClean="0"/>
              <a:t>Simulation procedure adapted from both (</a:t>
            </a:r>
            <a:r>
              <a:rPr lang="en-US" dirty="0" err="1" smtClean="0"/>
              <a:t>Stuttle</a:t>
            </a:r>
            <a:r>
              <a:rPr lang="en-US" dirty="0" smtClean="0"/>
              <a:t>, 2004) and (</a:t>
            </a:r>
            <a:r>
              <a:rPr lang="en-US" dirty="0" err="1" smtClean="0"/>
              <a:t>Rieser</a:t>
            </a:r>
            <a:r>
              <a:rPr lang="en-US" dirty="0" smtClean="0"/>
              <a:t>, 2005)</a:t>
            </a:r>
          </a:p>
          <a:p>
            <a:pPr lvl="1"/>
            <a:r>
              <a:rPr lang="en-US" dirty="0" smtClean="0"/>
              <a:t>Four levels of WER for </a:t>
            </a:r>
            <a:r>
              <a:rPr lang="en-US" dirty="0" smtClean="0"/>
              <a:t>bootstrapped </a:t>
            </a:r>
            <a:r>
              <a:rPr lang="en-US" dirty="0" smtClean="0"/>
              <a:t>CheckItOut</a:t>
            </a:r>
          </a:p>
          <a:p>
            <a:pPr lvl="1"/>
            <a:r>
              <a:rPr lang="en-US" dirty="0" smtClean="0"/>
              <a:t>Two levels of WER based on </a:t>
            </a:r>
            <a:r>
              <a:rPr lang="en-US" dirty="0" smtClean="0"/>
              <a:t>Let’s </a:t>
            </a:r>
            <a:r>
              <a:rPr lang="en-US" dirty="0" smtClean="0"/>
              <a:t>Go </a:t>
            </a:r>
            <a:r>
              <a:rPr lang="en-US" dirty="0" smtClean="0"/>
              <a:t>transcriptions</a:t>
            </a:r>
            <a:endParaRPr lang="en-US" dirty="0" smtClean="0"/>
          </a:p>
          <a:p>
            <a:r>
              <a:rPr lang="en-US" dirty="0" smtClean="0"/>
              <a:t>Two levels of WER based on L</a:t>
            </a:r>
            <a:r>
              <a:rPr lang="en-US" dirty="0" smtClean="0"/>
              <a:t>ets </a:t>
            </a:r>
            <a:r>
              <a:rPr lang="en-US" dirty="0" smtClean="0"/>
              <a:t>Go audio corpus </a:t>
            </a:r>
          </a:p>
          <a:p>
            <a:pPr lvl="1"/>
            <a:r>
              <a:rPr lang="en-US" dirty="0" smtClean="0"/>
              <a:t>Piped through </a:t>
            </a:r>
            <a:r>
              <a:rPr lang="en-US" dirty="0" err="1" smtClean="0"/>
              <a:t>PocketSphinx</a:t>
            </a:r>
            <a:r>
              <a:rPr lang="en-US" dirty="0" smtClean="0"/>
              <a:t> recognizer</a:t>
            </a:r>
          </a:p>
          <a:p>
            <a:pPr lvl="2"/>
            <a:r>
              <a:rPr lang="en-US" dirty="0" smtClean="0"/>
              <a:t>Lets Go acoustic models and language models</a:t>
            </a:r>
          </a:p>
          <a:p>
            <a:pPr lvl="1"/>
            <a:r>
              <a:rPr lang="en-US" dirty="0" smtClean="0"/>
              <a:t>Noise introduced into </a:t>
            </a:r>
            <a:r>
              <a:rPr lang="en-US" dirty="0" smtClean="0"/>
              <a:t>the language </a:t>
            </a:r>
            <a:r>
              <a:rPr lang="en-US" dirty="0" smtClean="0"/>
              <a:t>model to increase WER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Semantic versus Statistical NLU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592763"/>
          </a:xfrm>
        </p:spPr>
        <p:txBody>
          <a:bodyPr>
            <a:normAutofit/>
          </a:bodyPr>
          <a:lstStyle/>
          <a:p>
            <a:r>
              <a:rPr lang="en-US" dirty="0" smtClean="0"/>
              <a:t>Semantic parsing</a:t>
            </a:r>
          </a:p>
          <a:p>
            <a:pPr lvl="1"/>
            <a:r>
              <a:rPr lang="en-US" dirty="0" smtClean="0"/>
              <a:t>Phoenix: a robust parser for noisy input </a:t>
            </a:r>
          </a:p>
          <a:p>
            <a:pPr lvl="1"/>
            <a:r>
              <a:rPr lang="en-US" dirty="0" smtClean="0"/>
              <a:t>Helios: a confidence annotator using information from the recognizer, the parser, and the DM</a:t>
            </a:r>
          </a:p>
          <a:p>
            <a:r>
              <a:rPr lang="en-US" dirty="0" smtClean="0"/>
              <a:t>Supervised ML</a:t>
            </a:r>
          </a:p>
          <a:p>
            <a:pPr lvl="1"/>
            <a:r>
              <a:rPr lang="en-US" dirty="0" smtClean="0"/>
              <a:t>Dialogue Acts: </a:t>
            </a:r>
            <a:r>
              <a:rPr lang="en-US" dirty="0" smtClean="0"/>
              <a:t>SVM</a:t>
            </a:r>
            <a:endParaRPr lang="en-US" dirty="0" smtClean="0"/>
          </a:p>
          <a:p>
            <a:pPr lvl="1"/>
            <a:r>
              <a:rPr lang="en-US" dirty="0" smtClean="0"/>
              <a:t>Concepts: A statistical tagger, </a:t>
            </a:r>
            <a:r>
              <a:rPr lang="en-US" dirty="0" err="1" smtClean="0"/>
              <a:t>YamCha</a:t>
            </a:r>
            <a:r>
              <a:rPr lang="en-US" dirty="0" smtClean="0"/>
              <a:t>, trained on a sliding five word window of features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Phoenix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86480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robust semantic parser</a:t>
            </a:r>
          </a:p>
          <a:p>
            <a:pPr lvl="1"/>
            <a:r>
              <a:rPr lang="en-US" dirty="0" smtClean="0"/>
              <a:t>Parses a string into a sequence of frames</a:t>
            </a:r>
          </a:p>
          <a:p>
            <a:pPr lvl="1"/>
            <a:r>
              <a:rPr lang="en-US" dirty="0" smtClean="0"/>
              <a:t>A frame is a set of </a:t>
            </a:r>
            <a:r>
              <a:rPr lang="en-US" dirty="0" smtClean="0"/>
              <a:t>slots </a:t>
            </a:r>
            <a:endParaRPr lang="en-US" dirty="0" smtClean="0"/>
          </a:p>
          <a:p>
            <a:pPr lvl="1"/>
            <a:r>
              <a:rPr lang="en-US" dirty="0" smtClean="0"/>
              <a:t>Each slot </a:t>
            </a:r>
            <a:r>
              <a:rPr lang="en-US" dirty="0" smtClean="0"/>
              <a:t> type has </a:t>
            </a:r>
            <a:r>
              <a:rPr lang="en-US" dirty="0" smtClean="0"/>
              <a:t>its </a:t>
            </a:r>
            <a:r>
              <a:rPr lang="en-US" dirty="0" smtClean="0"/>
              <a:t>own </a:t>
            </a:r>
            <a:r>
              <a:rPr lang="en-US" dirty="0" smtClean="0"/>
              <a:t>CFG</a:t>
            </a:r>
          </a:p>
          <a:p>
            <a:pPr lvl="1"/>
            <a:r>
              <a:rPr lang="en-US" dirty="0" smtClean="0"/>
              <a:t>Can skip words (noise) between frames or between slots</a:t>
            </a:r>
          </a:p>
          <a:p>
            <a:r>
              <a:rPr lang="en-US" dirty="0" smtClean="0"/>
              <a:t>Lets </a:t>
            </a:r>
            <a:r>
              <a:rPr lang="en-US" dirty="0" smtClean="0"/>
              <a:t>Go grammar: provided by CMU</a:t>
            </a:r>
          </a:p>
          <a:p>
            <a:r>
              <a:rPr lang="en-US" dirty="0" smtClean="0"/>
              <a:t>CheckItOut grammar</a:t>
            </a:r>
          </a:p>
          <a:p>
            <a:pPr lvl="1"/>
            <a:r>
              <a:rPr lang="en-US" dirty="0" smtClean="0"/>
              <a:t>Manual CFG rules for all but book titles</a:t>
            </a:r>
          </a:p>
          <a:p>
            <a:pPr lvl="1"/>
            <a:r>
              <a:rPr lang="en-US" dirty="0" smtClean="0"/>
              <a:t>CFG rules mapped from MICA parses for book titles</a:t>
            </a:r>
          </a:p>
          <a:p>
            <a:r>
              <a:rPr lang="en-US" dirty="0" smtClean="0"/>
              <a:t>Example slots, or concepts</a:t>
            </a:r>
          </a:p>
          <a:p>
            <a:pPr lvl="1"/>
            <a:r>
              <a:rPr lang="en-US" dirty="0" smtClean="0"/>
              <a:t>[ </a:t>
            </a:r>
            <a:r>
              <a:rPr lang="en-US" dirty="0" err="1" smtClean="0"/>
              <a:t>AreaCode</a:t>
            </a:r>
            <a:r>
              <a:rPr lang="en-US" dirty="0" smtClean="0"/>
              <a:t>]          (Digit </a:t>
            </a:r>
            <a:r>
              <a:rPr lang="en-US" dirty="0" err="1" smtClean="0"/>
              <a:t>Digit</a:t>
            </a:r>
            <a:r>
              <a:rPr lang="en-US" dirty="0" smtClean="0"/>
              <a:t> </a:t>
            </a:r>
            <a:r>
              <a:rPr lang="en-US" dirty="0" err="1" smtClean="0"/>
              <a:t>Digit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[Confirm]              (yeah) (yes) (sure) . . .</a:t>
            </a: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TitleName</a:t>
            </a:r>
            <a:r>
              <a:rPr lang="en-US" dirty="0" smtClean="0"/>
              <a:t>]          ([_</a:t>
            </a:r>
            <a:r>
              <a:rPr lang="en-US" dirty="0" err="1" smtClean="0"/>
              <a:t>in_phrase</a:t>
            </a:r>
            <a:r>
              <a:rPr lang="en-US" dirty="0" smtClean="0"/>
              <a:t>])</a:t>
            </a:r>
          </a:p>
          <a:p>
            <a:pPr lvl="1"/>
            <a:r>
              <a:rPr lang="en-US" dirty="0" smtClean="0"/>
              <a:t>[_</a:t>
            </a:r>
            <a:r>
              <a:rPr lang="en-US" dirty="0" err="1" smtClean="0"/>
              <a:t>in_phrase</a:t>
            </a:r>
            <a:r>
              <a:rPr lang="en-US" dirty="0" smtClean="0"/>
              <a:t>]         ([_in] [_</a:t>
            </a:r>
            <a:r>
              <a:rPr lang="en-US" dirty="0" err="1" smtClean="0"/>
              <a:t>dt</a:t>
            </a:r>
            <a:r>
              <a:rPr lang="en-US" dirty="0" smtClean="0"/>
              <a:t>] [_</a:t>
            </a:r>
            <a:r>
              <a:rPr lang="en-US" dirty="0" err="1" smtClean="0"/>
              <a:t>nn</a:t>
            </a:r>
            <a:r>
              <a:rPr lang="en-US" dirty="0" smtClean="0"/>
              <a:t>] </a:t>
            </a:r>
            <a:r>
              <a:rPr lang="en-US" dirty="0" smtClean="0"/>
              <a:t>) . . 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LREC, Malta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3124198" y="4892040"/>
            <a:ext cx="42672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>
            <a:off x="3124197" y="5317171"/>
            <a:ext cx="42672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3124196" y="5698171"/>
            <a:ext cx="42672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>
            <a:off x="3154679" y="6094412"/>
            <a:ext cx="42672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Using MICA Dependency Parses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1"/>
            <a:ext cx="8686800" cy="2666999"/>
          </a:xfrm>
        </p:spPr>
        <p:txBody>
          <a:bodyPr>
            <a:normAutofit/>
          </a:bodyPr>
          <a:lstStyle/>
          <a:p>
            <a:r>
              <a:rPr lang="en-US" dirty="0" smtClean="0"/>
              <a:t>Parsed all book titles using </a:t>
            </a:r>
            <a:r>
              <a:rPr lang="en-US" dirty="0" smtClean="0"/>
              <a:t>MICA</a:t>
            </a:r>
            <a:endParaRPr lang="en-US" dirty="0" smtClean="0"/>
          </a:p>
          <a:p>
            <a:r>
              <a:rPr lang="en-US" dirty="0" smtClean="0"/>
              <a:t>Automatically </a:t>
            </a:r>
            <a:r>
              <a:rPr lang="en-US" dirty="0" smtClean="0"/>
              <a:t>builds </a:t>
            </a:r>
            <a:r>
              <a:rPr lang="en-US" dirty="0" smtClean="0"/>
              <a:t>linguistically motivated </a:t>
            </a:r>
            <a:r>
              <a:rPr lang="en-US" dirty="0" smtClean="0"/>
              <a:t>constraints </a:t>
            </a:r>
            <a:r>
              <a:rPr lang="en-US" dirty="0" smtClean="0"/>
              <a:t>on constituent structure and word order into Phoenix productions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200400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Frame: </a:t>
            </a:r>
            <a:r>
              <a:rPr lang="en-US" sz="2400" b="1" dirty="0" err="1" smtClean="0"/>
              <a:t>BookRequest</a:t>
            </a:r>
            <a:endParaRPr lang="en-US" sz="2400" b="1" dirty="0" smtClean="0"/>
          </a:p>
          <a:p>
            <a:r>
              <a:rPr lang="en-US" sz="2400" b="1" dirty="0" smtClean="0"/>
              <a:t>Slot: [Title] </a:t>
            </a:r>
            <a:r>
              <a:rPr lang="en-US" sz="2400" b="1" dirty="0" smtClean="0"/>
              <a:t>  </a:t>
            </a:r>
            <a:endParaRPr lang="en-US" sz="2400" b="1" dirty="0" smtClean="0"/>
          </a:p>
          <a:p>
            <a:r>
              <a:rPr lang="en-US" sz="2400" b="1" dirty="0" smtClean="0"/>
              <a:t>[Title]           </a:t>
            </a:r>
            <a:r>
              <a:rPr lang="en-US" sz="2400" b="1" dirty="0" smtClean="0"/>
              <a:t>( [_</a:t>
            </a:r>
            <a:r>
              <a:rPr lang="en-US" sz="2400" b="1" dirty="0" err="1" smtClean="0"/>
              <a:t>in_phrase</a:t>
            </a:r>
            <a:r>
              <a:rPr lang="en-US" sz="2400" b="1" dirty="0" smtClean="0"/>
              <a:t>] )</a:t>
            </a:r>
          </a:p>
          <a:p>
            <a:r>
              <a:rPr lang="en-US" sz="2400" b="1" dirty="0" smtClean="0"/>
              <a:t>Parse: ( </a:t>
            </a:r>
            <a:r>
              <a:rPr lang="en-US" sz="2400" b="1" dirty="0" smtClean="0"/>
              <a:t>Title [_</a:t>
            </a:r>
            <a:r>
              <a:rPr lang="en-US" sz="2400" b="1" dirty="0" smtClean="0"/>
              <a:t>in] (IN) [_</a:t>
            </a:r>
            <a:r>
              <a:rPr lang="en-US" sz="2400" b="1" dirty="0" err="1" smtClean="0"/>
              <a:t>dt</a:t>
            </a:r>
            <a:r>
              <a:rPr lang="en-US" sz="2400" b="1" dirty="0" smtClean="0"/>
              <a:t>] ( THE ) [_</a:t>
            </a:r>
            <a:r>
              <a:rPr lang="en-US" sz="2400" b="1" dirty="0" err="1" smtClean="0"/>
              <a:t>nn</a:t>
            </a:r>
            <a:r>
              <a:rPr lang="en-US" sz="2400" b="1" dirty="0" smtClean="0"/>
              <a:t>] ( COMPANY ) [_in] ( OF ) [_</a:t>
            </a:r>
            <a:r>
              <a:rPr lang="en-US" sz="2400" b="1" dirty="0" err="1" smtClean="0"/>
              <a:t>nns</a:t>
            </a:r>
            <a:r>
              <a:rPr lang="en-US" sz="2400" b="1" dirty="0" smtClean="0"/>
              <a:t>] ( </a:t>
            </a:r>
            <a:r>
              <a:rPr lang="en-US" sz="2400" b="1" dirty="0" smtClean="0"/>
              <a:t>HEROES </a:t>
            </a:r>
            <a:r>
              <a:rPr lang="en-US" sz="2400" b="1" dirty="0" smtClean="0"/>
              <a:t>) ) ) ) </a:t>
            </a:r>
            <a:endParaRPr lang="en-US" sz="2400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788920" y="5074920"/>
            <a:ext cx="51816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Dialogue Act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Classification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5927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Robust to noisy input</a:t>
            </a:r>
            <a:endParaRPr lang="en-US" dirty="0" smtClean="0"/>
          </a:p>
          <a:p>
            <a:r>
              <a:rPr lang="en-US" dirty="0" smtClean="0"/>
              <a:t>Requires a </a:t>
            </a:r>
            <a:r>
              <a:rPr lang="en-US" dirty="0" smtClean="0"/>
              <a:t>training corpus which is often unavailable for a new SDS </a:t>
            </a:r>
            <a:r>
              <a:rPr lang="en-US" dirty="0" smtClean="0"/>
              <a:t>domain: solution -- bootstrap</a:t>
            </a:r>
            <a:endParaRPr lang="en-US" dirty="0" smtClean="0"/>
          </a:p>
          <a:p>
            <a:r>
              <a:rPr lang="en-US" dirty="0" smtClean="0"/>
              <a:t>Sample f</a:t>
            </a:r>
            <a:r>
              <a:rPr lang="en-US" dirty="0" smtClean="0"/>
              <a:t>eatures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Acoustic confidence</a:t>
            </a:r>
          </a:p>
          <a:p>
            <a:pPr lvl="1"/>
            <a:r>
              <a:rPr lang="en-US" dirty="0" smtClean="0"/>
              <a:t>BOW</a:t>
            </a:r>
          </a:p>
          <a:p>
            <a:pPr lvl="1"/>
            <a:r>
              <a:rPr lang="en-US" dirty="0" smtClean="0"/>
              <a:t>N-grams</a:t>
            </a:r>
            <a:endParaRPr lang="en-US" dirty="0" smtClean="0"/>
          </a:p>
          <a:p>
            <a:pPr lvl="1"/>
            <a:r>
              <a:rPr lang="en-US" dirty="0" smtClean="0"/>
              <a:t>LSA</a:t>
            </a:r>
          </a:p>
          <a:p>
            <a:pPr lvl="1"/>
            <a:r>
              <a:rPr lang="en-US" dirty="0" smtClean="0"/>
              <a:t>Length features</a:t>
            </a:r>
          </a:p>
          <a:p>
            <a:pPr lvl="1"/>
            <a:r>
              <a:rPr lang="en-US" dirty="0" smtClean="0"/>
              <a:t>POS</a:t>
            </a:r>
          </a:p>
          <a:p>
            <a:pPr lvl="1"/>
            <a:r>
              <a:rPr lang="en-US" dirty="0" smtClean="0"/>
              <a:t>TF/IDF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Concept Recognition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838200"/>
            <a:ext cx="8686800" cy="3444240"/>
          </a:xfrm>
        </p:spPr>
        <p:txBody>
          <a:bodyPr>
            <a:normAutofit/>
          </a:bodyPr>
          <a:lstStyle/>
          <a:p>
            <a:r>
              <a:rPr lang="en-US" dirty="0" smtClean="0"/>
              <a:t>Concept identification cast as a named entity recognition problem</a:t>
            </a:r>
          </a:p>
          <a:p>
            <a:r>
              <a:rPr lang="en-US" dirty="0" err="1" smtClean="0"/>
              <a:t>YamCha</a:t>
            </a:r>
            <a:r>
              <a:rPr lang="en-US" dirty="0" smtClean="0"/>
              <a:t> a statistical tagger that uses </a:t>
            </a:r>
            <a:r>
              <a:rPr lang="en-US" dirty="0" smtClean="0"/>
              <a:t>SVM</a:t>
            </a:r>
          </a:p>
          <a:p>
            <a:r>
              <a:rPr lang="en-US" dirty="0" err="1" smtClean="0"/>
              <a:t>YamCha</a:t>
            </a:r>
            <a:r>
              <a:rPr lang="en-US" dirty="0" smtClean="0"/>
              <a:t> </a:t>
            </a:r>
            <a:r>
              <a:rPr lang="en-US" dirty="0" smtClean="0"/>
              <a:t>labels words in an utterance as likely to begin, to fall within, or end </a:t>
            </a:r>
            <a:r>
              <a:rPr lang="en-US" dirty="0" smtClean="0"/>
              <a:t>the relevant concept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5320" y="4528066"/>
            <a:ext cx="736092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Courier New" pitchFamily="49" charset="0"/>
                <a:cs typeface="Courier New" pitchFamily="49" charset="0"/>
              </a:rPr>
              <a:t>I WOULD LIKE THE DIARY A ANY FRANK ON TAPE</a:t>
            </a:r>
          </a:p>
          <a:p>
            <a:r>
              <a:rPr lang="en-US" sz="2200" b="1" dirty="0" smtClean="0">
                <a:latin typeface="+mj-lt"/>
                <a:cs typeface="Courier New" pitchFamily="49" charset="0"/>
              </a:rPr>
              <a:t> N       </a:t>
            </a:r>
            <a:r>
              <a:rPr lang="en-US" sz="2200" b="1" dirty="0" err="1" smtClean="0">
                <a:latin typeface="+mj-lt"/>
                <a:cs typeface="Courier New" pitchFamily="49" charset="0"/>
              </a:rPr>
              <a:t>N</a:t>
            </a:r>
            <a:r>
              <a:rPr lang="en-US" sz="2200" b="1" dirty="0" smtClean="0">
                <a:latin typeface="+mj-lt"/>
                <a:cs typeface="Courier New" pitchFamily="49" charset="0"/>
              </a:rPr>
              <a:t>            </a:t>
            </a:r>
            <a:r>
              <a:rPr lang="en-US" sz="2200" b="1" dirty="0" err="1" smtClean="0">
                <a:latin typeface="+mj-lt"/>
                <a:cs typeface="Courier New" pitchFamily="49" charset="0"/>
              </a:rPr>
              <a:t>N</a:t>
            </a:r>
            <a:r>
              <a:rPr lang="en-US" sz="2200" b="1" dirty="0" smtClean="0">
                <a:latin typeface="+mj-lt"/>
                <a:cs typeface="Courier New" pitchFamily="49" charset="0"/>
              </a:rPr>
              <a:t>       BT          IT        </a:t>
            </a:r>
            <a:r>
              <a:rPr lang="en-US" sz="2200" b="1" dirty="0" err="1" smtClean="0">
                <a:latin typeface="+mj-lt"/>
                <a:cs typeface="Courier New" pitchFamily="49" charset="0"/>
              </a:rPr>
              <a:t>IT</a:t>
            </a:r>
            <a:r>
              <a:rPr lang="en-US" sz="2200" b="1" dirty="0" smtClean="0">
                <a:latin typeface="+mj-lt"/>
                <a:cs typeface="Courier New" pitchFamily="49" charset="0"/>
              </a:rPr>
              <a:t>   </a:t>
            </a:r>
            <a:r>
              <a:rPr lang="en-US" sz="2200" b="1" dirty="0" err="1" smtClean="0">
                <a:latin typeface="+mj-lt"/>
                <a:cs typeface="Courier New" pitchFamily="49" charset="0"/>
              </a:rPr>
              <a:t>IT</a:t>
            </a:r>
            <a:r>
              <a:rPr lang="en-US" sz="2200" b="1" dirty="0" smtClean="0">
                <a:latin typeface="+mj-lt"/>
                <a:cs typeface="Courier New" pitchFamily="49" charset="0"/>
              </a:rPr>
              <a:t>          ET         N        </a:t>
            </a:r>
            <a:r>
              <a:rPr lang="en-US" sz="2200" b="1" dirty="0" err="1" smtClean="0">
                <a:latin typeface="+mj-lt"/>
                <a:cs typeface="Courier New" pitchFamily="49" charset="0"/>
              </a:rPr>
              <a:t>N</a:t>
            </a:r>
            <a:endParaRPr lang="en-US" sz="2200" b="1" dirty="0">
              <a:latin typeface="+mj-lt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828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Voice Search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408" y="533401"/>
            <a:ext cx="8436592" cy="3352799"/>
          </a:xfrm>
        </p:spPr>
        <p:txBody>
          <a:bodyPr>
            <a:normAutofit/>
          </a:bodyPr>
          <a:lstStyle/>
          <a:p>
            <a:r>
              <a:rPr lang="en-US" dirty="0" smtClean="0"/>
              <a:t>A partial matching database query operating on the phonetic level</a:t>
            </a:r>
          </a:p>
          <a:p>
            <a:pPr lvl="0"/>
            <a:r>
              <a:rPr lang="en-US" dirty="0" smtClean="0"/>
              <a:t>Search terms </a:t>
            </a:r>
            <a:r>
              <a:rPr lang="en-US" dirty="0" smtClean="0"/>
              <a:t>are scored </a:t>
            </a:r>
            <a:r>
              <a:rPr lang="en-US" dirty="0" smtClean="0"/>
              <a:t>by Ratcliff / </a:t>
            </a:r>
            <a:r>
              <a:rPr lang="en-US" dirty="0" err="1" smtClean="0"/>
              <a:t>Obershelp</a:t>
            </a:r>
            <a:r>
              <a:rPr lang="en-US" dirty="0" smtClean="0"/>
              <a:t> similarity </a:t>
            </a:r>
          </a:p>
          <a:p>
            <a:pPr lvl="1">
              <a:buSzPct val="120000"/>
              <a:buFont typeface="Arial" charset="0"/>
              <a:buNone/>
            </a:pPr>
            <a:r>
              <a:rPr lang="en-US" dirty="0" smtClean="0"/>
              <a:t>=|Matched characters|/|Total characters| </a:t>
            </a:r>
          </a:p>
          <a:p>
            <a:pPr lvl="1">
              <a:buSzPct val="120000"/>
              <a:buFont typeface="Arial" charset="0"/>
              <a:buNone/>
            </a:pPr>
            <a:r>
              <a:rPr lang="en-US" dirty="0" smtClean="0"/>
              <a:t>    where |Matched characters| = recursively find longest common subsequence of 2 or more characters</a:t>
            </a:r>
          </a:p>
          <a:p>
            <a:endParaRPr lang="en-US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1280160" y="4267201"/>
          <a:ext cx="6370320" cy="2016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8509"/>
                <a:gridCol w="1361811"/>
              </a:tblGrid>
              <a:tr h="504111"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Query</a:t>
                      </a:r>
                      <a:r>
                        <a:rPr lang="en-US" sz="2400" baseline="0" dirty="0" smtClean="0"/>
                        <a:t> “THE DIARY A ANY FRANK”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411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Anne</a:t>
                      </a:r>
                      <a:r>
                        <a:rPr lang="en-US" sz="2400" baseline="0" dirty="0" smtClean="0"/>
                        <a:t> Frank, the Diary of a Young Girl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.73</a:t>
                      </a:r>
                      <a:endParaRPr lang="en-US" sz="2400" dirty="0"/>
                    </a:p>
                  </a:txBody>
                  <a:tcPr/>
                </a:tc>
              </a:tr>
              <a:tr h="50411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Secret Diary of Anne Boleyn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.67</a:t>
                      </a:r>
                      <a:endParaRPr lang="en-US" sz="2400" dirty="0"/>
                    </a:p>
                  </a:txBody>
                  <a:tcPr/>
                </a:tc>
              </a:tr>
              <a:tr h="50411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Anne</a:t>
                      </a:r>
                      <a:r>
                        <a:rPr lang="en-US" sz="2400" baseline="0" dirty="0" smtClean="0"/>
                        <a:t> Frank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.58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Dialog Act Identification </a:t>
            </a:r>
            <a:r>
              <a:rPr lang="en-US" dirty="0" smtClean="0">
                <a:solidFill>
                  <a:schemeClr val="bg1"/>
                </a:solidFill>
              </a:rPr>
              <a:t>(F-measure)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74317" y="1036320"/>
          <a:ext cx="861060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3"/>
                <a:gridCol w="868680"/>
                <a:gridCol w="868680"/>
                <a:gridCol w="914400"/>
                <a:gridCol w="1005840"/>
                <a:gridCol w="731520"/>
                <a:gridCol w="990600"/>
                <a:gridCol w="822960"/>
                <a:gridCol w="807717"/>
              </a:tblGrid>
              <a:tr h="563880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WER = 0.20</a:t>
                      </a:r>
                      <a:endParaRPr lang="en-US" sz="240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WER = 0.40</a:t>
                      </a:r>
                      <a:endParaRPr lang="en-US" sz="240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WER = 0.60</a:t>
                      </a:r>
                      <a:endParaRPr lang="en-US" sz="240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WER = 0.80</a:t>
                      </a:r>
                      <a:endParaRPr lang="en-US" sz="240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</a:tr>
              <a:tr h="563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CFG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ML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CFG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ML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CFG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YML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CFG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ML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Lets Go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0.87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0.73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0.74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0.69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0.61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0.65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0.52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0.55</a:t>
                      </a:r>
                      <a:endParaRPr lang="en-US" sz="2400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CheckItOut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0.58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0.90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0.36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0.85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0.30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0.78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0.23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0.69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199" y="3678694"/>
            <a:ext cx="8427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Difference between semantic grammar and </a:t>
            </a:r>
            <a:r>
              <a:rPr lang="en-US" sz="2400" dirty="0" smtClean="0"/>
              <a:t>ML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Small for Lets Go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 Large for </a:t>
            </a:r>
            <a:r>
              <a:rPr lang="en-US" sz="2400" dirty="0" smtClean="0"/>
              <a:t>CheckItOut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D</a:t>
            </a:r>
            <a:r>
              <a:rPr lang="en-US" sz="2400" dirty="0" smtClean="0"/>
              <a:t>ifference </a:t>
            </a:r>
            <a:r>
              <a:rPr lang="en-US" sz="2400" dirty="0" smtClean="0"/>
              <a:t>between Lets Go and CheckItOut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CheckItOut gains more from 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Concept Identification </a:t>
            </a:r>
            <a:r>
              <a:rPr lang="en-US" dirty="0" smtClean="0">
                <a:solidFill>
                  <a:schemeClr val="bg1"/>
                </a:solidFill>
              </a:rPr>
              <a:t>(F-measure)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899160"/>
          <a:ext cx="8427718" cy="2804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944"/>
                <a:gridCol w="814882"/>
                <a:gridCol w="1125496"/>
                <a:gridCol w="747331"/>
                <a:gridCol w="936413"/>
                <a:gridCol w="936413"/>
                <a:gridCol w="936413"/>
                <a:gridCol w="936413"/>
                <a:gridCol w="936413"/>
              </a:tblGrid>
              <a:tr h="462013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WER=0.20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WER=0.40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WER=0.60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WER=0.80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6842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CFG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Yamcha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CFG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Yamcha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CFG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Yamcha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CFG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Yamcha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F81BD"/>
                    </a:solidFill>
                  </a:tcPr>
                </a:tc>
              </a:tr>
              <a:tr h="46842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Title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0.79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0.91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0.74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0.84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0.64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0.70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0.59</a:t>
                      </a:r>
                      <a:endParaRPr lang="en-US" sz="2000" dirty="0"/>
                    </a:p>
                  </a:txBody>
                  <a:tcPr/>
                </a:tc>
              </a:tr>
              <a:tr h="46842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Author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0.85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0.49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0.72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0.40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0.34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0.51</a:t>
                      </a:r>
                      <a:endParaRPr lang="en-US" sz="2000" dirty="0"/>
                    </a:p>
                  </a:txBody>
                  <a:tcPr/>
                </a:tc>
              </a:tr>
              <a:tr h="46842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Place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0.70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0.70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0.55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0.53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0.48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0.46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0.36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0.34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6842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Bus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0.74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0.84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0.55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0.65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0.48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0.46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0.36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0.44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57200" y="3901440"/>
            <a:ext cx="8427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Difference between semantic grammar and learned model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Small for Lets Go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 Large for CheckItOut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 Larger for Author than Title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 As WER increases, difference shrinks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Conclusions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868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small mean utterance length of Let’s Go </a:t>
            </a:r>
            <a:r>
              <a:rPr lang="en-US" dirty="0" smtClean="0"/>
              <a:t>results in less difference between the NLU approaches</a:t>
            </a:r>
            <a:endParaRPr lang="en-US" dirty="0" smtClean="0"/>
          </a:p>
          <a:p>
            <a:r>
              <a:rPr lang="en-US" dirty="0" smtClean="0"/>
              <a:t>The lengthier utterances and larger vocabulary </a:t>
            </a:r>
            <a:r>
              <a:rPr lang="en-US" dirty="0" smtClean="0"/>
              <a:t>for </a:t>
            </a:r>
            <a:r>
              <a:rPr lang="en-US" dirty="0" smtClean="0"/>
              <a:t>CheckItOut </a:t>
            </a:r>
            <a:r>
              <a:rPr lang="en-US" dirty="0" smtClean="0"/>
              <a:t>provide a diverse feature set which potentially enables recovery from higher WER</a:t>
            </a:r>
          </a:p>
          <a:p>
            <a:r>
              <a:rPr lang="en-US" dirty="0" smtClean="0"/>
              <a:t>The rapid decline in semantic parsing performance for dialog act identification illustrates the difficulty of writing a </a:t>
            </a:r>
            <a:r>
              <a:rPr lang="en-US" dirty="0" smtClean="0"/>
              <a:t>robust </a:t>
            </a:r>
            <a:r>
              <a:rPr lang="en-US" dirty="0" smtClean="0"/>
              <a:t>grammar by </a:t>
            </a:r>
            <a:r>
              <a:rPr lang="en-US" dirty="0" smtClean="0"/>
              <a:t>hand</a:t>
            </a:r>
          </a:p>
          <a:p>
            <a:r>
              <a:rPr lang="en-US" dirty="0" smtClean="0"/>
              <a:t>The title CFG performed well and did not degrade as fast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19-21, 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E753-C02E-584F-960A-D459740FF60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LREC, Malta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3176</TotalTime>
  <Words>1415</Words>
  <Application>Microsoft Office PowerPoint</Application>
  <PresentationFormat>On-screen Show (4:3)</PresentationFormat>
  <Paragraphs>362</Paragraphs>
  <Slides>21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Acrobat Document</vt:lpstr>
      <vt:lpstr>An Evaluation Framework for Natural Language Understanding in Spoken Dialogue Systems</vt:lpstr>
      <vt:lpstr>Outline</vt:lpstr>
      <vt:lpstr>Motivation</vt:lpstr>
      <vt:lpstr>CheckItOut</vt:lpstr>
      <vt:lpstr>ASR Challenges</vt:lpstr>
      <vt:lpstr>The Olympus Architecture</vt:lpstr>
      <vt:lpstr>CheckItOut</vt:lpstr>
      <vt:lpstr>Natural Language Understanding</vt:lpstr>
      <vt:lpstr>Comparative Evaluation</vt:lpstr>
      <vt:lpstr>Bootstrapping a Corpus</vt:lpstr>
      <vt:lpstr>Evaluation Corpora</vt:lpstr>
      <vt:lpstr>ASR</vt:lpstr>
      <vt:lpstr>Semantic versus Statistical NLU</vt:lpstr>
      <vt:lpstr>Phoenix</vt:lpstr>
      <vt:lpstr>Using MICA Dependency Parses</vt:lpstr>
      <vt:lpstr>Dialogue Act Classification</vt:lpstr>
      <vt:lpstr>Concept Recognition</vt:lpstr>
      <vt:lpstr>Voice Search</vt:lpstr>
      <vt:lpstr>Dialog Act Identification (F-measure)</vt:lpstr>
      <vt:lpstr>Concept Identification (F-measure) 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Josh Gordon</dc:creator>
  <cp:lastModifiedBy>Becky Passonneau</cp:lastModifiedBy>
  <cp:revision>150</cp:revision>
  <dcterms:created xsi:type="dcterms:W3CDTF">2010-05-08T16:30:20Z</dcterms:created>
  <dcterms:modified xsi:type="dcterms:W3CDTF">2010-05-19T20:38:05Z</dcterms:modified>
</cp:coreProperties>
</file>