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2"/>
  </p:notesMasterIdLst>
  <p:sldIdLst>
    <p:sldId id="366" r:id="rId2"/>
    <p:sldId id="455" r:id="rId3"/>
    <p:sldId id="463" r:id="rId4"/>
    <p:sldId id="458" r:id="rId5"/>
    <p:sldId id="466" r:id="rId6"/>
    <p:sldId id="378" r:id="rId7"/>
    <p:sldId id="468" r:id="rId8"/>
    <p:sldId id="443" r:id="rId9"/>
    <p:sldId id="334" r:id="rId10"/>
    <p:sldId id="399" r:id="rId11"/>
    <p:sldId id="275" r:id="rId12"/>
    <p:sldId id="276" r:id="rId13"/>
    <p:sldId id="401" r:id="rId14"/>
    <p:sldId id="450" r:id="rId15"/>
    <p:sldId id="400" r:id="rId16"/>
    <p:sldId id="335" r:id="rId17"/>
    <p:sldId id="403" r:id="rId18"/>
    <p:sldId id="336" r:id="rId19"/>
    <p:sldId id="449" r:id="rId20"/>
    <p:sldId id="4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0359" autoAdjust="0"/>
  </p:normalViewPr>
  <p:slideViewPr>
    <p:cSldViewPr>
      <p:cViewPr varScale="1">
        <p:scale>
          <a:sx n="64" d="100"/>
          <a:sy n="64" d="100"/>
        </p:scale>
        <p:origin x="-4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title>
      <c:tx>
        <c:rich>
          <a:bodyPr/>
          <a:lstStyle/>
          <a:p>
            <a:pPr>
              <a:defRPr lang="en-US"/>
            </a:pPr>
            <a:endParaRPr lang="en-US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ITA</c:v>
                </c:pt>
              </c:strCache>
            </c:strRef>
          </c:tx>
          <c:dLbls>
            <c:dLbl>
              <c:idx val="0"/>
              <c:layout>
                <c:manualLayout>
                  <c:x val="3.1152647975077998E-3"/>
                  <c:y val="0.10337581742960096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0.10337581742960096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n-US" sz="1800"/>
                </a:pPr>
                <a:endParaRPr lang="en-US"/>
              </a:p>
            </c:txPr>
            <c:dLblPos val="inEnd"/>
            <c:showVal val="1"/>
          </c:dLbls>
          <c:errBars>
            <c:errBarType val="both"/>
            <c:errValType val="fixedVal"/>
            <c:val val="2.0000000000000052E-2"/>
          </c:errBars>
          <c:cat>
            <c:strRef>
              <c:f>Sheet1!$A$2:$A$3</c:f>
              <c:strCache>
                <c:ptCount val="2"/>
                <c:pt idx="0">
                  <c:v>WordNet (fine-grained)</c:v>
                </c:pt>
                <c:pt idx="1">
                  <c:v>OntoNotes (coarse-grained)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0.56999999999999995</c:v>
                </c:pt>
                <c:pt idx="1">
                  <c:v>0.91</c:v>
                </c:pt>
              </c:numCache>
            </c:numRef>
          </c:val>
        </c:ser>
        <c:axId val="69903872"/>
        <c:axId val="69905408"/>
      </c:barChart>
      <c:catAx>
        <c:axId val="6990387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US" sz="1800"/>
            </a:pPr>
            <a:endParaRPr lang="en-US"/>
          </a:p>
        </c:txPr>
        <c:crossAx val="69905408"/>
        <c:crosses val="autoZero"/>
        <c:auto val="1"/>
        <c:lblAlgn val="ctr"/>
        <c:lblOffset val="100"/>
      </c:catAx>
      <c:valAx>
        <c:axId val="69905408"/>
        <c:scaling>
          <c:orientation val="minMax"/>
          <c:max val="1"/>
          <c:min val="0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en-US" sz="1600"/>
            </a:pPr>
            <a:endParaRPr lang="en-US"/>
          </a:p>
        </c:txPr>
        <c:crossAx val="6990387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n-US" sz="18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ITA</c:v>
                </c:pt>
              </c:strCache>
            </c:strRef>
          </c:tx>
          <c:dLbls>
            <c:dLbl>
              <c:idx val="0"/>
              <c:layout>
                <c:manualLayout>
                  <c:x val="4.6747175691468643E-3"/>
                  <c:y val="0.13513648293963254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9.3494351382937737E-3"/>
                  <c:y val="0.14119708900023908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n-US" sz="1800"/>
                </a:pPr>
                <a:endParaRPr lang="en-US"/>
              </a:p>
            </c:txPr>
            <c:dLblPos val="inEnd"/>
            <c:showVal val="1"/>
          </c:dLbls>
          <c:errBars>
            <c:errBarType val="both"/>
            <c:errValType val="fixedVal"/>
            <c:val val="3.500000000000001E-2"/>
          </c:errBars>
          <c:cat>
            <c:strRef>
              <c:f>Sheet1!$A$2:$A$3</c:f>
              <c:strCache>
                <c:ptCount val="2"/>
                <c:pt idx="0">
                  <c:v>WN full set</c:v>
                </c:pt>
                <c:pt idx="1">
                  <c:v>WN restricted set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0.59</c:v>
                </c:pt>
                <c:pt idx="1">
                  <c:v>0.53</c:v>
                </c:pt>
              </c:numCache>
            </c:numRef>
          </c:val>
        </c:ser>
        <c:axId val="99070720"/>
        <c:axId val="99072256"/>
      </c:barChart>
      <c:catAx>
        <c:axId val="9907072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US" sz="1800"/>
            </a:pPr>
            <a:endParaRPr lang="en-US"/>
          </a:p>
        </c:txPr>
        <c:crossAx val="99072256"/>
        <c:crosses val="autoZero"/>
        <c:auto val="1"/>
        <c:lblAlgn val="ctr"/>
        <c:lblOffset val="100"/>
      </c:catAx>
      <c:valAx>
        <c:axId val="99072256"/>
        <c:scaling>
          <c:orientation val="minMax"/>
          <c:max val="1"/>
          <c:min val="0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en-US" sz="1600"/>
            </a:pPr>
            <a:endParaRPr lang="en-US"/>
          </a:p>
        </c:txPr>
        <c:crossAx val="9907072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n-US" sz="180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ITA</c:v>
                </c:pt>
              </c:strCache>
            </c:strRef>
          </c:tx>
          <c:dLbls>
            <c:dLbl>
              <c:idx val="0"/>
              <c:layout>
                <c:manualLayout>
                  <c:x val="-3.7927323619027349E-17"/>
                  <c:y val="9.8875109361330232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9.3319553805774239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n-US" sz="1800"/>
                </a:pPr>
                <a:endParaRPr lang="en-US"/>
              </a:p>
            </c:txPr>
            <c:dLblPos val="inEnd"/>
            <c:showVal val="1"/>
          </c:dLbls>
          <c:errBars>
            <c:errBarType val="both"/>
            <c:errValType val="fixedVal"/>
            <c:val val="2.0000000000000011E-2"/>
          </c:errBars>
          <c:cat>
            <c:strRef>
              <c:f>Sheet1!$A$2:$A$3</c:f>
              <c:strCache>
                <c:ptCount val="2"/>
                <c:pt idx="0">
                  <c:v>WN restricted set (fine-grained)</c:v>
                </c:pt>
                <c:pt idx="1">
                  <c:v>OntoNotes (coarse-grained)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0.53</c:v>
                </c:pt>
                <c:pt idx="1">
                  <c:v>0.91</c:v>
                </c:pt>
              </c:numCache>
            </c:numRef>
          </c:val>
        </c:ser>
        <c:axId val="99089792"/>
        <c:axId val="88081536"/>
      </c:barChart>
      <c:catAx>
        <c:axId val="9908979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US" sz="1800"/>
            </a:pPr>
            <a:endParaRPr lang="en-US"/>
          </a:p>
        </c:txPr>
        <c:crossAx val="88081536"/>
        <c:crosses val="autoZero"/>
        <c:auto val="1"/>
        <c:lblAlgn val="ctr"/>
        <c:lblOffset val="100"/>
      </c:catAx>
      <c:valAx>
        <c:axId val="88081536"/>
        <c:scaling>
          <c:orientation val="minMax"/>
          <c:max val="1"/>
          <c:min val="0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en-US" sz="1600"/>
            </a:pPr>
            <a:endParaRPr lang="en-US"/>
          </a:p>
        </c:txPr>
        <c:crossAx val="9908979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n-US" sz="1800"/>
          </a:pPr>
          <a:endParaRPr lang="en-US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90F69-BB15-4590-9A77-0C52999744F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D6129-60FB-4603-8C24-1B026CAC09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D6129-60FB-4603-8C24-1B026CAC09C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They</a:t>
            </a:r>
            <a:r>
              <a:rPr lang="en-US" baseline="0" dirty="0" smtClean="0"/>
              <a:t> don’t always agree, and this is a problem for machine learning systems that rely on the annotation for training data.  Some types of annotation are straightforward (POS), but semantic annotation is trickier.  Word sense annotation , with new sets of tags for every word, is particularly challenging.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D6129-60FB-4603-8C24-1B026CAC09C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932085-3039-4C92-9F82-74DCB929A21D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do we care?  Unlikely for system performance to exceed annotation  agreement</a:t>
            </a:r>
            <a:r>
              <a:rPr lang="en-US" baseline="0" dirty="0" smtClean="0"/>
              <a:t> rates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Table shows the</a:t>
            </a:r>
            <a:r>
              <a:rPr lang="en-US" baseline="0" dirty="0" smtClean="0"/>
              <a:t> performance accuracy of 3 different systems and the </a:t>
            </a:r>
            <a:r>
              <a:rPr lang="en-US" baseline="0" dirty="0" err="1" smtClean="0"/>
              <a:t>ita</a:t>
            </a:r>
            <a:r>
              <a:rPr lang="en-US" baseline="0" dirty="0" smtClean="0"/>
              <a:t> of their training data.  Why the difference in </a:t>
            </a:r>
            <a:r>
              <a:rPr lang="en-US" baseline="0" dirty="0" err="1" smtClean="0"/>
              <a:t>ita</a:t>
            </a:r>
            <a:r>
              <a:rPr lang="en-US" baseline="0" dirty="0" smtClean="0"/>
              <a:t>?  Three different sense inventories that differ primarily in the granularity of their senses.  </a:t>
            </a:r>
            <a:r>
              <a:rPr lang="en-US" b="1" baseline="0" dirty="0" smtClean="0">
                <a:solidFill>
                  <a:srgbClr val="FF33CC"/>
                </a:solidFill>
              </a:rPr>
              <a:t>Define ITA</a:t>
            </a:r>
            <a:endParaRPr lang="en-US" b="1" dirty="0">
              <a:solidFill>
                <a:srgbClr val="FF33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D6129-60FB-4603-8C24-1B026CAC09C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Subtle</a:t>
            </a:r>
            <a:r>
              <a:rPr lang="en-US" baseline="0" dirty="0" smtClean="0"/>
              <a:t> difference in first 2 WN senses; subsumed in 1 ON sense. WN more nuanced, ON more general; difference in # of senses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D6129-60FB-4603-8C24-1B026CAC09C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Hypothetical verb with 14 WordNet senses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D6129-60FB-4603-8C24-1B026CAC09C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colors from previous</a:t>
            </a:r>
            <a:r>
              <a:rPr lang="en-US" baseline="0" dirty="0" smtClean="0"/>
              <a:t>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D6129-60FB-4603-8C24-1B026CAC09C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D86DE6C-CE05-47C2-8A5A-8BCAF8DC00CD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86BDD-F013-4CE6-9C5E-EEF2CB7BDEA5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6CA1-C165-44C2-B048-A3000B1BF444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983C90D-8B01-4FE0-B9EB-0DCFD1F7F999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B4B2EF1-24D3-4172-A87A-5C0F4275797E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FDEB1-9457-4592-A3CF-24963FE7C05A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6E53A-D95C-4965-896E-72F0123A2CF3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5A0C-10C8-48E5-B244-2FC2DFED03CD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3DE94C0-4754-410B-8891-83EAE3DC9E13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D749E-A4DC-48D6-8AC9-93BC98FE101F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84E5945-355B-4639-BC7B-C12617CBE018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19B45FC-7330-480D-B81D-798F04880897}" type="datetime1">
              <a:rPr lang="en-US" smtClean="0"/>
              <a:pPr/>
              <a:t>5/21/2010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2E1BB00-60CA-4012-A96D-2219BCAD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3581400"/>
            <a:ext cx="6477000" cy="1828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Number or Nuance: </a:t>
            </a:r>
            <a:br>
              <a:rPr lang="en-US" dirty="0" smtClean="0"/>
            </a:br>
            <a:r>
              <a:rPr lang="en-US" cap="none" dirty="0" smtClean="0"/>
              <a:t>Factors Affecting Reliable Word Sense Annotation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2438400" y="6172200"/>
            <a:ext cx="6705600" cy="6858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8000" dirty="0" smtClean="0"/>
              <a:t>Susan </a:t>
            </a:r>
            <a:r>
              <a:rPr lang="en-US" sz="8000" dirty="0" err="1" smtClean="0"/>
              <a:t>Windisch</a:t>
            </a:r>
            <a:r>
              <a:rPr lang="en-US" sz="8000" dirty="0" smtClean="0"/>
              <a:t> Brown, Travis Rood,  and Martha Palmer</a:t>
            </a:r>
          </a:p>
          <a:p>
            <a:r>
              <a:rPr lang="en-US" sz="8000" dirty="0" smtClean="0"/>
              <a:t>University of Colorado at Boulder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62800" cy="3886200"/>
          </a:xfrm>
        </p:spPr>
        <p:txBody>
          <a:bodyPr>
            <a:normAutofit/>
          </a:bodyPr>
          <a:lstStyle/>
          <a:p>
            <a:r>
              <a:rPr lang="en-US" dirty="0" smtClean="0"/>
              <a:t>Annotators in their little nests agree;</a:t>
            </a:r>
          </a:p>
          <a:p>
            <a:r>
              <a:rPr lang="en-US" dirty="0" smtClean="0"/>
              <a:t>And ‘tis a shameful sight,</a:t>
            </a:r>
          </a:p>
          <a:p>
            <a:r>
              <a:rPr lang="en-US" dirty="0" smtClean="0"/>
              <a:t>When taggers on one project</a:t>
            </a:r>
          </a:p>
          <a:p>
            <a:r>
              <a:rPr lang="en-US" dirty="0" smtClean="0"/>
              <a:t>Fall out, and chide, and fight.</a:t>
            </a:r>
          </a:p>
          <a:p>
            <a:r>
              <a:rPr lang="en-US" dirty="0" smtClean="0"/>
              <a:t>                          —[adapted from] Isaac Watts</a:t>
            </a:r>
          </a:p>
          <a:p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Automatic word </a:t>
            </a:r>
            <a:r>
              <a:rPr lang="en-US" sz="3200" dirty="0"/>
              <a:t>sense disambiguation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/>
              <a:t>Lexical ambiguity is a significant </a:t>
            </a:r>
            <a:r>
              <a:rPr lang="en-US" sz="3200" dirty="0"/>
              <a:t>problem in </a:t>
            </a:r>
            <a:r>
              <a:rPr lang="en-US" sz="3200" dirty="0" smtClean="0"/>
              <a:t>natural language processing (NLP) applications </a:t>
            </a:r>
            <a:r>
              <a:rPr lang="en-US" sz="2400" dirty="0" smtClean="0"/>
              <a:t>(</a:t>
            </a:r>
            <a:r>
              <a:rPr lang="en-US" sz="2400" dirty="0" err="1" smtClean="0"/>
              <a:t>Agirre</a:t>
            </a:r>
            <a:r>
              <a:rPr lang="en-US" sz="2400" dirty="0" smtClean="0"/>
              <a:t> &amp; Edmonds, 2006)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Text summarization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Question </a:t>
            </a:r>
            <a:r>
              <a:rPr lang="en-US" sz="2800" dirty="0" smtClean="0"/>
              <a:t>answering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WSD systems might help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Several studies show benefits for NLP tasks </a:t>
            </a:r>
            <a:r>
              <a:rPr lang="en-US" sz="2400" dirty="0" smtClean="0"/>
              <a:t>(Sanderson, 2000; </a:t>
            </a:r>
            <a:r>
              <a:rPr lang="en-US" sz="2400" dirty="0" err="1" smtClean="0"/>
              <a:t>Stokoe</a:t>
            </a:r>
            <a:r>
              <a:rPr lang="en-US" sz="2400" dirty="0" smtClean="0"/>
              <a:t>, 2003; </a:t>
            </a:r>
            <a:r>
              <a:rPr lang="en-US" sz="2400" dirty="0" err="1" smtClean="0"/>
              <a:t>Carpuat</a:t>
            </a:r>
            <a:r>
              <a:rPr lang="en-US" sz="2400" dirty="0" smtClean="0"/>
              <a:t> and Wu, 2007; Chan, Ng and Chiang, 2007)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But only with higher system accuracy (90%+)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None/>
            </a:pPr>
            <a:endParaRPr lang="en-US" sz="18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Annotation reliability affects system accuracy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226424" cy="485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606"/>
                <a:gridCol w="2056606"/>
                <a:gridCol w="2056606"/>
                <a:gridCol w="2056606"/>
              </a:tblGrid>
              <a:tr h="116076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WSD system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System Performance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Inter-annotator agreement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Sense Inventory</a:t>
                      </a:r>
                      <a:endParaRPr lang="en-US" sz="2800" dirty="0"/>
                    </a:p>
                  </a:txBody>
                  <a:tcPr marL="43180" marR="43180"/>
                </a:tc>
              </a:tr>
              <a:tr h="116076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SensEval2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62.5%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70%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WordNet </a:t>
                      </a:r>
                      <a:endParaRPr lang="en-US" sz="2200" dirty="0"/>
                    </a:p>
                  </a:txBody>
                  <a:tcPr marL="43180" marR="43180"/>
                </a:tc>
              </a:tr>
              <a:tr h="11633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Chen et al. </a:t>
                      </a:r>
                      <a:r>
                        <a:rPr lang="en-US" sz="2200" dirty="0" smtClean="0"/>
                        <a:t>(2007)</a:t>
                      </a:r>
                      <a:endParaRPr lang="en-US" sz="22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82%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89%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OntoNotes </a:t>
                      </a:r>
                    </a:p>
                  </a:txBody>
                  <a:tcPr marL="43180" marR="43180"/>
                </a:tc>
              </a:tr>
              <a:tr h="11633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Palmer </a:t>
                      </a:r>
                      <a:r>
                        <a:rPr lang="en-US" sz="2200" dirty="0" smtClean="0"/>
                        <a:t>(2008)</a:t>
                      </a:r>
                      <a:endParaRPr lang="en-US" sz="22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90%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94%</a:t>
                      </a:r>
                      <a:endParaRPr lang="en-US" sz="2800" dirty="0"/>
                    </a:p>
                  </a:txBody>
                  <a:tcPr marL="43180" marR="43180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PropBank </a:t>
                      </a:r>
                    </a:p>
                  </a:txBody>
                  <a:tcPr marL="43180" marR="43180"/>
                </a:tc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838200" y="1600200"/>
            <a:ext cx="8305800" cy="251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Senses for the verb </a:t>
            </a:r>
            <a:r>
              <a:rPr lang="en-US" i="1" dirty="0" smtClean="0"/>
              <a:t>control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838200" y="1600200"/>
          <a:ext cx="7927975" cy="516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275"/>
                <a:gridCol w="4076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WordNet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OntoNotes</a:t>
                      </a:r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kumimoji="0" 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exercise authoritative control or power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exercise power or influence over; hold within limits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control (others or </a:t>
                      </a:r>
                      <a:r>
                        <a:rPr kumimoji="0" 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oneself</a:t>
                      </a:r>
                      <a:r>
                        <a:rPr kumimoji="0" 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or influence skillfully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900" kern="1200" dirty="0" smtClean="0">
                        <a:solidFill>
                          <a:srgbClr val="FF33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handle and cause to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lessen the intensity of; temper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5. check or regulate (a scientific experiment) by conducting a parallel experiment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2. verify something by comparing to a standard</a:t>
                      </a:r>
                    </a:p>
                    <a:p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6. verify by using a duplicate register for comparison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900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7. be careful or certain to do something</a:t>
                      </a:r>
                      <a:endParaRPr lang="en-US" sz="19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8. have a firm understanding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Possible factors affecting the reliability of word sense annotation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524000"/>
            <a:ext cx="8153400" cy="487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Fine-grained senses result in </a:t>
            </a:r>
            <a:r>
              <a:rPr lang="en-US" dirty="0" smtClean="0"/>
              <a:t>many </a:t>
            </a:r>
            <a:r>
              <a:rPr lang="en-US" dirty="0" smtClean="0"/>
              <a:t>senses per word, </a:t>
            </a:r>
            <a:r>
              <a:rPr lang="en-US" dirty="0" smtClean="0"/>
              <a:t>creating a heavy cognitive load on annotators, making </a:t>
            </a:r>
            <a:r>
              <a:rPr lang="en-US" dirty="0" smtClean="0"/>
              <a:t>accurate and consistent tagging difficult</a:t>
            </a:r>
            <a:endParaRPr lang="en-US" sz="2100" dirty="0" smtClean="0"/>
          </a:p>
          <a:p>
            <a:r>
              <a:rPr lang="en-US" dirty="0" smtClean="0"/>
              <a:t>Fine-grained senses are not distinct enough to reliably discriminate between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Requirements to compare fine-grained and coarse-grained annotation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Annotation of the same words on the same corpus instances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Sense inventories differing only in sense granularity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Previous work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(Ng et al., 1999; Edmonds &amp; Cotton, 2001;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Navigli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et al. 2007)</a:t>
            </a:r>
            <a:endParaRPr lang="en-GB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experiments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40 verbs</a:t>
            </a:r>
          </a:p>
          <a:p>
            <a:r>
              <a:rPr lang="en-US" dirty="0" smtClean="0"/>
              <a:t>Number of senses : 2-26</a:t>
            </a:r>
          </a:p>
          <a:p>
            <a:r>
              <a:rPr lang="en-US" dirty="0" smtClean="0"/>
              <a:t>Sense granularity: WordNet vs. OntoNotes</a:t>
            </a:r>
          </a:p>
          <a:p>
            <a:r>
              <a:rPr lang="en-US" dirty="0" smtClean="0"/>
              <a:t>Exp. 1: confirm difference in reliability between fine- and coarse-grained annotation; vary granularity and number of senses</a:t>
            </a:r>
          </a:p>
          <a:p>
            <a:r>
              <a:rPr lang="en-US" dirty="0" smtClean="0"/>
              <a:t>Exp. 2: hold granularity constant; vary number of senses</a:t>
            </a:r>
          </a:p>
          <a:p>
            <a:r>
              <a:rPr lang="en-US" dirty="0" smtClean="0"/>
              <a:t>Exp. 3: hold number constant; vary granularity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Compare fine-grained sense inventory to coarse</a:t>
            </a:r>
          </a:p>
          <a:p>
            <a:r>
              <a:rPr lang="en-US" dirty="0" smtClean="0"/>
              <a:t>70 </a:t>
            </a:r>
            <a:r>
              <a:rPr lang="en-US" dirty="0" smtClean="0"/>
              <a:t>instances </a:t>
            </a:r>
            <a:r>
              <a:rPr lang="en-US" dirty="0" smtClean="0"/>
              <a:t>for each </a:t>
            </a:r>
            <a:r>
              <a:rPr lang="en-US" dirty="0" smtClean="0"/>
              <a:t>verb from the ON corpus</a:t>
            </a:r>
            <a:endParaRPr lang="en-US" dirty="0" smtClean="0"/>
          </a:p>
          <a:p>
            <a:r>
              <a:rPr lang="en-US" dirty="0" smtClean="0"/>
              <a:t>Annotated with WN senses by multiple pairs of annotators</a:t>
            </a:r>
          </a:p>
          <a:p>
            <a:r>
              <a:rPr lang="en-US" dirty="0" smtClean="0"/>
              <a:t>Annotated with ON senses by multiple pairs of annotators</a:t>
            </a:r>
          </a:p>
          <a:p>
            <a:r>
              <a:rPr lang="en-US" dirty="0" smtClean="0"/>
              <a:t>Compare the ON ITAs to the WN ITAs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5257800"/>
          <a:ext cx="6096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Ave. </a:t>
                      </a:r>
                      <a:r>
                        <a:rPr lang="en-US" baseline="0" dirty="0" smtClean="0"/>
                        <a:t> n</a:t>
                      </a:r>
                      <a:r>
                        <a:rPr lang="en-US" dirty="0" smtClean="0"/>
                        <a:t>umber of senses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Granularity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OntoNotes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Coarse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Coarse-grained ON annotations had higher ITAs than fine-grained WN annotations</a:t>
            </a:r>
          </a:p>
          <a:p>
            <a:r>
              <a:rPr lang="en-US" dirty="0" smtClean="0"/>
              <a:t>Number of senses</a:t>
            </a:r>
          </a:p>
          <a:p>
            <a:pPr lvl="2"/>
            <a:r>
              <a:rPr lang="en-US" sz="2400" dirty="0" smtClean="0"/>
              <a:t>No significant effect </a:t>
            </a:r>
            <a:r>
              <a:rPr lang="en-US" sz="1800" dirty="0" smtClean="0"/>
              <a:t>(t</a:t>
            </a:r>
            <a:r>
              <a:rPr lang="en-US" sz="1800" baseline="-25000" dirty="0" smtClean="0"/>
              <a:t>(79)</a:t>
            </a:r>
            <a:r>
              <a:rPr lang="en-US" sz="1800" dirty="0" smtClean="0"/>
              <a:t> = -1.28, p = .206). </a:t>
            </a:r>
          </a:p>
          <a:p>
            <a:r>
              <a:rPr lang="en-US" dirty="0" smtClean="0"/>
              <a:t>Sense nuance </a:t>
            </a:r>
          </a:p>
          <a:p>
            <a:pPr lvl="2"/>
            <a:r>
              <a:rPr lang="en-US" sz="2400" dirty="0" smtClean="0"/>
              <a:t>Yes, a significant effect </a:t>
            </a:r>
            <a:r>
              <a:rPr lang="en-US" sz="1800" dirty="0" smtClean="0"/>
              <a:t>(t</a:t>
            </a:r>
            <a:r>
              <a:rPr lang="en-US" sz="1800" baseline="-25000" dirty="0" smtClean="0"/>
              <a:t>(79)</a:t>
            </a:r>
            <a:r>
              <a:rPr lang="en-US" sz="1800" dirty="0" smtClean="0"/>
              <a:t> = 10.39, p &lt; .0001).</a:t>
            </a:r>
          </a:p>
          <a:p>
            <a:pPr lvl="2"/>
            <a:r>
              <a:rPr lang="en-US" sz="2400" dirty="0" smtClean="0"/>
              <a:t>With number of senses held constant, coarse-grained annotation is 16.2 percentage points higher than fine-grained.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2: Number of senses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Hold sense granularity constant; vary # of senses</a:t>
            </a:r>
          </a:p>
          <a:p>
            <a:r>
              <a:rPr lang="en-US" dirty="0" smtClean="0"/>
              <a:t>2 pairs of annotators, using fine-grained WN senses</a:t>
            </a:r>
          </a:p>
          <a:p>
            <a:r>
              <a:rPr lang="en-US" dirty="0" smtClean="0"/>
              <a:t>First pair uses full set of WN senses for a word</a:t>
            </a:r>
          </a:p>
          <a:p>
            <a:r>
              <a:rPr lang="en-US" dirty="0" smtClean="0"/>
              <a:t>Second pair uses a restricted set on instances that we know should fit one of those senses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4495800"/>
          <a:ext cx="72390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Ave.</a:t>
                      </a:r>
                      <a:r>
                        <a:rPr lang="en-US" baseline="0" dirty="0" smtClean="0"/>
                        <a:t> n</a:t>
                      </a:r>
                      <a:r>
                        <a:rPr lang="en-US" dirty="0" smtClean="0"/>
                        <a:t>umber of senses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Granularity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WN</a:t>
                      </a:r>
                      <a:r>
                        <a:rPr lang="en-US" sz="2400" baseline="0" dirty="0" smtClean="0"/>
                        <a:t> Full set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14.6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Fine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WN Restricted set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5.6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Fine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2E1BB00-60CA-4012-A96D-2219BCAD253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14"/>
          <p:cNvSpPr txBox="1"/>
          <p:nvPr/>
        </p:nvSpPr>
        <p:spPr>
          <a:xfrm>
            <a:off x="6324600" y="1447800"/>
            <a:ext cx="216673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OntoNotes grouped sense B</a:t>
            </a:r>
            <a:endParaRPr lang="en-US" dirty="0"/>
          </a:p>
        </p:txBody>
      </p:sp>
      <p:sp>
        <p:nvSpPr>
          <p:cNvPr id="6" name="TextBox 13"/>
          <p:cNvSpPr txBox="1"/>
          <p:nvPr/>
        </p:nvSpPr>
        <p:spPr>
          <a:xfrm>
            <a:off x="1752600" y="4114800"/>
            <a:ext cx="1534767" cy="92333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OntoNotes grouped sense C</a:t>
            </a:r>
            <a:endParaRPr lang="en-US" dirty="0"/>
          </a:p>
        </p:txBody>
      </p:sp>
      <p:sp>
        <p:nvSpPr>
          <p:cNvPr id="7" name="TextBox 12"/>
          <p:cNvSpPr txBox="1"/>
          <p:nvPr/>
        </p:nvSpPr>
        <p:spPr>
          <a:xfrm>
            <a:off x="609600" y="1143000"/>
            <a:ext cx="180560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OntoNotes grouped sense A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083865" y="2056753"/>
            <a:ext cx="2708413" cy="289301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5429250" y="2874230"/>
            <a:ext cx="207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WN  3       7       8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837083" y="1142353"/>
            <a:ext cx="3430656" cy="289301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extBox 8"/>
          <p:cNvSpPr txBox="1"/>
          <p:nvPr/>
        </p:nvSpPr>
        <p:spPr>
          <a:xfrm>
            <a:off x="5774635" y="3483830"/>
            <a:ext cx="144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13       14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231045" y="3791919"/>
            <a:ext cx="1895889" cy="175647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TextBox 10"/>
          <p:cNvSpPr txBox="1"/>
          <p:nvPr/>
        </p:nvSpPr>
        <p:spPr>
          <a:xfrm>
            <a:off x="3576429" y="4396352"/>
            <a:ext cx="145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WN  9    10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33400" y="457200"/>
            <a:ext cx="8305800" cy="6096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4"/>
          <p:cNvSpPr txBox="1"/>
          <p:nvPr/>
        </p:nvSpPr>
        <p:spPr>
          <a:xfrm>
            <a:off x="2358059" y="1959830"/>
            <a:ext cx="259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WN  1      2       4        5</a:t>
            </a:r>
            <a:endParaRPr lang="en-US" dirty="0"/>
          </a:p>
        </p:txBody>
      </p:sp>
      <p:sp>
        <p:nvSpPr>
          <p:cNvPr id="16" name="TextBox 5"/>
          <p:cNvSpPr txBox="1"/>
          <p:nvPr/>
        </p:nvSpPr>
        <p:spPr>
          <a:xfrm>
            <a:off x="2551043" y="2645630"/>
            <a:ext cx="1805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6      11       12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"Then I just bought plywood, </a:t>
            </a:r>
            <a:r>
              <a:rPr lang="en-US" i="1" dirty="0" smtClean="0"/>
              <a:t>drew </a:t>
            </a:r>
            <a:r>
              <a:rPr lang="en-US" dirty="0" smtClean="0"/>
              <a:t>the pieces on it and cut them out."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smtClean="0"/>
              <a:t>1. ----------------</a:t>
            </a:r>
          </a:p>
          <a:p>
            <a:r>
              <a:rPr lang="en-US" dirty="0" smtClean="0"/>
              <a:t>2. ----------------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3. ----------------</a:t>
            </a:r>
          </a:p>
          <a:p>
            <a:r>
              <a:rPr lang="en-US" dirty="0" smtClean="0"/>
              <a:t>4. ----------------</a:t>
            </a:r>
          </a:p>
          <a:p>
            <a:r>
              <a:rPr lang="en-US" dirty="0" smtClean="0"/>
              <a:t>5. ----------------</a:t>
            </a:r>
          </a:p>
          <a:p>
            <a:r>
              <a:rPr lang="en-US" dirty="0" smtClean="0"/>
              <a:t>6. ----------------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7. ----------------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8. ----------------</a:t>
            </a:r>
          </a:p>
          <a:p>
            <a:r>
              <a:rPr lang="en-US" dirty="0" smtClean="0"/>
              <a:t>9. ----------------</a:t>
            </a:r>
          </a:p>
          <a:p>
            <a:r>
              <a:rPr lang="en-US" dirty="0" smtClean="0"/>
              <a:t>10. ----------------</a:t>
            </a:r>
          </a:p>
          <a:p>
            <a:r>
              <a:rPr lang="en-US" dirty="0" smtClean="0"/>
              <a:t>11. ----------------</a:t>
            </a:r>
          </a:p>
          <a:p>
            <a:r>
              <a:rPr lang="en-US" dirty="0" smtClean="0"/>
              <a:t>12. ----------------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13. ----------------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14. ----------------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3. ----------------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7. ----------------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8. ----------------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13. ----------------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14. ----------------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en-US" dirty="0" smtClean="0"/>
              <a:t>Full set of WN senses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Restricted set of WN senses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0225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Experiment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Number of senses controlled; vary sense granularity</a:t>
            </a:r>
          </a:p>
          <a:p>
            <a:r>
              <a:rPr lang="en-US" dirty="0" smtClean="0"/>
              <a:t>Compare the ITAs for the ON tagging with the restricted-set WN tagging</a:t>
            </a:r>
          </a:p>
          <a:p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3886200"/>
          <a:ext cx="7467600" cy="191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88717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Ave.</a:t>
                      </a:r>
                      <a:r>
                        <a:rPr lang="en-US" sz="2400" baseline="0" dirty="0" smtClean="0"/>
                        <a:t> n</a:t>
                      </a:r>
                      <a:r>
                        <a:rPr lang="en-US" sz="2400" dirty="0" smtClean="0"/>
                        <a:t>umber of senses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Granularity</a:t>
                      </a:r>
                      <a:endParaRPr lang="en-US" sz="2400" dirty="0"/>
                    </a:p>
                  </a:txBody>
                  <a:tcPr/>
                </a:tc>
              </a:tr>
              <a:tr h="5139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OntoNotes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6.2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Coarse</a:t>
                      </a:r>
                      <a:endParaRPr lang="en-US" sz="2400" dirty="0"/>
                    </a:p>
                  </a:txBody>
                  <a:tcPr/>
                </a:tc>
              </a:tr>
              <a:tr h="5139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WN Restricted set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5.6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Fine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600200" y="1752600"/>
          <a:ext cx="613886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endParaRPr lang="en-US" sz="2400" dirty="0" smtClean="0"/>
          </a:p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Number of senses annotators must choose between: </a:t>
            </a:r>
            <a:r>
              <a:rPr lang="en-US" sz="2800" dirty="0" smtClean="0"/>
              <a:t>never a significant factor</a:t>
            </a:r>
          </a:p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Granularity of the senses: </a:t>
            </a:r>
            <a:r>
              <a:rPr lang="en-US" sz="2800" dirty="0" smtClean="0"/>
              <a:t>a significant factor, with fine-grained senses leading to lower ITAs</a:t>
            </a:r>
          </a:p>
          <a:p>
            <a:r>
              <a:rPr lang="en-US" sz="2800" dirty="0" smtClean="0"/>
              <a:t>Poor </a:t>
            </a:r>
            <a:r>
              <a:rPr lang="en-US" sz="2800" smtClean="0"/>
              <a:t>reliability of fine-grained </a:t>
            </a:r>
            <a:r>
              <a:rPr lang="en-US" sz="2800" dirty="0" smtClean="0"/>
              <a:t>word sense annotation cannot be improved by reducing the cognitive load on annotators.</a:t>
            </a:r>
          </a:p>
          <a:p>
            <a:r>
              <a:rPr lang="en-US" sz="2800" dirty="0" smtClean="0"/>
              <a:t>Annotators cannot reliably discriminate between nuanced sense distinctions. 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 numCol="1"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We gratefully acknowledge the efforts of all of the annotators and the support of the National Science Foundation Grants NSF-0415923, Word Sense Disambiguation and CISE-CRI-0551615, Towards a Comprehensive Linguistic Annotation and CISE-CRI 0709167, as well as a grant from the Defense Advanced Research Projects Agency (DARPA/IPTO) under the GALE program, DARPA/CMO Contract No. HR0011-06-C-0022, a subcontract from BBN, Inc.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Restricted set annotation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E1BB00-60CA-4012-A96D-2219BCAD253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the adjudicated ON data to determine the ON sense for each instance.</a:t>
            </a:r>
          </a:p>
          <a:p>
            <a:r>
              <a:rPr lang="en-US" dirty="0" smtClean="0"/>
              <a:t>Use instances from experiment1 that were labeled with one selected ON sense (35 instances).</a:t>
            </a:r>
          </a:p>
          <a:p>
            <a:r>
              <a:rPr lang="en-US" dirty="0" smtClean="0"/>
              <a:t>Each restricted-set annotator saw only the WN senses that were clustered to form the appropriate ON sense.</a:t>
            </a:r>
          </a:p>
          <a:p>
            <a:r>
              <a:rPr lang="en-US" dirty="0" smtClean="0"/>
              <a:t>Compare to the full set annotation for those instances.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13468</TotalTime>
  <Words>1124</Words>
  <Application>Microsoft Office PowerPoint</Application>
  <PresentationFormat>On-screen Show (4:3)</PresentationFormat>
  <Paragraphs>194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Median</vt:lpstr>
      <vt:lpstr>Number or Nuance:  Factors Affecting Reliable Word Sense Annotation</vt:lpstr>
      <vt:lpstr>Slide 2</vt:lpstr>
      <vt:lpstr>Automatic word sense disambiguation</vt:lpstr>
      <vt:lpstr>Annotation reliability affects system accuracy</vt:lpstr>
      <vt:lpstr>Senses for the verb control</vt:lpstr>
      <vt:lpstr>Possible factors affecting the reliability of word sense annotation</vt:lpstr>
      <vt:lpstr>Requirements to compare fine-grained and coarse-grained annotation</vt:lpstr>
      <vt:lpstr>3 experiments</vt:lpstr>
      <vt:lpstr>Experiment 1</vt:lpstr>
      <vt:lpstr>Results</vt:lpstr>
      <vt:lpstr>Results</vt:lpstr>
      <vt:lpstr>Experiment 2: Number of senses</vt:lpstr>
      <vt:lpstr>Slide 13</vt:lpstr>
      <vt:lpstr>"Then I just bought plywood, drew the pieces on it and cut them out."</vt:lpstr>
      <vt:lpstr>Results</vt:lpstr>
      <vt:lpstr>Experiment 3</vt:lpstr>
      <vt:lpstr>Results</vt:lpstr>
      <vt:lpstr>Conclusion</vt:lpstr>
      <vt:lpstr>Acknowledgements</vt:lpstr>
      <vt:lpstr>Restricted set annotation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Senses</dc:title>
  <dc:creator>Susan W. Brown</dc:creator>
  <cp:lastModifiedBy>User</cp:lastModifiedBy>
  <cp:revision>201</cp:revision>
  <dcterms:created xsi:type="dcterms:W3CDTF">2009-02-07T19:42:30Z</dcterms:created>
  <dcterms:modified xsi:type="dcterms:W3CDTF">2010-05-21T09:28:47Z</dcterms:modified>
</cp:coreProperties>
</file>