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416" r:id="rId2"/>
    <p:sldId id="425" r:id="rId3"/>
    <p:sldId id="424" r:id="rId4"/>
    <p:sldId id="413" r:id="rId5"/>
    <p:sldId id="426" r:id="rId6"/>
    <p:sldId id="427" r:id="rId7"/>
    <p:sldId id="428" r:id="rId8"/>
    <p:sldId id="429" r:id="rId9"/>
    <p:sldId id="430" r:id="rId10"/>
    <p:sldId id="431" r:id="rId11"/>
    <p:sldId id="262" r:id="rId12"/>
    <p:sldId id="266" r:id="rId13"/>
    <p:sldId id="275" r:id="rId14"/>
    <p:sldId id="432" r:id="rId15"/>
    <p:sldId id="433" r:id="rId16"/>
    <p:sldId id="434" r:id="rId17"/>
    <p:sldId id="410" r:id="rId18"/>
    <p:sldId id="435" r:id="rId19"/>
    <p:sldId id="441" r:id="rId20"/>
    <p:sldId id="438" r:id="rId21"/>
    <p:sldId id="436" r:id="rId22"/>
    <p:sldId id="442" r:id="rId23"/>
    <p:sldId id="439" r:id="rId24"/>
    <p:sldId id="440" r:id="rId25"/>
    <p:sldId id="437" r:id="rId26"/>
    <p:sldId id="450" r:id="rId27"/>
    <p:sldId id="449" r:id="rId28"/>
    <p:sldId id="451" r:id="rId29"/>
    <p:sldId id="414" r:id="rId30"/>
    <p:sldId id="415" r:id="rId31"/>
    <p:sldId id="443" r:id="rId32"/>
    <p:sldId id="444" r:id="rId33"/>
    <p:sldId id="445" r:id="rId34"/>
    <p:sldId id="446" r:id="rId35"/>
    <p:sldId id="447" r:id="rId36"/>
    <p:sldId id="448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41" autoAdjust="0"/>
    <p:restoredTop sz="86965" autoAdjust="0"/>
  </p:normalViewPr>
  <p:slideViewPr>
    <p:cSldViewPr>
      <p:cViewPr varScale="1">
        <p:scale>
          <a:sx n="72" d="100"/>
          <a:sy n="72" d="100"/>
        </p:scale>
        <p:origin x="-15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C5662-8CE0-438D-8958-CC8983446F78}" type="datetimeFigureOut">
              <a:rPr lang="en-US"/>
              <a:pPr>
                <a:defRPr/>
              </a:pPr>
              <a:t>5/20/2010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F90B1B9-6664-49D2-B75A-DF6EDE04D6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43691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part1:</a:t>
            </a:r>
            <a:r>
              <a:rPr lang="en-US" baseline="0" dirty="0" smtClean="0"/>
              <a:t> 100+ </a:t>
            </a:r>
            <a:r>
              <a:rPr lang="en-US" baseline="0" dirty="0" err="1" smtClean="0"/>
              <a:t>langs</a:t>
            </a:r>
            <a:endParaRPr lang="en-US" baseline="0" dirty="0" smtClean="0"/>
          </a:p>
          <a:p>
            <a:r>
              <a:rPr lang="en-US" baseline="0" dirty="0" smtClean="0"/>
              <a:t>part2: 500 </a:t>
            </a:r>
            <a:r>
              <a:rPr lang="en-US" baseline="0" dirty="0" err="1" smtClean="0"/>
              <a:t>langs</a:t>
            </a:r>
            <a:endParaRPr lang="en-US" baseline="0" dirty="0" smtClean="0"/>
          </a:p>
          <a:p>
            <a:r>
              <a:rPr lang="en-US" baseline="0" dirty="0" smtClean="0"/>
              <a:t>part5: </a:t>
            </a:r>
            <a:r>
              <a:rPr lang="en-US" baseline="0" dirty="0" err="1" smtClean="0"/>
              <a:t>lang</a:t>
            </a:r>
            <a:r>
              <a:rPr lang="en-US" baseline="0" dirty="0" smtClean="0"/>
              <a:t> families</a:t>
            </a:r>
          </a:p>
          <a:p>
            <a:r>
              <a:rPr lang="en-US" baseline="0" dirty="0" smtClean="0"/>
              <a:t>part 6: </a:t>
            </a:r>
            <a:r>
              <a:rPr lang="en-US" baseline="0" dirty="0" err="1" smtClean="0"/>
              <a:t>lang</a:t>
            </a:r>
            <a:r>
              <a:rPr lang="en-US" baseline="0" dirty="0" smtClean="0"/>
              <a:t> variations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90B1B9-6664-49D2-B75A-DF6EDE04D63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Changes on this slide (plurals and past tense)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90B1B9-6664-49D2-B75A-DF6EDE04D63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9544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oceanic:</a:t>
            </a:r>
            <a:r>
              <a:rPr lang="en-US" baseline="0" dirty="0" smtClean="0"/>
              <a:t> </a:t>
            </a:r>
            <a:r>
              <a:rPr lang="en-US" dirty="0" smtClean="0"/>
              <a:t>o </a:t>
            </a:r>
            <a:r>
              <a:rPr lang="en-US" dirty="0" err="1" smtClean="0"/>
              <a:t>shi</a:t>
            </a:r>
            <a:r>
              <a:rPr lang="en-US" dirty="0" smtClean="0"/>
              <a:t> ‘</a:t>
            </a:r>
            <a:r>
              <a:rPr lang="en-US" dirty="0" err="1" smtClean="0"/>
              <a:t>anic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90B1B9-6664-49D2-B75A-DF6EDE04D63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ODIN</a:t>
            </a:r>
            <a:r>
              <a:rPr lang="en-US" baseline="0" dirty="0" smtClean="0"/>
              <a:t> uses v14, v15 forces major remapping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90B1B9-6664-49D2-B75A-DF6EDE04D63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2229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Arabic has 30 </a:t>
            </a:r>
            <a:r>
              <a:rPr lang="en-US" dirty="0" err="1" smtClean="0"/>
              <a:t>lang</a:t>
            </a:r>
            <a:r>
              <a:rPr lang="en-US" dirty="0" smtClean="0"/>
              <a:t> codes</a:t>
            </a:r>
          </a:p>
          <a:p>
            <a:r>
              <a:rPr lang="en-US" dirty="0" smtClean="0"/>
              <a:t>Quechua has</a:t>
            </a:r>
            <a:r>
              <a:rPr lang="en-US" baseline="0" dirty="0" smtClean="0"/>
              <a:t> 44 </a:t>
            </a:r>
            <a:r>
              <a:rPr lang="en-US" baseline="0" dirty="0" err="1" smtClean="0"/>
              <a:t>lang</a:t>
            </a:r>
            <a:r>
              <a:rPr lang="en-US" baseline="0" dirty="0" smtClean="0"/>
              <a:t> codes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90B1B9-6664-49D2-B75A-DF6EDE04D63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Even if you have never seen the name “Alisa” in your training data, you can still link “her” to “Alisa” correctly.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AE9F4A4-6CB4-441F-8A3F-4710A1D82F7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use 1% of the training data</a:t>
            </a: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57C220-CADB-4814-BD07-B6D2199FD89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E8AFC-5D71-4A3E-903A-98872BFCB7A7}" type="datetime1">
              <a:rPr lang="en-US" smtClean="0"/>
              <a:pPr>
                <a:defRPr/>
              </a:pPr>
              <a:t>5/20/2010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23776-7619-40D6-8D98-21E203D223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AD32D-626C-4BB2-81CF-4F788165498B}" type="datetime1">
              <a:rPr lang="en-US" smtClean="0"/>
              <a:pPr>
                <a:defRPr/>
              </a:pPr>
              <a:t>5/20/2010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4E738-E6C1-4D5D-8FE1-3B0E0AA73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FFA1D-E260-4477-A2BF-0DE52117C333}" type="datetime1">
              <a:rPr lang="en-US" smtClean="0"/>
              <a:pPr>
                <a:defRPr/>
              </a:pPr>
              <a:t>5/20/2010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398D3-242F-475C-920F-D5350C06E7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33B4A-C71C-45B5-915C-85D2F57EDC86}" type="datetime1">
              <a:rPr lang="en-US" smtClean="0"/>
              <a:pPr>
                <a:defRPr/>
              </a:pPr>
              <a:t>5/20/2010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9937A-587E-4BF6-904C-A3D70E737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A8BB0-A130-475A-8B73-94A2E7B63321}" type="datetime1">
              <a:rPr lang="en-US" smtClean="0"/>
              <a:pPr>
                <a:defRPr/>
              </a:pPr>
              <a:t>5/20/2010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55DFA-161C-47B7-8D36-27E1B88DED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166C9-4343-4374-807F-ED98F9FFA8AF}" type="datetime1">
              <a:rPr lang="en-US" smtClean="0"/>
              <a:pPr>
                <a:defRPr/>
              </a:pPr>
              <a:t>5/20/2010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B538E-DFE2-4AA6-A6A1-AF1A4D9755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0A425-78D6-40D9-B853-207A0A554189}" type="datetime1">
              <a:rPr lang="en-US" smtClean="0"/>
              <a:pPr>
                <a:defRPr/>
              </a:pPr>
              <a:t>5/20/2010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F9BE6-59B0-47D1-8371-C9F8F76F5F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A2881-41ED-43F9-A839-7939A1F42576}" type="datetime1">
              <a:rPr lang="en-US" smtClean="0"/>
              <a:pPr>
                <a:defRPr/>
              </a:pPr>
              <a:t>5/20/2010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48162-D07E-4204-B77A-E374B64EEE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2A094-0F8E-4DE1-ADD1-156D6159A513}" type="datetime1">
              <a:rPr lang="en-US" smtClean="0"/>
              <a:pPr>
                <a:defRPr/>
              </a:pPr>
              <a:t>5/20/2010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033C4-1CCA-4F45-B7DF-43FAAB835C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97B0F-226F-4411-AA8A-B15CB424E1A5}" type="datetime1">
              <a:rPr lang="en-US" smtClean="0"/>
              <a:pPr>
                <a:defRPr/>
              </a:pPr>
              <a:t>5/20/2010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42D34-8D99-4F86-9474-718521C1A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B4C4F-E485-4712-AE50-09187F8B493E}" type="datetime1">
              <a:rPr lang="en-US" smtClean="0"/>
              <a:pPr>
                <a:defRPr/>
              </a:pPr>
              <a:t>5/20/2010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713F6-7101-4DDD-8606-E8FF9C9E9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98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BEA6D7F-31C6-4CB4-9FE2-10D858B4D181}" type="datetime1">
              <a:rPr lang="en-US" smtClean="0"/>
              <a:pPr>
                <a:defRPr/>
              </a:pPr>
              <a:t>5/20/2010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CC5CD76-558F-4525-B033-B7AFB77EB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faculty.washington.edu/fxia/riples/" TargetMode="External"/><Relationship Id="rId2" Type="http://schemas.openxmlformats.org/officeDocument/2006/relationships/hyperlink" Target="http://odin.linguistlist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thnologue.com/" TargetMode="External"/><Relationship Id="rId4" Type="http://schemas.openxmlformats.org/officeDocument/2006/relationships/hyperlink" Target="http://elanguage.net/cyberling09/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41A465-1362-4C9F-AE35-42FC89E6B2DA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122" name="Title 1"/>
          <p:cNvSpPr>
            <a:spLocks noGrp="1"/>
          </p:cNvSpPr>
          <p:nvPr>
            <p:ph type="ctrTitle" idx="4294967295"/>
          </p:nvPr>
        </p:nvSpPr>
        <p:spPr>
          <a:xfrm>
            <a:off x="609600" y="1524000"/>
            <a:ext cx="7772400" cy="14700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The problems of language identification within hugely multilingual data sets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304800" y="3352800"/>
            <a:ext cx="8610600" cy="3124200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50000"/>
              </a:lnSpc>
              <a:buFont typeface="Arial" charset="0"/>
              <a:buNone/>
            </a:pPr>
            <a:endParaRPr lang="en-US" sz="2600" dirty="0" smtClean="0"/>
          </a:p>
          <a:p>
            <a:pPr marL="0" indent="0" algn="ctr" eaLnBrk="1" hangingPunct="1">
              <a:lnSpc>
                <a:spcPct val="50000"/>
              </a:lnSpc>
              <a:buFont typeface="Arial" charset="0"/>
              <a:buNone/>
            </a:pPr>
            <a:r>
              <a:rPr lang="en-US" sz="2600" dirty="0" err="1" smtClean="0"/>
              <a:t>Fei</a:t>
            </a:r>
            <a:r>
              <a:rPr lang="en-US" sz="2600" smtClean="0"/>
              <a:t>  Xia                  Carrie Lewis              William Lewis</a:t>
            </a:r>
          </a:p>
          <a:p>
            <a:pPr marL="0" indent="0" algn="ctr" eaLnBrk="1" hangingPunct="1">
              <a:lnSpc>
                <a:spcPct val="50000"/>
              </a:lnSpc>
              <a:buFont typeface="Arial" charset="0"/>
              <a:buNone/>
            </a:pPr>
            <a:endParaRPr lang="en-US" sz="2600" smtClean="0"/>
          </a:p>
          <a:p>
            <a:pPr marL="0" indent="0" algn="ctr" eaLnBrk="1" hangingPunct="1">
              <a:lnSpc>
                <a:spcPct val="50000"/>
              </a:lnSpc>
              <a:buFont typeface="Arial" charset="0"/>
              <a:buNone/>
            </a:pPr>
            <a:r>
              <a:rPr lang="en-US" sz="2600" smtClean="0"/>
              <a:t>      Univ.  of  WA           Univ. of WA              Microsoft Research</a:t>
            </a:r>
          </a:p>
          <a:p>
            <a:pPr marL="0" indent="0" algn="ctr" eaLnBrk="1" hangingPunct="1">
              <a:lnSpc>
                <a:spcPct val="50000"/>
              </a:lnSpc>
              <a:buFont typeface="Arial" charset="0"/>
              <a:buNone/>
            </a:pPr>
            <a:endParaRPr lang="en-US" sz="2600" smtClean="0"/>
          </a:p>
          <a:p>
            <a:pPr marL="0" indent="0" algn="ctr" eaLnBrk="1" hangingPunct="1">
              <a:lnSpc>
                <a:spcPct val="50000"/>
              </a:lnSpc>
              <a:buFont typeface="Arial" charset="0"/>
              <a:buNone/>
            </a:pPr>
            <a:r>
              <a:rPr lang="en-US" sz="2200" smtClean="0"/>
              <a:t>            fxia@uw.edu           westplc@uw.edu            wilewis@microsoft.com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Highly multilingual data sets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LREC 2010 Map (</a:t>
            </a:r>
            <a:r>
              <a:rPr lang="en-US" sz="2800" dirty="0" err="1" smtClean="0"/>
              <a:t>Calzolari</a:t>
            </a:r>
            <a:r>
              <a:rPr lang="en-US" sz="2800" dirty="0" smtClean="0"/>
              <a:t> et al., 2010): 170 languages</a:t>
            </a:r>
          </a:p>
          <a:p>
            <a:endParaRPr lang="en-US" sz="2800" dirty="0" smtClean="0"/>
          </a:p>
          <a:p>
            <a:r>
              <a:rPr lang="en-US" sz="2800" dirty="0" smtClean="0"/>
              <a:t>ODIN (Lewis, 2006):  1300+ languages</a:t>
            </a:r>
          </a:p>
          <a:p>
            <a:endParaRPr lang="en-US" sz="2800" dirty="0" smtClean="0"/>
          </a:p>
          <a:p>
            <a:r>
              <a:rPr lang="en-US" sz="2800" dirty="0" smtClean="0"/>
              <a:t>WALS (</a:t>
            </a:r>
            <a:r>
              <a:rPr lang="en-US" sz="2800" dirty="0" err="1" smtClean="0"/>
              <a:t>Haspelmath</a:t>
            </a:r>
            <a:r>
              <a:rPr lang="en-US" sz="2800" dirty="0" smtClean="0"/>
              <a:t> et al., 2005): 2600+ languages</a:t>
            </a:r>
          </a:p>
          <a:p>
            <a:endParaRPr lang="en-US" sz="2800" dirty="0" smtClean="0"/>
          </a:p>
          <a:p>
            <a:r>
              <a:rPr lang="en-US" sz="2800" dirty="0" err="1" smtClean="0"/>
              <a:t>Ethnologue</a:t>
            </a:r>
            <a:r>
              <a:rPr lang="en-US" sz="2800" dirty="0" smtClean="0"/>
              <a:t> (Gordon, 2005): 7400+ languages</a:t>
            </a:r>
          </a:p>
          <a:p>
            <a:endParaRPr lang="en-US" sz="2800" dirty="0" smtClean="0"/>
          </a:p>
          <a:p>
            <a:r>
              <a:rPr lang="en-US" sz="2800" dirty="0" smtClean="0"/>
              <a:t>Question: How should we refer to the languages?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3F9BE6-59B0-47D1-8371-C9F8F76F5FF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language names?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3F9BE6-59B0-47D1-8371-C9F8F76F5FF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2057400"/>
          <a:ext cx="6096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701800"/>
                <a:gridCol w="2362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English            729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Mandarin</a:t>
                      </a:r>
                      <a:r>
                        <a:rPr lang="en-US" baseline="0" dirty="0" smtClean="0"/>
                        <a:t> Chinese     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German          166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Old Swedish                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Arabic               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Portuguese</a:t>
                      </a:r>
                      <a:r>
                        <a:rPr lang="en-US" baseline="0" dirty="0" smtClean="0"/>
                        <a:t> dialects   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Chinese            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Quechua                      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371600" y="2819400"/>
            <a:ext cx="1981200" cy="685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105400" y="3200400"/>
            <a:ext cx="2362200" cy="304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371600" y="3200400"/>
            <a:ext cx="20574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105400" y="2057400"/>
            <a:ext cx="22860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105400" y="2819400"/>
            <a:ext cx="2362200" cy="3810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819400" y="4572000"/>
            <a:ext cx="30428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LREC  2010  Map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Issues with language names</a:t>
            </a:r>
          </a:p>
          <a:p>
            <a:endParaRPr lang="en-US" dirty="0" smtClean="0"/>
          </a:p>
          <a:p>
            <a:r>
              <a:rPr lang="en-US" dirty="0" smtClean="0"/>
              <a:t>Existing language code sets</a:t>
            </a:r>
          </a:p>
          <a:p>
            <a:endParaRPr lang="en-US" dirty="0" smtClean="0"/>
          </a:p>
          <a:p>
            <a:r>
              <a:rPr lang="en-US" dirty="0" smtClean="0"/>
              <a:t>Case study: language ID for ODIN</a:t>
            </a:r>
          </a:p>
          <a:p>
            <a:endParaRPr lang="en-US" dirty="0" smtClean="0"/>
          </a:p>
          <a:p>
            <a:r>
              <a:rPr lang="en-US" dirty="0" smtClean="0"/>
              <a:t>Good practice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types of language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Collection of languages: e.g., Central American Indian languages</a:t>
            </a:r>
          </a:p>
          <a:p>
            <a:endParaRPr lang="en-US" sz="2400" dirty="0" smtClean="0"/>
          </a:p>
          <a:p>
            <a:r>
              <a:rPr lang="en-US" sz="2400" dirty="0" smtClean="0"/>
              <a:t>Language families: e.g., Bantu,  Australian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Macrolanguages</a:t>
            </a:r>
            <a:r>
              <a:rPr lang="en-US" sz="2400" dirty="0" smtClean="0"/>
              <a:t>: e.g.,  Arabic,  Chinese,  Malay, Quechua</a:t>
            </a:r>
          </a:p>
          <a:p>
            <a:endParaRPr lang="en-US" sz="2400" dirty="0" smtClean="0"/>
          </a:p>
          <a:p>
            <a:r>
              <a:rPr lang="en-US" sz="2400" dirty="0" smtClean="0"/>
              <a:t>Individual  languages: e.g., English, Mandarin</a:t>
            </a:r>
          </a:p>
          <a:p>
            <a:endParaRPr lang="en-US" sz="2400" dirty="0" smtClean="0"/>
          </a:p>
          <a:p>
            <a:r>
              <a:rPr lang="en-US" sz="2400" dirty="0" smtClean="0"/>
              <a:t>Dialects: e.g., African American English, </a:t>
            </a:r>
            <a:r>
              <a:rPr lang="en-US" sz="2400" dirty="0" err="1" smtClean="0"/>
              <a:t>Westfries</a:t>
            </a:r>
            <a:r>
              <a:rPr lang="en-US" sz="2400" dirty="0" smtClean="0"/>
              <a:t>, Osaka-</a:t>
            </a:r>
            <a:r>
              <a:rPr lang="en-US" sz="2400" dirty="0" err="1" smtClean="0"/>
              <a:t>ben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Languages and Language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Language names can be ambiguous</a:t>
            </a:r>
          </a:p>
          <a:p>
            <a:pPr lvl="1"/>
            <a:r>
              <a:rPr lang="en-US" sz="2400" dirty="0" err="1" smtClean="0"/>
              <a:t>Macrolanguages</a:t>
            </a:r>
            <a:r>
              <a:rPr lang="en-US" sz="2400" dirty="0" smtClean="0"/>
              <a:t>: Chinese, Quechua</a:t>
            </a:r>
          </a:p>
          <a:p>
            <a:pPr lvl="1"/>
            <a:r>
              <a:rPr lang="en-US" sz="2400" dirty="0" smtClean="0"/>
              <a:t>Unrelated languages:</a:t>
            </a:r>
          </a:p>
          <a:p>
            <a:pPr lvl="2"/>
            <a:r>
              <a:rPr lang="en-US" dirty="0" smtClean="0"/>
              <a:t>Ex:  </a:t>
            </a:r>
            <a:r>
              <a:rPr lang="en-US" dirty="0" err="1" smtClean="0"/>
              <a:t>Tiwa</a:t>
            </a:r>
            <a:r>
              <a:rPr lang="en-US" dirty="0" smtClean="0"/>
              <a:t> (Sino Tibetan) and </a:t>
            </a:r>
            <a:r>
              <a:rPr lang="en-US" dirty="0" err="1" smtClean="0"/>
              <a:t>Tiwa</a:t>
            </a:r>
            <a:r>
              <a:rPr lang="en-US" dirty="0" smtClean="0"/>
              <a:t> (Tanoan)</a:t>
            </a:r>
          </a:p>
          <a:p>
            <a:pPr lvl="2"/>
            <a:endParaRPr lang="en-US" dirty="0" smtClean="0"/>
          </a:p>
          <a:p>
            <a:r>
              <a:rPr lang="en-US" sz="2400" dirty="0" smtClean="0"/>
              <a:t>A language can have multiple names</a:t>
            </a:r>
          </a:p>
          <a:p>
            <a:pPr lvl="1"/>
            <a:r>
              <a:rPr lang="en-US" sz="2400" dirty="0" smtClean="0"/>
              <a:t>Ex: </a:t>
            </a:r>
            <a:r>
              <a:rPr lang="en-US" sz="2400" dirty="0" err="1" smtClean="0"/>
              <a:t>Alumu</a:t>
            </a:r>
            <a:r>
              <a:rPr lang="en-US" sz="2400" dirty="0" smtClean="0"/>
              <a:t>, </a:t>
            </a:r>
            <a:r>
              <a:rPr lang="en-US" sz="2400" dirty="0" err="1" smtClean="0"/>
              <a:t>Tesu</a:t>
            </a:r>
            <a:r>
              <a:rPr lang="en-US" sz="2400" dirty="0" smtClean="0"/>
              <a:t>, Arum, </a:t>
            </a:r>
            <a:r>
              <a:rPr lang="en-US" sz="2400" dirty="0" err="1" smtClean="0"/>
              <a:t>Alumu-Tesu</a:t>
            </a:r>
            <a:r>
              <a:rPr lang="en-US" sz="2400" dirty="0" smtClean="0"/>
              <a:t>, </a:t>
            </a:r>
            <a:r>
              <a:rPr lang="en-US" sz="2400" dirty="0" err="1" smtClean="0"/>
              <a:t>Alumu</a:t>
            </a:r>
            <a:r>
              <a:rPr lang="en-US" sz="2400" dirty="0" smtClean="0"/>
              <a:t>, Arum-</a:t>
            </a:r>
            <a:r>
              <a:rPr lang="en-US" sz="2400" dirty="0" err="1" smtClean="0"/>
              <a:t>Cesu</a:t>
            </a:r>
            <a:r>
              <a:rPr lang="en-US" sz="2400" dirty="0" smtClean="0"/>
              <a:t>, Arum-</a:t>
            </a:r>
            <a:r>
              <a:rPr lang="en-US" sz="2400" dirty="0" err="1" smtClean="0"/>
              <a:t>Chessu</a:t>
            </a:r>
            <a:r>
              <a:rPr lang="en-US" sz="2400" dirty="0" smtClean="0"/>
              <a:t>, and Arum-</a:t>
            </a:r>
            <a:r>
              <a:rPr lang="en-US" sz="2400" dirty="0" err="1" smtClean="0"/>
              <a:t>Tesu</a:t>
            </a:r>
            <a:endParaRPr lang="en-US" sz="2400" dirty="0" smtClean="0"/>
          </a:p>
          <a:p>
            <a:pPr lvl="1"/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sym typeface="Wingdings" pitchFamily="2" charset="2"/>
              </a:rPr>
              <a:t> Assign a language code to each language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code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 language code set is a set of (language name, language code) pairs.</a:t>
            </a:r>
          </a:p>
          <a:p>
            <a:endParaRPr lang="en-US" sz="2400" dirty="0" smtClean="0"/>
          </a:p>
          <a:p>
            <a:r>
              <a:rPr lang="en-US" sz="2400" dirty="0" smtClean="0"/>
              <a:t>Two existing language code sets:</a:t>
            </a:r>
          </a:p>
          <a:p>
            <a:pPr lvl="1"/>
            <a:r>
              <a:rPr lang="en-US" sz="2400" dirty="0" err="1" smtClean="0"/>
              <a:t>Ethnologue</a:t>
            </a:r>
            <a:r>
              <a:rPr lang="en-US" sz="2400" dirty="0" smtClean="0"/>
              <a:t> (www.ethnologue.com): </a:t>
            </a:r>
            <a:endParaRPr lang="en-US" sz="2400" dirty="0" smtClean="0"/>
          </a:p>
          <a:p>
            <a:pPr lvl="2"/>
            <a:r>
              <a:rPr lang="en-US" dirty="0" smtClean="0"/>
              <a:t>v1 published in 1951 with 46 languages.</a:t>
            </a:r>
          </a:p>
          <a:p>
            <a:pPr lvl="2"/>
            <a:r>
              <a:rPr lang="en-US" dirty="0" smtClean="0"/>
              <a:t>v16 published in 2009 with 7413 languages.</a:t>
            </a:r>
          </a:p>
          <a:p>
            <a:pPr lvl="2"/>
            <a:endParaRPr lang="en-US" dirty="0" smtClean="0"/>
          </a:p>
          <a:p>
            <a:pPr lvl="1"/>
            <a:r>
              <a:rPr lang="en-US" sz="2400" smtClean="0"/>
              <a:t>ISO </a:t>
            </a:r>
            <a:r>
              <a:rPr lang="en-US" sz="2400" smtClean="0"/>
              <a:t>639   (</a:t>
            </a:r>
            <a:r>
              <a:rPr lang="en-US" sz="2400" smtClean="0"/>
              <a:t>http</a:t>
            </a:r>
            <a:r>
              <a:rPr lang="en-US" sz="2400" smtClean="0"/>
              <a:t>://</a:t>
            </a:r>
            <a:r>
              <a:rPr lang="en-US" sz="2400" smtClean="0"/>
              <a:t>www.sil.org/iso639-3):</a:t>
            </a:r>
            <a:endParaRPr lang="en-US" sz="2400" dirty="0" smtClean="0"/>
          </a:p>
          <a:p>
            <a:pPr lvl="2"/>
            <a:r>
              <a:rPr lang="en-US" dirty="0" smtClean="0"/>
              <a:t>It has six parts.</a:t>
            </a:r>
          </a:p>
          <a:p>
            <a:pPr lvl="2"/>
            <a:r>
              <a:rPr lang="en-US" dirty="0" smtClean="0"/>
              <a:t>The most relevant part is  Part 3:  639-3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639-3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sz="2000" dirty="0" smtClean="0"/>
              <a:t>Three-letter language codes: e.g., </a:t>
            </a:r>
            <a:r>
              <a:rPr lang="en-US" sz="2000" i="1" dirty="0" err="1" smtClean="0"/>
              <a:t>cmn</a:t>
            </a:r>
            <a:r>
              <a:rPr lang="en-US" sz="2000" dirty="0" smtClean="0"/>
              <a:t> for Mandarin, </a:t>
            </a:r>
            <a:r>
              <a:rPr lang="en-US" sz="2000" i="1" dirty="0" err="1" smtClean="0"/>
              <a:t>zho</a:t>
            </a:r>
            <a:r>
              <a:rPr lang="en-US" sz="2000" dirty="0" smtClean="0"/>
              <a:t> for Chinese</a:t>
            </a:r>
          </a:p>
          <a:p>
            <a:endParaRPr lang="en-US" sz="2000" dirty="0" smtClean="0"/>
          </a:p>
          <a:p>
            <a:r>
              <a:rPr lang="en-US" sz="2000" dirty="0" smtClean="0"/>
              <a:t>Initial release in 2005, and the current version has 7700+ languages</a:t>
            </a:r>
          </a:p>
          <a:p>
            <a:endParaRPr lang="en-US" sz="2000" dirty="0" smtClean="0"/>
          </a:p>
          <a:p>
            <a:r>
              <a:rPr lang="en-US" sz="2000" dirty="0" smtClean="0"/>
              <a:t>Updated every year by SIL International , which also maintains </a:t>
            </a:r>
            <a:r>
              <a:rPr lang="en-US" sz="2000" dirty="0" err="1" smtClean="0"/>
              <a:t>Ethonologue</a:t>
            </a:r>
            <a:r>
              <a:rPr lang="en-US" sz="2000" dirty="0" smtClean="0"/>
              <a:t> </a:t>
            </a:r>
          </a:p>
          <a:p>
            <a:endParaRPr lang="en-US" sz="2000" dirty="0" smtClean="0"/>
          </a:p>
          <a:p>
            <a:r>
              <a:rPr lang="en-US" sz="2000" dirty="0" smtClean="0"/>
              <a:t>Certain languages are excluded:</a:t>
            </a:r>
          </a:p>
          <a:p>
            <a:pPr lvl="1"/>
            <a:r>
              <a:rPr lang="en-US" sz="2000" dirty="0" smtClean="0"/>
              <a:t>Dialects: They should be covered in ISO 639-6</a:t>
            </a:r>
          </a:p>
          <a:p>
            <a:pPr lvl="1"/>
            <a:r>
              <a:rPr lang="en-US" sz="2000" dirty="0" smtClean="0"/>
              <a:t>Reconstructed languages: e.g., Proto-Oceanic</a:t>
            </a:r>
          </a:p>
          <a:p>
            <a:pPr lvl="1"/>
            <a:r>
              <a:rPr lang="en-US" sz="2000" dirty="0" smtClean="0"/>
              <a:t>Languages that do not meet other strict criteria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ISO 639-3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Created new language codes: e.g., </a:t>
            </a:r>
            <a:r>
              <a:rPr lang="en-US" sz="2400" dirty="0" err="1" smtClean="0"/>
              <a:t>Nonuya</a:t>
            </a:r>
            <a:r>
              <a:rPr lang="en-US" sz="2400" dirty="0" smtClean="0"/>
              <a:t> (</a:t>
            </a:r>
            <a:r>
              <a:rPr lang="en-US" sz="2400" i="1" dirty="0" err="1" smtClean="0"/>
              <a:t>noj</a:t>
            </a:r>
            <a:r>
              <a:rPr lang="en-US" sz="2400" dirty="0" smtClean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Split existing codes:  e.g., </a:t>
            </a:r>
            <a:r>
              <a:rPr lang="en-US" sz="2400" dirty="0" err="1" smtClean="0"/>
              <a:t>Beti</a:t>
            </a:r>
            <a:r>
              <a:rPr lang="en-US" sz="2400" dirty="0" smtClean="0"/>
              <a:t> (</a:t>
            </a:r>
            <a:r>
              <a:rPr lang="en-US" sz="2400" i="1" dirty="0" err="1" smtClean="0"/>
              <a:t>btb</a:t>
            </a:r>
            <a:r>
              <a:rPr lang="en-US" sz="2400" dirty="0" smtClean="0"/>
              <a:t>) </a:t>
            </a:r>
            <a:r>
              <a:rPr lang="en-US" sz="2400" dirty="0" smtClean="0">
                <a:sym typeface="Wingdings" pitchFamily="2" charset="2"/>
              </a:rPr>
              <a:t> </a:t>
            </a:r>
            <a:r>
              <a:rPr lang="en-US" sz="2400" dirty="0" err="1" smtClean="0">
                <a:sym typeface="Wingdings" pitchFamily="2" charset="2"/>
              </a:rPr>
              <a:t>Bebele</a:t>
            </a:r>
            <a:r>
              <a:rPr lang="en-US" sz="2400" dirty="0" smtClean="0">
                <a:sym typeface="Wingdings" pitchFamily="2" charset="2"/>
              </a:rPr>
              <a:t> (</a:t>
            </a:r>
            <a:r>
              <a:rPr lang="en-US" sz="2400" i="1" dirty="0" err="1" smtClean="0">
                <a:sym typeface="Wingdings" pitchFamily="2" charset="2"/>
              </a:rPr>
              <a:t>beb</a:t>
            </a:r>
            <a:r>
              <a:rPr lang="en-US" sz="2400" dirty="0" smtClean="0">
                <a:sym typeface="Wingdings" pitchFamily="2" charset="2"/>
              </a:rPr>
              <a:t>), </a:t>
            </a:r>
            <a:r>
              <a:rPr lang="en-US" sz="2400" dirty="0" err="1" smtClean="0">
                <a:sym typeface="Wingdings" pitchFamily="2" charset="2"/>
              </a:rPr>
              <a:t>Bebil</a:t>
            </a:r>
            <a:r>
              <a:rPr lang="en-US" sz="2400" dirty="0" smtClean="0">
                <a:sym typeface="Wingdings" pitchFamily="2" charset="2"/>
              </a:rPr>
              <a:t> (</a:t>
            </a:r>
            <a:r>
              <a:rPr lang="en-US" sz="2400" i="1" dirty="0" err="1" smtClean="0">
                <a:sym typeface="Wingdings" pitchFamily="2" charset="2"/>
              </a:rPr>
              <a:t>bxp</a:t>
            </a:r>
            <a:r>
              <a:rPr lang="en-US" sz="2400" dirty="0" smtClean="0">
                <a:sym typeface="Wingdings" pitchFamily="2" charset="2"/>
              </a:rPr>
              <a:t>), </a:t>
            </a:r>
            <a:r>
              <a:rPr lang="en-US" sz="2400" dirty="0" err="1" smtClean="0">
                <a:sym typeface="Wingdings" pitchFamily="2" charset="2"/>
              </a:rPr>
              <a:t>Bulu</a:t>
            </a:r>
            <a:r>
              <a:rPr lang="en-US" sz="2400" dirty="0" smtClean="0">
                <a:sym typeface="Wingdings" pitchFamily="2" charset="2"/>
              </a:rPr>
              <a:t> (</a:t>
            </a:r>
            <a:r>
              <a:rPr lang="en-US" sz="2400" i="1" dirty="0" smtClean="0">
                <a:sym typeface="Wingdings" pitchFamily="2" charset="2"/>
              </a:rPr>
              <a:t>bum</a:t>
            </a:r>
            <a:r>
              <a:rPr lang="en-US" sz="2400" dirty="0" smtClean="0">
                <a:sym typeface="Wingdings" pitchFamily="2" charset="2"/>
              </a:rPr>
              <a:t>), …</a:t>
            </a:r>
          </a:p>
          <a:p>
            <a:endParaRPr lang="en-US" sz="2400" dirty="0" smtClean="0">
              <a:sym typeface="Wingdings" pitchFamily="2" charset="2"/>
            </a:endParaRPr>
          </a:p>
          <a:p>
            <a:r>
              <a:rPr lang="en-US" sz="2400" dirty="0" smtClean="0">
                <a:sym typeface="Wingdings" pitchFamily="2" charset="2"/>
              </a:rPr>
              <a:t>Merged several codes: e.g., </a:t>
            </a:r>
            <a:r>
              <a:rPr lang="en-US" sz="2400" dirty="0" err="1" smtClean="0">
                <a:sym typeface="Wingdings" pitchFamily="2" charset="2"/>
              </a:rPr>
              <a:t>Tangshewi</a:t>
            </a:r>
            <a:r>
              <a:rPr lang="en-US" sz="2400" dirty="0" smtClean="0">
                <a:sym typeface="Wingdings" pitchFamily="2" charset="2"/>
              </a:rPr>
              <a:t> (</a:t>
            </a:r>
            <a:r>
              <a:rPr lang="en-US" sz="2400" i="1" dirty="0" err="1" smtClean="0">
                <a:sym typeface="Wingdings" pitchFamily="2" charset="2"/>
              </a:rPr>
              <a:t>tnf</a:t>
            </a:r>
            <a:r>
              <a:rPr lang="en-US" sz="2400" dirty="0" smtClean="0">
                <a:sym typeface="Wingdings" pitchFamily="2" charset="2"/>
              </a:rPr>
              <a:t>), </a:t>
            </a:r>
            <a:r>
              <a:rPr lang="en-US" sz="2400" dirty="0" err="1" smtClean="0">
                <a:sym typeface="Wingdings" pitchFamily="2" charset="2"/>
              </a:rPr>
              <a:t>Darwazi</a:t>
            </a:r>
            <a:r>
              <a:rPr lang="en-US" sz="2400" dirty="0" smtClean="0">
                <a:sym typeface="Wingdings" pitchFamily="2" charset="2"/>
              </a:rPr>
              <a:t> (</a:t>
            </a:r>
            <a:r>
              <a:rPr lang="en-US" sz="2400" i="1" dirty="0" err="1" smtClean="0">
                <a:sym typeface="Wingdings" pitchFamily="2" charset="2"/>
              </a:rPr>
              <a:t>drw</a:t>
            </a:r>
            <a:r>
              <a:rPr lang="en-US" sz="2400" dirty="0" smtClean="0">
                <a:sym typeface="Wingdings" pitchFamily="2" charset="2"/>
              </a:rPr>
              <a:t>)  Dari (</a:t>
            </a:r>
            <a:r>
              <a:rPr lang="en-US" sz="2400" i="1" dirty="0" err="1" smtClean="0">
                <a:sym typeface="Wingdings" pitchFamily="2" charset="2"/>
              </a:rPr>
              <a:t>prs</a:t>
            </a:r>
            <a:r>
              <a:rPr lang="en-US" sz="2400" dirty="0" smtClean="0">
                <a:sym typeface="Wingdings" pitchFamily="2" charset="2"/>
              </a:rPr>
              <a:t>)</a:t>
            </a:r>
          </a:p>
          <a:p>
            <a:endParaRPr lang="en-US" sz="2400" dirty="0" smtClean="0">
              <a:sym typeface="Wingdings" pitchFamily="2" charset="2"/>
            </a:endParaRPr>
          </a:p>
          <a:p>
            <a:r>
              <a:rPr lang="en-US" sz="2400" dirty="0" smtClean="0">
                <a:sym typeface="Wingdings" pitchFamily="2" charset="2"/>
              </a:rPr>
              <a:t>Retired codes: e.g., </a:t>
            </a:r>
            <a:r>
              <a:rPr lang="en-US" sz="2400" i="1" dirty="0" err="1" smtClean="0">
                <a:sym typeface="Wingdings" pitchFamily="2" charset="2"/>
              </a:rPr>
              <a:t>btb</a:t>
            </a:r>
            <a:r>
              <a:rPr lang="en-US" sz="2400" dirty="0" smtClean="0">
                <a:sym typeface="Wingdings" pitchFamily="2" charset="2"/>
              </a:rPr>
              <a:t> for </a:t>
            </a:r>
            <a:r>
              <a:rPr lang="en-US" sz="2400" dirty="0" err="1" smtClean="0">
                <a:sym typeface="Wingdings" pitchFamily="2" charset="2"/>
              </a:rPr>
              <a:t>Beti</a:t>
            </a:r>
            <a:r>
              <a:rPr lang="en-US" sz="2400" dirty="0" smtClean="0">
                <a:sym typeface="Wingdings" pitchFamily="2" charset="2"/>
              </a:rPr>
              <a:t>, </a:t>
            </a:r>
            <a:r>
              <a:rPr lang="en-US" sz="2400" i="1" dirty="0" err="1" smtClean="0">
                <a:sym typeface="Wingdings" pitchFamily="2" charset="2"/>
              </a:rPr>
              <a:t>tnf</a:t>
            </a:r>
            <a:r>
              <a:rPr lang="en-US" sz="2400" dirty="0" smtClean="0">
                <a:sym typeface="Wingdings" pitchFamily="2" charset="2"/>
              </a:rPr>
              <a:t> for </a:t>
            </a:r>
            <a:r>
              <a:rPr lang="en-US" sz="2400" dirty="0" err="1" smtClean="0">
                <a:sym typeface="Wingdings" pitchFamily="2" charset="2"/>
              </a:rPr>
              <a:t>Tangshewi</a:t>
            </a:r>
            <a:endParaRPr lang="en-US" sz="2400" dirty="0" smtClean="0">
              <a:sym typeface="Wingdings" pitchFamily="2" charset="2"/>
            </a:endParaRPr>
          </a:p>
          <a:p>
            <a:endParaRPr lang="en-US" sz="2400" dirty="0" smtClean="0">
              <a:sym typeface="Wingdings" pitchFamily="2" charset="2"/>
            </a:endParaRPr>
          </a:p>
          <a:p>
            <a:r>
              <a:rPr lang="en-US" sz="2400" dirty="0" smtClean="0">
                <a:sym typeface="Wingdings" pitchFamily="2" charset="2"/>
              </a:rPr>
              <a:t>Updated the reference information: e.g., Estonian (</a:t>
            </a:r>
            <a:r>
              <a:rPr lang="en-US" sz="2400" i="1" dirty="0" err="1" smtClean="0">
                <a:sym typeface="Wingdings" pitchFamily="2" charset="2"/>
              </a:rPr>
              <a:t>est</a:t>
            </a:r>
            <a:r>
              <a:rPr lang="en-US" sz="2400" dirty="0" smtClean="0">
                <a:sym typeface="Wingdings" pitchFamily="2" charset="2"/>
              </a:rPr>
              <a:t>) changes from an individual language to a </a:t>
            </a:r>
            <a:r>
              <a:rPr lang="en-US" sz="2400" dirty="0" err="1" smtClean="0">
                <a:sym typeface="Wingdings" pitchFamily="2" charset="2"/>
              </a:rPr>
              <a:t>macrolanguage</a:t>
            </a:r>
            <a:r>
              <a:rPr lang="en-US" sz="2400" dirty="0" smtClean="0">
                <a:sym typeface="Wingdings" pitchFamily="2" charset="2"/>
              </a:rPr>
              <a:t>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Issues with language names</a:t>
            </a:r>
          </a:p>
          <a:p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Existing language code sets</a:t>
            </a:r>
          </a:p>
          <a:p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/>
              <a:t>Case study: language ID for ODIN</a:t>
            </a:r>
          </a:p>
          <a:p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Good practice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RiPLes</a:t>
            </a:r>
            <a:r>
              <a:rPr lang="en-US" dirty="0" smtClean="0"/>
              <a:t> project</a:t>
            </a:r>
          </a:p>
        </p:txBody>
      </p:sp>
      <p:pic>
        <p:nvPicPr>
          <p:cNvPr id="14339" name="Picture 4" descr="internet_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20574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lowchart: Magnetic Disk 3"/>
          <p:cNvSpPr/>
          <p:nvPr/>
        </p:nvSpPr>
        <p:spPr>
          <a:xfrm>
            <a:off x="6705600" y="1524000"/>
            <a:ext cx="1447800" cy="1219200"/>
          </a:xfrm>
          <a:prstGeom prst="flowChartMagneticDisk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ODIN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895600" y="1752600"/>
            <a:ext cx="977900" cy="484188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2" name="Picture 2"/>
          <p:cNvPicPr>
            <a:picLocks noChangeAspect="1" noChangeArrowheads="1"/>
          </p:cNvPicPr>
          <p:nvPr/>
        </p:nvPicPr>
        <p:blipFill>
          <a:blip r:embed="rId3" cstate="print">
            <a:lum bright="-16000" contrast="-2000"/>
          </a:blip>
          <a:srcRect/>
          <a:stretch>
            <a:fillRect/>
          </a:stretch>
        </p:blipFill>
        <p:spPr bwMode="auto">
          <a:xfrm>
            <a:off x="6629400" y="4038600"/>
            <a:ext cx="2209800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4800" y="3886200"/>
          <a:ext cx="2362200" cy="22606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0103"/>
                <a:gridCol w="592826"/>
                <a:gridCol w="557432"/>
                <a:gridCol w="751839"/>
              </a:tblGrid>
              <a:tr h="4758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i="0" u="none" baseline="0" dirty="0" smtClean="0">
                          <a:latin typeface="Calibri"/>
                        </a:rPr>
                        <a:t>Q</a:t>
                      </a:r>
                      <a:r>
                        <a:rPr lang="en-US" sz="2800" b="0" i="0" u="none" baseline="-25000" dirty="0" smtClean="0">
                          <a:latin typeface="Calibri"/>
                        </a:rPr>
                        <a:t>1</a:t>
                      </a:r>
                      <a:endParaRPr lang="en-US" sz="2800" b="0" i="0" u="none" baseline="-250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i="0" u="none" baseline="0" dirty="0" smtClean="0">
                          <a:latin typeface="Calibri"/>
                        </a:rPr>
                        <a:t>Q</a:t>
                      </a:r>
                      <a:r>
                        <a:rPr lang="en-US" sz="2800" b="0" i="0" u="none" baseline="-25000" dirty="0" smtClean="0">
                          <a:latin typeface="Calibri"/>
                        </a:rPr>
                        <a:t>2</a:t>
                      </a:r>
                      <a:endParaRPr lang="en-US" sz="2800" b="0" i="0" u="none" baseline="-250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</a:tr>
              <a:tr h="475808">
                <a:tc>
                  <a:txBody>
                    <a:bodyPr/>
                    <a:lstStyle/>
                    <a:p>
                      <a:r>
                        <a:rPr lang="en-US" sz="2800" b="0" i="0" u="none" baseline="0" dirty="0" smtClean="0">
                          <a:latin typeface="Calibri"/>
                        </a:rPr>
                        <a:t>L</a:t>
                      </a:r>
                      <a:r>
                        <a:rPr lang="en-US" sz="2800" b="0" i="0" u="none" baseline="-25000" dirty="0" smtClean="0">
                          <a:latin typeface="Calibri"/>
                        </a:rPr>
                        <a:t>1</a:t>
                      </a:r>
                      <a:endParaRPr lang="en-US" sz="2800" b="0" i="0" u="none" baseline="-250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75808">
                <a:tc>
                  <a:txBody>
                    <a:bodyPr/>
                    <a:lstStyle/>
                    <a:p>
                      <a:r>
                        <a:rPr lang="en-US" sz="2800" b="0" i="0" u="none" baseline="0" dirty="0" smtClean="0">
                          <a:latin typeface="Calibri"/>
                        </a:rPr>
                        <a:t>L</a:t>
                      </a:r>
                      <a:r>
                        <a:rPr lang="en-US" sz="2800" b="0" i="0" u="none" baseline="-25000" dirty="0" smtClean="0">
                          <a:latin typeface="Calibri"/>
                        </a:rPr>
                        <a:t>2</a:t>
                      </a:r>
                      <a:endParaRPr lang="en-US" sz="2800" b="0" i="0" u="none" baseline="-250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0617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…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>
            <a:off x="7315200" y="2895600"/>
            <a:ext cx="484188" cy="9779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lowchart: Multidocument 9"/>
          <p:cNvSpPr/>
          <p:nvPr/>
        </p:nvSpPr>
        <p:spPr>
          <a:xfrm>
            <a:off x="4267200" y="1447800"/>
            <a:ext cx="1066800" cy="1216025"/>
          </a:xfrm>
          <a:prstGeom prst="flowChartMultidocumen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Docs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5486400" y="1752600"/>
            <a:ext cx="977900" cy="484188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Left Arrow 12"/>
          <p:cNvSpPr/>
          <p:nvPr/>
        </p:nvSpPr>
        <p:spPr>
          <a:xfrm>
            <a:off x="5562600" y="4876800"/>
            <a:ext cx="977900" cy="484188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2971800" y="4800600"/>
            <a:ext cx="977900" cy="484188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267200" y="4191000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…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361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Interlinear glossed text (IGT)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9083675" cy="4924425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endParaRPr lang="en-US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sz="2800" dirty="0" err="1" smtClean="0"/>
              <a:t>Rhoddodd</a:t>
            </a:r>
            <a:r>
              <a:rPr lang="en-US" sz="2800" dirty="0" smtClean="0"/>
              <a:t>  yr    </a:t>
            </a:r>
            <a:r>
              <a:rPr lang="en-US" sz="2800" dirty="0" err="1" smtClean="0"/>
              <a:t>athro</a:t>
            </a:r>
            <a:r>
              <a:rPr lang="en-US" sz="2800" dirty="0" smtClean="0"/>
              <a:t>     </a:t>
            </a:r>
            <a:r>
              <a:rPr lang="en-US" sz="2800" dirty="0" err="1" smtClean="0"/>
              <a:t>lyfr</a:t>
            </a:r>
            <a:r>
              <a:rPr lang="en-US" sz="2800" dirty="0" smtClean="0"/>
              <a:t>    </a:t>
            </a:r>
            <a:r>
              <a:rPr lang="en-US" sz="2800" dirty="0" err="1" smtClean="0"/>
              <a:t>i’r</a:t>
            </a:r>
            <a:r>
              <a:rPr lang="en-US" sz="2800" dirty="0" smtClean="0"/>
              <a:t>       </a:t>
            </a:r>
            <a:r>
              <a:rPr lang="en-US" sz="2800" dirty="0" err="1" smtClean="0"/>
              <a:t>bachgen</a:t>
            </a:r>
            <a:r>
              <a:rPr lang="en-US" sz="2800" dirty="0" smtClean="0"/>
              <a:t> </a:t>
            </a:r>
            <a:r>
              <a:rPr lang="en-US" sz="2800" dirty="0" err="1" smtClean="0"/>
              <a:t>ddoe</a:t>
            </a:r>
            <a:endParaRPr lang="en-US" sz="2800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sz="2800" dirty="0" smtClean="0"/>
              <a:t>Gave-</a:t>
            </a:r>
            <a:r>
              <a:rPr lang="en-US" sz="2800" b="1" dirty="0" smtClean="0"/>
              <a:t>3sg</a:t>
            </a:r>
            <a:r>
              <a:rPr lang="en-US" sz="2800" dirty="0" smtClean="0"/>
              <a:t>   the   teacher book  to-the  boy        yesterday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800" dirty="0" smtClean="0"/>
              <a:t>The teacher gave a book to the boy yesterday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800" dirty="0" smtClean="0"/>
              <a:t>(Welsh,  from </a:t>
            </a:r>
            <a:r>
              <a:rPr lang="en-US" sz="2800" dirty="0" err="1" smtClean="0"/>
              <a:t>Bailyn</a:t>
            </a:r>
            <a:r>
              <a:rPr lang="en-US" sz="2800" dirty="0" smtClean="0"/>
              <a:t>, 2001)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2800" dirty="0" smtClean="0"/>
          </a:p>
          <a:p>
            <a:pPr>
              <a:spcBef>
                <a:spcPct val="0"/>
              </a:spcBef>
              <a:buFont typeface="Wingdings" pitchFamily="2" charset="2"/>
              <a:buChar char="è"/>
            </a:pPr>
            <a:r>
              <a:rPr lang="en-US" sz="2800" dirty="0" smtClean="0">
                <a:sym typeface="Wingdings" pitchFamily="2" charset="2"/>
              </a:rPr>
              <a:t> ODIN is a collection of IGT 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2800" dirty="0" smtClean="0">
                <a:sym typeface="Wingdings" pitchFamily="2" charset="2"/>
              </a:rPr>
              <a:t>    (</a:t>
            </a:r>
            <a:r>
              <a:rPr lang="en-US" sz="2800" dirty="0" smtClean="0">
                <a:solidFill>
                  <a:srgbClr val="FF0000"/>
                </a:solidFill>
                <a:sym typeface="Wingdings" pitchFamily="2" charset="2"/>
              </a:rPr>
              <a:t>O</a:t>
            </a:r>
            <a:r>
              <a:rPr lang="en-US" sz="2800" dirty="0" smtClean="0">
                <a:sym typeface="Wingdings" pitchFamily="2" charset="2"/>
              </a:rPr>
              <a:t>nline </a:t>
            </a:r>
            <a:r>
              <a:rPr lang="en-US" sz="2800" dirty="0" smtClean="0">
                <a:solidFill>
                  <a:srgbClr val="FF0000"/>
                </a:solidFill>
                <a:sym typeface="Wingdings" pitchFamily="2" charset="2"/>
              </a:rPr>
              <a:t>D</a:t>
            </a:r>
            <a:r>
              <a:rPr lang="en-US" sz="2800" dirty="0" smtClean="0">
                <a:sym typeface="Wingdings" pitchFamily="2" charset="2"/>
              </a:rPr>
              <a:t>atabase of </a:t>
            </a:r>
            <a:r>
              <a:rPr lang="en-US" sz="2800" dirty="0" err="1" smtClean="0">
                <a:solidFill>
                  <a:srgbClr val="FF0000"/>
                </a:solidFill>
                <a:sym typeface="Wingdings" pitchFamily="2" charset="2"/>
              </a:rPr>
              <a:t>IN</a:t>
            </a:r>
            <a:r>
              <a:rPr lang="en-US" sz="2800" dirty="0" err="1" smtClean="0">
                <a:sym typeface="Wingdings" pitchFamily="2" charset="2"/>
              </a:rPr>
              <a:t>terlinear</a:t>
            </a:r>
            <a:r>
              <a:rPr lang="en-US" sz="2800" dirty="0" smtClean="0">
                <a:sym typeface="Wingdings" pitchFamily="2" charset="2"/>
              </a:rPr>
              <a:t> glossed text)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endParaRPr lang="en-US" sz="2800" dirty="0" smtClean="0">
              <a:sym typeface="Wingdings" pitchFamily="2" charset="2"/>
            </a:endParaRPr>
          </a:p>
          <a:p>
            <a:pPr>
              <a:spcBef>
                <a:spcPct val="0"/>
              </a:spcBef>
              <a:buFont typeface="Wingdings" pitchFamily="2" charset="2"/>
              <a:buChar char="è"/>
            </a:pPr>
            <a:r>
              <a:rPr lang="en-US" sz="2800" dirty="0" smtClean="0">
                <a:sym typeface="Wingdings" pitchFamily="2" charset="2"/>
              </a:rPr>
              <a:t>It </a:t>
            </a:r>
            <a:r>
              <a:rPr lang="en-US" sz="2800" dirty="0" smtClean="0"/>
              <a:t>currently contains about 200K IGT instances from </a:t>
            </a:r>
          </a:p>
          <a:p>
            <a:pPr>
              <a:spcBef>
                <a:spcPct val="0"/>
              </a:spcBef>
              <a:buNone/>
            </a:pPr>
            <a:r>
              <a:rPr lang="en-US" sz="2800" dirty="0" smtClean="0"/>
              <a:t>      3000 documents, covering 1300+ languages.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endParaRPr lang="en-U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304800" y="-304800"/>
            <a:ext cx="8229600" cy="1143000"/>
          </a:xfrm>
        </p:spPr>
        <p:txBody>
          <a:bodyPr/>
          <a:lstStyle/>
          <a:p>
            <a:r>
              <a:rPr lang="en-US" sz="3200" dirty="0" smtClean="0"/>
              <a:t>Treating Language ID as a conference task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7F4F93-85C4-4391-A0C7-B6457E9F5728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39939" name="Picture 6" descr="TP_tmp.b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685800"/>
            <a:ext cx="6019800" cy="4157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1295400" y="2743200"/>
            <a:ext cx="2514600" cy="76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295400" y="3657600"/>
            <a:ext cx="2590800" cy="838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810000" y="2209800"/>
            <a:ext cx="1676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886200" y="2286000"/>
            <a:ext cx="1676400" cy="16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62000" y="5867400"/>
            <a:ext cx="5092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System accuracy: 85.1%     vs.   </a:t>
            </a:r>
            <a:r>
              <a:rPr lang="en-US" dirty="0" err="1" smtClean="0"/>
              <a:t>TextCat</a:t>
            </a:r>
            <a:r>
              <a:rPr lang="en-US" dirty="0" smtClean="0"/>
              <a:t>: 51.4%</a:t>
            </a:r>
          </a:p>
          <a:p>
            <a:endParaRPr lang="en-US" dirty="0" smtClean="0"/>
          </a:p>
          <a:p>
            <a:r>
              <a:rPr lang="en-US" dirty="0" smtClean="0"/>
              <a:t> More detail is in (Xia et al., 2009)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85800" y="5029200"/>
            <a:ext cx="7182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used a language table made of  ISO 639-3, </a:t>
            </a:r>
            <a:r>
              <a:rPr lang="en-US" dirty="0" err="1" smtClean="0"/>
              <a:t>Ethnologue</a:t>
            </a:r>
            <a:r>
              <a:rPr lang="en-US" dirty="0" smtClean="0"/>
              <a:t> v15 and </a:t>
            </a:r>
          </a:p>
          <a:p>
            <a:r>
              <a:rPr lang="en-US" dirty="0" smtClean="0"/>
              <a:t>    the Ancient Language list (provided by </a:t>
            </a:r>
            <a:r>
              <a:rPr lang="en-US" dirty="0" err="1" smtClean="0"/>
              <a:t>LinguistList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Manual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Choosing language codes is much harder than choosing language names.</a:t>
            </a:r>
          </a:p>
          <a:p>
            <a:pPr lvl="1"/>
            <a:r>
              <a:rPr lang="en-US" dirty="0" smtClean="0"/>
              <a:t>This is true even for linguistic experts.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Two main issues:</a:t>
            </a:r>
          </a:p>
          <a:p>
            <a:pPr lvl="1"/>
            <a:r>
              <a:rPr lang="en-US" dirty="0" smtClean="0"/>
              <a:t>Missing entries in the language table</a:t>
            </a:r>
          </a:p>
          <a:p>
            <a:pPr lvl="1"/>
            <a:r>
              <a:rPr lang="en-US" dirty="0" smtClean="0"/>
              <a:t>Ambiguous language names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“Missing” language names </a:t>
            </a:r>
            <a:br>
              <a:rPr lang="en-US" sz="3600" dirty="0" smtClean="0"/>
            </a:br>
            <a:r>
              <a:rPr lang="en-US" sz="3600" dirty="0" smtClean="0"/>
              <a:t>due to spelling variations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6" name="Picture 5" descr="TP_tmp.b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04557" y="2133600"/>
            <a:ext cx="8587399" cy="2971967"/>
          </a:xfrm>
          <a:prstGeom prst="rect">
            <a:avLst/>
          </a:prstGeom>
          <a:noFill/>
          <a:ln/>
          <a:effectLst/>
        </p:spPr>
      </p:pic>
      <p:sp>
        <p:nvSpPr>
          <p:cNvPr id="8" name="Rounded Rectangle 7"/>
          <p:cNvSpPr/>
          <p:nvPr/>
        </p:nvSpPr>
        <p:spPr>
          <a:xfrm>
            <a:off x="457200" y="2514600"/>
            <a:ext cx="4267200" cy="228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81000" y="4800600"/>
            <a:ext cx="4267200" cy="304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81000" y="4191000"/>
            <a:ext cx="8153400" cy="304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Other “missing” language names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6" name="Picture 5" descr="TP_tmp.b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914400" y="1828800"/>
            <a:ext cx="7264921" cy="35555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990600" y="4724400"/>
            <a:ext cx="6248400" cy="304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6406" y="5638800"/>
            <a:ext cx="9230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Living language: there are people still living who learn it as a first language.</a:t>
            </a:r>
          </a:p>
          <a:p>
            <a:r>
              <a:rPr lang="en-US" dirty="0" smtClean="0"/>
              <a:t>Historic language:“have a literature that is treated distinctly by the scholarly community”.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common is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Original language table has 7816 language codes, 47728 (name, code) pairs.</a:t>
            </a:r>
          </a:p>
          <a:p>
            <a:endParaRPr lang="en-US" dirty="0" smtClean="0"/>
          </a:p>
          <a:p>
            <a:r>
              <a:rPr lang="en-US" dirty="0" smtClean="0"/>
              <a:t>From two thousand ODIN documents:</a:t>
            </a:r>
          </a:p>
          <a:p>
            <a:pPr lvl="1"/>
            <a:r>
              <a:rPr lang="en-US" dirty="0" smtClean="0"/>
              <a:t>720 new language names</a:t>
            </a:r>
          </a:p>
          <a:p>
            <a:pPr lvl="1"/>
            <a:r>
              <a:rPr lang="en-US" dirty="0" smtClean="0"/>
              <a:t>900 new (name, code) pairs</a:t>
            </a:r>
          </a:p>
          <a:p>
            <a:pPr lvl="1"/>
            <a:r>
              <a:rPr lang="en-US" dirty="0" smtClean="0"/>
              <a:t>a few dozen </a:t>
            </a:r>
            <a:r>
              <a:rPr lang="en-US" smtClean="0"/>
              <a:t>new languages</a:t>
            </a: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Ambiguous language names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6" name="Picture 5" descr="TP_tmp.b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2133600"/>
            <a:ext cx="8928365" cy="1855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4495800"/>
            <a:ext cx="63017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 disambiguate, we have to find the cues in the documents</a:t>
            </a:r>
          </a:p>
          <a:p>
            <a:r>
              <a:rPr lang="en-US" dirty="0" smtClean="0"/>
              <a:t> (e.g., where, when, by what people, by what author, IGT)</a:t>
            </a:r>
          </a:p>
          <a:p>
            <a:endParaRPr lang="en-US" dirty="0" smtClean="0"/>
          </a:p>
          <a:p>
            <a:r>
              <a:rPr lang="en-US" dirty="0" smtClean="0"/>
              <a:t>The process can be labor intensive.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Issues with language names</a:t>
            </a:r>
          </a:p>
          <a:p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Existing language code sets</a:t>
            </a:r>
          </a:p>
          <a:p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Case study: language ID for ODIN</a:t>
            </a:r>
          </a:p>
          <a:p>
            <a:endParaRPr lang="en-US" dirty="0" smtClean="0"/>
          </a:p>
          <a:p>
            <a:r>
              <a:rPr lang="en-US" dirty="0" smtClean="0"/>
              <a:t>Good practice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Good practice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sz="2000" dirty="0" smtClean="0"/>
              <a:t>For the linguistic and NLP communities:</a:t>
            </a:r>
          </a:p>
          <a:p>
            <a:pPr lvl="1"/>
            <a:r>
              <a:rPr lang="en-US" sz="2000" dirty="0" smtClean="0"/>
              <a:t>Multilingual resources should use a standard language code set (e.g., ISO 639)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Maintenance agency of language code sets should ensure the compatibility of different versions:</a:t>
            </a:r>
          </a:p>
          <a:p>
            <a:pPr lvl="2"/>
            <a:r>
              <a:rPr lang="en-US" sz="2000" dirty="0" smtClean="0"/>
              <a:t>Ex:  the changes from </a:t>
            </a:r>
            <a:r>
              <a:rPr lang="en-US" sz="2000" dirty="0" err="1" smtClean="0"/>
              <a:t>Ethnologue</a:t>
            </a:r>
            <a:r>
              <a:rPr lang="en-US" sz="2000" dirty="0" smtClean="0"/>
              <a:t> v14 to v15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For languages that are not in ISO 639, there should be a place for people to share standard language names.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Conferences/journals should </a:t>
            </a:r>
          </a:p>
          <a:p>
            <a:pPr lvl="2"/>
            <a:r>
              <a:rPr lang="en-US" sz="2000" dirty="0" smtClean="0"/>
              <a:t>provide a way for authors to upload language data  or provide </a:t>
            </a:r>
            <a:r>
              <a:rPr lang="en-US" sz="2000" dirty="0" err="1" smtClean="0"/>
              <a:t>urls</a:t>
            </a:r>
            <a:endParaRPr lang="en-US" sz="2000" dirty="0" smtClean="0"/>
          </a:p>
          <a:p>
            <a:pPr lvl="2"/>
            <a:r>
              <a:rPr lang="en-US" sz="2000" dirty="0" smtClean="0"/>
              <a:t>enforce consistent language labeling, e.g., through language codes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sz="3200" dirty="0" smtClean="0"/>
              <a:t>Good practice (cont)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sz="2000" dirty="0" smtClean="0"/>
              <a:t>For individuals:</a:t>
            </a:r>
          </a:p>
          <a:p>
            <a:pPr lvl="1"/>
            <a:r>
              <a:rPr lang="en-US" sz="2000" dirty="0" smtClean="0"/>
              <a:t>Distinguish different types of languages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Check whether the language is already in ISO 639</a:t>
            </a:r>
          </a:p>
          <a:p>
            <a:pPr lvl="2"/>
            <a:r>
              <a:rPr lang="en-US" sz="2000" dirty="0" smtClean="0"/>
              <a:t>If so, use the standard spelling  and language code</a:t>
            </a:r>
          </a:p>
          <a:p>
            <a:pPr lvl="2"/>
            <a:r>
              <a:rPr lang="en-US" sz="2000" dirty="0" smtClean="0"/>
              <a:t>If not, consider making a request to ISO 639 or other language code set.</a:t>
            </a:r>
          </a:p>
          <a:p>
            <a:pPr lvl="2"/>
            <a:endParaRPr lang="en-US" sz="2000" dirty="0" smtClean="0"/>
          </a:p>
          <a:p>
            <a:pPr lvl="1"/>
            <a:r>
              <a:rPr lang="en-US" sz="2000" dirty="0" smtClean="0"/>
              <a:t>When a language name is uncommon or ambiguous, additional information (e.g., where, what language family) will be helpful.</a:t>
            </a:r>
          </a:p>
          <a:p>
            <a:pPr lvl="2"/>
            <a:r>
              <a:rPr lang="en-US" sz="2000" dirty="0" smtClean="0"/>
              <a:t>Ex: “Design and development of POS resources for </a:t>
            </a:r>
            <a:r>
              <a:rPr lang="en-US" sz="2000" dirty="0" smtClean="0">
                <a:solidFill>
                  <a:srgbClr val="FF0000"/>
                </a:solidFill>
              </a:rPr>
              <a:t>Wolof (Niger-Congo, spoken in Senegal)</a:t>
            </a:r>
            <a:r>
              <a:rPr lang="en-US" sz="2000" dirty="0" smtClean="0"/>
              <a:t>”</a:t>
            </a:r>
          </a:p>
          <a:p>
            <a:pPr lvl="2"/>
            <a:r>
              <a:rPr lang="en-US" sz="2000" dirty="0" smtClean="0"/>
              <a:t>Wolof (</a:t>
            </a:r>
            <a:r>
              <a:rPr lang="en-US" sz="2000" dirty="0" err="1" smtClean="0"/>
              <a:t>wol</a:t>
            </a:r>
            <a:r>
              <a:rPr lang="en-US" sz="2000" dirty="0" smtClean="0"/>
              <a:t>)  and Gambian Wolof (</a:t>
            </a:r>
            <a:r>
              <a:rPr lang="en-US" sz="2000" dirty="0" err="1" smtClean="0"/>
              <a:t>wof</a:t>
            </a:r>
            <a:r>
              <a:rPr lang="en-US" sz="2000" dirty="0" smtClean="0"/>
              <a:t>)</a:t>
            </a:r>
          </a:p>
          <a:p>
            <a:pPr lvl="2"/>
            <a:r>
              <a:rPr lang="en-US" sz="2000" dirty="0" smtClean="0"/>
              <a:t>“</a:t>
            </a:r>
            <a:r>
              <a:rPr lang="en-US" sz="2000" dirty="0" err="1" smtClean="0"/>
              <a:t>wol</a:t>
            </a:r>
            <a:r>
              <a:rPr lang="en-US" sz="2000" dirty="0" smtClean="0"/>
              <a:t>”:  15 names (e.g., </a:t>
            </a:r>
            <a:r>
              <a:rPr lang="en-US" sz="2000" dirty="0" err="1" smtClean="0"/>
              <a:t>Baol</a:t>
            </a:r>
            <a:r>
              <a:rPr lang="en-US" sz="2000" dirty="0" smtClean="0"/>
              <a:t>, </a:t>
            </a:r>
            <a:r>
              <a:rPr lang="en-US" sz="2000" dirty="0" err="1" smtClean="0"/>
              <a:t>Cayor</a:t>
            </a:r>
            <a:r>
              <a:rPr lang="en-US" sz="2000" dirty="0" smtClean="0"/>
              <a:t>, </a:t>
            </a:r>
            <a:r>
              <a:rPr lang="en-US" sz="2000" dirty="0" err="1" smtClean="0"/>
              <a:t>Djolof</a:t>
            </a:r>
            <a:r>
              <a:rPr lang="en-US" sz="2000" dirty="0" smtClean="0"/>
              <a:t>,  </a:t>
            </a:r>
            <a:r>
              <a:rPr lang="en-US" sz="2000" dirty="0" err="1" smtClean="0"/>
              <a:t>Jolof</a:t>
            </a:r>
            <a:r>
              <a:rPr lang="en-US" sz="2000" dirty="0" smtClean="0"/>
              <a:t>, </a:t>
            </a:r>
            <a:r>
              <a:rPr lang="en-US" sz="2000" dirty="0" err="1" smtClean="0"/>
              <a:t>Lebou</a:t>
            </a:r>
            <a:r>
              <a:rPr lang="en-US" sz="2000" dirty="0" smtClean="0"/>
              <a:t>, </a:t>
            </a:r>
            <a:r>
              <a:rPr lang="en-US" sz="2000" dirty="0" err="1" smtClean="0"/>
              <a:t>Ndyanger</a:t>
            </a:r>
            <a:r>
              <a:rPr lang="en-US" sz="2000" dirty="0" smtClean="0"/>
              <a:t>, </a:t>
            </a:r>
            <a:r>
              <a:rPr lang="en-US" sz="2000" dirty="0" err="1" smtClean="0"/>
              <a:t>Volof</a:t>
            </a:r>
            <a:r>
              <a:rPr lang="en-US" sz="2000" dirty="0" smtClean="0"/>
              <a:t>,  </a:t>
            </a:r>
            <a:r>
              <a:rPr lang="en-US" sz="2000" dirty="0" err="1" smtClean="0"/>
              <a:t>Walaf</a:t>
            </a:r>
            <a:r>
              <a:rPr lang="en-US" sz="2000" dirty="0" smtClean="0"/>
              <a:t>, </a:t>
            </a:r>
            <a:r>
              <a:rPr lang="en-US" sz="2000" dirty="0" err="1" smtClean="0"/>
              <a:t>Waro-Waro</a:t>
            </a:r>
            <a:r>
              <a:rPr lang="en-US" sz="2000" dirty="0" smtClean="0"/>
              <a:t>, </a:t>
            </a:r>
            <a:r>
              <a:rPr lang="en-US" sz="2000" dirty="0" err="1" smtClean="0"/>
              <a:t>Yallof</a:t>
            </a:r>
            <a:r>
              <a:rPr lang="en-US" sz="2000" dirty="0" smtClean="0"/>
              <a:t>, …)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3F9BE6-59B0-47D1-8371-C9F8F76F5FF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990600"/>
          <a:ext cx="6096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701800"/>
                <a:gridCol w="2362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English            729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Mandarin</a:t>
                      </a:r>
                      <a:r>
                        <a:rPr lang="en-US" baseline="0" dirty="0" smtClean="0"/>
                        <a:t> Chinese     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German          166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Old Swedish                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Arabic               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Portuguese</a:t>
                      </a:r>
                      <a:r>
                        <a:rPr lang="en-US" baseline="0" dirty="0" smtClean="0"/>
                        <a:t> dialects   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Chinese            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Quechua                      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2590800" y="152400"/>
            <a:ext cx="30428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LREC  2010  Map</a:t>
            </a:r>
            <a:endParaRPr lang="en-US" sz="28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219200" y="3810000"/>
          <a:ext cx="6629400" cy="2118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17495"/>
                <a:gridCol w="994410"/>
                <a:gridCol w="2817495"/>
              </a:tblGrid>
              <a:tr h="360932">
                <a:tc>
                  <a:txBody>
                    <a:bodyPr/>
                    <a:lstStyle/>
                    <a:p>
                      <a:r>
                        <a:rPr lang="en-US" dirty="0" smtClean="0"/>
                        <a:t>English  (eng)                   729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Mandarin</a:t>
                      </a:r>
                      <a:r>
                        <a:rPr lang="en-US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 Chinese               1</a:t>
                      </a:r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dirty="0" smtClean="0"/>
                        <a:t>German   (</a:t>
                      </a:r>
                      <a:r>
                        <a:rPr lang="en-US" dirty="0" err="1" smtClean="0"/>
                        <a:t>deu</a:t>
                      </a:r>
                      <a:r>
                        <a:rPr lang="en-US" dirty="0" smtClean="0"/>
                        <a:t>)                166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Old Swedish  (??)                 1</a:t>
                      </a:r>
                      <a:endParaRPr lang="en-US" dirty="0"/>
                    </a:p>
                  </a:txBody>
                  <a:tcPr/>
                </a:tc>
              </a:tr>
              <a:tr h="459061">
                <a:tc>
                  <a:txBody>
                    <a:bodyPr/>
                    <a:lstStyle/>
                    <a:p>
                      <a:r>
                        <a:rPr lang="en-US" dirty="0" smtClean="0"/>
                        <a:t>Standard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Arabic  (</a:t>
                      </a:r>
                      <a:r>
                        <a:rPr lang="en-US" dirty="0" err="1" smtClean="0"/>
                        <a:t>arb</a:t>
                      </a:r>
                      <a:r>
                        <a:rPr lang="en-US" dirty="0" smtClean="0"/>
                        <a:t>)       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Portuguese</a:t>
                      </a:r>
                      <a:r>
                        <a:rPr lang="en-US" baseline="0" dirty="0" smtClean="0"/>
                        <a:t> dialects (??)     1</a:t>
                      </a:r>
                      <a:endParaRPr lang="en-US" dirty="0"/>
                    </a:p>
                  </a:txBody>
                  <a:tcPr/>
                </a:tc>
              </a:tr>
              <a:tr h="45533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Madarin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cmn</a:t>
                      </a:r>
                      <a:r>
                        <a:rPr lang="en-US" dirty="0" smtClean="0"/>
                        <a:t>)                   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Quechua  (</a:t>
                      </a:r>
                      <a:r>
                        <a:rPr lang="en-US" dirty="0" err="1" smtClean="0"/>
                        <a:t>que</a:t>
                      </a:r>
                      <a:r>
                        <a:rPr lang="en-US" dirty="0" smtClean="0"/>
                        <a:t>??)                1</a:t>
                      </a:r>
                      <a:endParaRPr lang="en-US" dirty="0"/>
                    </a:p>
                  </a:txBody>
                  <a:tcPr/>
                </a:tc>
              </a:tr>
              <a:tr h="360932"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Down Arrow 17"/>
          <p:cNvSpPr/>
          <p:nvPr/>
        </p:nvSpPr>
        <p:spPr>
          <a:xfrm>
            <a:off x="3962400" y="3048000"/>
            <a:ext cx="484632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For highly multilingual data sets, properly identifying languages is not trivial.</a:t>
            </a:r>
          </a:p>
          <a:p>
            <a:pPr lvl="1"/>
            <a:r>
              <a:rPr lang="en-US" sz="2400" dirty="0" smtClean="0"/>
              <a:t>Language names are not sufficient.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Existing language code sets are far from complete, and are subject to frequent updates.</a:t>
            </a:r>
          </a:p>
          <a:p>
            <a:endParaRPr lang="en-US" sz="2400" dirty="0" smtClean="0"/>
          </a:p>
          <a:p>
            <a:r>
              <a:rPr lang="en-US" sz="2400" dirty="0" smtClean="0"/>
              <a:t>Following good practice will alleviate the problems.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NSF </a:t>
            </a:r>
          </a:p>
          <a:p>
            <a:endParaRPr lang="en-US" dirty="0" smtClean="0"/>
          </a:p>
          <a:p>
            <a:r>
              <a:rPr lang="en-US" dirty="0" smtClean="0"/>
              <a:t>Three reviewers</a:t>
            </a:r>
          </a:p>
          <a:p>
            <a:endParaRPr lang="en-US" dirty="0" smtClean="0"/>
          </a:p>
          <a:p>
            <a:r>
              <a:rPr lang="en-US" dirty="0" smtClean="0"/>
              <a:t>You!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ODIN:  http://odin.linguistlist.org/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Additional slides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639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639-1: 2-letter codes for 140+ languages</a:t>
            </a:r>
          </a:p>
          <a:p>
            <a:r>
              <a:rPr lang="en-US" dirty="0" smtClean="0"/>
              <a:t>639-2: 3-letter codes for 460+ languages</a:t>
            </a:r>
          </a:p>
          <a:p>
            <a:r>
              <a:rPr lang="en-US" dirty="0" smtClean="0"/>
              <a:t>639-3: 3-letter codes for 7000+ languages</a:t>
            </a:r>
          </a:p>
          <a:p>
            <a:r>
              <a:rPr lang="en-US" dirty="0" smtClean="0"/>
              <a:t>639-4: guidelines and general principles for language coding</a:t>
            </a:r>
          </a:p>
          <a:p>
            <a:r>
              <a:rPr lang="en-US" dirty="0" smtClean="0"/>
              <a:t>639-5: 3-letter codes for language families and groups</a:t>
            </a:r>
          </a:p>
          <a:p>
            <a:r>
              <a:rPr lang="en-US" dirty="0" smtClean="0"/>
              <a:t>639-6: 4-letter codes for language variants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ODIN database</a:t>
            </a:r>
          </a:p>
        </p:txBody>
      </p:sp>
      <p:pic>
        <p:nvPicPr>
          <p:cNvPr id="49154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752600"/>
            <a:ext cx="8355013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3"/>
          <p:cNvSpPr/>
          <p:nvPr/>
        </p:nvSpPr>
        <p:spPr>
          <a:xfrm>
            <a:off x="5029200" y="4800600"/>
            <a:ext cx="1676400" cy="38100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581400" y="4800600"/>
            <a:ext cx="1295400" cy="38100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810000" y="2667000"/>
            <a:ext cx="1066800" cy="38100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810000" y="4343400"/>
            <a:ext cx="1066800" cy="38100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371600" y="2667000"/>
            <a:ext cx="1524000" cy="38100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905000" y="4343400"/>
            <a:ext cx="1066800" cy="38100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38200" y="5867400"/>
            <a:ext cx="4694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IGT  is extracted from 3000 documents.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smtClean="0"/>
              <a:t>References</a:t>
            </a:r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>
          <a:xfrm>
            <a:off x="457200" y="762000"/>
            <a:ext cx="8686800" cy="5943600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80000"/>
              </a:lnSpc>
              <a:spcBef>
                <a:spcPct val="1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ODIN database:  </a:t>
            </a:r>
            <a:r>
              <a:rPr lang="en-US" sz="2400" dirty="0" smtClean="0">
                <a:hlinkClick r:id="rId2"/>
              </a:rPr>
              <a:t>http://odin.linguistlist.org</a:t>
            </a:r>
            <a:endParaRPr lang="en-US" sz="2400" dirty="0" smtClean="0"/>
          </a:p>
          <a:p>
            <a:pPr fontAlgn="auto">
              <a:lnSpc>
                <a:spcPct val="80000"/>
              </a:lnSpc>
              <a:spcBef>
                <a:spcPct val="1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fontAlgn="auto">
              <a:lnSpc>
                <a:spcPct val="80000"/>
              </a:lnSpc>
              <a:spcBef>
                <a:spcPct val="1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More information on ODIN:  </a:t>
            </a:r>
            <a:r>
              <a:rPr lang="en-US" sz="2400" dirty="0" smtClean="0">
                <a:hlinkClick r:id="rId3"/>
              </a:rPr>
              <a:t>http://faculty.washington.edu/fxia/riples/</a:t>
            </a:r>
            <a:endParaRPr lang="en-US" sz="2400" dirty="0" smtClean="0"/>
          </a:p>
          <a:p>
            <a:pPr fontAlgn="auto">
              <a:lnSpc>
                <a:spcPct val="80000"/>
              </a:lnSpc>
              <a:spcBef>
                <a:spcPct val="1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fontAlgn="auto">
              <a:lnSpc>
                <a:spcPct val="80000"/>
              </a:lnSpc>
              <a:spcBef>
                <a:spcPct val="1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/>
              <a:t>Cyberling</a:t>
            </a:r>
            <a:r>
              <a:rPr lang="en-US" sz="2400" dirty="0" smtClean="0"/>
              <a:t> workshop:  </a:t>
            </a:r>
            <a:r>
              <a:rPr lang="en-US" sz="2400" dirty="0" smtClean="0">
                <a:hlinkClick r:id="rId4"/>
              </a:rPr>
              <a:t>http://elanguage.net/cyberling09/</a:t>
            </a:r>
            <a:endParaRPr lang="en-US" sz="2400" dirty="0" smtClean="0"/>
          </a:p>
          <a:p>
            <a:pPr fontAlgn="auto">
              <a:lnSpc>
                <a:spcPct val="80000"/>
              </a:lnSpc>
              <a:spcBef>
                <a:spcPct val="1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fontAlgn="auto">
              <a:lnSpc>
                <a:spcPct val="80000"/>
              </a:lnSpc>
              <a:spcBef>
                <a:spcPct val="1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/>
              <a:t>Cavnar</a:t>
            </a:r>
            <a:r>
              <a:rPr lang="en-US" sz="2400" dirty="0" smtClean="0"/>
              <a:t>, W. B. and J. M. </a:t>
            </a:r>
            <a:r>
              <a:rPr lang="en-US" sz="2400" dirty="0" err="1" smtClean="0"/>
              <a:t>Trenkle</a:t>
            </a:r>
            <a:r>
              <a:rPr lang="en-US" sz="2400" dirty="0" smtClean="0"/>
              <a:t>. 1994. "N-Gram-Based Text Categorization."  In Proceedings of Third Annual Symposium on Document Analysis and Information Retrieval, Las Vegas, NV, UNLV,  April 1994.</a:t>
            </a:r>
          </a:p>
          <a:p>
            <a:pPr fontAlgn="auto">
              <a:lnSpc>
                <a:spcPct val="80000"/>
              </a:lnSpc>
              <a:spcBef>
                <a:spcPct val="1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fontAlgn="auto">
              <a:lnSpc>
                <a:spcPct val="80000"/>
              </a:lnSpc>
              <a:spcBef>
                <a:spcPct val="1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Gordon, R. G. (</a:t>
            </a:r>
            <a:r>
              <a:rPr lang="en-US" sz="2400" dirty="0" err="1" smtClean="0"/>
              <a:t>ed</a:t>
            </a:r>
            <a:r>
              <a:rPr lang="en-US" sz="2400" dirty="0" smtClean="0"/>
              <a:t>).  2005.  </a:t>
            </a:r>
            <a:r>
              <a:rPr lang="en-US" sz="2400" dirty="0" err="1" smtClean="0"/>
              <a:t>Ethnologue</a:t>
            </a:r>
            <a:r>
              <a:rPr lang="en-US" sz="2400" dirty="0" smtClean="0"/>
              <a:t>:  Languages of the World, Fifteenth edition.  Dallas, TX:  SIL International.  </a:t>
            </a:r>
            <a:r>
              <a:rPr lang="en-US" sz="2400" dirty="0" smtClean="0">
                <a:hlinkClick r:id="rId5"/>
              </a:rPr>
              <a:t>http://www.ethnologue.com</a:t>
            </a:r>
            <a:endParaRPr lang="en-US" sz="2400" dirty="0" smtClean="0"/>
          </a:p>
          <a:p>
            <a:pPr fontAlgn="auto">
              <a:lnSpc>
                <a:spcPct val="80000"/>
              </a:lnSpc>
              <a:spcBef>
                <a:spcPct val="1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fontAlgn="auto">
              <a:lnSpc>
                <a:spcPct val="80000"/>
              </a:lnSpc>
              <a:spcBef>
                <a:spcPct val="15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/>
              <a:t>Haspelmath</a:t>
            </a:r>
            <a:r>
              <a:rPr lang="en-US" sz="2400" dirty="0" smtClean="0"/>
              <a:t>, Martin, Mathew Dryer, David Gil, and Bernard </a:t>
            </a:r>
            <a:r>
              <a:rPr lang="en-US" sz="2400" dirty="0" err="1" smtClean="0"/>
              <a:t>Comrie</a:t>
            </a:r>
            <a:r>
              <a:rPr lang="en-US" sz="2400" dirty="0" smtClean="0"/>
              <a:t>.  2005.  </a:t>
            </a:r>
            <a:r>
              <a:rPr lang="en-US" sz="2400" i="1" dirty="0" smtClean="0"/>
              <a:t>World Atlas of Language Structures.</a:t>
            </a:r>
            <a:r>
              <a:rPr lang="en-US" sz="2400" dirty="0" smtClean="0"/>
              <a:t>  Oxford University Press.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AEC445-ABA5-4E8F-A9C0-E9FFE83297D3}" type="slidenum">
              <a:rPr lang="en-US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86CF91-95D9-40B2-B60A-703E5605A8E6}" type="slidenum">
              <a:rPr lang="en-US"/>
              <a:pPr>
                <a:defRPr/>
              </a:pPr>
              <a:t>30</a:t>
            </a:fld>
            <a:endParaRPr lang="en-US"/>
          </a:p>
        </p:txBody>
      </p:sp>
      <p:pic>
        <p:nvPicPr>
          <p:cNvPr id="57346" name="Picture 2" descr="warlpiri-igt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513" y="995363"/>
            <a:ext cx="8562975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Our data set</a:t>
            </a:r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057400"/>
            <a:ext cx="6735763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Language tables</a:t>
            </a:r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82645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3400" y="4114800"/>
            <a:ext cx="864884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6.0% of language names in the merged table are </a:t>
            </a:r>
            <a:r>
              <a:rPr lang="en-US" sz="2000" dirty="0" smtClean="0">
                <a:latin typeface="Calibri" pitchFamily="34" charset="0"/>
              </a:rPr>
              <a:t>ambiguous</a:t>
            </a:r>
          </a:p>
          <a:p>
            <a:endParaRPr lang="en-US" sz="2000" dirty="0">
              <a:latin typeface="Calibri" pitchFamily="34" charset="0"/>
            </a:endParaRPr>
          </a:p>
          <a:p>
            <a:r>
              <a:rPr lang="en-US" sz="2000" dirty="0">
                <a:latin typeface="Calibri" pitchFamily="34" charset="0"/>
              </a:rPr>
              <a:t>The table is not complete:</a:t>
            </a:r>
          </a:p>
          <a:p>
            <a:pPr lvl="1">
              <a:buFont typeface="Arial" charset="0"/>
              <a:buChar char="•"/>
            </a:pPr>
            <a:r>
              <a:rPr lang="en-US" sz="2000" dirty="0">
                <a:latin typeface="Calibri" pitchFamily="34" charset="0"/>
              </a:rPr>
              <a:t>  Dozens of languages </a:t>
            </a:r>
            <a:r>
              <a:rPr lang="en-US" sz="2000" dirty="0" smtClean="0">
                <a:latin typeface="Calibri" pitchFamily="34" charset="0"/>
              </a:rPr>
              <a:t>(e.g., Early High German) do </a:t>
            </a:r>
            <a:r>
              <a:rPr lang="en-US" sz="2000" dirty="0">
                <a:latin typeface="Calibri" pitchFamily="34" charset="0"/>
              </a:rPr>
              <a:t>not </a:t>
            </a:r>
            <a:r>
              <a:rPr lang="en-US" sz="2000" dirty="0" smtClean="0">
                <a:latin typeface="Calibri" pitchFamily="34" charset="0"/>
              </a:rPr>
              <a:t>have language codes.</a:t>
            </a:r>
            <a:endParaRPr lang="en-US" sz="2000" dirty="0"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en-US" sz="2000" dirty="0">
                <a:latin typeface="Calibri" pitchFamily="34" charset="0"/>
              </a:rPr>
              <a:t>  More than 900 pairs are missing from the </a:t>
            </a:r>
            <a:r>
              <a:rPr lang="en-US" sz="2000" dirty="0" smtClean="0">
                <a:latin typeface="Calibri" pitchFamily="34" charset="0"/>
              </a:rPr>
              <a:t>table</a:t>
            </a:r>
          </a:p>
          <a:p>
            <a:pPr lvl="1"/>
            <a:r>
              <a:rPr lang="en-US" sz="2000" dirty="0" smtClean="0">
                <a:latin typeface="Calibri" pitchFamily="34" charset="0"/>
              </a:rPr>
              <a:t>    (e.g.,  </a:t>
            </a:r>
            <a:r>
              <a:rPr lang="en-US" sz="2000" dirty="0" smtClean="0"/>
              <a:t> </a:t>
            </a:r>
            <a:r>
              <a:rPr lang="en-US" sz="2000" dirty="0" err="1" smtClean="0"/>
              <a:t>Aroplokep</a:t>
            </a:r>
            <a:r>
              <a:rPr lang="en-US" sz="2000" dirty="0" smtClean="0"/>
              <a:t> vs. </a:t>
            </a:r>
            <a:r>
              <a:rPr lang="en-US" sz="2000" dirty="0" err="1" smtClean="0"/>
              <a:t>Arop-Lukep</a:t>
            </a:r>
            <a:r>
              <a:rPr lang="en-US" sz="2000" dirty="0" smtClean="0"/>
              <a:t>)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72000" y="3276600"/>
            <a:ext cx="914400" cy="38100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7391400" y="3276600"/>
            <a:ext cx="1143000" cy="38100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smtClean="0"/>
              <a:t>Treating language ID as a coreference 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495800"/>
          </a:xfrm>
        </p:spPr>
        <p:txBody>
          <a:bodyPr/>
          <a:lstStyle/>
          <a:p>
            <a:pPr>
              <a:spcBef>
                <a:spcPts val="325"/>
              </a:spcBef>
            </a:pPr>
            <a:r>
              <a:rPr lang="en-US" sz="2800" dirty="0" err="1" smtClean="0"/>
              <a:t>CoRef</a:t>
            </a:r>
            <a:r>
              <a:rPr lang="en-US" sz="2800" dirty="0" smtClean="0"/>
              <a:t> task:</a:t>
            </a:r>
          </a:p>
          <a:p>
            <a:pPr lvl="1">
              <a:spcBef>
                <a:spcPts val="325"/>
              </a:spcBef>
            </a:pPr>
            <a:r>
              <a:rPr lang="en-US" dirty="0" smtClean="0"/>
              <a:t>Ex:  </a:t>
            </a:r>
            <a:r>
              <a:rPr lang="en-US" dirty="0" smtClean="0">
                <a:solidFill>
                  <a:srgbClr val="FF0000"/>
                </a:solidFill>
              </a:rPr>
              <a:t>Bryan</a:t>
            </a:r>
            <a:r>
              <a:rPr lang="en-US" dirty="0" smtClean="0"/>
              <a:t> called </a:t>
            </a:r>
            <a:r>
              <a:rPr lang="en-US" dirty="0" smtClean="0">
                <a:solidFill>
                  <a:srgbClr val="FF0000"/>
                </a:solidFill>
              </a:rPr>
              <a:t>Alisa</a:t>
            </a:r>
            <a:r>
              <a:rPr lang="en-US" dirty="0" smtClean="0"/>
              <a:t>.  </a:t>
            </a:r>
            <a:r>
              <a:rPr lang="en-US" dirty="0" smtClean="0">
                <a:solidFill>
                  <a:srgbClr val="00B0F0"/>
                </a:solidFill>
              </a:rPr>
              <a:t>He</a:t>
            </a:r>
            <a:r>
              <a:rPr lang="en-US" dirty="0" smtClean="0"/>
              <a:t> found </a:t>
            </a:r>
            <a:r>
              <a:rPr lang="en-US" dirty="0" smtClean="0">
                <a:solidFill>
                  <a:srgbClr val="00B0F0"/>
                </a:solidFill>
              </a:rPr>
              <a:t>her </a:t>
            </a:r>
            <a:r>
              <a:rPr lang="en-US" dirty="0" smtClean="0"/>
              <a:t>book.</a:t>
            </a:r>
          </a:p>
          <a:p>
            <a:pPr lvl="1">
              <a:spcBef>
                <a:spcPts val="325"/>
              </a:spcBef>
            </a:pPr>
            <a:r>
              <a:rPr lang="en-US" dirty="0" smtClean="0"/>
              <a:t>A language name is like a proper name.</a:t>
            </a:r>
          </a:p>
          <a:p>
            <a:pPr lvl="1">
              <a:spcBef>
                <a:spcPts val="325"/>
              </a:spcBef>
            </a:pPr>
            <a:r>
              <a:rPr lang="en-US" dirty="0" smtClean="0"/>
              <a:t>An IGT is like a pronoun.</a:t>
            </a:r>
          </a:p>
          <a:p>
            <a:pPr>
              <a:spcBef>
                <a:spcPts val="325"/>
              </a:spcBef>
            </a:pPr>
            <a:endParaRPr lang="en-US" sz="2800" dirty="0" smtClean="0"/>
          </a:p>
          <a:p>
            <a:pPr>
              <a:spcBef>
                <a:spcPts val="325"/>
              </a:spcBef>
            </a:pPr>
            <a:r>
              <a:rPr lang="en-US" sz="2800" dirty="0" smtClean="0"/>
              <a:t>Unseen languages is no longer a major problem.</a:t>
            </a:r>
          </a:p>
          <a:p>
            <a:pPr>
              <a:spcBef>
                <a:spcPts val="325"/>
              </a:spcBef>
            </a:pPr>
            <a:endParaRPr lang="en-US" sz="2800" dirty="0" smtClean="0"/>
          </a:p>
          <a:p>
            <a:pPr>
              <a:spcBef>
                <a:spcPts val="325"/>
              </a:spcBef>
            </a:pPr>
            <a:r>
              <a:rPr lang="en-US" sz="2800" dirty="0" smtClean="0"/>
              <a:t>All the existing algorithms on </a:t>
            </a:r>
            <a:r>
              <a:rPr lang="en-US" sz="2800" dirty="0" err="1" smtClean="0"/>
              <a:t>CoRef</a:t>
            </a:r>
            <a:r>
              <a:rPr lang="en-US" sz="2800" dirty="0" smtClean="0"/>
              <a:t> can be applied to the task.</a:t>
            </a:r>
          </a:p>
          <a:p>
            <a:pPr>
              <a:spcBef>
                <a:spcPts val="325"/>
              </a:spcBef>
            </a:pPr>
            <a:endParaRPr lang="en-US" sz="2800" dirty="0" smtClean="0"/>
          </a:p>
          <a:p>
            <a:pPr>
              <a:spcBef>
                <a:spcPts val="325"/>
              </a:spcBef>
              <a:buNone/>
            </a:pPr>
            <a:endParaRPr lang="en-US" sz="280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Experiments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24400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/>
              <a:t>Features (“cues”):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200" dirty="0" smtClean="0"/>
              <a:t>(F1) The languages appearing right before the IGT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200" dirty="0" smtClean="0"/>
              <a:t>(F2) The languages appearing in the neighborhood of the IGT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200" dirty="0" smtClean="0"/>
              <a:t>(F3) Word/character </a:t>
            </a:r>
            <a:r>
              <a:rPr lang="en-US" sz="2200" dirty="0" err="1" smtClean="0"/>
              <a:t>ngrams</a:t>
            </a:r>
            <a:r>
              <a:rPr lang="en-US" sz="2200" dirty="0" smtClean="0"/>
              <a:t> in the current IGT vs. </a:t>
            </a:r>
            <a:r>
              <a:rPr lang="en-US" sz="2200" dirty="0" err="1" smtClean="0"/>
              <a:t>ngrams</a:t>
            </a:r>
            <a:r>
              <a:rPr lang="en-US" sz="2200" dirty="0" smtClean="0"/>
              <a:t> for a language in the training data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200" dirty="0" smtClean="0"/>
              <a:t>(F4) Word/character </a:t>
            </a:r>
            <a:r>
              <a:rPr lang="en-US" sz="2200" dirty="0" err="1" smtClean="0"/>
              <a:t>ngrams</a:t>
            </a:r>
            <a:r>
              <a:rPr lang="en-US" sz="2200" dirty="0" smtClean="0"/>
              <a:t> in the current IGT vs. </a:t>
            </a:r>
            <a:r>
              <a:rPr lang="en-US" sz="2200" dirty="0" err="1" smtClean="0"/>
              <a:t>ngrams</a:t>
            </a:r>
            <a:r>
              <a:rPr lang="en-US" sz="2200" dirty="0" smtClean="0"/>
              <a:t> in other IGTs in the </a:t>
            </a:r>
            <a:r>
              <a:rPr lang="en-US" sz="2200" dirty="0" smtClean="0">
                <a:solidFill>
                  <a:srgbClr val="00B0F0"/>
                </a:solidFill>
              </a:rPr>
              <a:t>same</a:t>
            </a:r>
            <a:r>
              <a:rPr lang="en-US" sz="2200" dirty="0" smtClean="0"/>
              <a:t> document</a:t>
            </a:r>
          </a:p>
          <a:p>
            <a:pPr lvl="1" fontAlgn="auto">
              <a:spcAft>
                <a:spcPts val="0"/>
              </a:spcAft>
              <a:buFont typeface="Arial" charset="0"/>
              <a:buNone/>
              <a:defRPr/>
            </a:pPr>
            <a:endParaRPr lang="en-US" sz="22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/>
              <a:t>Data set: 1160 documents (90% training, 10% testing)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en-US" sz="22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/>
              <a:t>Learning methods: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200" dirty="0" smtClean="0"/>
              <a:t>Sequence decision with a Maximum entropy classifier (Berger et al., 1996)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200" dirty="0" smtClean="0"/>
              <a:t>Joint model with Markov Logic Network </a:t>
            </a:r>
            <a:r>
              <a:rPr lang="en-US" altLang="zh-CN" sz="2200" dirty="0" smtClean="0"/>
              <a:t>(Richardson and </a:t>
            </a:r>
            <a:r>
              <a:rPr lang="en-US" altLang="zh-CN" sz="2200" dirty="0" err="1" smtClean="0"/>
              <a:t>Domingos</a:t>
            </a:r>
            <a:r>
              <a:rPr lang="en-US" altLang="zh-CN" sz="2200" dirty="0" smtClean="0"/>
              <a:t>, 2006) </a:t>
            </a:r>
            <a:endParaRPr lang="en-US" sz="2200" dirty="0" smtClean="0"/>
          </a:p>
          <a:p>
            <a:pPr lvl="1" fontAlgn="auto">
              <a:spcAft>
                <a:spcPts val="0"/>
              </a:spcAft>
              <a:buNone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63DDA-7972-4190-8E99-A805613BC509}" type="slidenum">
              <a:rPr lang="en-US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</a:p>
        </p:txBody>
      </p:sp>
      <p:pic>
        <p:nvPicPr>
          <p:cNvPr id="10" name="Picture 9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0350" y="1524000"/>
            <a:ext cx="6022975" cy="123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6781800" y="2133600"/>
            <a:ext cx="762000" cy="609600"/>
          </a:xfrm>
          <a:prstGeom prst="roundRect">
            <a:avLst/>
          </a:pr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9600" y="3352800"/>
            <a:ext cx="7162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Upper bound of </a:t>
            </a:r>
            <a:r>
              <a:rPr lang="en-US" sz="2400" dirty="0" err="1" smtClean="0"/>
              <a:t>CoRef</a:t>
            </a:r>
            <a:r>
              <a:rPr lang="en-US" sz="2400" dirty="0" smtClean="0"/>
              <a:t> </a:t>
            </a:r>
            <a:r>
              <a:rPr lang="en-US" sz="2400" dirty="0"/>
              <a:t>approach:   </a:t>
            </a:r>
            <a:r>
              <a:rPr lang="en-US" sz="2400" dirty="0" smtClean="0"/>
              <a:t>97.31%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TextCat</a:t>
            </a:r>
            <a:r>
              <a:rPr lang="en-US" sz="2400" dirty="0" smtClean="0"/>
              <a:t>:    51.38%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With less training data</a:t>
            </a:r>
          </a:p>
        </p:txBody>
      </p:sp>
      <p:pic>
        <p:nvPicPr>
          <p:cNvPr id="6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22291" y="2514600"/>
            <a:ext cx="7924816" cy="1905004"/>
          </a:xfrm>
          <a:prstGeom prst="rect">
            <a:avLst/>
          </a:prstGeom>
          <a:noFill/>
          <a:ln/>
          <a:effectLst/>
        </p:spPr>
      </p:pic>
      <p:sp>
        <p:nvSpPr>
          <p:cNvPr id="7" name="Rounded Rectangle 6"/>
          <p:cNvSpPr/>
          <p:nvPr/>
        </p:nvSpPr>
        <p:spPr>
          <a:xfrm>
            <a:off x="5410200" y="3124200"/>
            <a:ext cx="762000" cy="1219200"/>
          </a:xfrm>
          <a:prstGeom prst="roundRect">
            <a:avLst/>
          </a:prstGeom>
          <a:solidFill>
            <a:schemeClr val="accent1">
              <a:alpha val="1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7620000" y="3124200"/>
            <a:ext cx="762000" cy="1219200"/>
          </a:xfrm>
          <a:prstGeom prst="roundRect">
            <a:avLst/>
          </a:prstGeom>
          <a:solidFill>
            <a:schemeClr val="accent1">
              <a:alpha val="1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4E738-E6C1-4D5D-8FE1-3B0E0AA733A3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fbox{\parbox[b]{15cm}{%&#10;\begin{tabbing}&#10;&#10;1: \hspace{0.05in} \= THE ADJECTIVE/VERB DISTINCTION: {\bf EDO} EVIDENCE \\ &#10;2:  \&gt; Unaccusativity and the Adjective/Verb Distinction: {\bf Edo} Evidence \\&#10;3:  \&gt;  \hspace{0.3in} Mark C. Baker and Osamuyimen Thompson Stewart \\&#10;4:  \&gt;  \hspace{0.5in}     McGill University \\&#10;.... \\&#10;27: \&gt; The following shows a similar minimal pair from {\bf Edo}, a {\bf Kwa} \\&#10;28: \&gt;  language spoken in Nigeria (Agheyisi 1990; Omoruyi 1986). \\&#10;29: \\&#10;30: \&gt; (2) \= a. \= $\grave{E}m\grave{e}r\acute{i}$ $m\grave{o}s\acute{e}$. \\&#10;31: \&gt;     \&gt;   \&gt; Mary be.beautiful(V)            \\&#10;32: \&gt;     \&gt;   \&gt; `Mary is beautiful.'            \\&#10;33:      \\&#10;34: \&gt;     \&gt; b. \= $\grave{E}m\grave{e}r\acute{i}$ *$(y\acute{e})$ $m\grave{o}s\acute{e}$. \\&#10;35: \&gt;     \&gt;   \&gt; Mary be.beautiful(A)            \\&#10;36: \&gt;     \&gt;   \&gt; `Mary is beautiful (A).'        \\&#10;...   &#10;\end{tabbing}}}&#10;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320"/>
  <p:tag name="PICTUREFILESIZE" val="246030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tabular}{|l|l|} \hline&#10;Names used in ISO 639-3   &amp; Names used in ODIN documents \\&#10;   \hline \hline&#10;Arop-Lukep                     &amp; Aroplokep \\ \hline&#10;Gooniyandi                     &amp; Kuniyanti \\ \hline&#10;Guguyimidjir                   &amp; Guggu Yimidhir, Guggu Yimidhirr,&#10;                                 Guggu-yimidhirr \\ \hline&#10;Kabuverdianu                   &amp; Cape Verdian, Caperverdian, &#10;                                 Capeverdian \\ \hline&#10;Kumbainggar                    &amp; Gumbaynggir, Gumnaynggir \\ \hline&#10;Kwakiutl                       &amp; Kwakw'ala, Kwakwala \\ \hline&#10;Mbula                          &amp; Mangaaba-mbula, Mangap-mbula,&#10;                                 Mangapmbula \\ \hline&#10;To'abaita                      &amp; To'aba'ita, Toaqabaqita, &#10;                                 Toqabaqita \\ \hline&#10;Wargamay                       &amp; Warrgamay \\ \hline &#10;\end{tabular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367"/>
  <p:tag name="PICTUREFILESIZE" val="162591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tabular}{|l|l|} \hline&#10;Language name               &amp; Description \\ \hline \hline&#10;Colonial Valley Zapotec     &amp; Historical language \\ \hline&#10;Early High German           &amp; Historical language \\ \hline&#10;Hungu                       &amp; Living Bantu language \\ \hline&#10;Medieval Spanish            &amp; Historical language \\ \hline&#10;Middle Japanese             &amp; Historical language \\ \hline&#10;Obokwi                      &amp; Language, origin and type unknown \\ \hline&#10;Old Bangali                 &amp; Historical language \\ \hline&#10;Old Slavic                  &amp; Historical language \\ \hline&#10;Proto-Oceanic               &amp; Reconstructed language \\ \hline&#10;Tugu Creole                 &amp; Living Creole language \\ \hline&#10;% Wembawemba                  &amp; Pama-Nyungan language, type unknown \\ \hline&#10;\end{tabular}&#10;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286"/>
  <p:tag name="PICTUREFILESIZE" val="139053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tabular}{|l|l|} \hline&#10;Language name       &amp;  Description \\ \hline \hline&#10;Chinese             &amp;  a macrolanguage name, it refers to Mandarin most of the time \\ \hline&#10;&#10;Serbo-Croatian      &amp;  a macrolanguage name, can map to Bosnian, Croatian,&#10;                       and Serbian \\ \hline&#10;Quechua             &amp;  a macrolanguage name, no standard, default individual language \\ \hline&#10;Ijo                 &amp;  can refer to several related languages whose language &#10;  codes are {\it ijc}, {\it ijs} and {\it ije} \\ \hline&#10;St. Louis           &amp;  can refer to two unrelated languages whose language &#10;                        codes are {\it msq} and {\it wol} \\ \hline&#10;Tiwa                &amp;  can refer to two unrelated languages whose &#10;                        language codes are {\it lax} and {\it tix} \\ \hline&#10;\end{tabular}&#10;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433"/>
  <p:tag name="PICTUREFILESIZE" val="135606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tabular}{|r|r|r|r|} \hline&#10;Range of      &amp; \# of     &amp; \# of IGT  &amp; \% of IGT \\&#10;IGT instances &amp; languages &amp; instances  &amp; instances \\ \hline&#10;$&gt;$ 10000     &amp;   3    &amp; 36,691  &amp; 19.39   \\ &#10;1000-9999     &amp;  37    &amp; 97,158  &amp; 51.34   \\&#10;100-999       &amp; 122    &amp; 40,260  &amp; 21.27   \\ &#10;10-99         &amp; 326    &amp; 12,822  &amp;  6.78   \\ &#10;1-9           &amp; 838    &amp;  2,313  &amp;  1.22  \\ \hline&#10;total         &amp; 1326   &amp; 189,244 &amp; 100   \\ \hline&#10;\end{tabular}&#10;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236"/>
  <p:tag name="PICTUREFILESIZE" val="8304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tabular}{|l|r|} \hline&#10;\# of IGT-bearing documents &amp; 1160 \\ \hline&#10;\# of IGT instances &amp; 15,239 \\ \hline&#10;\# of words on the language lines &amp; 77,063 \\ \hline&#10;\# of languages &amp; 638 \\ \hline&#10;\end{tabular}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6"/>
  <p:tag name="PICTUREFILESIZE" val="236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tabular}{|l|r|r|} \hline&#10;Language table         &amp; \# of lang &amp; \# of lang \\ &#10;                       &amp;  codes     &amp; (code, name) pairs \\ \hline&#10;(1) ISO 639-3          &amp; 7702  &amp;   9312 \\ \hline&#10;(2) Ethnologue v15     &amp; 7299  &amp;  42789 \\ \hline&#10;(3) LinguistList table &amp;  231  &amp;    232 \\ \hline \hline&#10;Merged table           &amp; 7816  &amp;  47728 \\ \hline&#10;\end{tabular}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3"/>
  <p:tag name="PICTUREFILESIZE" val="3844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tabular}{|r|r|r|r|r|} \hline&#10;                             &amp; F1 &amp; F1-F2 &amp; F1-F3        &amp; F1-F4  \\ \hline&#10;                &#10;\# of features           &amp; 2      &amp; 12    &amp;  17            &amp; 22   \\ \hline&#10;&#10;Sequential decision  &amp; 54.37  &amp; 66.32 &amp;  83.49   &amp;  85.10 \\ \hline&#10;&#10;Markov logic model   &amp; 54.98  &amp; 65.94 &amp;  83.44   &amp; 84.70 \\ \hline&#10;&#10;\end{tabular}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49"/>
  <p:tag name="PICTUREFILESIZE" val="2797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tabular}{|l|r|r|r|r||r|} \hline&#10;\% of training   &amp; F1  &amp; F1-F2 &amp;  F1-F3  &amp; F1-F4  &amp; Upper bound of \\&#10;data used        &amp;      &amp;          &amp;             &amp;            &amp; the previous work \\ \hline&#10;%%%% m/m10&#10;0.1\%  &amp;  54.37  &amp; 54.84 &amp; 65.28  &amp; 70.15 &amp; 1.66\\ \hline&#10;&#10;%%% m/m9&#10;0.5\%   &amp;  54.37  &amp; 62.78 &amp; 76.74   &amp; 80.24 &amp; 21.15 \\ \hline&#10;&#10;%%% m/m8&#10;1.0\%   &amp;  54.37  &amp; 60.58 &amp; 76.09   &amp; 81.20 &amp; 28.92 \\ \hline&#10;&#10;%%% m/m7&#10;10\%    &amp;  54.37  &amp; 62.13 &amp; 77.07  &amp; 83.08 &amp; 54.45\\ \hline&#10;&#10;\end{tabular}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12"/>
  <p:tag name="PICTUREFILESIZE" val="4952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2411</TotalTime>
  <Words>1719</Words>
  <Application>Microsoft Office PowerPoint</Application>
  <PresentationFormat>On-screen Show (4:3)</PresentationFormat>
  <Paragraphs>343</Paragraphs>
  <Slides>36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The problems of language identification within hugely multilingual data sets</vt:lpstr>
      <vt:lpstr>Highly multilingual data sets</vt:lpstr>
      <vt:lpstr>What about language names?</vt:lpstr>
      <vt:lpstr>Outline</vt:lpstr>
      <vt:lpstr>Different types of language names</vt:lpstr>
      <vt:lpstr>Languages and Language names</vt:lpstr>
      <vt:lpstr>Language code sets</vt:lpstr>
      <vt:lpstr>ISO 639-3</vt:lpstr>
      <vt:lpstr>Changes to ISO 639-3</vt:lpstr>
      <vt:lpstr>Outline</vt:lpstr>
      <vt:lpstr>The RiPLes project</vt:lpstr>
      <vt:lpstr>Interlinear glossed text (IGT)</vt:lpstr>
      <vt:lpstr>Treating Language ID as a conference task</vt:lpstr>
      <vt:lpstr>Manual correction</vt:lpstr>
      <vt:lpstr>“Missing” language names  due to spelling variations</vt:lpstr>
      <vt:lpstr>Other “missing” language names</vt:lpstr>
      <vt:lpstr>How common is this?</vt:lpstr>
      <vt:lpstr>Ambiguous language names</vt:lpstr>
      <vt:lpstr>Outline</vt:lpstr>
      <vt:lpstr>Good practice </vt:lpstr>
      <vt:lpstr>Good practice (cont)</vt:lpstr>
      <vt:lpstr>Slide 22</vt:lpstr>
      <vt:lpstr>Conclusion</vt:lpstr>
      <vt:lpstr>Acknowledgment</vt:lpstr>
      <vt:lpstr>Additional slides</vt:lpstr>
      <vt:lpstr>ISO 639</vt:lpstr>
      <vt:lpstr>ODIN database</vt:lpstr>
      <vt:lpstr>References</vt:lpstr>
      <vt:lpstr>Slide 29</vt:lpstr>
      <vt:lpstr>Slide 30</vt:lpstr>
      <vt:lpstr>Our data set</vt:lpstr>
      <vt:lpstr>Language tables</vt:lpstr>
      <vt:lpstr>Treating language ID as a coreference  task</vt:lpstr>
      <vt:lpstr>Experiments</vt:lpstr>
      <vt:lpstr>System performance</vt:lpstr>
      <vt:lpstr>With less training data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Large Multilingual Resource with   Natural Language Processing Techniques</dc:title>
  <dc:creator>dongqi</dc:creator>
  <cp:lastModifiedBy>dongqi</cp:lastModifiedBy>
  <cp:revision>455</cp:revision>
  <dcterms:created xsi:type="dcterms:W3CDTF">2009-11-24T22:41:49Z</dcterms:created>
  <dcterms:modified xsi:type="dcterms:W3CDTF">2010-05-20T16:17:17Z</dcterms:modified>
</cp:coreProperties>
</file>