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278" r:id="rId2"/>
    <p:sldId id="280" r:id="rId3"/>
    <p:sldId id="297" r:id="rId4"/>
    <p:sldId id="298" r:id="rId5"/>
    <p:sldId id="287" r:id="rId6"/>
    <p:sldId id="301" r:id="rId7"/>
    <p:sldId id="302" r:id="rId8"/>
    <p:sldId id="304" r:id="rId9"/>
    <p:sldId id="303" r:id="rId10"/>
    <p:sldId id="306" r:id="rId11"/>
    <p:sldId id="305" r:id="rId12"/>
    <p:sldId id="307" r:id="rId13"/>
    <p:sldId id="308" r:id="rId14"/>
    <p:sldId id="309" r:id="rId15"/>
    <p:sldId id="310" r:id="rId16"/>
    <p:sldId id="315" r:id="rId17"/>
    <p:sldId id="295" r:id="rId18"/>
    <p:sldId id="296" r:id="rId19"/>
    <p:sldId id="289" r:id="rId20"/>
    <p:sldId id="290" r:id="rId21"/>
    <p:sldId id="291" r:id="rId22"/>
    <p:sldId id="312" r:id="rId23"/>
    <p:sldId id="282" r:id="rId24"/>
    <p:sldId id="313" r:id="rId25"/>
    <p:sldId id="316" r:id="rId26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5pPr>
    <a:lvl6pPr marL="2286000" algn="l" defTabSz="914400" rtl="0" eaLnBrk="1" latinLnBrk="0" hangingPunct="1"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6pPr>
    <a:lvl7pPr marL="2743200" algn="l" defTabSz="914400" rtl="0" eaLnBrk="1" latinLnBrk="0" hangingPunct="1"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7pPr>
    <a:lvl8pPr marL="3200400" algn="l" defTabSz="914400" rtl="0" eaLnBrk="1" latinLnBrk="0" hangingPunct="1"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8pPr>
    <a:lvl9pPr marL="3657600" algn="l" defTabSz="914400" rtl="0" eaLnBrk="1" latinLnBrk="0" hangingPunct="1">
      <a:defRPr sz="2000" kern="1200">
        <a:solidFill>
          <a:schemeClr val="bg1"/>
        </a:solidFill>
        <a:latin typeface="Arial" charset="0"/>
        <a:ea typeface="ヒラギノ角ゴ Pro W3" charset="-128"/>
        <a:cs typeface="+mn-cs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56"/>
    <a:srgbClr val="FBA000"/>
    <a:srgbClr val="2A9DDF"/>
    <a:srgbClr val="2A9DE9"/>
    <a:srgbClr val="B6C828"/>
  </p:clrMru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 autoAdjust="0"/>
  </p:normalViewPr>
  <p:slideViewPr>
    <p:cSldViewPr>
      <p:cViewPr>
        <p:scale>
          <a:sx n="75" d="100"/>
          <a:sy n="75" d="100"/>
        </p:scale>
        <p:origin x="-678" y="-210"/>
      </p:cViewPr>
      <p:guideLst>
        <p:guide orient="horz" pos="24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endParaRPr lang="de-DE"/>
          </a:p>
        </p:txBody>
      </p:sp>
      <p:sp>
        <p:nvSpPr>
          <p:cNvPr id="90115" name="Rectangle 3"/>
          <p:cNvSpPr>
            <a:spLocks noGrp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fld id="{63003521-DDC6-4949-BAFE-C2AD467BEB7F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90116" name="Rectangle 4"/>
          <p:cNvSpPr>
            <a:spLocks noGrp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r>
              <a:rPr lang="de-DE"/>
              <a:t>Vortrag von Hans Mustermann</a:t>
            </a:r>
          </a:p>
        </p:txBody>
      </p:sp>
      <p:sp>
        <p:nvSpPr>
          <p:cNvPr id="90117" name="Rectangle 5"/>
          <p:cNvSpPr>
            <a:spLocks noGrp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fld id="{E43ED54C-FF98-40DE-9846-2E1CBAC5F612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endParaRPr lang="de-DE"/>
          </a:p>
        </p:txBody>
      </p:sp>
      <p:sp>
        <p:nvSpPr>
          <p:cNvPr id="89091" name="Rectangle 3"/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fld id="{7366C4A8-F448-4605-B359-D44F4D07CC7C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9093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89094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r>
              <a:rPr lang="de-DE"/>
              <a:t>Vortrag von Hans Mustermann</a:t>
            </a:r>
          </a:p>
        </p:txBody>
      </p:sp>
      <p:sp>
        <p:nvSpPr>
          <p:cNvPr id="89095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ill Sans" charset="0"/>
              </a:defRPr>
            </a:lvl1pPr>
          </a:lstStyle>
          <a:p>
            <a:fld id="{FEC247F7-F937-4DC2-AB12-8FF171A25F41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2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3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Sentiment analysis refers to a discipline of information retrieval – the  opinion mining (OM)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OM analyzes the characteristics of opinions, feelings and emotions that are expressed in textual (Pang et al., 2002) or spoken (Becker-Asano and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Wachsmuth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2009) data with respect to a certain subject.)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 subtask of sentiment analysis, which has been extensively studied in recent years, is the sentiment categorization on the basis of certain polarities - the sentiment polarity identification (Pang et al.,2002)</a:t>
            </a:r>
          </a:p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4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5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6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7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8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9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10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11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12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13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14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15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16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17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18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19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20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21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22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23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24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EB344A-1A4B-416D-BDA4-6BAF0D9E5D9E}" type="datetime1">
              <a:rPr lang="de-DE"/>
              <a:pPr/>
              <a:t>20.05.2010</a:t>
            </a:fld>
            <a:endParaRPr lang="de-DE"/>
          </a:p>
        </p:txBody>
      </p:sp>
      <p:sp>
        <p:nvSpPr>
          <p:cNvPr id="5" name="Rectangle 6"/>
          <p:cNvSpPr>
            <a:spLocks noGrp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de-DE"/>
              <a:t>Vortrag von Hans Mustermann</a:t>
            </a:r>
          </a:p>
        </p:txBody>
      </p:sp>
      <p:sp>
        <p:nvSpPr>
          <p:cNvPr id="6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CB2-2195-4F21-AF44-5034FB4D57A8}" type="slidenum">
              <a:rPr lang="de-DE"/>
              <a:pPr/>
              <a:t>25</a:t>
            </a:fld>
            <a:endParaRPr lang="de-DE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66000" y="1312863"/>
            <a:ext cx="2286000" cy="549433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8000" y="1312863"/>
            <a:ext cx="6705600" cy="5494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/>
          </p:cNvSpPr>
          <p:nvPr/>
        </p:nvSpPr>
        <p:spPr bwMode="auto">
          <a:xfrm>
            <a:off x="2489200" y="882650"/>
            <a:ext cx="7353300" cy="1308100"/>
          </a:xfrm>
          <a:prstGeom prst="rect">
            <a:avLst/>
          </a:prstGeom>
          <a:solidFill>
            <a:srgbClr val="FBA000"/>
          </a:solidFill>
          <a:ln w="25400">
            <a:solidFill>
              <a:srgbClr val="FBA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de-DE" sz="3200">
              <a:solidFill>
                <a:schemeClr val="folHlink"/>
              </a:solidFill>
              <a:latin typeface="Gill Sans" charset="0"/>
            </a:endParaRPr>
          </a:p>
        </p:txBody>
      </p:sp>
      <p:sp>
        <p:nvSpPr>
          <p:cNvPr id="2056" name="Rectangle 8"/>
          <p:cNvSpPr>
            <a:spLocks/>
          </p:cNvSpPr>
          <p:nvPr/>
        </p:nvSpPr>
        <p:spPr bwMode="auto">
          <a:xfrm>
            <a:off x="0" y="1098550"/>
            <a:ext cx="7359650" cy="1384300"/>
          </a:xfrm>
          <a:prstGeom prst="rect">
            <a:avLst/>
          </a:prstGeom>
          <a:solidFill>
            <a:srgbClr val="FBA000"/>
          </a:solidFill>
          <a:ln w="25400">
            <a:solidFill>
              <a:srgbClr val="FBA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059" name="Text Box 11"/>
          <p:cNvSpPr txBox="1">
            <a:spLocks/>
          </p:cNvSpPr>
          <p:nvPr/>
        </p:nvSpPr>
        <p:spPr bwMode="auto">
          <a:xfrm>
            <a:off x="457200" y="7197725"/>
            <a:ext cx="6530975" cy="2143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1600"/>
              </a:spcBef>
            </a:pPr>
            <a:fld id="{592F2718-E99C-44E9-96D1-0823AD45F6DD}" type="slidenum">
              <a:rPr lang="en-US" sz="800">
                <a:solidFill>
                  <a:srgbClr val="0B0D0F"/>
                </a:solidFill>
                <a:cs typeface="Arial" charset="0"/>
                <a:sym typeface="Arial" charset="0"/>
              </a:rPr>
              <a:pPr>
                <a:spcBef>
                  <a:spcPts val="1600"/>
                </a:spcBef>
              </a:pPr>
              <a:t>‹Nr.›</a:t>
            </a:fld>
            <a:endParaRPr lang="de-DE" sz="800">
              <a:solidFill>
                <a:srgbClr val="0B0D0F"/>
              </a:solidFill>
              <a:cs typeface="Arial" charset="0"/>
              <a:sym typeface="Arial" charset="0"/>
            </a:endParaRPr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4988" y="125413"/>
            <a:ext cx="1954212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4" name="Rectangle 16"/>
          <p:cNvSpPr>
            <a:spLocks noGrp="1"/>
          </p:cNvSpPr>
          <p:nvPr>
            <p:ph type="title"/>
          </p:nvPr>
        </p:nvSpPr>
        <p:spPr bwMode="auto">
          <a:xfrm>
            <a:off x="855663" y="1312863"/>
            <a:ext cx="8686800" cy="6858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Mastertitelformat bearbeiten</a:t>
            </a:r>
            <a:br>
              <a:rPr lang="en-US" smtClean="0">
                <a:sym typeface="Gill Sans" charset="0"/>
              </a:rPr>
            </a:br>
            <a:endParaRPr lang="de-DE" smtClean="0">
              <a:sym typeface="Gill Sans" charset="0"/>
            </a:endParaRPr>
          </a:p>
        </p:txBody>
      </p:sp>
      <p:sp>
        <p:nvSpPr>
          <p:cNvPr id="2066" name="Rectangle 18"/>
          <p:cNvSpPr>
            <a:spLocks/>
          </p:cNvSpPr>
          <p:nvPr/>
        </p:nvSpPr>
        <p:spPr bwMode="auto">
          <a:xfrm>
            <a:off x="2554288" y="533400"/>
            <a:ext cx="71247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409575" indent="-409575">
              <a:lnSpc>
                <a:spcPts val="2500"/>
              </a:lnSpc>
              <a:spcBef>
                <a:spcPts val="1200"/>
              </a:spcBef>
            </a:pPr>
            <a:r>
              <a:rPr lang="en-US" sz="1300" b="1" dirty="0" smtClean="0">
                <a:solidFill>
                  <a:schemeClr val="tx1"/>
                </a:solidFill>
                <a:sym typeface="Arial" charset="0"/>
              </a:rPr>
              <a:t>Center of Excellence</a:t>
            </a:r>
            <a:r>
              <a:rPr lang="en-US" sz="1300" b="1" baseline="0" dirty="0" smtClean="0">
                <a:solidFill>
                  <a:schemeClr val="tx1"/>
                </a:solidFill>
                <a:sym typeface="Arial" charset="0"/>
              </a:rPr>
              <a:t> Cognitive Interaction Technology</a:t>
            </a:r>
            <a:endParaRPr lang="en-US" sz="1300" b="1" dirty="0">
              <a:solidFill>
                <a:schemeClr val="tx1"/>
              </a:solidFill>
              <a:sym typeface="Arial" charset="0"/>
            </a:endParaRPr>
          </a:p>
        </p:txBody>
      </p:sp>
      <p:pic>
        <p:nvPicPr>
          <p:cNvPr id="45058" name="Picture 2" descr="http://www.cit-ec.de/sites/www.cit-ec.de/themes/zen/zen/gfx/citec.gif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37586" y="71415"/>
            <a:ext cx="1352550" cy="66675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/>
  <p:txStyles>
    <p:titleStyle>
      <a:lvl1pPr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  <a:sym typeface="Gill Sans" charset="0"/>
        </a:defRPr>
      </a:lvl1pPr>
      <a:lvl2pPr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2pPr>
      <a:lvl3pPr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3pPr>
      <a:lvl4pPr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4pPr>
      <a:lvl5pPr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5pPr>
      <a:lvl6pPr marL="457200"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6pPr>
      <a:lvl7pPr marL="914400"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7pPr>
      <a:lvl8pPr marL="1371600"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8pPr>
      <a:lvl9pPr marL="1828800" algn="l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sym typeface="Gill Sans" charset="0"/>
        </a:defRPr>
      </a:lvl9pPr>
    </p:titleStyle>
    <p:bodyStyle>
      <a:lvl1pPr marL="8890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2pPr>
      <a:lvl3pPr marL="17780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3pPr>
      <a:lvl4pPr marL="22225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4pPr>
      <a:lvl5pPr marL="26670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5pPr>
      <a:lvl6pPr marL="31242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6pPr>
      <a:lvl7pPr marL="35814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7pPr>
      <a:lvl8pPr marL="40386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8pPr>
      <a:lvl9pPr marL="4495800" indent="-571500" algn="l" rtl="0" fontAlgn="base">
        <a:spcBef>
          <a:spcPts val="1900"/>
        </a:spcBef>
        <a:spcAft>
          <a:spcPct val="0"/>
        </a:spcAft>
        <a:buSzPct val="171000"/>
        <a:buFont typeface="Lucida Grande" charset="0"/>
        <a:buChar char="•"/>
        <a:defRPr sz="2600">
          <a:solidFill>
            <a:schemeClr val="tx1"/>
          </a:solidFill>
          <a:latin typeface="+mn-lt"/>
          <a:ea typeface="+mn-ea"/>
          <a:sym typeface="Gill Sans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hudesktop.hucompute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7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  <p:sp>
        <p:nvSpPr>
          <p:cNvPr id="6" name="Text Box 3"/>
          <p:cNvSpPr txBox="1">
            <a:spLocks/>
          </p:cNvSpPr>
          <p:nvPr/>
        </p:nvSpPr>
        <p:spPr bwMode="auto">
          <a:xfrm>
            <a:off x="784225" y="3016250"/>
            <a:ext cx="8796369" cy="3693319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</a:pP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University </a:t>
            </a:r>
            <a:r>
              <a:rPr lang="de-DE" sz="2200" b="1" dirty="0" err="1" smtClean="0">
                <a:solidFill>
                  <a:schemeClr val="tx1"/>
                </a:solidFill>
                <a:cs typeface="Arial" charset="0"/>
                <a:sym typeface="Arial" charset="0"/>
              </a:rPr>
              <a:t>of</a:t>
            </a: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 Bielefeld 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Ulli </a:t>
            </a:r>
            <a:r>
              <a:rPr lang="de-DE" sz="1800" dirty="0" err="1" smtClean="0">
                <a:solidFill>
                  <a:schemeClr val="tx1"/>
                </a:solidFill>
                <a:cs typeface="Arial" charset="0"/>
                <a:sym typeface="Arial" charset="0"/>
              </a:rPr>
              <a:t>Waltinger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ulli_marc.waltinger@uni-bielefeld.de</a:t>
            </a:r>
          </a:p>
          <a:p>
            <a:pPr>
              <a:spcBef>
                <a:spcPts val="1600"/>
              </a:spcBef>
            </a:pPr>
            <a:endParaRPr lang="de-DE" sz="1800" dirty="0" smtClean="0">
              <a:solidFill>
                <a:schemeClr val="tx1"/>
              </a:solidFill>
              <a:cs typeface="Arial" charset="0"/>
              <a:sym typeface="Arial" charset="0"/>
            </a:endParaRPr>
          </a:p>
          <a:p>
            <a:pPr>
              <a:spcBef>
                <a:spcPts val="1600"/>
              </a:spcBef>
            </a:pP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LREC2010 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en-US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The International Conference on Language Resources and Evaluation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Valletta, Malta</a:t>
            </a:r>
          </a:p>
          <a:p>
            <a:pPr>
              <a:spcBef>
                <a:spcPts val="1600"/>
              </a:spcBef>
            </a:pPr>
            <a:r>
              <a:rPr lang="de-DE" sz="18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O21 – Emotion, Sentiment</a:t>
            </a:r>
            <a:r>
              <a:rPr lang="de-DE" sz="24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24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20. May 2010</a:t>
            </a:r>
            <a:endParaRPr lang="de-DE" sz="1800" b="1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6530975" cy="4052391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sz="2200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Agenda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Introduction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Related Work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Sentiment Resources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Study Overview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Experiments - English / German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Results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Conclusion</a:t>
            </a:r>
          </a:p>
        </p:txBody>
      </p:sp>
      <p:sp>
        <p:nvSpPr>
          <p:cNvPr id="4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3785652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Introduction: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Sentiment analysis - a discipline of information retrieval – the 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opinion mining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(OM)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OM analyzes the characteristics of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opinions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feelings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emotions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that are expressed in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textual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(Pang et al., 2002) or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spoken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(Becker-Asano and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Wachsmuth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2009) data with respect to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a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certain subject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Subtask of sentiment analysis - categorization on the basis of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certain polarities - the sentiment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polarity identification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(Pang et al.,2002)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3990836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Introduction: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Polarity Identification focuses on the classification of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positive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negative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or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neutral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expressions in texts.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Polarity-related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term feature interpretation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most of the proposed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methods make use of manually annotated or automatically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constructed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lists of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polarity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terms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English language: Only a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small number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are freely available to the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public.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German language: Currently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no annotated dictionary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freely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available.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3683060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Introduction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Determination of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polarity-features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is in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center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in order to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draw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conclusions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of polarity-related orientation of the entire text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/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/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“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Wonderful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when it works... I owned this TV for a month. At first I     </a:t>
            </a:r>
            <a:b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thought it was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terrific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Beautiful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clear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picture and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good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sound for </a:t>
            </a:r>
            <a:b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such a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small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TV. Like others, however, I found that it did not always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retain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the programmed stations and then had to be reprogrammed every time you turned it off. I called the manufacturer and they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admitted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this is a </a:t>
            </a:r>
            <a:r>
              <a:rPr lang="en-US" i="1" u="sng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problem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with the TV.”</a:t>
            </a:r>
            <a:b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3170099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Introduction: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Problem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- text categorization approaches (e.g. bag-of-words) need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to be extended or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seized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to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domain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of sentiment analysis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Proposed (semi-) supervised sentiment-related approaches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make use of annotated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and constructed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lists of subjectivity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terms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Coverage rate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the number of comprised subjectivity terms varies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significantly - ranging between 8,000 and 140,000  features. 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3683060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Research Questions: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How does the significant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coverage variations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of the English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sentiment resources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correlate to the task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of polarity identification?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Are there notable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differences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in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accuracy performance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if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those resources are used within the same experimental setup?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How does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sentiment term selection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combined with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machine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learning methods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affect the performance?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Are we able to draw conclusions from the results of the experiments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in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building a German sentiment analysis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resource?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4093428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Related Work: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Turney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Littman (2002)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: Counting positive and negative terms.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Machine-learning approaches (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Turney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2001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) on different document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levels </a:t>
            </a:r>
          </a:p>
          <a:p>
            <a:pPr lvl="2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entire documents (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Pang et al. (2002))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2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phrases (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Wilson et al., 2005;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Agarwal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al., 2009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)</a:t>
            </a:r>
          </a:p>
          <a:p>
            <a:pPr lvl="2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sentences (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Pang and Lee, 2004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)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Kennedy and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Inkpen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(2006)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: Discourse-based contextual valence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shifters.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4401205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Related Work: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Chaovalit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Zhou (2005)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: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Comparative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study on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supervised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and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unsupervised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classification methods.  Machine learning on the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basis of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SVM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are more accurate than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any other unsupervised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classification approaches.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Tan and Zhang (2008)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: Empirical study on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feature selection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(e.g.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chi square, subjectivity terms) and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learning methods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(e.g.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kNN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NB,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SVM) on a Chinese data set.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Combination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of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sentimental feature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selection and machine learning-based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SVM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performs best.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Prabowo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Thelwall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(2009)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: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Combined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approach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using rule-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based, supervised and machine learning methods.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No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single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classifier outperforms the other.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724931" cy="3785652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Related Work: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In general,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sentence-based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polarity identification contributes to a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higher accuracy performance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but induces also a higher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computational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complexity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Reported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increase of accuracy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of document and sentence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classifier range between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2 - 10%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(Pang and Lee, 2004;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Wiegand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and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Klakow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) mostly compared to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baseline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(e.g. Naive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Bayes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).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At the focus of almost all approaches,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 set of subjectivity terms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is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needed, either to train a classifier or to extract polarity-related terms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following a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bootstrapping strategy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(Yu and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Hatzivassiloglou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2003).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4401205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Subjectivity Dictionaries: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Hatzivassiloglou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 (1997)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-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Adjective Conjunctions: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Bootstrapping approach on the basis of adjective conjunctions.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Small set of manually annotated seed words (1,336 adjectives),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used in order to extract a number of 13,426 conjunctions, holding the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same semantic orientation.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Maarten et al. (2004) -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WordNet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Distance: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/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Measuring the semantic orientation of adjectives on the basis of the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linguistic resource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WordNet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Fellbaum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1998).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Strapparava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Valitutti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(2004) -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WordNet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-Affect: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/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Synset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-relations of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WordNet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with respect to their semantic 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orientation. Dataset comprises 2,874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synsets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4,787 words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4401205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Subjectivity Dictionaries: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Wiebe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 (2005) - Subjectivity Clues: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Most fine-grained polarity resource. In total, 8,221 term features  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rated by their polarity (+,-) but also by their reliability (e.g. strongly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subjective, weakly subjective)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Takamura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 (2005) -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SentiSpin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: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/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Extracting the semantic orientation of words using the </a:t>
            </a:r>
            <a:r>
              <a:rPr lang="en-US" i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Ising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Spin </a:t>
            </a:r>
            <a:b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Model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 Dataset offers a number of 88,015 words for the English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language.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Esuli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Sebastiani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(2006) -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SentiWordNet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: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/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Analysis of glosses associated to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synsets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of the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WordNet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data set.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Dataset comprises 144,308 terms with polarity scores assigned.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939245" cy="4093428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Experiments: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Focus is set on the most widely used and freely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available subjectivity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dictionaries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for the task of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sentiment-based feature selection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 </a:t>
            </a:r>
          </a:p>
          <a:p>
            <a:pPr lvl="2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Subjectivity Clues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Wiebe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al., 2005)</a:t>
            </a:r>
          </a:p>
          <a:p>
            <a:pPr lvl="2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SentiSpin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Takamura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al., 2005)</a:t>
            </a:r>
          </a:p>
          <a:p>
            <a:pPr lvl="2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SentiWordNet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Esuli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Sebastiani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2006)</a:t>
            </a:r>
          </a:p>
          <a:p>
            <a:pPr lvl="2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Polarity Enhancement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Waltinger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2009)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Evaluating polarity classification is a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document-based hard-partition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/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machine learning classifier (Pang et al., 2002) using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SVM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2862322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Evaluation Corpus (English):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Polarity identification classification using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movie review corpus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initially compiled by (Pang et al.,2002)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Two polarity categories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(positive and negative), each category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comprises 1000 articles with an average of 707.64 textual features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Using Leave-One-Out cross-validation, reporting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F1-Measure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as the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harmonic mean between Precision and Recall.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9082121" cy="4298613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German Subjectivity Dictionary: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Majority of subjectivity resources are based on the English language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Translated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the two most comprehensive dictionaries, the Subjectivity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Clues (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Wiebe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al., 2005) and the 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SentiSpin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(</a:t>
            </a:r>
            <a:r>
              <a:rPr lang="en-US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Takamura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et al., 2005)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dictionary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into the German language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by automatic means (top3).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(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English: ”brave”—”positive” -- German: ”</a:t>
            </a:r>
            <a:r>
              <a:rPr lang="en-US" i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mutig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”—”positive”)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Compiled the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GermanPolarityClues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dictionary, (resolve ambiguity) </a:t>
            </a:r>
            <a:r>
              <a:rPr lang="en-US" smtClean="0">
                <a:solidFill>
                  <a:srgbClr val="0B0D0F"/>
                </a:solidFill>
                <a:cs typeface="Arial" charset="0"/>
                <a:sym typeface="Arial" charset="0"/>
              </a:rPr>
              <a:t>by </a:t>
            </a:r>
            <a:br>
              <a:rPr lang="en-US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smtClean="0">
                <a:solidFill>
                  <a:srgbClr val="0B0D0F"/>
                </a:solidFill>
                <a:cs typeface="Arial" charset="0"/>
                <a:sym typeface="Arial" charset="0"/>
              </a:rPr>
              <a:t>   manually assessing 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individual term features of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dataset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by </a:t>
            </a:r>
            <a:r>
              <a:rPr lang="en-US" smtClean="0">
                <a:solidFill>
                  <a:srgbClr val="0B0D0F"/>
                </a:solidFill>
                <a:cs typeface="Arial" charset="0"/>
                <a:sym typeface="Arial" charset="0"/>
              </a:rPr>
              <a:t>their </a:t>
            </a:r>
            <a:br>
              <a:rPr lang="en-US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smtClean="0">
                <a:solidFill>
                  <a:srgbClr val="0B0D0F"/>
                </a:solidFill>
                <a:cs typeface="Arial" charset="0"/>
                <a:sym typeface="Arial" charset="0"/>
              </a:rPr>
              <a:t>   sentiment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orientation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Added additional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negation-phrases and the most frequent positive and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negative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synonyms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of existing term features (</a:t>
            </a:r>
            <a:r>
              <a:rPr lang="en-US" i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Wiktionary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)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9082121" cy="1220847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German Subjectivity Dictionary: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Overview of the data schema by (A) automatic- and (B) corpus-based polarity orientation rating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1436662" y="4452942"/>
          <a:ext cx="7500990" cy="14287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737593"/>
                <a:gridCol w="1414976"/>
                <a:gridCol w="868438"/>
                <a:gridCol w="775805"/>
                <a:gridCol w="778120"/>
                <a:gridCol w="700540"/>
                <a:gridCol w="764226"/>
                <a:gridCol w="760752"/>
                <a:gridCol w="700540"/>
              </a:tblGrid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/>
                        <a:t>Id</a:t>
                      </a:r>
                      <a:r>
                        <a:rPr lang="de-DE" sz="1600" b="1" dirty="0"/>
                        <a:t>: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Feature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/>
                        <a:t>PoS</a:t>
                      </a:r>
                      <a:r>
                        <a:rPr lang="de-DE" sz="1600" b="1" dirty="0"/>
                        <a:t>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A(+)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/>
                        <a:t>A(-)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/>
                        <a:t>A(o)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B(+)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B</a:t>
                      </a:r>
                      <a:r>
                        <a:rPr lang="de-DE" sz="1600" b="1" dirty="0" smtClean="0"/>
                        <a:t>(-)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smtClean="0"/>
                        <a:t>B(o) </a:t>
                      </a:r>
                      <a:endParaRPr lang="de-DE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5653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err="1" smtClean="0"/>
                        <a:t>Begündung</a:t>
                      </a:r>
                      <a:r>
                        <a:rPr lang="de-DE" sz="1600" dirty="0" smtClean="0"/>
                        <a:t>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NN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0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0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1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0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0.5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0.5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7573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Katastrophe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NN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1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0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0.68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0.32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7074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ideal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ADJD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1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0.76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0.13 </a:t>
                      </a:r>
                      <a:endParaRPr lang="de-DE" sz="160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0.11 </a:t>
                      </a:r>
                      <a:endParaRPr lang="de-DE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1436662" y="6167454"/>
          <a:ext cx="3500462" cy="112166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553448"/>
                <a:gridCol w="947014"/>
              </a:tblGrid>
              <a:tr h="80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GPC-Overall Features</a:t>
                      </a:r>
                      <a:r>
                        <a:rPr lang="de-DE" sz="1600" b="1" dirty="0" smtClean="0"/>
                        <a:t>:</a:t>
                      </a:r>
                      <a:r>
                        <a:rPr lang="de-DE" sz="1600" dirty="0" smtClean="0"/>
                        <a:t>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10,141</a:t>
                      </a:r>
                      <a:r>
                        <a:rPr lang="de-DE" sz="1600" dirty="0" smtClean="0"/>
                        <a:t>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No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. Positive Features</a:t>
                      </a:r>
                      <a:r>
                        <a:rPr lang="de-DE" sz="1600" dirty="0" smtClean="0"/>
                        <a:t>: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3,220</a:t>
                      </a:r>
                      <a:r>
                        <a:rPr lang="de-DE" sz="1600" dirty="0" smtClean="0"/>
                        <a:t>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No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. Negative Features</a:t>
                      </a:r>
                      <a:r>
                        <a:rPr lang="de-DE" sz="1600" dirty="0" smtClean="0"/>
                        <a:t>: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5,848</a:t>
                      </a:r>
                      <a:r>
                        <a:rPr lang="de-DE" sz="1600" dirty="0" smtClean="0"/>
                        <a:t>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No</a:t>
                      </a: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. Neutral Features: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imbus Roman No9 L" charset="0"/>
                          <a:cs typeface="Arial" pitchFamily="34" charset="0"/>
                        </a:rPr>
                        <a:t>1,073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elle 9"/>
          <p:cNvGraphicFramePr>
            <a:graphicFrameLocks noGrp="1"/>
          </p:cNvGraphicFramePr>
          <p:nvPr/>
        </p:nvGraphicFramePr>
        <p:xfrm>
          <a:off x="5794380" y="6310330"/>
          <a:ext cx="3143272" cy="84124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92892"/>
                <a:gridCol w="850380"/>
              </a:tblGrid>
              <a:tr h="80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German </a:t>
                      </a:r>
                      <a:r>
                        <a:rPr lang="de-DE" sz="1600" dirty="0" err="1"/>
                        <a:t>SentiSpin</a:t>
                      </a:r>
                      <a:r>
                        <a:rPr lang="de-DE" sz="1600" dirty="0"/>
                        <a:t>: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10,802 </a:t>
                      </a:r>
                      <a:endParaRPr lang="de-DE" sz="160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German </a:t>
                      </a:r>
                      <a:r>
                        <a:rPr lang="de-DE" sz="1600" dirty="0" err="1"/>
                        <a:t>Subjectivity</a:t>
                      </a:r>
                      <a:r>
                        <a:rPr lang="de-DE" sz="1600" dirty="0"/>
                        <a:t>: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2,657 </a:t>
                      </a:r>
                      <a:endParaRPr lang="de-DE" sz="160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/>
                        <a:t>German Polarity Clues: </a:t>
                      </a:r>
                      <a:endParaRPr lang="de-DE" sz="160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/>
                        <a:t>2,700 </a:t>
                      </a:r>
                      <a:endParaRPr lang="de-DE" sz="160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153427" cy="2862322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Evaluation Corpus (German):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Manually created a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reference corpus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by extracting review data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from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Amazon.com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website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Human-rated product reviews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with an attached rating scale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from 1 (worst) to 5 (best) stars.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1000 reviews for each of the 5 ratings, each comprising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5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different categories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5686" y="5667388"/>
            <a:ext cx="435549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507969" y="4024317"/>
          <a:ext cx="9286939" cy="3143269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866969"/>
                <a:gridCol w="963421"/>
                <a:gridCol w="856736"/>
                <a:gridCol w="1050509"/>
                <a:gridCol w="998257"/>
                <a:gridCol w="1104939"/>
                <a:gridCol w="952535"/>
                <a:gridCol w="1493573"/>
              </a:tblGrid>
              <a:tr h="698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latin typeface="+mj-lt"/>
                        </a:rPr>
                        <a:t>Resource</a:t>
                      </a:r>
                      <a:r>
                        <a:rPr lang="de-DE" sz="1600" b="1" dirty="0">
                          <a:latin typeface="+mj-lt"/>
                        </a:rPr>
                        <a:t>: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latin typeface="+mj-lt"/>
                        </a:rPr>
                        <a:t>Subject</a:t>
                      </a:r>
                      <a:r>
                        <a:rPr lang="de-DE" sz="1600" b="1" dirty="0">
                          <a:latin typeface="+mj-lt"/>
                        </a:rPr>
                        <a:t>. </a:t>
                      </a:r>
                      <a:r>
                        <a:rPr lang="de-DE" sz="1600" b="1" dirty="0" err="1">
                          <a:latin typeface="+mj-lt"/>
                        </a:rPr>
                        <a:t>Clues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latin typeface="+mj-lt"/>
                        </a:rPr>
                        <a:t>Senti</a:t>
                      </a:r>
                      <a:r>
                        <a:rPr lang="de-DE" sz="1600" b="1" dirty="0">
                          <a:latin typeface="+mj-lt"/>
                        </a:rPr>
                        <a:t> Spin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latin typeface="+mj-lt"/>
                        </a:rPr>
                        <a:t>Senti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r>
                        <a:rPr lang="de-DE" sz="1600" b="1" dirty="0" err="1">
                          <a:latin typeface="+mj-lt"/>
                        </a:rPr>
                        <a:t>WordNet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latin typeface="+mj-lt"/>
                        </a:rPr>
                        <a:t>Polarity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r>
                        <a:rPr lang="de-DE" sz="1600" b="1" dirty="0" err="1">
                          <a:latin typeface="+mj-lt"/>
                        </a:rPr>
                        <a:t>Enhance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German </a:t>
                      </a:r>
                      <a:r>
                        <a:rPr lang="de-DE" sz="1600" b="1" dirty="0" err="1">
                          <a:latin typeface="+mj-lt"/>
                        </a:rPr>
                        <a:t>SentiSpin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German </a:t>
                      </a:r>
                      <a:r>
                        <a:rPr lang="de-DE" sz="1600" b="1" dirty="0" err="1">
                          <a:latin typeface="+mj-lt"/>
                        </a:rPr>
                        <a:t>Subject</a:t>
                      </a:r>
                      <a:r>
                        <a:rPr lang="de-DE" sz="1600" b="1" dirty="0">
                          <a:latin typeface="+mj-lt"/>
                        </a:rPr>
                        <a:t>.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German </a:t>
                      </a:r>
                      <a:r>
                        <a:rPr lang="de-DE" sz="1600" b="1" dirty="0" err="1">
                          <a:latin typeface="+mj-lt"/>
                        </a:rPr>
                        <a:t>Polarity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r>
                        <a:rPr lang="de-DE" sz="1600" b="1" dirty="0" err="1">
                          <a:latin typeface="+mj-lt"/>
                        </a:rPr>
                        <a:t>Clues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 err="1">
                          <a:latin typeface="+mj-lt"/>
                        </a:rPr>
                        <a:t>No</a:t>
                      </a:r>
                      <a:r>
                        <a:rPr lang="de-DE" sz="1600" b="0" dirty="0">
                          <a:latin typeface="+mj-lt"/>
                        </a:rPr>
                        <a:t>. </a:t>
                      </a:r>
                      <a:r>
                        <a:rPr lang="de-DE" sz="1600" b="0" dirty="0" err="1">
                          <a:latin typeface="+mj-lt"/>
                        </a:rPr>
                        <a:t>of</a:t>
                      </a:r>
                      <a:r>
                        <a:rPr lang="de-DE" sz="1600" b="0" dirty="0">
                          <a:latin typeface="+mj-lt"/>
                        </a:rPr>
                        <a:t> Features: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0" dirty="0">
                          <a:solidFill>
                            <a:srgbClr val="002060"/>
                          </a:solidFill>
                          <a:latin typeface="+mj-lt"/>
                        </a:rPr>
                        <a:t>6,663 </a:t>
                      </a:r>
                      <a:endParaRPr lang="de-DE" sz="1600" b="1" i="0" dirty="0">
                        <a:solidFill>
                          <a:srgbClr val="00206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0" dirty="0">
                          <a:solidFill>
                            <a:srgbClr val="002060"/>
                          </a:solidFill>
                          <a:latin typeface="+mj-lt"/>
                        </a:rPr>
                        <a:t>88,015 </a:t>
                      </a:r>
                      <a:endParaRPr lang="de-DE" sz="1600" b="1" i="0" dirty="0">
                        <a:solidFill>
                          <a:srgbClr val="00206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0" dirty="0">
                          <a:solidFill>
                            <a:srgbClr val="002060"/>
                          </a:solidFill>
                          <a:latin typeface="+mj-lt"/>
                        </a:rPr>
                        <a:t>144,308 </a:t>
                      </a:r>
                      <a:endParaRPr lang="de-DE" sz="1600" b="1" i="0" dirty="0">
                        <a:solidFill>
                          <a:srgbClr val="00206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0" dirty="0">
                          <a:solidFill>
                            <a:srgbClr val="002060"/>
                          </a:solidFill>
                          <a:latin typeface="+mj-lt"/>
                        </a:rPr>
                        <a:t>137,088 </a:t>
                      </a:r>
                      <a:endParaRPr lang="de-DE" sz="1600" b="1" i="0" dirty="0">
                        <a:solidFill>
                          <a:srgbClr val="00206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0" dirty="0">
                          <a:solidFill>
                            <a:srgbClr val="002060"/>
                          </a:solidFill>
                          <a:latin typeface="+mj-lt"/>
                        </a:rPr>
                        <a:t>105,561 </a:t>
                      </a:r>
                      <a:endParaRPr lang="de-DE" sz="1600" b="1" i="0" dirty="0">
                        <a:solidFill>
                          <a:srgbClr val="00206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0" dirty="0">
                          <a:solidFill>
                            <a:srgbClr val="002060"/>
                          </a:solidFill>
                          <a:latin typeface="+mj-lt"/>
                        </a:rPr>
                        <a:t>9,827 </a:t>
                      </a:r>
                      <a:endParaRPr lang="de-DE" sz="1600" b="1" i="0" dirty="0">
                        <a:solidFill>
                          <a:srgbClr val="00206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i="0" dirty="0">
                          <a:solidFill>
                            <a:srgbClr val="002060"/>
                          </a:solidFill>
                          <a:latin typeface="+mj-lt"/>
                        </a:rPr>
                        <a:t>10,141 </a:t>
                      </a:r>
                      <a:endParaRPr lang="de-DE" sz="1600" b="1" i="0" dirty="0">
                        <a:solidFill>
                          <a:srgbClr val="00206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Positive-</a:t>
                      </a:r>
                      <a:r>
                        <a:rPr lang="de-DE" sz="1600" b="0" dirty="0" err="1">
                          <a:latin typeface="+mj-lt"/>
                        </a:rPr>
                        <a:t>AMean</a:t>
                      </a:r>
                      <a:r>
                        <a:rPr lang="de-DE" sz="1600" b="0" dirty="0">
                          <a:latin typeface="+mj-lt"/>
                        </a:rPr>
                        <a:t>: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76.83 </a:t>
                      </a:r>
                      <a:endParaRPr lang="de-DE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236.94 </a:t>
                      </a:r>
                      <a:endParaRPr lang="de-DE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241.36 </a:t>
                      </a:r>
                      <a:endParaRPr lang="de-DE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239.25 </a:t>
                      </a:r>
                      <a:endParaRPr lang="de-DE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53.63 </a:t>
                      </a:r>
                      <a:endParaRPr lang="de-DE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27.70 </a:t>
                      </a:r>
                      <a:endParaRPr lang="de-DE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26.66 </a:t>
                      </a:r>
                      <a:endParaRPr lang="de-DE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Positive-</a:t>
                      </a:r>
                      <a:r>
                        <a:rPr lang="de-DE" sz="1600" b="0" dirty="0" err="1">
                          <a:latin typeface="+mj-lt"/>
                        </a:rPr>
                        <a:t>StdDevi</a:t>
                      </a:r>
                      <a:r>
                        <a:rPr lang="de-DE" sz="1600" b="0" dirty="0">
                          <a:latin typeface="+mj-lt"/>
                        </a:rPr>
                        <a:t>: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30.81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84.29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85.61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84.98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6.90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4.59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5.01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Negative-</a:t>
                      </a:r>
                      <a:r>
                        <a:rPr lang="de-DE" sz="1600" b="0" dirty="0" err="1">
                          <a:latin typeface="+mj-lt"/>
                        </a:rPr>
                        <a:t>AMean</a:t>
                      </a:r>
                      <a:r>
                        <a:rPr lang="de-DE" sz="1600" b="0" dirty="0">
                          <a:latin typeface="+mj-lt"/>
                        </a:rPr>
                        <a:t>: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+mj-lt"/>
                        </a:rPr>
                        <a:t>69.72 </a:t>
                      </a:r>
                      <a:endParaRPr lang="de-DE" sz="16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+mj-lt"/>
                        </a:rPr>
                        <a:t>218.46 </a:t>
                      </a:r>
                      <a:endParaRPr lang="de-DE" sz="16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+mj-lt"/>
                        </a:rPr>
                        <a:t>223.11 </a:t>
                      </a:r>
                      <a:endParaRPr lang="de-DE" sz="16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+mj-lt"/>
                        </a:rPr>
                        <a:t>221.25 </a:t>
                      </a:r>
                      <a:endParaRPr lang="de-DE" sz="16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+mj-lt"/>
                        </a:rPr>
                        <a:t>50.18 </a:t>
                      </a:r>
                      <a:endParaRPr lang="de-DE" sz="16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+mj-lt"/>
                        </a:rPr>
                        <a:t>25.68 </a:t>
                      </a:r>
                      <a:endParaRPr lang="de-DE" sz="16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+mj-lt"/>
                        </a:rPr>
                        <a:t>24.14 </a:t>
                      </a:r>
                      <a:endParaRPr lang="de-DE" sz="16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Negative-</a:t>
                      </a:r>
                      <a:r>
                        <a:rPr lang="de-DE" sz="1600" b="0" dirty="0" err="1">
                          <a:latin typeface="+mj-lt"/>
                        </a:rPr>
                        <a:t>StdDevi</a:t>
                      </a:r>
                      <a:r>
                        <a:rPr lang="de-DE" sz="1600" b="0" dirty="0">
                          <a:latin typeface="+mj-lt"/>
                        </a:rPr>
                        <a:t>: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26.22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74.08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75.37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74.68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10.40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5.88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5.41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Text-</a:t>
                      </a:r>
                      <a:r>
                        <a:rPr lang="de-DE" sz="1600" b="0" dirty="0" err="1">
                          <a:latin typeface="+mj-lt"/>
                        </a:rPr>
                        <a:t>AMean</a:t>
                      </a:r>
                      <a:r>
                        <a:rPr lang="de-DE" sz="1600" b="0" dirty="0">
                          <a:latin typeface="+mj-lt"/>
                        </a:rPr>
                        <a:t>: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707.64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707.64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707.64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707.64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109.75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109.75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109.75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349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Text-</a:t>
                      </a:r>
                      <a:r>
                        <a:rPr lang="de-DE" sz="1600" b="0" dirty="0" err="1">
                          <a:latin typeface="+mj-lt"/>
                        </a:rPr>
                        <a:t>StdDevi</a:t>
                      </a:r>
                      <a:r>
                        <a:rPr lang="de-DE" sz="1600" b="0" dirty="0">
                          <a:latin typeface="+mj-lt"/>
                        </a:rPr>
                        <a:t>: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296.94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296.94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296.94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296.94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24.52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24.52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24.52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Text Box 3"/>
          <p:cNvSpPr txBox="1">
            <a:spLocks/>
          </p:cNvSpPr>
          <p:nvPr/>
        </p:nvSpPr>
        <p:spPr bwMode="auto">
          <a:xfrm>
            <a:off x="784225" y="3016250"/>
            <a:ext cx="8510617" cy="707886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Resource Overview :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The standard deviation and arithmetic mean of subjectivity features by resource, text corpus and polarity category.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707886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Results English: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Accuracy results comparing four subjectivity resources and four baseline</a:t>
            </a:r>
            <a:endParaRPr lang="en-US" b="1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1150910" y="3738562"/>
          <a:ext cx="8001056" cy="3645408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939148"/>
                <a:gridCol w="1061908"/>
              </a:tblGrid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Sentiment-</a:t>
                      </a:r>
                      <a:r>
                        <a:rPr lang="de-DE" sz="1600" b="1" dirty="0" err="1"/>
                        <a:t>Method</a:t>
                      </a:r>
                      <a:r>
                        <a:rPr lang="de-DE" sz="1600" b="1" dirty="0"/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/>
                        <a:t>Accuracy</a:t>
                      </a:r>
                      <a:r>
                        <a:rPr lang="de-DE" sz="1600" b="1" dirty="0"/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/>
                        <a:t>Naive </a:t>
                      </a:r>
                      <a:r>
                        <a:rPr lang="en-US" sz="1600" b="0" dirty="0" err="1"/>
                        <a:t>Bayes</a:t>
                      </a:r>
                      <a:r>
                        <a:rPr lang="en-US" sz="1600" b="0" dirty="0"/>
                        <a:t> -unigrams (Pang et al., 2002)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78.7</a:t>
                      </a:r>
                      <a:r>
                        <a:rPr lang="de-DE" sz="1600" b="0" dirty="0"/>
                        <a:t>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/>
                        <a:t>Maximum Entropy -top 2633 unigrams (Pang et al., 2002)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81.0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/>
                        <a:t>SVM -</a:t>
                      </a:r>
                      <a:r>
                        <a:rPr lang="en-US" sz="1600" b="0" dirty="0" err="1"/>
                        <a:t>unigrams+bigrams</a:t>
                      </a:r>
                      <a:r>
                        <a:rPr lang="en-US" sz="1600" b="0" dirty="0"/>
                        <a:t> (Pang et al., 2002)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82.7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1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SVM -unigrams (Pang et al., 2002)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82.9</a:t>
                      </a:r>
                      <a:r>
                        <a:rPr lang="de-DE" sz="1600" b="0" dirty="0"/>
                        <a:t>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1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/>
                        <a:t>Polarity Enhancement -PDC </a:t>
                      </a:r>
                      <a:r>
                        <a:rPr lang="en-US" sz="1600" b="0" dirty="0" smtClean="0"/>
                        <a:t>(</a:t>
                      </a:r>
                      <a:r>
                        <a:rPr lang="en-US" sz="1600" b="0" dirty="0" err="1"/>
                        <a:t>Waltinger</a:t>
                      </a:r>
                      <a:r>
                        <a:rPr lang="en-US" sz="1600" b="0" dirty="0"/>
                        <a:t>, 2009) </a:t>
                      </a:r>
                      <a:endParaRPr lang="en-US" sz="1600" b="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83.1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1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/>
                        <a:t>Subjectivity-Clues SVM Linear-Kernel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84.1</a:t>
                      </a:r>
                      <a:r>
                        <a:rPr lang="de-DE" sz="1600" b="0" dirty="0"/>
                        <a:t>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1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/>
                        <a:t>Subjectivity-Clues SVM RBF-Kernel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83.5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2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SentiWordNet SVM Linear-Kernel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83.9</a:t>
                      </a:r>
                      <a:r>
                        <a:rPr lang="de-DE" sz="1600" b="0" dirty="0"/>
                        <a:t>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1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SentiWordNet SVM RBF-Kernel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82.3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SentiSpin SVM Linear-Kernel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/>
                        <a:t>83.8</a:t>
                      </a:r>
                      <a:r>
                        <a:rPr lang="de-DE" sz="1600" b="0" dirty="0"/>
                        <a:t>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/>
                        <a:t>SentiSpin SVM RBF-Kernel </a:t>
                      </a:r>
                      <a:endParaRPr lang="de-DE" sz="1600" b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/>
                        <a:t>82.5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Nimbus Roman No9 L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722283" y="4524380"/>
          <a:ext cx="8643997" cy="2243328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3087968"/>
                <a:gridCol w="1453774"/>
                <a:gridCol w="1330023"/>
                <a:gridCol w="1416764"/>
                <a:gridCol w="1355468"/>
              </a:tblGrid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latin typeface="+mj-lt"/>
                        </a:rPr>
                        <a:t>Resource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Model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F1-Positive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F1-Negative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F1-Average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English </a:t>
                      </a:r>
                      <a:r>
                        <a:rPr lang="de-DE" sz="1600" dirty="0" err="1">
                          <a:latin typeface="+mj-lt"/>
                        </a:rPr>
                        <a:t>Subjectivity</a:t>
                      </a:r>
                      <a:r>
                        <a:rPr lang="de-DE" sz="1600" dirty="0">
                          <a:latin typeface="+mj-lt"/>
                        </a:rPr>
                        <a:t> </a:t>
                      </a:r>
                      <a:r>
                        <a:rPr lang="de-DE" sz="1600" dirty="0" err="1">
                          <a:latin typeface="+mj-lt"/>
                        </a:rPr>
                        <a:t>Clues</a:t>
                      </a:r>
                      <a:r>
                        <a:rPr lang="de-DE" sz="1600" dirty="0">
                          <a:latin typeface="+mj-lt"/>
                        </a:rPr>
                        <a:t>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SVM-Linear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.832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.823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.828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SVM-RBF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.828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.823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.826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English </a:t>
                      </a:r>
                      <a:r>
                        <a:rPr lang="de-DE" sz="1600" dirty="0" err="1">
                          <a:latin typeface="+mj-lt"/>
                        </a:rPr>
                        <a:t>SentiWordNet</a:t>
                      </a:r>
                      <a:r>
                        <a:rPr lang="de-DE" sz="1600" dirty="0">
                          <a:latin typeface="+mj-lt"/>
                        </a:rPr>
                        <a:t>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SVM-Linear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.832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.828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.830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SVM-RBF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.816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.812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.814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English SentiSpin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SVM-Linear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.831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.827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.829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SVM-RBF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.815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.811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latin typeface="+mj-lt"/>
                        </a:rPr>
                        <a:t>.813 </a:t>
                      </a:r>
                      <a:endParaRPr lang="de-DE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English Polarity Enhancement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SVM-Linear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.841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>
                          <a:latin typeface="+mj-lt"/>
                        </a:rPr>
                        <a:t>.837 </a:t>
                      </a:r>
                      <a:endParaRPr lang="de-DE" sz="160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.839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ext Box 3"/>
          <p:cNvSpPr txBox="1">
            <a:spLocks/>
          </p:cNvSpPr>
          <p:nvPr/>
        </p:nvSpPr>
        <p:spPr bwMode="auto">
          <a:xfrm>
            <a:off x="784225" y="3016250"/>
            <a:ext cx="8510617" cy="1220847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Results - English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F1-Measure evaluation results of an English subjectivity feature selection using SVM.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84225" y="3016250"/>
            <a:ext cx="8510617" cy="400110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Results German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793720" y="3524248"/>
          <a:ext cx="8858312" cy="3925824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3810829"/>
                <a:gridCol w="1320709"/>
                <a:gridCol w="1208286"/>
                <a:gridCol w="1287087"/>
                <a:gridCol w="1231401"/>
              </a:tblGrid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 err="1">
                          <a:latin typeface="+mj-lt"/>
                        </a:rPr>
                        <a:t>Resource</a:t>
                      </a:r>
                      <a:r>
                        <a:rPr lang="de-DE" sz="1600" b="1" dirty="0">
                          <a:latin typeface="+mj-lt"/>
                        </a:rPr>
                        <a:t>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Model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F1-Positive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F1-Negative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F1-Average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German </a:t>
                      </a:r>
                      <a:r>
                        <a:rPr lang="de-DE" sz="1600" b="0" dirty="0" err="1">
                          <a:latin typeface="+mj-lt"/>
                        </a:rPr>
                        <a:t>SentiSpin</a:t>
                      </a:r>
                      <a:r>
                        <a:rPr lang="de-DE" sz="1600" b="0" dirty="0">
                          <a:latin typeface="+mj-lt"/>
                        </a:rPr>
                        <a:t> </a:t>
                      </a:r>
                      <a:r>
                        <a:rPr lang="de-DE" sz="1600" b="0" dirty="0" smtClean="0">
                          <a:latin typeface="+mj-lt"/>
                        </a:rPr>
                        <a:t>Star12 </a:t>
                      </a:r>
                      <a:r>
                        <a:rPr lang="de-DE" sz="1600" b="0" dirty="0">
                          <a:latin typeface="+mj-lt"/>
                        </a:rPr>
                        <a:t>vs. </a:t>
                      </a:r>
                      <a:r>
                        <a:rPr lang="de-DE" sz="1600" b="0" dirty="0" smtClean="0">
                          <a:latin typeface="+mj-lt"/>
                        </a:rPr>
                        <a:t>Star45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SVM-Linear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.827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.828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.828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SVM-RBF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.830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.830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.830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German SentiSpin Star1 vs. Star5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SVM-Linear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.857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.861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.859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SVM-RBF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.855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.858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.857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+mj-lt"/>
                        </a:rPr>
                        <a:t>German Subjectivity </a:t>
                      </a:r>
                      <a:r>
                        <a:rPr lang="en-US" sz="1600" b="0" dirty="0" smtClean="0">
                          <a:latin typeface="+mj-lt"/>
                        </a:rPr>
                        <a:t>Star12 </a:t>
                      </a:r>
                      <a:r>
                        <a:rPr lang="en-US" sz="1600" b="0" dirty="0">
                          <a:latin typeface="+mj-lt"/>
                        </a:rPr>
                        <a:t>vs. </a:t>
                      </a:r>
                      <a:r>
                        <a:rPr lang="en-US" sz="1600" b="0" dirty="0" smtClean="0">
                          <a:latin typeface="+mj-lt"/>
                        </a:rPr>
                        <a:t>Star45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SVM-Linear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.810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.813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.811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SVM-RBF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.804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.803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.803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7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latin typeface="+mj-lt"/>
                        </a:rPr>
                        <a:t>German Subjectivity Star1 vs. Star5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SVM-Linear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.841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.842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.841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SVM-RBF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.834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.834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.834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 err="1">
                          <a:latin typeface="+mj-lt"/>
                        </a:rPr>
                        <a:t>GermanPolarityClues</a:t>
                      </a:r>
                      <a:r>
                        <a:rPr lang="de-DE" sz="1600" b="0" dirty="0">
                          <a:latin typeface="+mj-lt"/>
                        </a:rPr>
                        <a:t> </a:t>
                      </a:r>
                      <a:r>
                        <a:rPr lang="de-DE" sz="1600" b="0" dirty="0" smtClean="0">
                          <a:latin typeface="+mj-lt"/>
                        </a:rPr>
                        <a:t>Star12 </a:t>
                      </a:r>
                      <a:r>
                        <a:rPr lang="de-DE" sz="1600" b="0" dirty="0">
                          <a:latin typeface="+mj-lt"/>
                        </a:rPr>
                        <a:t>vs. </a:t>
                      </a:r>
                      <a:r>
                        <a:rPr lang="de-DE" sz="1600" b="0" dirty="0" smtClean="0">
                          <a:latin typeface="+mj-lt"/>
                        </a:rPr>
                        <a:t>Star45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SVM-Linear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.875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.730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.803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2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SVM-RBF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.866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.661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.758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8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GermanPolarityClues Star1 vs. Star5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SVM-Linear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.875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.876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latin typeface="+mj-lt"/>
                        </a:rPr>
                        <a:t>.876 </a:t>
                      </a:r>
                      <a:endParaRPr lang="de-DE" sz="16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SVM-RBF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.855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>
                          <a:latin typeface="+mj-lt"/>
                        </a:rPr>
                        <a:t>.850 </a:t>
                      </a:r>
                      <a:endParaRPr lang="de-DE" sz="1600" b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0" dirty="0">
                          <a:latin typeface="+mj-lt"/>
                        </a:rPr>
                        <a:t>.853 </a:t>
                      </a:r>
                      <a:endParaRPr lang="de-DE" sz="1600" b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Nimbus Roman No9 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/>
          </p:cNvSpPr>
          <p:nvPr/>
        </p:nvSpPr>
        <p:spPr bwMode="auto">
          <a:xfrm>
            <a:off x="784225" y="3016250"/>
            <a:ext cx="8510617" cy="4401205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Results: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English-based baseline experiments indicate, that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smallest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resource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Subjectivity Clues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perform with a touch better than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</a:t>
            </a:r>
            <a:r>
              <a:rPr lang="en-US" i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SentiWordNet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</a:t>
            </a:r>
            <a:r>
              <a:rPr lang="en-US" i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SentiSpin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and the </a:t>
            </a:r>
            <a:r>
              <a:rPr lang="en-US" i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Polarity Enhancement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dataset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(F1-Measure results between 82.9 - 83.9).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Subjectivity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feature selection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 combination with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machine </a:t>
            </a:r>
            <a:b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learning classifier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clearly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outperform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the well known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baseline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results as published by Pang et al., 2002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(NB: acc = 78.7; ME: acc = 81.0; N-Gram-based SVM: acc = 82.9).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Size of the dictionary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clearly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correlates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to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coverage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(arithmetic mean of polarity-features selected varies between 76.83    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241.36)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but not to accuracy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/>
          </p:cNvSpPr>
          <p:nvPr/>
        </p:nvSpPr>
        <p:spPr bwMode="auto">
          <a:xfrm>
            <a:off x="784225" y="3016250"/>
            <a:ext cx="8867807" cy="3683060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Results: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Newly build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German subjectivity resources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used for the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document-based polarity identification,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indicate similar perceptions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German </a:t>
            </a:r>
            <a:r>
              <a:rPr lang="en-US" b="1" dirty="0" err="1" smtClean="0">
                <a:solidFill>
                  <a:srgbClr val="0B0D0F"/>
                </a:solidFill>
                <a:cs typeface="Arial" charset="0"/>
                <a:sym typeface="Arial" charset="0"/>
              </a:rPr>
              <a:t>SentiSpin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version, comprising 105,561 polarity features, lets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us gain a promising F1-Measure of 85.9. 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German Subjectivity Clues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, comprising 9,827 polarity features,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performs with an F1-Measure of 84.1 almost at the same level.</a:t>
            </a: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The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German Polarity Clues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dictionary, comprising 10,141 polarity </a:t>
            </a:r>
            <a:b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</a:b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features, outperforms with an F1-Measure of 87.6 all other resources.</a:t>
            </a: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/>
          </p:cNvSpPr>
          <p:nvPr/>
        </p:nvSpPr>
        <p:spPr bwMode="auto">
          <a:xfrm>
            <a:off x="784225" y="3016250"/>
            <a:ext cx="8510617" cy="1426031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</a:t>
            </a:r>
            <a:r>
              <a:rPr lang="en-US" b="1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Resource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  <a:p>
            <a:pPr lvl="1">
              <a:spcBef>
                <a:spcPts val="1600"/>
              </a:spcBef>
              <a:buFont typeface="Times" pitchFamily="18" charset="0"/>
              <a:buChar char="•"/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The constructed resources can be freely accessed and downloaded:</a:t>
            </a:r>
          </a:p>
          <a:p>
            <a:pPr lvl="1">
              <a:spcBef>
                <a:spcPts val="1600"/>
              </a:spcBef>
            </a:pP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</a:rPr>
              <a:t>   </a:t>
            </a:r>
            <a:r>
              <a:rPr lang="en-US" dirty="0" smtClean="0">
                <a:solidFill>
                  <a:srgbClr val="0B0D0F"/>
                </a:solidFill>
                <a:cs typeface="Arial" charset="0"/>
                <a:sym typeface="Arial" charset="0"/>
                <a:hlinkClick r:id="rId3"/>
              </a:rPr>
              <a:t>http://hudesktop.hucompute.org/</a:t>
            </a:r>
            <a:endParaRPr lang="en-US" dirty="0" smtClean="0">
              <a:solidFill>
                <a:srgbClr val="0B0D0F"/>
              </a:solidFill>
              <a:cs typeface="Arial" charset="0"/>
              <a:sym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101" y="4559599"/>
            <a:ext cx="4357717" cy="296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7" name="Rectangle 17"/>
          <p:cNvSpPr>
            <a:spLocks/>
          </p:cNvSpPr>
          <p:nvPr/>
        </p:nvSpPr>
        <p:spPr bwMode="auto">
          <a:xfrm>
            <a:off x="855663" y="1312863"/>
            <a:ext cx="8653493" cy="1054100"/>
          </a:xfrm>
          <a:prstGeom prst="rect">
            <a:avLst/>
          </a:prstGeom>
          <a:solidFill>
            <a:srgbClr val="B6C828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100"/>
              </a:lnSpc>
            </a:pPr>
            <a:r>
              <a:rPr lang="de-DE" sz="2400" b="1" dirty="0" err="1" smtClean="0"/>
              <a:t>GermanPolarityClues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1800" b="1" dirty="0" smtClean="0"/>
              <a:t>A </a:t>
            </a:r>
            <a:r>
              <a:rPr lang="de-DE" sz="1800" b="1" dirty="0" err="1" smtClean="0"/>
              <a:t>Lexical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Resource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German Sentiment Analysis</a:t>
            </a:r>
            <a:endParaRPr lang="en-US" sz="1800" b="1" dirty="0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  <p:sp>
        <p:nvSpPr>
          <p:cNvPr id="6" name="Text Box 3"/>
          <p:cNvSpPr txBox="1">
            <a:spLocks/>
          </p:cNvSpPr>
          <p:nvPr/>
        </p:nvSpPr>
        <p:spPr bwMode="auto">
          <a:xfrm>
            <a:off x="784225" y="3016250"/>
            <a:ext cx="8796369" cy="3693319"/>
          </a:xfrm>
          <a:prstGeom prst="rect">
            <a:avLst/>
          </a:prstGeom>
          <a:solidFill>
            <a:srgbClr val="B6C828">
              <a:alpha val="0"/>
            </a:srgb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</a:pP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University </a:t>
            </a:r>
            <a:r>
              <a:rPr lang="de-DE" sz="2200" b="1" dirty="0" err="1" smtClean="0">
                <a:solidFill>
                  <a:schemeClr val="tx1"/>
                </a:solidFill>
                <a:cs typeface="Arial" charset="0"/>
                <a:sym typeface="Arial" charset="0"/>
              </a:rPr>
              <a:t>of</a:t>
            </a: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 Bielefeld 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Ulli </a:t>
            </a:r>
            <a:r>
              <a:rPr lang="de-DE" sz="1800" dirty="0" err="1" smtClean="0">
                <a:solidFill>
                  <a:schemeClr val="tx1"/>
                </a:solidFill>
                <a:cs typeface="Arial" charset="0"/>
                <a:sym typeface="Arial" charset="0"/>
              </a:rPr>
              <a:t>Waltinger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ulli_marc.waltinger@uni-bielefeld.de</a:t>
            </a:r>
          </a:p>
          <a:p>
            <a:pPr>
              <a:spcBef>
                <a:spcPts val="1600"/>
              </a:spcBef>
            </a:pPr>
            <a:endParaRPr lang="de-DE" sz="1800" dirty="0" smtClean="0">
              <a:solidFill>
                <a:schemeClr val="tx1"/>
              </a:solidFill>
              <a:cs typeface="Arial" charset="0"/>
              <a:sym typeface="Arial" charset="0"/>
            </a:endParaRPr>
          </a:p>
          <a:p>
            <a:pPr>
              <a:spcBef>
                <a:spcPts val="1600"/>
              </a:spcBef>
            </a:pP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LREC2010 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en-US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The International Conference on Language Resources and Evaluation</a:t>
            </a: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Valletta, Malta</a:t>
            </a:r>
          </a:p>
          <a:p>
            <a:pPr>
              <a:spcBef>
                <a:spcPts val="1600"/>
              </a:spcBef>
            </a:pPr>
            <a:r>
              <a:rPr lang="de-DE" sz="18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18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22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>O21 – Emotion, Sentiment</a:t>
            </a:r>
            <a:r>
              <a:rPr lang="de-DE" sz="24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  <a:t/>
            </a:r>
            <a:br>
              <a:rPr lang="de-DE" sz="2400" b="1" dirty="0" smtClean="0">
                <a:solidFill>
                  <a:schemeClr val="tx1"/>
                </a:solidFill>
                <a:cs typeface="Arial" charset="0"/>
                <a:sym typeface="Arial" charset="0"/>
              </a:rPr>
            </a:br>
            <a:r>
              <a:rPr lang="de-DE" sz="18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20. May 2010</a:t>
            </a:r>
            <a:endParaRPr lang="de-DE" sz="1800" b="1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nibi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9CE2C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3AC"/>
      </a:accent5>
      <a:accent6>
        <a:srgbClr val="2D2D8A"/>
      </a:accent6>
      <a:hlink>
        <a:srgbClr val="009999"/>
      </a:hlink>
      <a:folHlink>
        <a:srgbClr val="99CC00"/>
      </a:folHlink>
    </a:clrScheme>
    <a:fontScheme name="unibi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ヒラギノ角ゴ Pro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ヒラギノ角ゴ Pro W3" charset="-128"/>
            <a:sym typeface="Gill Sans" charset="0"/>
          </a:defRPr>
        </a:defPPr>
      </a:lstStyle>
    </a:lnDef>
  </a:objectDefaults>
  <a:extraClrSchemeLst>
    <a:extraClrScheme>
      <a:clrScheme name="unib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R-2:Applications:Microsoft Office X:Vorlagen:Eigene Vorlagen:unibi.pot</Template>
  <TotalTime>0</TotalTime>
  <Pages>0</Pages>
  <Words>1087</Words>
  <Characters>0</Characters>
  <Application>Microsoft Office PowerPoint</Application>
  <PresentationFormat>Benutzerdefiniert</PresentationFormat>
  <Lines>0</Lines>
  <Paragraphs>435</Paragraphs>
  <Slides>25</Slides>
  <Notes>25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6" baseType="lpstr">
      <vt:lpstr>unibi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</vt:vector>
  </TitlesOfParts>
  <Company>뿿쨰뿿즐뿿��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 k</dc:creator>
  <cp:lastModifiedBy>ulli</cp:lastModifiedBy>
  <cp:revision>362</cp:revision>
  <dcterms:created xsi:type="dcterms:W3CDTF">2008-10-08T20:32:38Z</dcterms:created>
  <dcterms:modified xsi:type="dcterms:W3CDTF">2010-05-20T08:40:23Z</dcterms:modified>
</cp:coreProperties>
</file>