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5" r:id="rId2"/>
    <p:sldId id="1246" r:id="rId3"/>
    <p:sldId id="1270" r:id="rId4"/>
    <p:sldId id="1247" r:id="rId5"/>
    <p:sldId id="1248" r:id="rId6"/>
    <p:sldId id="1264" r:id="rId7"/>
    <p:sldId id="1272" r:id="rId8"/>
    <p:sldId id="1256" r:id="rId9"/>
    <p:sldId id="1273" r:id="rId10"/>
    <p:sldId id="1265" r:id="rId11"/>
    <p:sldId id="1252" r:id="rId12"/>
    <p:sldId id="1271" r:id="rId13"/>
    <p:sldId id="1253" r:id="rId14"/>
    <p:sldId id="1250" r:id="rId15"/>
    <p:sldId id="1251" r:id="rId16"/>
    <p:sldId id="1274" r:id="rId17"/>
  </p:sldIdLst>
  <p:sldSz cx="9906000" cy="6858000" type="A4"/>
  <p:notesSz cx="6797675" cy="99266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0213" indent="23813" algn="ctr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62013" indent="49213" algn="ctr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295400" indent="73025" algn="ctr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27200" indent="98425" algn="ctr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3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</p:showPr>
  <p:clrMru>
    <a:srgbClr val="6699FF"/>
    <a:srgbClr val="92DABB"/>
    <a:srgbClr val="007434"/>
    <a:srgbClr val="6200C4"/>
    <a:srgbClr val="FF0000"/>
    <a:srgbClr val="9933FF"/>
    <a:srgbClr val="8593CD"/>
    <a:srgbClr val="FFCC00"/>
    <a:srgbClr val="9966FF"/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92" autoAdjust="0"/>
    <p:restoredTop sz="94660" autoAdjust="0"/>
  </p:normalViewPr>
  <p:slideViewPr>
    <p:cSldViewPr>
      <p:cViewPr varScale="1">
        <p:scale>
          <a:sx n="70" d="100"/>
          <a:sy n="70" d="100"/>
        </p:scale>
        <p:origin x="-132" y="-108"/>
      </p:cViewPr>
      <p:guideLst>
        <p:guide orient="horz" pos="2183"/>
        <p:guide orient="horz" pos="455"/>
        <p:guide pos="3267"/>
        <p:guide pos="6081"/>
      </p:guideLst>
    </p:cSldViewPr>
  </p:slideViewPr>
  <p:outlineViewPr>
    <p:cViewPr>
      <p:scale>
        <a:sx n="33" d="100"/>
        <a:sy n="33" d="100"/>
      </p:scale>
      <p:origin x="0" y="25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390"/>
    </p:cViewPr>
  </p:sorterViewPr>
  <p:notesViewPr>
    <p:cSldViewPr>
      <p:cViewPr varScale="1">
        <p:scale>
          <a:sx n="52" d="100"/>
          <a:sy n="52" d="100"/>
        </p:scale>
        <p:origin x="-1674" y="-90"/>
      </p:cViewPr>
      <p:guideLst>
        <p:guide orient="horz" pos="3129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A5049-D6E5-4819-B438-26BAE8FA3913}" type="doc">
      <dgm:prSet loTypeId="urn:microsoft.com/office/officeart/2005/8/layout/venn2" loCatId="relationship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5612CBF2-9E00-4385-A40A-BF4B1A1DD70D}">
      <dgm:prSet phldrT="[Texto]"/>
      <dgm:spPr/>
      <dgm:t>
        <a:bodyPr/>
        <a:lstStyle/>
        <a:p>
          <a:r>
            <a:rPr lang="es-ES" dirty="0" smtClean="0"/>
            <a:t> </a:t>
          </a:r>
          <a:endParaRPr lang="es-ES" dirty="0"/>
        </a:p>
      </dgm:t>
    </dgm:pt>
    <dgm:pt modelId="{F46CCCE1-B30A-4D62-AA39-282A952F524C}" type="parTrans" cxnId="{E67C4280-0D69-4ECD-9220-6B4888D9DF72}">
      <dgm:prSet/>
      <dgm:spPr/>
      <dgm:t>
        <a:bodyPr/>
        <a:lstStyle/>
        <a:p>
          <a:endParaRPr lang="es-ES"/>
        </a:p>
      </dgm:t>
    </dgm:pt>
    <dgm:pt modelId="{8856B555-CC5F-495D-93B7-7B8C10CAFFC1}" type="sibTrans" cxnId="{E67C4280-0D69-4ECD-9220-6B4888D9DF72}">
      <dgm:prSet/>
      <dgm:spPr/>
      <dgm:t>
        <a:bodyPr/>
        <a:lstStyle/>
        <a:p>
          <a:endParaRPr lang="es-ES"/>
        </a:p>
      </dgm:t>
    </dgm:pt>
    <dgm:pt modelId="{709C568A-F31F-408A-9FCC-C8AA256AB302}">
      <dgm:prSet phldrT="[Texto]"/>
      <dgm:spPr/>
      <dgm:t>
        <a:bodyPr/>
        <a:lstStyle/>
        <a:p>
          <a:endParaRPr lang="es-ES" dirty="0"/>
        </a:p>
      </dgm:t>
    </dgm:pt>
    <dgm:pt modelId="{6D9475DF-0102-49F4-A119-678F85E1DA43}" type="parTrans" cxnId="{CA79A9F7-C238-4153-9339-ABB5E8BA57C4}">
      <dgm:prSet/>
      <dgm:spPr/>
      <dgm:t>
        <a:bodyPr/>
        <a:lstStyle/>
        <a:p>
          <a:endParaRPr lang="es-ES"/>
        </a:p>
      </dgm:t>
    </dgm:pt>
    <dgm:pt modelId="{DE4510C4-89CE-4DD1-B99C-4C384758F32E}" type="sibTrans" cxnId="{CA79A9F7-C238-4153-9339-ABB5E8BA57C4}">
      <dgm:prSet/>
      <dgm:spPr/>
      <dgm:t>
        <a:bodyPr/>
        <a:lstStyle/>
        <a:p>
          <a:endParaRPr lang="es-ES"/>
        </a:p>
      </dgm:t>
    </dgm:pt>
    <dgm:pt modelId="{4911CA22-3806-434A-86A0-5D2DD2A230E7}">
      <dgm:prSet phldrT="[Texto]" custT="1"/>
      <dgm:spPr/>
      <dgm:t>
        <a:bodyPr/>
        <a:lstStyle/>
        <a:p>
          <a:endParaRPr lang="es-ES" sz="1200" dirty="0"/>
        </a:p>
      </dgm:t>
    </dgm:pt>
    <dgm:pt modelId="{8877EA3D-809E-4853-BEF7-D2B0F4BB9392}" type="parTrans" cxnId="{7B482814-025E-4D39-BB82-B342487BD71E}">
      <dgm:prSet/>
      <dgm:spPr/>
      <dgm:t>
        <a:bodyPr/>
        <a:lstStyle/>
        <a:p>
          <a:endParaRPr lang="es-ES"/>
        </a:p>
      </dgm:t>
    </dgm:pt>
    <dgm:pt modelId="{7961B3C4-B1D8-4926-A1B9-7340F917571B}" type="sibTrans" cxnId="{7B482814-025E-4D39-BB82-B342487BD71E}">
      <dgm:prSet/>
      <dgm:spPr/>
      <dgm:t>
        <a:bodyPr/>
        <a:lstStyle/>
        <a:p>
          <a:endParaRPr lang="es-ES"/>
        </a:p>
      </dgm:t>
    </dgm:pt>
    <dgm:pt modelId="{6B96D807-FA24-49E5-8C32-D1E33D434C12}">
      <dgm:prSet phldrT="[Texto]" custT="1"/>
      <dgm:spPr/>
      <dgm:t>
        <a:bodyPr/>
        <a:lstStyle/>
        <a:p>
          <a:endParaRPr lang="es-ES" sz="1200" dirty="0"/>
        </a:p>
      </dgm:t>
    </dgm:pt>
    <dgm:pt modelId="{69F66FA4-1AAC-4E23-B1E7-1D9BC005CDB6}" type="parTrans" cxnId="{B23DE62C-94D9-47C3-A351-657C656963A9}">
      <dgm:prSet/>
      <dgm:spPr/>
      <dgm:t>
        <a:bodyPr/>
        <a:lstStyle/>
        <a:p>
          <a:endParaRPr lang="es-ES"/>
        </a:p>
      </dgm:t>
    </dgm:pt>
    <dgm:pt modelId="{6C9C6F14-D55C-4C4F-8D48-8E61E2AC215D}" type="sibTrans" cxnId="{B23DE62C-94D9-47C3-A351-657C656963A9}">
      <dgm:prSet/>
      <dgm:spPr/>
      <dgm:t>
        <a:bodyPr/>
        <a:lstStyle/>
        <a:p>
          <a:endParaRPr lang="es-ES"/>
        </a:p>
      </dgm:t>
    </dgm:pt>
    <dgm:pt modelId="{59279D1C-18D0-4B63-B95A-8489CA0C60A2}">
      <dgm:prSet phldrT="[Texto]" custT="1"/>
      <dgm:spPr/>
      <dgm:t>
        <a:bodyPr/>
        <a:lstStyle/>
        <a:p>
          <a:endParaRPr lang="es-ES" sz="800" dirty="0"/>
        </a:p>
      </dgm:t>
    </dgm:pt>
    <dgm:pt modelId="{99026C7E-4970-48E0-A57D-8A9DD969C90E}" type="parTrans" cxnId="{B54FC1F2-9FB7-4502-BE48-F7D69BA4A6F6}">
      <dgm:prSet/>
      <dgm:spPr/>
      <dgm:t>
        <a:bodyPr/>
        <a:lstStyle/>
        <a:p>
          <a:endParaRPr lang="es-ES"/>
        </a:p>
      </dgm:t>
    </dgm:pt>
    <dgm:pt modelId="{A5A99362-C481-432A-A02A-848DD949CC87}" type="sibTrans" cxnId="{B54FC1F2-9FB7-4502-BE48-F7D69BA4A6F6}">
      <dgm:prSet/>
      <dgm:spPr/>
      <dgm:t>
        <a:bodyPr/>
        <a:lstStyle/>
        <a:p>
          <a:endParaRPr lang="es-ES"/>
        </a:p>
      </dgm:t>
    </dgm:pt>
    <dgm:pt modelId="{B0AC2FFE-A591-4BB0-BD8E-EAEB35E3D443}" type="pres">
      <dgm:prSet presAssocID="{900A5049-D6E5-4819-B438-26BAE8FA391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4621A5D-4D30-4F92-A4FA-B2CFC02C3356}" type="pres">
      <dgm:prSet presAssocID="{900A5049-D6E5-4819-B438-26BAE8FA3913}" presName="comp1" presStyleCnt="0"/>
      <dgm:spPr/>
    </dgm:pt>
    <dgm:pt modelId="{0A25B1C4-F061-469E-8000-6E30821D08F2}" type="pres">
      <dgm:prSet presAssocID="{900A5049-D6E5-4819-B438-26BAE8FA3913}" presName="circle1" presStyleLbl="node1" presStyleIdx="0" presStyleCnt="5"/>
      <dgm:spPr/>
      <dgm:t>
        <a:bodyPr/>
        <a:lstStyle/>
        <a:p>
          <a:endParaRPr lang="es-ES"/>
        </a:p>
      </dgm:t>
    </dgm:pt>
    <dgm:pt modelId="{BE560FD3-D9C4-41DF-9D81-BAF1B54FC5E7}" type="pres">
      <dgm:prSet presAssocID="{900A5049-D6E5-4819-B438-26BAE8FA3913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E78791-826E-4637-9A66-62573AEC1761}" type="pres">
      <dgm:prSet presAssocID="{900A5049-D6E5-4819-B438-26BAE8FA3913}" presName="comp2" presStyleCnt="0"/>
      <dgm:spPr/>
    </dgm:pt>
    <dgm:pt modelId="{1C9DBBE4-10E8-48C8-846D-138463B4413D}" type="pres">
      <dgm:prSet presAssocID="{900A5049-D6E5-4819-B438-26BAE8FA3913}" presName="circle2" presStyleLbl="node1" presStyleIdx="1" presStyleCnt="5" custScaleX="114098"/>
      <dgm:spPr/>
      <dgm:t>
        <a:bodyPr/>
        <a:lstStyle/>
        <a:p>
          <a:endParaRPr lang="es-ES"/>
        </a:p>
      </dgm:t>
    </dgm:pt>
    <dgm:pt modelId="{A5836206-8AC8-469F-BD8C-DED2F7FABA27}" type="pres">
      <dgm:prSet presAssocID="{900A5049-D6E5-4819-B438-26BAE8FA3913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1CE655-C008-4129-AABE-ACF5ED4537B0}" type="pres">
      <dgm:prSet presAssocID="{900A5049-D6E5-4819-B438-26BAE8FA3913}" presName="comp3" presStyleCnt="0"/>
      <dgm:spPr/>
    </dgm:pt>
    <dgm:pt modelId="{1D8482F5-6150-4B3D-831E-9DB0FF9DFAE0}" type="pres">
      <dgm:prSet presAssocID="{900A5049-D6E5-4819-B438-26BAE8FA3913}" presName="circle3" presStyleLbl="node1" presStyleIdx="2" presStyleCnt="5" custScaleX="124693"/>
      <dgm:spPr/>
      <dgm:t>
        <a:bodyPr/>
        <a:lstStyle/>
        <a:p>
          <a:endParaRPr lang="es-ES"/>
        </a:p>
      </dgm:t>
    </dgm:pt>
    <dgm:pt modelId="{72CADEC4-C315-490E-83C1-20A8306FF273}" type="pres">
      <dgm:prSet presAssocID="{900A5049-D6E5-4819-B438-26BAE8FA3913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7D6EB3-C4A6-4776-907F-330BDBF9C916}" type="pres">
      <dgm:prSet presAssocID="{900A5049-D6E5-4819-B438-26BAE8FA3913}" presName="comp4" presStyleCnt="0"/>
      <dgm:spPr/>
    </dgm:pt>
    <dgm:pt modelId="{08E753D8-D6E2-4A04-BC1D-AC925E45DBCB}" type="pres">
      <dgm:prSet presAssocID="{900A5049-D6E5-4819-B438-26BAE8FA3913}" presName="circle4" presStyleLbl="node1" presStyleIdx="3" presStyleCnt="5" custScaleX="123434" custLinFactNeighborX="0" custLinFactNeighborY="-705"/>
      <dgm:spPr/>
      <dgm:t>
        <a:bodyPr/>
        <a:lstStyle/>
        <a:p>
          <a:endParaRPr lang="es-ES"/>
        </a:p>
      </dgm:t>
    </dgm:pt>
    <dgm:pt modelId="{7251AA48-8404-460C-813D-F94BE25BF230}" type="pres">
      <dgm:prSet presAssocID="{900A5049-D6E5-4819-B438-26BAE8FA3913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99F009-0418-4CB0-B12C-1F2EEE97AEDD}" type="pres">
      <dgm:prSet presAssocID="{900A5049-D6E5-4819-B438-26BAE8FA3913}" presName="comp5" presStyleCnt="0"/>
      <dgm:spPr/>
    </dgm:pt>
    <dgm:pt modelId="{CE953D97-F2BD-46FF-B25E-D9C851B99ED7}" type="pres">
      <dgm:prSet presAssocID="{900A5049-D6E5-4819-B438-26BAE8FA3913}" presName="circle5" presStyleLbl="node1" presStyleIdx="4" presStyleCnt="5" custScaleX="145475" custScaleY="89765" custLinFactNeighborX="0" custLinFactNeighborY="-970"/>
      <dgm:spPr/>
      <dgm:t>
        <a:bodyPr/>
        <a:lstStyle/>
        <a:p>
          <a:endParaRPr lang="es-ES"/>
        </a:p>
      </dgm:t>
    </dgm:pt>
    <dgm:pt modelId="{0BBE198C-6A4A-4DFD-833C-E9C026D5DB8E}" type="pres">
      <dgm:prSet presAssocID="{900A5049-D6E5-4819-B438-26BAE8FA3913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E37E960-0490-4451-8FE7-B94FDF1BBB3C}" type="presOf" srcId="{4911CA22-3806-434A-86A0-5D2DD2A230E7}" destId="{72CADEC4-C315-490E-83C1-20A8306FF273}" srcOrd="1" destOrd="0" presId="urn:microsoft.com/office/officeart/2005/8/layout/venn2"/>
    <dgm:cxn modelId="{13B4B942-F330-4062-8303-73B2C70AE10E}" type="presOf" srcId="{6B96D807-FA24-49E5-8C32-D1E33D434C12}" destId="{08E753D8-D6E2-4A04-BC1D-AC925E45DBCB}" srcOrd="0" destOrd="0" presId="urn:microsoft.com/office/officeart/2005/8/layout/venn2"/>
    <dgm:cxn modelId="{CA79A9F7-C238-4153-9339-ABB5E8BA57C4}" srcId="{900A5049-D6E5-4819-B438-26BAE8FA3913}" destId="{709C568A-F31F-408A-9FCC-C8AA256AB302}" srcOrd="1" destOrd="0" parTransId="{6D9475DF-0102-49F4-A119-678F85E1DA43}" sibTransId="{DE4510C4-89CE-4DD1-B99C-4C384758F32E}"/>
    <dgm:cxn modelId="{B54FC1F2-9FB7-4502-BE48-F7D69BA4A6F6}" srcId="{900A5049-D6E5-4819-B438-26BAE8FA3913}" destId="{59279D1C-18D0-4B63-B95A-8489CA0C60A2}" srcOrd="4" destOrd="0" parTransId="{99026C7E-4970-48E0-A57D-8A9DD969C90E}" sibTransId="{A5A99362-C481-432A-A02A-848DD949CC87}"/>
    <dgm:cxn modelId="{E67C4280-0D69-4ECD-9220-6B4888D9DF72}" srcId="{900A5049-D6E5-4819-B438-26BAE8FA3913}" destId="{5612CBF2-9E00-4385-A40A-BF4B1A1DD70D}" srcOrd="0" destOrd="0" parTransId="{F46CCCE1-B30A-4D62-AA39-282A952F524C}" sibTransId="{8856B555-CC5F-495D-93B7-7B8C10CAFFC1}"/>
    <dgm:cxn modelId="{B23DE62C-94D9-47C3-A351-657C656963A9}" srcId="{900A5049-D6E5-4819-B438-26BAE8FA3913}" destId="{6B96D807-FA24-49E5-8C32-D1E33D434C12}" srcOrd="3" destOrd="0" parTransId="{69F66FA4-1AAC-4E23-B1E7-1D9BC005CDB6}" sibTransId="{6C9C6F14-D55C-4C4F-8D48-8E61E2AC215D}"/>
    <dgm:cxn modelId="{6595E7DB-9272-4173-98AB-C1215B0AC2AC}" type="presOf" srcId="{709C568A-F31F-408A-9FCC-C8AA256AB302}" destId="{A5836206-8AC8-469F-BD8C-DED2F7FABA27}" srcOrd="1" destOrd="0" presId="urn:microsoft.com/office/officeart/2005/8/layout/venn2"/>
    <dgm:cxn modelId="{19897C3B-9251-470E-9F36-6FE5BBF51C4A}" type="presOf" srcId="{6B96D807-FA24-49E5-8C32-D1E33D434C12}" destId="{7251AA48-8404-460C-813D-F94BE25BF230}" srcOrd="1" destOrd="0" presId="urn:microsoft.com/office/officeart/2005/8/layout/venn2"/>
    <dgm:cxn modelId="{A3CB5DAD-084C-41FB-BD2A-D9243C70B18C}" type="presOf" srcId="{709C568A-F31F-408A-9FCC-C8AA256AB302}" destId="{1C9DBBE4-10E8-48C8-846D-138463B4413D}" srcOrd="0" destOrd="0" presId="urn:microsoft.com/office/officeart/2005/8/layout/venn2"/>
    <dgm:cxn modelId="{0CC5785C-F1F4-43E8-BC48-5268486B7DDD}" type="presOf" srcId="{5612CBF2-9E00-4385-A40A-BF4B1A1DD70D}" destId="{0A25B1C4-F061-469E-8000-6E30821D08F2}" srcOrd="0" destOrd="0" presId="urn:microsoft.com/office/officeart/2005/8/layout/venn2"/>
    <dgm:cxn modelId="{964FBD3A-70AD-4C6C-AF1B-AB8B135046DC}" type="presOf" srcId="{5612CBF2-9E00-4385-A40A-BF4B1A1DD70D}" destId="{BE560FD3-D9C4-41DF-9D81-BAF1B54FC5E7}" srcOrd="1" destOrd="0" presId="urn:microsoft.com/office/officeart/2005/8/layout/venn2"/>
    <dgm:cxn modelId="{CCACEB0C-30FA-4A39-9872-3351D47EF8FE}" type="presOf" srcId="{59279D1C-18D0-4B63-B95A-8489CA0C60A2}" destId="{0BBE198C-6A4A-4DFD-833C-E9C026D5DB8E}" srcOrd="1" destOrd="0" presId="urn:microsoft.com/office/officeart/2005/8/layout/venn2"/>
    <dgm:cxn modelId="{719B22DB-9451-43CB-BEF8-7B984FCC3F83}" type="presOf" srcId="{59279D1C-18D0-4B63-B95A-8489CA0C60A2}" destId="{CE953D97-F2BD-46FF-B25E-D9C851B99ED7}" srcOrd="0" destOrd="0" presId="urn:microsoft.com/office/officeart/2005/8/layout/venn2"/>
    <dgm:cxn modelId="{10FF39EA-1054-4025-88F1-56D38B88FD74}" type="presOf" srcId="{900A5049-D6E5-4819-B438-26BAE8FA3913}" destId="{B0AC2FFE-A591-4BB0-BD8E-EAEB35E3D443}" srcOrd="0" destOrd="0" presId="urn:microsoft.com/office/officeart/2005/8/layout/venn2"/>
    <dgm:cxn modelId="{F878F09D-DB96-44A1-A9F8-52CC59706048}" type="presOf" srcId="{4911CA22-3806-434A-86A0-5D2DD2A230E7}" destId="{1D8482F5-6150-4B3D-831E-9DB0FF9DFAE0}" srcOrd="0" destOrd="0" presId="urn:microsoft.com/office/officeart/2005/8/layout/venn2"/>
    <dgm:cxn modelId="{7B482814-025E-4D39-BB82-B342487BD71E}" srcId="{900A5049-D6E5-4819-B438-26BAE8FA3913}" destId="{4911CA22-3806-434A-86A0-5D2DD2A230E7}" srcOrd="2" destOrd="0" parTransId="{8877EA3D-809E-4853-BEF7-D2B0F4BB9392}" sibTransId="{7961B3C4-B1D8-4926-A1B9-7340F917571B}"/>
    <dgm:cxn modelId="{10266D6E-97A7-44CF-A8B5-DF92823461A9}" type="presParOf" srcId="{B0AC2FFE-A591-4BB0-BD8E-EAEB35E3D443}" destId="{B4621A5D-4D30-4F92-A4FA-B2CFC02C3356}" srcOrd="0" destOrd="0" presId="urn:microsoft.com/office/officeart/2005/8/layout/venn2"/>
    <dgm:cxn modelId="{6CA1BBD7-A9BE-4362-B435-88E8F2350D59}" type="presParOf" srcId="{B4621A5D-4D30-4F92-A4FA-B2CFC02C3356}" destId="{0A25B1C4-F061-469E-8000-6E30821D08F2}" srcOrd="0" destOrd="0" presId="urn:microsoft.com/office/officeart/2005/8/layout/venn2"/>
    <dgm:cxn modelId="{2A81CA94-CC8F-4E58-9718-A8D1654B2F64}" type="presParOf" srcId="{B4621A5D-4D30-4F92-A4FA-B2CFC02C3356}" destId="{BE560FD3-D9C4-41DF-9D81-BAF1B54FC5E7}" srcOrd="1" destOrd="0" presId="urn:microsoft.com/office/officeart/2005/8/layout/venn2"/>
    <dgm:cxn modelId="{2756B76E-A9EB-4D61-BC7F-45C754F2F5C2}" type="presParOf" srcId="{B0AC2FFE-A591-4BB0-BD8E-EAEB35E3D443}" destId="{EAE78791-826E-4637-9A66-62573AEC1761}" srcOrd="1" destOrd="0" presId="urn:microsoft.com/office/officeart/2005/8/layout/venn2"/>
    <dgm:cxn modelId="{111B781E-35AB-4376-A28A-3AF02F29423E}" type="presParOf" srcId="{EAE78791-826E-4637-9A66-62573AEC1761}" destId="{1C9DBBE4-10E8-48C8-846D-138463B4413D}" srcOrd="0" destOrd="0" presId="urn:microsoft.com/office/officeart/2005/8/layout/venn2"/>
    <dgm:cxn modelId="{866816A2-2F96-425A-94A6-31F75FC0F0F9}" type="presParOf" srcId="{EAE78791-826E-4637-9A66-62573AEC1761}" destId="{A5836206-8AC8-469F-BD8C-DED2F7FABA27}" srcOrd="1" destOrd="0" presId="urn:microsoft.com/office/officeart/2005/8/layout/venn2"/>
    <dgm:cxn modelId="{D659A444-1953-4A1E-8849-3FF2C07A8E7F}" type="presParOf" srcId="{B0AC2FFE-A591-4BB0-BD8E-EAEB35E3D443}" destId="{021CE655-C008-4129-AABE-ACF5ED4537B0}" srcOrd="2" destOrd="0" presId="urn:microsoft.com/office/officeart/2005/8/layout/venn2"/>
    <dgm:cxn modelId="{D5B7A2C6-F572-46D8-A5BE-FB647CB29C34}" type="presParOf" srcId="{021CE655-C008-4129-AABE-ACF5ED4537B0}" destId="{1D8482F5-6150-4B3D-831E-9DB0FF9DFAE0}" srcOrd="0" destOrd="0" presId="urn:microsoft.com/office/officeart/2005/8/layout/venn2"/>
    <dgm:cxn modelId="{A1B307C1-891C-40E1-934E-7A15B3F8F813}" type="presParOf" srcId="{021CE655-C008-4129-AABE-ACF5ED4537B0}" destId="{72CADEC4-C315-490E-83C1-20A8306FF273}" srcOrd="1" destOrd="0" presId="urn:microsoft.com/office/officeart/2005/8/layout/venn2"/>
    <dgm:cxn modelId="{2DC5B8D6-9039-4AD7-8EAC-E5D2BB4CF8FC}" type="presParOf" srcId="{B0AC2FFE-A591-4BB0-BD8E-EAEB35E3D443}" destId="{807D6EB3-C4A6-4776-907F-330BDBF9C916}" srcOrd="3" destOrd="0" presId="urn:microsoft.com/office/officeart/2005/8/layout/venn2"/>
    <dgm:cxn modelId="{49F29354-4ACA-4D13-9959-7D24F121745E}" type="presParOf" srcId="{807D6EB3-C4A6-4776-907F-330BDBF9C916}" destId="{08E753D8-D6E2-4A04-BC1D-AC925E45DBCB}" srcOrd="0" destOrd="0" presId="urn:microsoft.com/office/officeart/2005/8/layout/venn2"/>
    <dgm:cxn modelId="{7E587D04-02BB-44E7-9B1E-ED571BCD6E60}" type="presParOf" srcId="{807D6EB3-C4A6-4776-907F-330BDBF9C916}" destId="{7251AA48-8404-460C-813D-F94BE25BF230}" srcOrd="1" destOrd="0" presId="urn:microsoft.com/office/officeart/2005/8/layout/venn2"/>
    <dgm:cxn modelId="{885A93D8-6E4C-4BF3-B818-61AA4F4D987F}" type="presParOf" srcId="{B0AC2FFE-A591-4BB0-BD8E-EAEB35E3D443}" destId="{0899F009-0418-4CB0-B12C-1F2EEE97AEDD}" srcOrd="4" destOrd="0" presId="urn:microsoft.com/office/officeart/2005/8/layout/venn2"/>
    <dgm:cxn modelId="{B53C03D7-B994-46A3-A4C7-B4C32C20B69D}" type="presParOf" srcId="{0899F009-0418-4CB0-B12C-1F2EEE97AEDD}" destId="{CE953D97-F2BD-46FF-B25E-D9C851B99ED7}" srcOrd="0" destOrd="0" presId="urn:microsoft.com/office/officeart/2005/8/layout/venn2"/>
    <dgm:cxn modelId="{AE6EA56E-9AA3-4CBF-8E87-F93372A81C7E}" type="presParOf" srcId="{0899F009-0418-4CB0-B12C-1F2EEE97AEDD}" destId="{0BBE198C-6A4A-4DFD-833C-E9C026D5DB8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25B1C4-F061-469E-8000-6E30821D08F2}">
      <dsp:nvSpPr>
        <dsp:cNvPr id="0" name=""/>
        <dsp:cNvSpPr/>
      </dsp:nvSpPr>
      <dsp:spPr>
        <a:xfrm>
          <a:off x="2082800" y="0"/>
          <a:ext cx="4419600" cy="4419600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</a:t>
          </a:r>
          <a:endParaRPr lang="es-ES" sz="1600" kern="1200" dirty="0"/>
        </a:p>
      </dsp:txBody>
      <dsp:txXfrm>
        <a:off x="3463925" y="220980"/>
        <a:ext cx="1657350" cy="441960"/>
      </dsp:txXfrm>
    </dsp:sp>
    <dsp:sp modelId="{1C9DBBE4-10E8-48C8-846D-138463B4413D}">
      <dsp:nvSpPr>
        <dsp:cNvPr id="0" name=""/>
        <dsp:cNvSpPr/>
      </dsp:nvSpPr>
      <dsp:spPr>
        <a:xfrm>
          <a:off x="2149463" y="662939"/>
          <a:ext cx="4286273" cy="3756660"/>
        </a:xfrm>
        <a:prstGeom prst="ellipse">
          <a:avLst/>
        </a:prstGeom>
        <a:solidFill>
          <a:schemeClr val="accent1">
            <a:shade val="80000"/>
            <a:hueOff val="-143418"/>
            <a:satOff val="-12146"/>
            <a:lumOff val="907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/>
        </a:p>
      </dsp:txBody>
      <dsp:txXfrm>
        <a:off x="3368372" y="878947"/>
        <a:ext cx="1848455" cy="432015"/>
      </dsp:txXfrm>
    </dsp:sp>
    <dsp:sp modelId="{1D8482F5-6150-4B3D-831E-9DB0FF9DFAE0}">
      <dsp:nvSpPr>
        <dsp:cNvPr id="0" name=""/>
        <dsp:cNvSpPr/>
      </dsp:nvSpPr>
      <dsp:spPr>
        <a:xfrm>
          <a:off x="2363773" y="1325880"/>
          <a:ext cx="3857652" cy="3093720"/>
        </a:xfrm>
        <a:prstGeom prst="ellipse">
          <a:avLst/>
        </a:prstGeom>
        <a:solidFill>
          <a:schemeClr val="accent1">
            <a:shade val="80000"/>
            <a:hueOff val="-286837"/>
            <a:satOff val="-24292"/>
            <a:lumOff val="1815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3294432" y="1539346"/>
        <a:ext cx="1996335" cy="426933"/>
      </dsp:txXfrm>
    </dsp:sp>
    <dsp:sp modelId="{08E753D8-D6E2-4A04-BC1D-AC925E45DBCB}">
      <dsp:nvSpPr>
        <dsp:cNvPr id="0" name=""/>
        <dsp:cNvSpPr/>
      </dsp:nvSpPr>
      <dsp:spPr>
        <a:xfrm>
          <a:off x="2792395" y="1971683"/>
          <a:ext cx="3000408" cy="2430780"/>
        </a:xfrm>
        <a:prstGeom prst="ellipse">
          <a:avLst/>
        </a:prstGeom>
        <a:solidFill>
          <a:schemeClr val="accent1">
            <a:shade val="80000"/>
            <a:hueOff val="-430255"/>
            <a:satOff val="-36438"/>
            <a:lumOff val="2723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3482489" y="2190453"/>
        <a:ext cx="1620220" cy="437540"/>
      </dsp:txXfrm>
    </dsp:sp>
    <dsp:sp modelId="{CE953D97-F2BD-46FF-B25E-D9C851B99ED7}">
      <dsp:nvSpPr>
        <dsp:cNvPr id="0" name=""/>
        <dsp:cNvSpPr/>
      </dsp:nvSpPr>
      <dsp:spPr>
        <a:xfrm>
          <a:off x="3006717" y="2725081"/>
          <a:ext cx="2571765" cy="1586901"/>
        </a:xfrm>
        <a:prstGeom prst="ellipse">
          <a:avLst/>
        </a:prstGeom>
        <a:solidFill>
          <a:schemeClr val="accent1">
            <a:shade val="80000"/>
            <a:hueOff val="-573673"/>
            <a:satOff val="-48584"/>
            <a:lumOff val="3631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 dirty="0"/>
        </a:p>
      </dsp:txBody>
      <dsp:txXfrm>
        <a:off x="3383343" y="3121806"/>
        <a:ext cx="1818512" cy="793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t" anchorCtr="0" compatLnSpc="1">
            <a:prstTxWarp prst="textNoShape">
              <a:avLst/>
            </a:prstTxWarp>
          </a:bodyPr>
          <a:lstStyle>
            <a:lvl1pPr algn="l" defTabSz="90293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t" anchorCtr="0" compatLnSpc="1">
            <a:prstTxWarp prst="textNoShape">
              <a:avLst/>
            </a:prstTxWarp>
          </a:bodyPr>
          <a:lstStyle>
            <a:lvl1pPr algn="r" defTabSz="90293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b" anchorCtr="0" compatLnSpc="1">
            <a:prstTxWarp prst="textNoShape">
              <a:avLst/>
            </a:prstTxWarp>
          </a:bodyPr>
          <a:lstStyle>
            <a:lvl1pPr algn="l" defTabSz="90293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b" anchorCtr="0" compatLnSpc="1">
            <a:prstTxWarp prst="textNoShape">
              <a:avLst/>
            </a:prstTxWarp>
          </a:bodyPr>
          <a:lstStyle>
            <a:lvl1pPr algn="r" defTabSz="902931">
              <a:defRPr sz="1200" b="0"/>
            </a:lvl1pPr>
          </a:lstStyle>
          <a:p>
            <a:pPr>
              <a:defRPr/>
            </a:pPr>
            <a:fld id="{1CAB1227-5B35-4B47-AC43-848507E0F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t" anchorCtr="0" compatLnSpc="1">
            <a:prstTxWarp prst="textNoShape">
              <a:avLst/>
            </a:prstTxWarp>
          </a:bodyPr>
          <a:lstStyle>
            <a:lvl1pPr algn="l" defTabSz="90293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4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t" anchorCtr="0" compatLnSpc="1">
            <a:prstTxWarp prst="textNoShape">
              <a:avLst/>
            </a:prstTxWarp>
          </a:bodyPr>
          <a:lstStyle>
            <a:lvl1pPr algn="r" defTabSz="90293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7550" y="746125"/>
            <a:ext cx="5367338" cy="37179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0512" y="4713115"/>
            <a:ext cx="4976652" cy="446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b" anchorCtr="0" compatLnSpc="1">
            <a:prstTxWarp prst="textNoShape">
              <a:avLst/>
            </a:prstTxWarp>
          </a:bodyPr>
          <a:lstStyle>
            <a:lvl1pPr algn="l" defTabSz="90293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4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2" tIns="45508" rIns="91012" bIns="45508" numCol="1" anchor="b" anchorCtr="0" compatLnSpc="1">
            <a:prstTxWarp prst="textNoShape">
              <a:avLst/>
            </a:prstTxWarp>
          </a:bodyPr>
          <a:lstStyle>
            <a:lvl1pPr algn="r" defTabSz="902931">
              <a:defRPr sz="1200" b="0"/>
            </a:lvl1pPr>
          </a:lstStyle>
          <a:p>
            <a:pPr>
              <a:defRPr/>
            </a:pPr>
            <a:fld id="{E128099F-CF9B-4E46-ABA5-CFFFAD17F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02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620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2954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272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162771" algn="l" defTabSz="86510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95326" algn="l" defTabSz="86510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27880" algn="l" defTabSz="86510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60435" algn="l" defTabSz="86510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2125"/>
            <a:fld id="{4238C132-901F-4262-B8F8-E5AB0587DB2B}" type="slidenum">
              <a:rPr lang="en-US" smtClean="0"/>
              <a:pPr defTabSz="902125"/>
              <a:t>1</a:t>
            </a:fld>
            <a:endParaRPr lang="en-US" dirty="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8099F-CF9B-4E46-ABA5-CFFFAD17F5C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720725" y="5919788"/>
            <a:ext cx="169862" cy="169862"/>
          </a:xfrm>
          <a:prstGeom prst="rect">
            <a:avLst/>
          </a:prstGeom>
          <a:solidFill>
            <a:srgbClr val="99CCFF">
              <a:alpha val="50000"/>
            </a:srgb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642100"/>
            <a:ext cx="1873250" cy="144463"/>
          </a:xfrm>
          <a:prstGeom prst="rect">
            <a:avLst/>
          </a:prstGeom>
          <a:solidFill>
            <a:srgbClr val="8593CD">
              <a:alpha val="50000"/>
            </a:srgb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0" y="6786563"/>
            <a:ext cx="9906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223963" y="-71438"/>
            <a:ext cx="853757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 rot="16200000">
            <a:off x="-2610644" y="3472656"/>
            <a:ext cx="5702300" cy="4905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6511" tIns="43255" rIns="86511" bIns="43255"/>
          <a:lstStyle/>
          <a:p>
            <a:pPr>
              <a:spcBef>
                <a:spcPct val="50000"/>
              </a:spcBef>
              <a:defRPr/>
            </a:pPr>
            <a:r>
              <a:rPr lang="fr-BE" sz="3000" dirty="0">
                <a:solidFill>
                  <a:srgbClr val="8593CD"/>
                </a:solidFill>
                <a:latin typeface="Arial" charset="0"/>
              </a:rPr>
              <a:t>joint </a:t>
            </a:r>
            <a:r>
              <a:rPr lang="fr-BE" sz="3000" dirty="0" err="1">
                <a:solidFill>
                  <a:srgbClr val="8593CD"/>
                </a:solidFill>
                <a:latin typeface="Arial" charset="0"/>
              </a:rPr>
              <a:t>research</a:t>
            </a:r>
            <a:r>
              <a:rPr lang="fr-BE" sz="3000" dirty="0">
                <a:solidFill>
                  <a:srgbClr val="8593CD"/>
                </a:solidFill>
                <a:latin typeface="Arial" charset="0"/>
              </a:rPr>
              <a:t> centre</a:t>
            </a:r>
            <a:endParaRPr lang="en-US" dirty="0">
              <a:solidFill>
                <a:srgbClr val="8593CD"/>
              </a:solidFill>
              <a:latin typeface="Arial" charset="0"/>
            </a:endParaRPr>
          </a:p>
        </p:txBody>
      </p:sp>
      <p:pic>
        <p:nvPicPr>
          <p:cNvPr id="9" name="Picture 11" descr="Logo JRC website-5cm 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41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rc 12"/>
          <p:cNvSpPr>
            <a:spLocks/>
          </p:cNvSpPr>
          <p:nvPr/>
        </p:nvSpPr>
        <p:spPr bwMode="auto">
          <a:xfrm flipV="1">
            <a:off x="-576263" y="0"/>
            <a:ext cx="2736851" cy="1082675"/>
          </a:xfrm>
          <a:custGeom>
            <a:avLst/>
            <a:gdLst>
              <a:gd name="G0" fmla="+- 3621 0 0"/>
              <a:gd name="G1" fmla="+- 21600 0 0"/>
              <a:gd name="G2" fmla="+- 21600 0 0"/>
              <a:gd name="T0" fmla="*/ 0 w 25221"/>
              <a:gd name="T1" fmla="*/ 306 h 21600"/>
              <a:gd name="T2" fmla="*/ 25221 w 25221"/>
              <a:gd name="T3" fmla="*/ 21600 h 21600"/>
              <a:gd name="T4" fmla="*/ 3621 w 252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21" h="21600" fill="none" extrusionOk="0">
                <a:moveTo>
                  <a:pt x="-1" y="305"/>
                </a:moveTo>
                <a:cubicBezTo>
                  <a:pt x="1196" y="102"/>
                  <a:pt x="2407" y="-1"/>
                  <a:pt x="3621" y="0"/>
                </a:cubicBezTo>
                <a:cubicBezTo>
                  <a:pt x="15550" y="0"/>
                  <a:pt x="25221" y="9670"/>
                  <a:pt x="25221" y="21600"/>
                </a:cubicBezTo>
              </a:path>
              <a:path w="25221" h="21600" stroke="0" extrusionOk="0">
                <a:moveTo>
                  <a:pt x="-1" y="305"/>
                </a:moveTo>
                <a:cubicBezTo>
                  <a:pt x="1196" y="102"/>
                  <a:pt x="2407" y="-1"/>
                  <a:pt x="3621" y="0"/>
                </a:cubicBezTo>
                <a:cubicBezTo>
                  <a:pt x="15550" y="0"/>
                  <a:pt x="25221" y="9670"/>
                  <a:pt x="25221" y="21600"/>
                </a:cubicBezTo>
                <a:lnTo>
                  <a:pt x="3621" y="21600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512763" y="0"/>
            <a:ext cx="0" cy="66421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8950325" y="144463"/>
            <a:ext cx="1135063" cy="473075"/>
            <a:chOff x="5636" y="48"/>
            <a:chExt cx="699" cy="315"/>
          </a:xfrm>
        </p:grpSpPr>
        <p:pic>
          <p:nvPicPr>
            <p:cNvPr id="13" name="Picture 17" descr="drapeau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08" y="48"/>
              <a:ext cx="294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5636" y="220"/>
              <a:ext cx="699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800" b="0" dirty="0">
                  <a:latin typeface="Arial Narrow" pitchFamily="34" charset="0"/>
                </a:rPr>
                <a:t>European Commission</a:t>
              </a:r>
            </a:p>
          </p:txBody>
        </p:sp>
      </p:grpSp>
      <p:pic>
        <p:nvPicPr>
          <p:cNvPr id="15" name="Picture 19" descr="it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66238" y="6280150"/>
            <a:ext cx="531812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72589" y="2021305"/>
            <a:ext cx="6916189" cy="1732547"/>
          </a:xfrm>
        </p:spPr>
        <p:txBody>
          <a:bodyPr/>
          <a:lstStyle>
            <a:lvl1pPr marL="0" indent="0">
              <a:buFontTx/>
              <a:buNone/>
              <a:defRPr sz="1900"/>
            </a:lvl1pPr>
          </a:lstStyle>
          <a:p>
            <a:r>
              <a:rPr lang="en-US"/>
              <a:t>Cliquez pour modifier le style des sous-titres du masque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72589" y="1010652"/>
            <a:ext cx="8429105" cy="1155032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Cliquez et modifiez le titre</a:t>
            </a: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1638300" y="6599238"/>
            <a:ext cx="265113" cy="4333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617" tIns="45058" rIns="91617" bIns="45058" numCol="1" anchor="t" anchorCtr="0" compatLnSpc="1">
            <a:prstTxWarp prst="textNoShape">
              <a:avLst/>
            </a:prstTxWarp>
          </a:bodyPr>
          <a:lstStyle>
            <a:lvl1pPr algn="r">
              <a:defRPr sz="900" b="0">
                <a:latin typeface="Arial Narrow" pitchFamily="34" charset="0"/>
              </a:defRPr>
            </a:lvl1pPr>
          </a:lstStyle>
          <a:p>
            <a:pPr>
              <a:defRPr/>
            </a:pPr>
            <a:fld id="{EAE98C7E-721A-4F91-8DE9-084A245526BB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  <p:sp>
        <p:nvSpPr>
          <p:cNvPr id="17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 rot="17276">
            <a:off x="-71438" y="6569075"/>
            <a:ext cx="3097213" cy="4333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617" tIns="45058" rIns="91617" bIns="45058" numCol="1" anchor="t" anchorCtr="0" compatLnSpc="1">
            <a:prstTxWarp prst="textNoShape">
              <a:avLst/>
            </a:prstTxWarp>
          </a:bodyPr>
          <a:lstStyle>
            <a:lvl1pPr algn="l">
              <a:defRPr sz="800" b="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DG JRC – </a:t>
            </a:r>
            <a:r>
              <a:rPr lang="fr-BE"/>
              <a:t>slides references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976" y="4406566"/>
            <a:ext cx="8420100" cy="1362576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976" y="2907133"/>
            <a:ext cx="8420100" cy="1499435"/>
          </a:xfrm>
        </p:spPr>
        <p:txBody>
          <a:bodyPr anchor="b"/>
          <a:lstStyle>
            <a:lvl1pPr marL="0" indent="0">
              <a:buNone/>
              <a:defRPr sz="1900"/>
            </a:lvl1pPr>
            <a:lvl2pPr marL="432554" indent="0">
              <a:buNone/>
              <a:defRPr sz="1700"/>
            </a:lvl2pPr>
            <a:lvl3pPr marL="865109" indent="0">
              <a:buNone/>
              <a:defRPr sz="1500"/>
            </a:lvl3pPr>
            <a:lvl4pPr marL="1297662" indent="0">
              <a:buNone/>
              <a:defRPr sz="1300"/>
            </a:lvl4pPr>
            <a:lvl5pPr marL="1730218" indent="0">
              <a:buNone/>
              <a:defRPr sz="1300"/>
            </a:lvl5pPr>
            <a:lvl6pPr marL="2162771" indent="0">
              <a:buNone/>
              <a:defRPr sz="1300"/>
            </a:lvl6pPr>
            <a:lvl7pPr marL="2595326" indent="0">
              <a:buNone/>
              <a:defRPr sz="1300"/>
            </a:lvl7pPr>
            <a:lvl8pPr marL="3027880" indent="0">
              <a:buNone/>
              <a:defRPr sz="1300"/>
            </a:lvl8pPr>
            <a:lvl9pPr marL="3460435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5864" y="1109916"/>
            <a:ext cx="4582275" cy="559318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2224" y="1109916"/>
            <a:ext cx="4583776" cy="559318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5223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533"/>
            <a:ext cx="4376651" cy="639177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2554" indent="0">
              <a:buNone/>
              <a:defRPr sz="1900" b="1"/>
            </a:lvl2pPr>
            <a:lvl3pPr marL="865109" indent="0">
              <a:buNone/>
              <a:defRPr sz="1700" b="1"/>
            </a:lvl3pPr>
            <a:lvl4pPr marL="1297662" indent="0">
              <a:buNone/>
              <a:defRPr sz="1500" b="1"/>
            </a:lvl4pPr>
            <a:lvl5pPr marL="1730218" indent="0">
              <a:buNone/>
              <a:defRPr sz="1500" b="1"/>
            </a:lvl5pPr>
            <a:lvl6pPr marL="2162771" indent="0">
              <a:buNone/>
              <a:defRPr sz="1500" b="1"/>
            </a:lvl6pPr>
            <a:lvl7pPr marL="2595326" indent="0">
              <a:buNone/>
              <a:defRPr sz="1500" b="1"/>
            </a:lvl7pPr>
            <a:lvl8pPr marL="3027880" indent="0">
              <a:buNone/>
              <a:defRPr sz="1500" b="1"/>
            </a:lvl8pPr>
            <a:lvl9pPr marL="3460435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708"/>
            <a:ext cx="4376651" cy="3950870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551" y="1535533"/>
            <a:ext cx="4378151" cy="639177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2554" indent="0">
              <a:buNone/>
              <a:defRPr sz="1900" b="1"/>
            </a:lvl2pPr>
            <a:lvl3pPr marL="865109" indent="0">
              <a:buNone/>
              <a:defRPr sz="1700" b="1"/>
            </a:lvl3pPr>
            <a:lvl4pPr marL="1297662" indent="0">
              <a:buNone/>
              <a:defRPr sz="1500" b="1"/>
            </a:lvl4pPr>
            <a:lvl5pPr marL="1730218" indent="0">
              <a:buNone/>
              <a:defRPr sz="1500" b="1"/>
            </a:lvl5pPr>
            <a:lvl6pPr marL="2162771" indent="0">
              <a:buNone/>
              <a:defRPr sz="1500" b="1"/>
            </a:lvl6pPr>
            <a:lvl7pPr marL="2595326" indent="0">
              <a:buNone/>
              <a:defRPr sz="1500" b="1"/>
            </a:lvl7pPr>
            <a:lvl8pPr marL="3027880" indent="0">
              <a:buNone/>
              <a:defRPr sz="1500" b="1"/>
            </a:lvl8pPr>
            <a:lvl9pPr marL="3460435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551" y="2174708"/>
            <a:ext cx="4378151" cy="3950870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721"/>
            <a:ext cx="3258474" cy="116104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348" y="273721"/>
            <a:ext cx="5538355" cy="585186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4766"/>
            <a:ext cx="3258474" cy="4690812"/>
          </a:xfrm>
        </p:spPr>
        <p:txBody>
          <a:bodyPr/>
          <a:lstStyle>
            <a:lvl1pPr marL="0" indent="0">
              <a:buNone/>
              <a:defRPr sz="1300"/>
            </a:lvl1pPr>
            <a:lvl2pPr marL="432554" indent="0">
              <a:buNone/>
              <a:defRPr sz="1100"/>
            </a:lvl2pPr>
            <a:lvl3pPr marL="865109" indent="0">
              <a:buNone/>
              <a:defRPr sz="900"/>
            </a:lvl3pPr>
            <a:lvl4pPr marL="1297662" indent="0">
              <a:buNone/>
              <a:defRPr sz="900"/>
            </a:lvl4pPr>
            <a:lvl5pPr marL="1730218" indent="0">
              <a:buNone/>
              <a:defRPr sz="900"/>
            </a:lvl5pPr>
            <a:lvl6pPr marL="2162771" indent="0">
              <a:buNone/>
              <a:defRPr sz="900"/>
            </a:lvl6pPr>
            <a:lvl7pPr marL="2595326" indent="0">
              <a:buNone/>
              <a:defRPr sz="900"/>
            </a:lvl7pPr>
            <a:lvl8pPr marL="3027880" indent="0">
              <a:buNone/>
              <a:defRPr sz="900"/>
            </a:lvl8pPr>
            <a:lvl9pPr marL="346043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176" y="4800602"/>
            <a:ext cx="5943600" cy="56698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2176" y="612107"/>
            <a:ext cx="59436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2554" indent="0">
              <a:buNone/>
              <a:defRPr sz="2600"/>
            </a:lvl2pPr>
            <a:lvl3pPr marL="865109" indent="0">
              <a:buNone/>
              <a:defRPr sz="2300"/>
            </a:lvl3pPr>
            <a:lvl4pPr marL="1297662" indent="0">
              <a:buNone/>
              <a:defRPr sz="1900"/>
            </a:lvl4pPr>
            <a:lvl5pPr marL="1730218" indent="0">
              <a:buNone/>
              <a:defRPr sz="1900"/>
            </a:lvl5pPr>
            <a:lvl6pPr marL="2162771" indent="0">
              <a:buNone/>
              <a:defRPr sz="1900"/>
            </a:lvl6pPr>
            <a:lvl7pPr marL="2595326" indent="0">
              <a:buNone/>
              <a:defRPr sz="1900"/>
            </a:lvl7pPr>
            <a:lvl8pPr marL="3027880" indent="0">
              <a:buNone/>
              <a:defRPr sz="1900"/>
            </a:lvl8pPr>
            <a:lvl9pPr marL="3460435" indent="0">
              <a:buNone/>
              <a:defRPr sz="19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176" y="5367591"/>
            <a:ext cx="5943600" cy="804611"/>
          </a:xfrm>
        </p:spPr>
        <p:txBody>
          <a:bodyPr/>
          <a:lstStyle>
            <a:lvl1pPr marL="0" indent="0">
              <a:buNone/>
              <a:defRPr sz="1300"/>
            </a:lvl1pPr>
            <a:lvl2pPr marL="432554" indent="0">
              <a:buNone/>
              <a:defRPr sz="1100"/>
            </a:lvl2pPr>
            <a:lvl3pPr marL="865109" indent="0">
              <a:buNone/>
              <a:defRPr sz="900"/>
            </a:lvl3pPr>
            <a:lvl4pPr marL="1297662" indent="0">
              <a:buNone/>
              <a:defRPr sz="900"/>
            </a:lvl4pPr>
            <a:lvl5pPr marL="1730218" indent="0">
              <a:buNone/>
              <a:defRPr sz="900"/>
            </a:lvl5pPr>
            <a:lvl6pPr marL="2162771" indent="0">
              <a:buNone/>
              <a:defRPr sz="900"/>
            </a:lvl6pPr>
            <a:lvl7pPr marL="2595326" indent="0">
              <a:buNone/>
              <a:defRPr sz="900"/>
            </a:lvl7pPr>
            <a:lvl8pPr marL="3027880" indent="0">
              <a:buNone/>
              <a:defRPr sz="900"/>
            </a:lvl8pPr>
            <a:lvl9pPr marL="346043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79593" y="85726"/>
            <a:ext cx="2326409" cy="661736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5864" y="85726"/>
            <a:ext cx="6839642" cy="661736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2016" y="85728"/>
            <a:ext cx="7403984" cy="6151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5864" y="1109916"/>
            <a:ext cx="4582275" cy="55931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2224" y="1109916"/>
            <a:ext cx="4583776" cy="55931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2016" y="85728"/>
            <a:ext cx="7403984" cy="6151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5864" y="1109916"/>
            <a:ext cx="4582275" cy="55931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22224" y="1109916"/>
            <a:ext cx="4583776" cy="27236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22224" y="3977941"/>
            <a:ext cx="4583776" cy="27251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2016" y="85728"/>
            <a:ext cx="7403984" cy="6151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95861" y="1109916"/>
            <a:ext cx="9310139" cy="5593181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5313" y="1109663"/>
            <a:ext cx="9310687" cy="559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058" rIns="91617" bIns="4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change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25" y="85725"/>
            <a:ext cx="8397875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058" rIns="91617" bIns="450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add a title</a:t>
            </a: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auto">
          <a:xfrm>
            <a:off x="1223963" y="-71438"/>
            <a:ext cx="853757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 lIns="86511" tIns="43255" rIns="86511" bIns="43255" anchor="ctr"/>
          <a:lstStyle/>
          <a:p>
            <a:pPr>
              <a:defRPr/>
            </a:pPr>
            <a:endParaRPr lang="en-GB"/>
          </a:p>
        </p:txBody>
      </p:sp>
      <p:pic>
        <p:nvPicPr>
          <p:cNvPr id="1029" name="Picture 58" descr="SlidesJRC_bannerLogoJRC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850" y="93663"/>
            <a:ext cx="12334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-1588" y="722313"/>
            <a:ext cx="9907588" cy="141287"/>
          </a:xfrm>
          <a:prstGeom prst="rect">
            <a:avLst/>
          </a:prstGeom>
          <a:solidFill>
            <a:srgbClr val="0F3277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1617" tIns="45058" rIns="91617" bIns="45058" anchor="ctr"/>
          <a:lstStyle/>
          <a:p>
            <a:pPr>
              <a:defRPr/>
            </a:pPr>
            <a:endParaRPr lang="en-GB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8002588" y="744538"/>
            <a:ext cx="12398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794518">
              <a:defRPr/>
            </a:pPr>
            <a:fld id="{312B70FE-BAE4-441D-8E87-93313DBA1CC4}" type="slidenum">
              <a:rPr lang="en-US" sz="700" b="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pPr algn="r" defTabSz="794518">
                <a:defRPr/>
              </a:pPr>
              <a:t>‹#›</a:t>
            </a:fld>
            <a:endParaRPr lang="en-US" sz="700" b="0" dirty="0">
              <a:solidFill>
                <a:schemeClr val="bg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auto">
          <a:xfrm>
            <a:off x="595282" y="744538"/>
            <a:ext cx="6731000" cy="10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 defTabSz="794518">
              <a:defRPr/>
            </a:pPr>
            <a:r>
              <a:rPr lang="en-GB" sz="700" b="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7</a:t>
            </a:r>
            <a:r>
              <a:rPr lang="en-GB" sz="700" b="0" baseline="3000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th</a:t>
            </a:r>
            <a:r>
              <a:rPr lang="en-GB" sz="700" b="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 International Conference on Language Resources</a:t>
            </a:r>
            <a:r>
              <a:rPr lang="en-GB" sz="700" b="0" baseline="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 and Evaluation, LREC</a:t>
            </a:r>
            <a:r>
              <a:rPr lang="en-GB" sz="700" b="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, </a:t>
            </a:r>
            <a:r>
              <a:rPr lang="en-GB" sz="700" b="0" baseline="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en-GB" sz="700" b="0" dirty="0" smtClean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Valletta, Malta, 19-21 May 2010</a:t>
            </a:r>
            <a:endParaRPr lang="en-GB" sz="700" b="0" dirty="0">
              <a:solidFill>
                <a:schemeClr val="bg1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5pPr>
      <a:lvl6pPr marL="432554" algn="l" defTabSz="914673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6pPr>
      <a:lvl7pPr marL="865109" algn="l" defTabSz="914673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7pPr>
      <a:lvl8pPr marL="1297662" algn="l" defTabSz="914673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8pPr>
      <a:lvl9pPr marL="1730218" algn="l" defTabSz="914673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 Narrow" pitchFamily="34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2pPr>
      <a:lvl3pPr marL="1141413" indent="-225425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5pPr>
      <a:lvl6pPr marL="2490191" indent="-229795" algn="l" defTabSz="914673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6pPr>
      <a:lvl7pPr marL="2922745" indent="-229795" algn="l" defTabSz="914673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7pPr>
      <a:lvl8pPr marL="3355300" indent="-229795" algn="l" defTabSz="914673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8pPr>
      <a:lvl9pPr marL="3787853" indent="-229795" algn="l" defTabSz="914673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554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5109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7662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0218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2771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5326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7880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0435" algn="l" defTabSz="8651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ss.jrc.it/overview.html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hyperlink" Target="http://www.lrec-conf.org/lrec2010" TargetMode="Externa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ress.jrc.it/overview.html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458788" y="2000240"/>
            <a:ext cx="8918575" cy="477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092" tIns="43547" rIns="87092" bIns="43547"/>
          <a:lstStyle/>
          <a:p>
            <a:pPr marL="339725" indent="-339725">
              <a:lnSpc>
                <a:spcPct val="125000"/>
              </a:lnSpc>
              <a:spcBef>
                <a:spcPct val="20000"/>
              </a:spcBef>
            </a:pPr>
            <a:r>
              <a:rPr lang="en-GB" dirty="0" smtClean="0">
                <a:latin typeface="Arial Narrow" pitchFamily="34" charset="0"/>
              </a:rPr>
              <a:t>Sentiment Analysis in the News</a:t>
            </a:r>
            <a:endParaRPr lang="en-GB" dirty="0">
              <a:latin typeface="Arial Narrow" pitchFamily="34" charset="0"/>
            </a:endParaRPr>
          </a:p>
          <a:p>
            <a:pPr marL="339725" indent="-339725">
              <a:lnSpc>
                <a:spcPct val="125000"/>
              </a:lnSpc>
              <a:spcBef>
                <a:spcPct val="20000"/>
              </a:spcBef>
            </a:pPr>
            <a:r>
              <a:rPr lang="en-GB" sz="1800" dirty="0">
                <a:latin typeface="+mn-lt"/>
              </a:rPr>
              <a:t/>
            </a:r>
            <a:br>
              <a:rPr lang="en-GB" sz="1800" dirty="0">
                <a:latin typeface="+mn-lt"/>
              </a:rPr>
            </a:br>
            <a:r>
              <a:rPr lang="en-GB" sz="1800" dirty="0" smtClean="0">
                <a:solidFill>
                  <a:srgbClr val="007434"/>
                </a:solidFill>
                <a:latin typeface="+mn-lt"/>
              </a:rPr>
              <a:t>7</a:t>
            </a:r>
            <a:r>
              <a:rPr lang="en-GB" sz="1800" baseline="30000" dirty="0" smtClean="0">
                <a:solidFill>
                  <a:srgbClr val="007434"/>
                </a:solidFill>
                <a:latin typeface="+mn-lt"/>
              </a:rPr>
              <a:t>th</a:t>
            </a:r>
            <a:r>
              <a:rPr lang="en-GB" sz="1800" dirty="0" smtClean="0">
                <a:solidFill>
                  <a:srgbClr val="007434"/>
                </a:solidFill>
                <a:latin typeface="+mn-lt"/>
              </a:rPr>
              <a:t> International Conference on Language Resources and Evaluation – LREC 2010</a:t>
            </a:r>
          </a:p>
          <a:p>
            <a:pPr marL="339725" indent="-339725">
              <a:lnSpc>
                <a:spcPct val="125000"/>
              </a:lnSpc>
              <a:spcBef>
                <a:spcPct val="20000"/>
              </a:spcBef>
            </a:pPr>
            <a:endParaRPr lang="en-US" sz="1800" dirty="0" smtClean="0">
              <a:solidFill>
                <a:srgbClr val="007434"/>
              </a:solidFill>
              <a:latin typeface="+mn-lt"/>
            </a:endParaRPr>
          </a:p>
          <a:p>
            <a:pPr marL="339725" indent="-339725">
              <a:spcBef>
                <a:spcPct val="20000"/>
              </a:spcBef>
            </a:pPr>
            <a:endParaRPr lang="de-DE" sz="1800" dirty="0" smtClean="0">
              <a:solidFill>
                <a:srgbClr val="007434"/>
              </a:solidFill>
              <a:latin typeface="+mn-lt"/>
            </a:endParaRPr>
          </a:p>
          <a:p>
            <a:pPr marL="339725" indent="-339725">
              <a:spcBef>
                <a:spcPct val="20000"/>
              </a:spcBef>
            </a:pPr>
            <a:endParaRPr lang="de-DE" sz="1800" dirty="0" smtClean="0">
              <a:solidFill>
                <a:srgbClr val="007434"/>
              </a:solidFill>
              <a:latin typeface="+mn-lt"/>
            </a:endParaRPr>
          </a:p>
          <a:p>
            <a:pPr marL="339725" indent="-339725">
              <a:spcBef>
                <a:spcPct val="20000"/>
              </a:spcBef>
            </a:pPr>
            <a:endParaRPr lang="de-DE" sz="1800" dirty="0">
              <a:latin typeface="+mn-lt"/>
            </a:endParaRPr>
          </a:p>
          <a:p>
            <a:r>
              <a:rPr lang="en-GB" sz="2000" dirty="0" smtClean="0">
                <a:latin typeface="Arial Narrow" pitchFamily="34" charset="0"/>
              </a:rPr>
              <a:t>Alexandra Balahur, Ralf Steinberger, Mijail Kabadjov, Vanni Zavarella, </a:t>
            </a:r>
            <a:endParaRPr lang="es-ES" sz="2000" dirty="0" smtClean="0">
              <a:latin typeface="Arial Narrow" pitchFamily="34" charset="0"/>
            </a:endParaRPr>
          </a:p>
          <a:p>
            <a:r>
              <a:rPr lang="en-GB" sz="2000" dirty="0" smtClean="0">
                <a:latin typeface="Arial Narrow" pitchFamily="34" charset="0"/>
              </a:rPr>
              <a:t> </a:t>
            </a:r>
            <a:r>
              <a:rPr lang="es-ES" sz="2000" dirty="0" smtClean="0">
                <a:latin typeface="Arial Narrow" pitchFamily="34" charset="0"/>
              </a:rPr>
              <a:t>Erik van der Goot, Matina Halkia, Bruno Pouliquen, Jenya Belyaeva</a:t>
            </a:r>
          </a:p>
          <a:p>
            <a:pPr marL="339725" indent="-339725">
              <a:spcBef>
                <a:spcPct val="20000"/>
              </a:spcBef>
            </a:pPr>
            <a:r>
              <a:rPr lang="de-DE" sz="1700" b="0" dirty="0">
                <a:latin typeface="Arial Narrow" pitchFamily="34" charset="0"/>
              </a:rPr>
              <a:t/>
            </a:r>
            <a:br>
              <a:rPr lang="de-DE" sz="1700" b="0" dirty="0">
                <a:latin typeface="Arial Narrow" pitchFamily="34" charset="0"/>
              </a:rPr>
            </a:br>
            <a:r>
              <a:rPr lang="en-GB" sz="1700" b="0" dirty="0">
                <a:latin typeface="Arial" charset="0"/>
              </a:rPr>
              <a:t/>
            </a:r>
            <a:br>
              <a:rPr lang="en-GB" sz="1700" b="0" dirty="0">
                <a:latin typeface="Arial" charset="0"/>
              </a:rPr>
            </a:br>
            <a:r>
              <a:rPr lang="en-GB" sz="1700" b="0" i="1" u="sng" noProof="1">
                <a:solidFill>
                  <a:srgbClr val="0000B6"/>
                </a:solidFill>
                <a:latin typeface="Arial" charset="0"/>
              </a:rPr>
              <a:t>http://</a:t>
            </a:r>
            <a:r>
              <a:rPr lang="de-DE" sz="1700" b="0" i="1" u="sng" dirty="0" err="1" smtClean="0">
                <a:solidFill>
                  <a:srgbClr val="0000B6"/>
                </a:solidFill>
                <a:latin typeface="Arial" charset="0"/>
              </a:rPr>
              <a:t>langtech</a:t>
            </a:r>
            <a:r>
              <a:rPr lang="de-DE" sz="1700" b="0" i="1" u="sng" noProof="1" smtClean="0">
                <a:solidFill>
                  <a:srgbClr val="0000B6"/>
                </a:solidFill>
                <a:latin typeface="Arial" charset="0"/>
              </a:rPr>
              <a:t>.jrc.ec.europa.eu/</a:t>
            </a:r>
            <a:r>
              <a:rPr lang="de-DE" sz="1700" b="0" i="1" u="sng" dirty="0">
                <a:solidFill>
                  <a:srgbClr val="0000B6"/>
                </a:solidFill>
                <a:latin typeface="Arial" charset="0"/>
              </a:rPr>
              <a:t/>
            </a:r>
            <a:br>
              <a:rPr lang="de-DE" sz="1700" b="0" i="1" u="sng" dirty="0">
                <a:solidFill>
                  <a:srgbClr val="0000B6"/>
                </a:solidFill>
                <a:latin typeface="Arial" charset="0"/>
              </a:rPr>
            </a:br>
            <a:r>
              <a:rPr lang="de-DE" sz="1700" b="0" i="1" u="sng" dirty="0">
                <a:solidFill>
                  <a:srgbClr val="0000B6"/>
                </a:solidFill>
                <a:latin typeface="Arial" charset="0"/>
                <a:hlinkClick r:id="rId3"/>
              </a:rPr>
              <a:t>http</a:t>
            </a:r>
            <a:r>
              <a:rPr lang="de-DE" sz="1700" b="0" i="1" u="sng" dirty="0" smtClean="0">
                <a:solidFill>
                  <a:srgbClr val="0000B6"/>
                </a:solidFill>
                <a:latin typeface="Arial" charset="0"/>
                <a:hlinkClick r:id="rId3"/>
              </a:rPr>
              <a:t>://press.jrc.it/overview.html</a:t>
            </a:r>
            <a:r>
              <a:rPr lang="de-DE" sz="1700" b="0" i="1" u="sng" dirty="0" smtClean="0">
                <a:solidFill>
                  <a:srgbClr val="0000B6"/>
                </a:solidFill>
                <a:latin typeface="Arial" charset="0"/>
              </a:rPr>
              <a:t> </a:t>
            </a:r>
            <a:endParaRPr lang="de-DE" sz="1700" b="0" i="1" u="sng" noProof="1">
              <a:solidFill>
                <a:srgbClr val="0000B6"/>
              </a:solidFill>
              <a:latin typeface="Arial" charset="0"/>
            </a:endParaRPr>
          </a:p>
        </p:txBody>
      </p:sp>
      <p:sp>
        <p:nvSpPr>
          <p:cNvPr id="3077" name="Rectangle 56"/>
          <p:cNvSpPr>
            <a:spLocks noChangeArrowheads="1"/>
          </p:cNvSpPr>
          <p:nvPr/>
        </p:nvSpPr>
        <p:spPr bwMode="auto">
          <a:xfrm>
            <a:off x="0" y="631825"/>
            <a:ext cx="9906000" cy="273050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lIns="86511" tIns="43255" rIns="86511" bIns="43255" anchor="ctr"/>
          <a:lstStyle/>
          <a:p>
            <a:endParaRPr lang="en-GB"/>
          </a:p>
        </p:txBody>
      </p:sp>
      <p:sp>
        <p:nvSpPr>
          <p:cNvPr id="3078" name="Rectangle 57"/>
          <p:cNvSpPr>
            <a:spLocks noChangeArrowheads="1"/>
          </p:cNvSpPr>
          <p:nvPr/>
        </p:nvSpPr>
        <p:spPr bwMode="auto">
          <a:xfrm>
            <a:off x="5768974" y="700088"/>
            <a:ext cx="2112983" cy="274637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lIns="86511" tIns="43255" rIns="86511" bIns="43255" anchor="ctr"/>
          <a:lstStyle/>
          <a:p>
            <a:endParaRPr lang="en-GB"/>
          </a:p>
        </p:txBody>
      </p:sp>
      <p:pic>
        <p:nvPicPr>
          <p:cNvPr id="3079" name="Picture 58" descr="JRC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63" y="20638"/>
            <a:ext cx="30638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http://www.lrec-conf.org/lrec2010/plugins/beespip/themes/perso2/images-interface/logo600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1034" y="2857496"/>
            <a:ext cx="8096250" cy="1390651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10389" y="-1"/>
            <a:ext cx="3095612" cy="83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76" y="85725"/>
            <a:ext cx="8382024" cy="614363"/>
          </a:xfrm>
        </p:spPr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313" y="1214421"/>
            <a:ext cx="8929719" cy="5488003"/>
          </a:xfrm>
        </p:spPr>
        <p:txBody>
          <a:bodyPr/>
          <a:lstStyle/>
          <a:p>
            <a:r>
              <a:rPr lang="en-GB" dirty="0" smtClean="0"/>
              <a:t>Introduction </a:t>
            </a:r>
          </a:p>
          <a:p>
            <a:pPr lvl="1"/>
            <a:r>
              <a:rPr lang="en-GB" dirty="0" smtClean="0"/>
              <a:t>Motivation</a:t>
            </a:r>
          </a:p>
          <a:p>
            <a:pPr lvl="1"/>
            <a:r>
              <a:rPr lang="en-GB" dirty="0" smtClean="0"/>
              <a:t>Use in multilingual Europe Media Monitor (EMM) family of applications</a:t>
            </a:r>
          </a:p>
          <a:p>
            <a:r>
              <a:rPr lang="en-GB" dirty="0" smtClean="0"/>
              <a:t>Defining sentiment analysis for the news domain</a:t>
            </a:r>
          </a:p>
          <a:p>
            <a:r>
              <a:rPr lang="en-GB" dirty="0" smtClean="0"/>
              <a:t>Data used</a:t>
            </a:r>
          </a:p>
          <a:p>
            <a:pPr lvl="1"/>
            <a:r>
              <a:rPr lang="en-GB" dirty="0" smtClean="0"/>
              <a:t>Gold standard collection of quotations (reported speech)</a:t>
            </a:r>
          </a:p>
          <a:p>
            <a:pPr lvl="1"/>
            <a:r>
              <a:rPr lang="en-GB" dirty="0" smtClean="0"/>
              <a:t>Sentiment dictionaries</a:t>
            </a:r>
          </a:p>
          <a:p>
            <a:r>
              <a:rPr lang="en-GB" dirty="0" smtClean="0"/>
              <a:t>Experiments</a:t>
            </a:r>
          </a:p>
          <a:p>
            <a:pPr lvl="1"/>
            <a:r>
              <a:rPr lang="en-GB" dirty="0" smtClean="0"/>
              <a:t>Method</a:t>
            </a:r>
          </a:p>
          <a:p>
            <a:pPr lvl="1"/>
            <a:r>
              <a:rPr lang="en-GB" dirty="0" smtClean="0"/>
              <a:t>Results</a:t>
            </a:r>
          </a:p>
          <a:p>
            <a:pPr lvl="1"/>
            <a:r>
              <a:rPr lang="en-GB" dirty="0" smtClean="0"/>
              <a:t>Error analysis</a:t>
            </a:r>
          </a:p>
          <a:p>
            <a:r>
              <a:rPr lang="en-GB" dirty="0" smtClean="0"/>
              <a:t>Conclusions and future work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414" y="85725"/>
            <a:ext cx="8310586" cy="614363"/>
          </a:xfrm>
        </p:spPr>
        <p:txBody>
          <a:bodyPr/>
          <a:lstStyle/>
          <a:p>
            <a:r>
              <a:rPr lang="en-GB" dirty="0" smtClean="0"/>
              <a:t>Background: multilingual news analysis in EMM</a:t>
            </a:r>
            <a:endParaRPr lang="en-GB" dirty="0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3202" y="2614492"/>
            <a:ext cx="3249020" cy="131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50" y="928668"/>
            <a:ext cx="3112620" cy="157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4265" y="3929067"/>
            <a:ext cx="521331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54" y="928670"/>
            <a:ext cx="9739347" cy="5702317"/>
          </a:xfrm>
        </p:spPr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Current news analysis in Europe Media Monitor</a:t>
            </a:r>
            <a:endParaRPr lang="en-GB" sz="1600" b="1" dirty="0" smtClean="0">
              <a:solidFill>
                <a:srgbClr val="0070C0"/>
              </a:solidFill>
            </a:endParaRPr>
          </a:p>
          <a:p>
            <a:pPr lvl="1"/>
            <a:r>
              <a:rPr lang="en-GB" dirty="0" smtClean="0"/>
              <a:t>100,000 </a:t>
            </a:r>
            <a:r>
              <a:rPr lang="en-GB" dirty="0" smtClean="0"/>
              <a:t>articles per day </a:t>
            </a:r>
            <a:r>
              <a:rPr lang="en-GB" dirty="0" smtClean="0"/>
              <a:t>in </a:t>
            </a:r>
            <a:r>
              <a:rPr lang="en-GB" dirty="0" smtClean="0"/>
              <a:t>50 languages;</a:t>
            </a:r>
          </a:p>
          <a:p>
            <a:pPr lvl="1"/>
            <a:r>
              <a:rPr lang="en-GB" dirty="0" smtClean="0"/>
              <a:t>Clustering and classification (subject domain classes);</a:t>
            </a:r>
          </a:p>
          <a:p>
            <a:pPr lvl="1"/>
            <a:r>
              <a:rPr lang="en-GB" dirty="0" smtClean="0"/>
              <a:t>Topic detection and tracking;</a:t>
            </a:r>
          </a:p>
          <a:p>
            <a:pPr lvl="1"/>
            <a:r>
              <a:rPr lang="en-GB" dirty="0" smtClean="0"/>
              <a:t>Collecting multilingual information about entities;</a:t>
            </a:r>
          </a:p>
          <a:p>
            <a:pPr marL="739775" lvl="2" indent="-339725"/>
            <a:r>
              <a:rPr lang="en-GB" dirty="0" smtClean="0"/>
              <a:t>Cross-lingual linking and aggregation, …</a:t>
            </a:r>
          </a:p>
          <a:p>
            <a:pPr marL="739775" lvl="2" indent="-339725"/>
            <a:r>
              <a:rPr lang="en-GB" dirty="0" smtClean="0"/>
              <a:t>Publicly accessible at </a:t>
            </a:r>
            <a:r>
              <a:rPr lang="de-DE" dirty="0" smtClean="0">
                <a:solidFill>
                  <a:srgbClr val="0070C0"/>
                </a:solidFill>
                <a:hlinkClick r:id="rId6"/>
              </a:rPr>
              <a:t>http://press.jrc.it/overview.html</a:t>
            </a:r>
            <a:r>
              <a:rPr lang="en-GB" dirty="0" smtClean="0"/>
              <a:t>.</a:t>
            </a:r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621856" y="3929066"/>
            <a:ext cx="3545325" cy="2928957"/>
            <a:chOff x="452406" y="2880626"/>
            <a:chExt cx="4143404" cy="342305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2406" y="2880626"/>
              <a:ext cx="4143404" cy="222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2072" y="4643446"/>
              <a:ext cx="1223970" cy="1660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55966" y="4643446"/>
              <a:ext cx="1417557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84726" y="4643446"/>
              <a:ext cx="1445905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414" y="85725"/>
            <a:ext cx="8310586" cy="614363"/>
          </a:xfrm>
        </p:spPr>
        <p:txBody>
          <a:bodyPr/>
          <a:lstStyle/>
          <a:p>
            <a:r>
              <a:rPr lang="en-GB" dirty="0" smtClean="0"/>
              <a:t>Objective: add opinions to news content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54" y="928670"/>
            <a:ext cx="9739347" cy="5702317"/>
          </a:xfrm>
        </p:spPr>
        <p:txBody>
          <a:bodyPr/>
          <a:lstStyle/>
          <a:p>
            <a:r>
              <a:rPr lang="en-GB" dirty="0" smtClean="0"/>
              <a:t>E.g. Detect opinions on</a:t>
            </a:r>
          </a:p>
          <a:p>
            <a:pPr lvl="1"/>
            <a:r>
              <a:rPr lang="en-GB" dirty="0" smtClean="0"/>
              <a:t>European Constitution; EU press releases; </a:t>
            </a:r>
          </a:p>
          <a:p>
            <a:pPr lvl="1"/>
            <a:r>
              <a:rPr lang="en-GB" dirty="0" smtClean="0"/>
              <a:t>Entities (persons, organisations, EU programmes and initiatives);</a:t>
            </a:r>
          </a:p>
          <a:p>
            <a:r>
              <a:rPr lang="en-GB" dirty="0" smtClean="0"/>
              <a:t>Use for social network analysis</a:t>
            </a:r>
          </a:p>
          <a:p>
            <a:r>
              <a:rPr lang="en-GB" dirty="0" smtClean="0"/>
              <a:t>Detect and display </a:t>
            </a:r>
            <a:r>
              <a:rPr lang="en-GB" b="1" dirty="0" smtClean="0">
                <a:solidFill>
                  <a:srgbClr val="0070C0"/>
                </a:solidFill>
                <a:sym typeface="Wingdings" pitchFamily="2" charset="2"/>
              </a:rPr>
              <a:t>opinion differences </a:t>
            </a:r>
            <a:r>
              <a:rPr lang="en-GB" dirty="0" smtClean="0"/>
              <a:t>across sources and across countries;</a:t>
            </a:r>
          </a:p>
          <a:p>
            <a:r>
              <a:rPr lang="en-GB" dirty="0" smtClean="0"/>
              <a:t>Follow trends over time.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Highly multilingual (20+ languages) </a:t>
            </a:r>
            <a:r>
              <a:rPr lang="en-GB" dirty="0" smtClean="0">
                <a:sym typeface="Wingdings" pitchFamily="2" charset="2"/>
              </a:rPr>
              <a:t> use </a:t>
            </a:r>
            <a:r>
              <a:rPr lang="en-GB" b="1" dirty="0" smtClean="0">
                <a:solidFill>
                  <a:srgbClr val="0070C0"/>
                </a:solidFill>
                <a:sym typeface="Wingdings" pitchFamily="2" charset="2"/>
              </a:rPr>
              <a:t>simple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b="1" dirty="0" smtClean="0">
                <a:solidFill>
                  <a:srgbClr val="0070C0"/>
                </a:solidFill>
                <a:sym typeface="Wingdings" pitchFamily="2" charset="2"/>
              </a:rPr>
              <a:t>means</a:t>
            </a:r>
            <a:r>
              <a:rPr lang="en-GB" dirty="0" smtClean="0">
                <a:sym typeface="Wingdings" pitchFamily="2" charset="2"/>
              </a:rPr>
              <a:t> 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no syntactic analysis, no POS taggers, no large-scale dictionaries. </a:t>
            </a:r>
          </a:p>
          <a:p>
            <a:pPr lvl="1">
              <a:buNone/>
            </a:pPr>
            <a:r>
              <a:rPr lang="en-GB" dirty="0" smtClean="0">
                <a:sym typeface="Wingdings" pitchFamily="2" charset="2"/>
              </a:rPr>
              <a:t> count sentiment words in word windows</a:t>
            </a:r>
          </a:p>
          <a:p>
            <a:endParaRPr lang="en-GB" dirty="0" smtClean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00" y="3442531"/>
            <a:ext cx="3616844" cy="188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6568" y="3442531"/>
            <a:ext cx="3028332" cy="18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52" y="85725"/>
            <a:ext cx="8239148" cy="614363"/>
          </a:xfrm>
        </p:spPr>
        <p:txBody>
          <a:bodyPr/>
          <a:lstStyle/>
          <a:p>
            <a:r>
              <a:rPr lang="en-GB" dirty="0" smtClean="0"/>
              <a:t>Sentiment analysis – Definitions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31" y="1109663"/>
            <a:ext cx="9429815" cy="5592762"/>
          </a:xfrm>
        </p:spPr>
        <p:txBody>
          <a:bodyPr/>
          <a:lstStyle/>
          <a:p>
            <a:pPr lvl="1">
              <a:lnSpc>
                <a:spcPct val="90000"/>
              </a:lnSpc>
            </a:pPr>
            <a:endParaRPr lang="en-GB" dirty="0" smtClean="0"/>
          </a:p>
          <a:p>
            <a:r>
              <a:rPr lang="en-GB" dirty="0" smtClean="0"/>
              <a:t>Definition of sentiment </a:t>
            </a:r>
            <a:r>
              <a:rPr lang="en-GB" dirty="0" smtClean="0"/>
              <a:t>analysis:</a:t>
            </a:r>
          </a:p>
          <a:p>
            <a:pPr lvl="1"/>
            <a:r>
              <a:rPr lang="en-GB" dirty="0" smtClean="0"/>
              <a:t>Many Definitions, e.g. Wiebe (1994), Esuli &amp; Sebastiani (2006), Dave et al. (2003), </a:t>
            </a:r>
            <a:br>
              <a:rPr lang="en-GB" dirty="0" smtClean="0"/>
            </a:br>
            <a:r>
              <a:rPr lang="en-GB" dirty="0" smtClean="0"/>
              <a:t>Kim &amp; Hovy (2005)</a:t>
            </a:r>
          </a:p>
          <a:p>
            <a:pPr lvl="1"/>
            <a:endParaRPr lang="en-GB" dirty="0" smtClean="0"/>
          </a:p>
          <a:p>
            <a:pPr lvl="1"/>
            <a:r>
              <a:rPr lang="en-GB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Sentiment/Opinion</a:t>
            </a:r>
            <a:r>
              <a:rPr lang="en-GB" dirty="0" smtClean="0"/>
              <a:t>  </a:t>
            </a:r>
            <a:r>
              <a:rPr lang="en-GB" dirty="0" smtClean="0"/>
              <a:t>of a  </a:t>
            </a:r>
            <a:r>
              <a:rPr lang="en-GB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Source/Opinion Holder</a:t>
            </a:r>
            <a:r>
              <a:rPr lang="en-GB" dirty="0" smtClean="0"/>
              <a:t>  </a:t>
            </a:r>
            <a:r>
              <a:rPr lang="en-GB" dirty="0" smtClean="0"/>
              <a:t>on a  </a:t>
            </a:r>
            <a:r>
              <a:rPr lang="en-GB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Target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(e.g. a blogger or reviewer’s opinion on a movie / product and its features)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Negative sentiment in news on natural disaster or bombing: what does it mean?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38290" y="85725"/>
            <a:ext cx="8167710" cy="614363"/>
          </a:xfrm>
        </p:spPr>
        <p:txBody>
          <a:bodyPr/>
          <a:lstStyle/>
          <a:p>
            <a:pPr eaLnBrk="1" hangingPunct="1"/>
            <a:r>
              <a:rPr lang="en-GB" dirty="0" smtClean="0"/>
              <a:t>Complexity  of  sentiment  in  news analysis</a:t>
            </a: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582642" y="1600200"/>
          <a:ext cx="8585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Flecha derecha"/>
          <p:cNvSpPr/>
          <p:nvPr/>
        </p:nvSpPr>
        <p:spPr>
          <a:xfrm>
            <a:off x="6036469" y="1785927"/>
            <a:ext cx="1702594" cy="4286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chemeClr val="tx1"/>
                </a:solidFill>
              </a:rPr>
              <a:t>SUBJ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6036469" y="3896408"/>
            <a:ext cx="1702594" cy="4286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s-ES" dirty="0">
                <a:solidFill>
                  <a:schemeClr val="tx1"/>
                </a:solidFill>
              </a:rPr>
              <a:t>OBJ/SUBJ</a:t>
            </a:r>
          </a:p>
          <a:p>
            <a:pPr algn="ctr">
              <a:defRPr/>
            </a:pPr>
            <a:endParaRPr lang="es-ES" dirty="0"/>
          </a:p>
        </p:txBody>
      </p:sp>
      <p:sp>
        <p:nvSpPr>
          <p:cNvPr id="9" name="8 Flecha derecha"/>
          <p:cNvSpPr/>
          <p:nvPr/>
        </p:nvSpPr>
        <p:spPr>
          <a:xfrm>
            <a:off x="6036469" y="3143248"/>
            <a:ext cx="1702594" cy="4286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solidFill>
                  <a:schemeClr val="tx1"/>
                </a:solidFill>
              </a:rPr>
              <a:t>SUBJ/OBJ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6036469" y="2500306"/>
            <a:ext cx="1702594" cy="4286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solidFill>
                  <a:schemeClr val="tx1"/>
                </a:solidFill>
              </a:rPr>
              <a:t>OBJ/SUBJ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6036469" y="4857751"/>
            <a:ext cx="1702594" cy="4286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solidFill>
                  <a:schemeClr val="tx1"/>
                </a:solidFill>
              </a:rPr>
              <a:t>OBJ/SUBJ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7816454" y="4857751"/>
            <a:ext cx="1851454" cy="42862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/>
              <a:t>Author/Reader</a:t>
            </a:r>
            <a:endParaRPr lang="en-GB" sz="2000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7816454" y="3896408"/>
            <a:ext cx="1851454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/>
              <a:t>Author/</a:t>
            </a:r>
            <a:r>
              <a:rPr lang="en-GB" sz="2000" dirty="0" err="1" smtClean="0"/>
              <a:t>Pol.A</a:t>
            </a:r>
            <a:endParaRPr lang="en-GB" sz="2000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7816454" y="3143248"/>
            <a:ext cx="1851454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000" dirty="0" err="1" smtClean="0"/>
              <a:t>Pol.B</a:t>
            </a:r>
            <a:r>
              <a:rPr lang="en-GB" sz="2000" dirty="0" smtClean="0"/>
              <a:t>/Author</a:t>
            </a:r>
            <a:endParaRPr lang="en-GB" sz="20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7816454" y="2428868"/>
            <a:ext cx="1851454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smtClean="0"/>
              <a:t>Author</a:t>
            </a:r>
            <a:endParaRPr lang="es-ES" sz="2000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7816454" y="1714488"/>
            <a:ext cx="1851454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/>
              <a:t>Reader/Author</a:t>
            </a:r>
            <a:endParaRPr lang="en-GB" sz="2000" dirty="0"/>
          </a:p>
        </p:txBody>
      </p:sp>
      <p:sp>
        <p:nvSpPr>
          <p:cNvPr id="17" name="16 CuadroTexto"/>
          <p:cNvSpPr txBox="1">
            <a:spLocks noChangeArrowheads="1"/>
          </p:cNvSpPr>
          <p:nvPr/>
        </p:nvSpPr>
        <p:spPr bwMode="auto">
          <a:xfrm>
            <a:off x="3952868" y="4786314"/>
            <a:ext cx="1779985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dirty="0" smtClean="0">
                <a:latin typeface="+mn-lt"/>
              </a:rPr>
              <a:t>1 million people die every year because of drug consumption. </a:t>
            </a:r>
          </a:p>
          <a:p>
            <a:endParaRPr lang="en-GB" sz="1100" dirty="0"/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3881443" y="3786191"/>
            <a:ext cx="20716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+mn-lt"/>
              </a:rPr>
              <a:t>Politician A said: “We have declared a war on drugs”. </a:t>
            </a:r>
          </a:p>
        </p:txBody>
      </p:sp>
      <p:sp>
        <p:nvSpPr>
          <p:cNvPr id="19" name="18 CuadroTexto"/>
          <p:cNvSpPr txBox="1">
            <a:spLocks noChangeArrowheads="1"/>
          </p:cNvSpPr>
          <p:nvPr/>
        </p:nvSpPr>
        <p:spPr bwMode="auto">
          <a:xfrm>
            <a:off x="3738554" y="3048656"/>
            <a:ext cx="22919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+mn-lt"/>
              </a:rPr>
              <a:t>Politician B said: “We </a:t>
            </a:r>
            <a:br>
              <a:rPr lang="en-GB" sz="1400" dirty="0" smtClean="0">
                <a:latin typeface="+mn-lt"/>
              </a:rPr>
            </a:br>
            <a:r>
              <a:rPr lang="en-GB" sz="1400" dirty="0" smtClean="0">
                <a:latin typeface="+mn-lt"/>
              </a:rPr>
              <a:t>support politician A’s reform.”</a:t>
            </a:r>
            <a:endParaRPr lang="en-GB" sz="1400" dirty="0">
              <a:latin typeface="+mn-lt"/>
            </a:endParaRP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4024313" y="2400297"/>
            <a:ext cx="1857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dirty="0" smtClean="0">
                <a:latin typeface="+mn-lt"/>
              </a:rPr>
              <a:t>Politician A’s son was caught selling drugs.</a:t>
            </a:r>
            <a:endParaRPr lang="en-GB" sz="1400" dirty="0">
              <a:latin typeface="+mn-lt"/>
            </a:endParaRPr>
          </a:p>
        </p:txBody>
      </p:sp>
      <p:sp>
        <p:nvSpPr>
          <p:cNvPr id="21" name="20 CuadroTexto"/>
          <p:cNvSpPr txBox="1">
            <a:spLocks noChangeArrowheads="1"/>
          </p:cNvSpPr>
          <p:nvPr/>
        </p:nvSpPr>
        <p:spPr bwMode="auto">
          <a:xfrm>
            <a:off x="3667116" y="1686594"/>
            <a:ext cx="24288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+mn-lt"/>
              </a:rPr>
              <a:t>It is incredible how </a:t>
            </a:r>
            <a:br>
              <a:rPr lang="en-GB" sz="1400" dirty="0" smtClean="0">
                <a:latin typeface="+mn-lt"/>
              </a:rPr>
            </a:br>
            <a:r>
              <a:rPr lang="en-GB" sz="1400" dirty="0" smtClean="0">
                <a:latin typeface="+mn-lt"/>
              </a:rPr>
              <a:t>something like this can happen!</a:t>
            </a:r>
            <a:endParaRPr lang="en-GB" sz="1400" dirty="0">
              <a:latin typeface="+mn-lt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309531" y="1428736"/>
            <a:ext cx="221457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058" rIns="91617" bIns="45058" numCol="1" anchor="t" anchorCtr="0" compatLnSpc="1">
            <a:prstTxWarp prst="textNoShape">
              <a:avLst/>
            </a:prstTxWarp>
          </a:bodyPr>
          <a:lstStyle/>
          <a:p>
            <a:pPr marL="339725" marR="0" lvl="0" indent="-33972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Sentiment?</a:t>
            </a:r>
          </a:p>
          <a:p>
            <a:pPr marL="339725" marR="0" lvl="0" indent="-33972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2400" b="0" kern="0" dirty="0" smtClean="0">
                <a:latin typeface="+mn-lt"/>
              </a:rPr>
              <a:t>Source?</a:t>
            </a:r>
          </a:p>
          <a:p>
            <a:pPr marL="339725" marR="0" lvl="0" indent="-33972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Target?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238092" y="6000768"/>
            <a:ext cx="435771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058" rIns="91617" bIns="45058" numCol="1" anchor="t" anchorCtr="0" compatLnSpc="1">
            <a:prstTxWarp prst="textNoShape">
              <a:avLst/>
            </a:prstTxWarp>
          </a:bodyPr>
          <a:lstStyle/>
          <a:p>
            <a:pPr marL="339725" marR="0" lvl="0" indent="-33972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Inter-annotator agreement</a:t>
            </a: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~50%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95414" y="85725"/>
            <a:ext cx="8310586" cy="614363"/>
          </a:xfrm>
        </p:spPr>
        <p:txBody>
          <a:bodyPr/>
          <a:lstStyle/>
          <a:p>
            <a:r>
              <a:rPr lang="en-GB" dirty="0" smtClean="0"/>
              <a:t>Helpful model: distinguish three perspectives</a:t>
            </a:r>
            <a:endParaRPr lang="en-GB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8631" y="4714884"/>
            <a:ext cx="3177443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38092" y="1071546"/>
            <a:ext cx="9001188" cy="349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l">
              <a:spcBef>
                <a:spcPct val="20000"/>
              </a:spcBef>
              <a:buChar char="•"/>
            </a:pPr>
            <a:r>
              <a:rPr lang="en-GB" dirty="0" smtClean="0">
                <a:solidFill>
                  <a:srgbClr val="0070C0"/>
                </a:solidFill>
                <a:latin typeface="+mn-lt"/>
              </a:rPr>
              <a:t>Author  </a:t>
            </a:r>
          </a:p>
          <a:p>
            <a:pPr marL="769938" lvl="1" indent="-339725" algn="l">
              <a:spcBef>
                <a:spcPct val="20000"/>
              </a:spcBef>
              <a:buChar char="•"/>
            </a:pPr>
            <a:r>
              <a:rPr lang="en-GB" sz="2000" b="0" dirty="0" smtClean="0">
                <a:latin typeface="+mn-lt"/>
              </a:rPr>
              <a:t>may convey opinion by stressing upon some facts, omitting other aspects; </a:t>
            </a:r>
          </a:p>
          <a:p>
            <a:pPr marL="769938" lvl="1" indent="-339725" algn="l">
              <a:spcBef>
                <a:spcPct val="20000"/>
              </a:spcBef>
              <a:buChar char="•"/>
            </a:pPr>
            <a:r>
              <a:rPr lang="en-GB" sz="2000" b="0" dirty="0" smtClean="0">
                <a:latin typeface="+mn-lt"/>
              </a:rPr>
              <a:t>word choice; story framing; …</a:t>
            </a:r>
          </a:p>
          <a:p>
            <a:pPr marL="339725" indent="-339725" algn="l">
              <a:spcBef>
                <a:spcPct val="20000"/>
              </a:spcBef>
              <a:buChar char="•"/>
            </a:pPr>
            <a:r>
              <a:rPr lang="en-GB" dirty="0" smtClean="0">
                <a:solidFill>
                  <a:srgbClr val="0070C0"/>
                </a:solidFill>
                <a:latin typeface="+mn-lt"/>
              </a:rPr>
              <a:t>Reader </a:t>
            </a:r>
          </a:p>
          <a:p>
            <a:pPr marL="769938" lvl="1" indent="-339725" algn="l">
              <a:spcBef>
                <a:spcPct val="20000"/>
              </a:spcBef>
              <a:buChar char="•"/>
            </a:pPr>
            <a:r>
              <a:rPr lang="en-GB" sz="2000" b="0" dirty="0" smtClean="0">
                <a:latin typeface="+mn-lt"/>
              </a:rPr>
              <a:t>interprets texts differently depending on background and opinions. </a:t>
            </a:r>
          </a:p>
          <a:p>
            <a:pPr marL="339725" indent="-339725" algn="l">
              <a:spcBef>
                <a:spcPct val="20000"/>
              </a:spcBef>
              <a:buChar char="•"/>
            </a:pPr>
            <a:r>
              <a:rPr lang="en-GB" dirty="0" smtClean="0">
                <a:solidFill>
                  <a:srgbClr val="0070C0"/>
                </a:solidFill>
                <a:latin typeface="+mn-lt"/>
              </a:rPr>
              <a:t>Text</a:t>
            </a:r>
          </a:p>
          <a:p>
            <a:pPr marL="771525" lvl="2" indent="-339725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b="0" dirty="0" smtClean="0">
                <a:latin typeface="+mn-lt"/>
              </a:rPr>
              <a:t>Some opinions are stated explicitly in the text (even if metaphorically)</a:t>
            </a:r>
          </a:p>
          <a:p>
            <a:pPr marL="771525" lvl="2" indent="-339725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b="0" dirty="0" smtClean="0">
                <a:latin typeface="+mn-lt"/>
              </a:rPr>
              <a:t>Contains </a:t>
            </a:r>
            <a:r>
              <a:rPr lang="en-GB" sz="2000" b="0" dirty="0" smtClean="0">
                <a:latin typeface="+mn-lt"/>
              </a:rPr>
              <a:t>(pos. or neg.) news content and (pos. or neg.) sentiment values.</a:t>
            </a:r>
          </a:p>
          <a:p>
            <a:pPr lvl="1" algn="l">
              <a:buFont typeface="Arial" pitchFamily="34" charset="0"/>
              <a:buChar char="•"/>
            </a:pPr>
            <a:endParaRPr lang="en-GB" b="0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52" y="85725"/>
            <a:ext cx="8239148" cy="614363"/>
          </a:xfrm>
        </p:spPr>
        <p:txBody>
          <a:bodyPr/>
          <a:lstStyle/>
          <a:p>
            <a:r>
              <a:rPr lang="en-GB" dirty="0" smtClean="0"/>
              <a:t>News sentiment analysis – What are we looking for?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55" y="1285860"/>
            <a:ext cx="8572560" cy="5235572"/>
          </a:xfrm>
        </p:spPr>
        <p:txBody>
          <a:bodyPr/>
          <a:lstStyle/>
          <a:p>
            <a:r>
              <a:rPr lang="en-GB" dirty="0" smtClean="0"/>
              <a:t>Before annotating, </a:t>
            </a:r>
            <a:r>
              <a:rPr lang="en-GB" b="1" dirty="0" smtClean="0">
                <a:solidFill>
                  <a:srgbClr val="0070C0"/>
                </a:solidFill>
              </a:rPr>
              <a:t>we need to specify what we want to annotate</a:t>
            </a:r>
            <a:r>
              <a:rPr lang="en-GB" dirty="0" smtClean="0"/>
              <a:t>: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 						</a:t>
            </a:r>
            <a:r>
              <a:rPr lang="en-GB" dirty="0" smtClean="0">
                <a:sym typeface="Wingdings" pitchFamily="2" charset="2"/>
              </a:rPr>
              <a:t>  sentiment or not?</a:t>
            </a:r>
          </a:p>
          <a:p>
            <a:pPr lvl="1"/>
            <a:endParaRPr lang="en-GB" dirty="0" smtClean="0">
              <a:sym typeface="Wingdings" pitchFamily="2" charset="2"/>
            </a:endParaRPr>
          </a:p>
          <a:p>
            <a:pPr lvl="1"/>
            <a:endParaRPr lang="en-GB" dirty="0" smtClean="0">
              <a:sym typeface="Wingdings" pitchFamily="2" charset="2"/>
            </a:endParaRPr>
          </a:p>
          <a:p>
            <a:pPr lvl="1"/>
            <a:r>
              <a:rPr lang="en-GB" dirty="0" smtClean="0">
                <a:sym typeface="Wingdings" pitchFamily="2" charset="2"/>
              </a:rPr>
              <a:t>Do we want to distinguish positive and negative </a:t>
            </a:r>
            <a:r>
              <a:rPr lang="en-GB" b="1" dirty="0" smtClean="0">
                <a:sym typeface="Wingdings" pitchFamily="2" charset="2"/>
              </a:rPr>
              <a:t>sentiment</a:t>
            </a:r>
            <a:r>
              <a:rPr lang="en-GB" dirty="0" smtClean="0">
                <a:sym typeface="Wingdings" pitchFamily="2" charset="2"/>
              </a:rPr>
              <a:t> from good and bad </a:t>
            </a:r>
            <a:r>
              <a:rPr lang="en-GB" b="1" dirty="0" smtClean="0">
                <a:sym typeface="Wingdings" pitchFamily="2" charset="2"/>
              </a:rPr>
              <a:t>news</a:t>
            </a:r>
            <a:r>
              <a:rPr lang="en-GB" dirty="0" smtClean="0">
                <a:sym typeface="Wingdings" pitchFamily="2" charset="2"/>
              </a:rPr>
              <a:t>! 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Inter-annotator agreement rose from ~50% to ~ 60%.</a:t>
            </a:r>
          </a:p>
          <a:p>
            <a:pPr lvl="2"/>
            <a:endParaRPr lang="en-GB" dirty="0" smtClean="0">
              <a:sym typeface="Wingdings" pitchFamily="2" charset="2"/>
            </a:endParaRPr>
          </a:p>
          <a:p>
            <a:pPr lvl="1"/>
            <a:r>
              <a:rPr lang="en-GB" dirty="0" smtClean="0">
                <a:sym typeface="Wingdings" pitchFamily="2" charset="2"/>
              </a:rPr>
              <a:t>What is the </a:t>
            </a:r>
            <a:r>
              <a:rPr lang="en-GB" i="1" dirty="0" smtClean="0">
                <a:sym typeface="Wingdings" pitchFamily="2" charset="2"/>
              </a:rPr>
              <a:t>Target</a:t>
            </a:r>
            <a:r>
              <a:rPr lang="en-GB" dirty="0" smtClean="0">
                <a:sym typeface="Wingdings" pitchFamily="2" charset="2"/>
              </a:rPr>
              <a:t> of the sentiment expression?</a:t>
            </a:r>
            <a:endParaRPr lang="en-GB" b="1" dirty="0" smtClean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348" y="1927983"/>
            <a:ext cx="2078540" cy="71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1364" y="2016430"/>
            <a:ext cx="2143140" cy="48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6852" y="6210923"/>
            <a:ext cx="6500858" cy="603534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8239148" y="1285860"/>
            <a:ext cx="1247748" cy="368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058" rIns="91617" bIns="4505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600" kern="0" dirty="0" smtClean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60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600" kern="0" dirty="0" smtClean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Entities</a:t>
            </a:r>
            <a:endParaRPr kumimoji="0" lang="en-GB" sz="260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52" y="85725"/>
            <a:ext cx="8239148" cy="614363"/>
          </a:xfrm>
        </p:spPr>
        <p:txBody>
          <a:bodyPr/>
          <a:lstStyle/>
          <a:p>
            <a:r>
              <a:rPr lang="en-GB" dirty="0" smtClean="0"/>
              <a:t>News sentiment analysis – Annotation guidelines used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83" y="1142984"/>
            <a:ext cx="9310687" cy="523557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b="1" dirty="0" smtClean="0">
                <a:solidFill>
                  <a:srgbClr val="0070C0"/>
                </a:solidFill>
              </a:rPr>
              <a:t>Sentiment annotation guidelines</a:t>
            </a:r>
            <a:r>
              <a:rPr lang="en-GB" dirty="0" smtClean="0"/>
              <a:t>, annotating 1592 quotes, included:</a:t>
            </a:r>
          </a:p>
          <a:p>
            <a:pPr>
              <a:spcBef>
                <a:spcPts val="1200"/>
              </a:spcBef>
            </a:pPr>
            <a:endParaRPr lang="en-GB" dirty="0" smtClean="0"/>
          </a:p>
          <a:p>
            <a:pPr lvl="1"/>
            <a:r>
              <a:rPr lang="en-GB" sz="2300" dirty="0" smtClean="0">
                <a:sym typeface="Wingdings" pitchFamily="2" charset="2"/>
              </a:rPr>
              <a:t>Only annotate the selected </a:t>
            </a:r>
            <a:r>
              <a:rPr lang="en-GB" sz="2300" b="1" dirty="0" smtClean="0">
                <a:solidFill>
                  <a:srgbClr val="6699FF"/>
                </a:solidFill>
                <a:sym typeface="Wingdings" pitchFamily="2" charset="2"/>
              </a:rPr>
              <a:t>entity</a:t>
            </a:r>
            <a:r>
              <a:rPr lang="en-GB" sz="2300" dirty="0" smtClean="0">
                <a:sym typeface="Wingdings" pitchFamily="2" charset="2"/>
              </a:rPr>
              <a:t> as a Target;</a:t>
            </a:r>
          </a:p>
          <a:p>
            <a:pPr lvl="1"/>
            <a:r>
              <a:rPr lang="en-GB" sz="2300" dirty="0" smtClean="0">
                <a:sym typeface="Wingdings" pitchFamily="2" charset="2"/>
              </a:rPr>
              <a:t>Distinguish news content from sentiment value;</a:t>
            </a:r>
          </a:p>
          <a:p>
            <a:pPr lvl="2"/>
            <a:r>
              <a:rPr lang="en-GB" sz="2300" dirty="0" smtClean="0">
                <a:sym typeface="Wingdings" pitchFamily="2" charset="2"/>
              </a:rPr>
              <a:t>Annotate </a:t>
            </a:r>
            <a:r>
              <a:rPr lang="en-GB" sz="2300" b="1" dirty="0" smtClean="0">
                <a:solidFill>
                  <a:srgbClr val="6699FF"/>
                </a:solidFill>
                <a:sym typeface="Wingdings" pitchFamily="2" charset="2"/>
              </a:rPr>
              <a:t>attitude</a:t>
            </a:r>
            <a:r>
              <a:rPr lang="en-GB" sz="2300" dirty="0" smtClean="0">
                <a:sym typeface="Wingdings" pitchFamily="2" charset="2"/>
              </a:rPr>
              <a:t>, </a:t>
            </a:r>
            <a:r>
              <a:rPr lang="en-GB" sz="2300" b="1" dirty="0" smtClean="0">
                <a:sym typeface="Wingdings" pitchFamily="2" charset="2"/>
              </a:rPr>
              <a:t>not news content</a:t>
            </a:r>
            <a:r>
              <a:rPr lang="en-GB" sz="2300" dirty="0" smtClean="0">
                <a:sym typeface="Wingdings" pitchFamily="2" charset="2"/>
              </a:rPr>
              <a:t>;</a:t>
            </a:r>
          </a:p>
          <a:p>
            <a:pPr lvl="1"/>
            <a:endParaRPr lang="en-GB" sz="2300" dirty="0" smtClean="0">
              <a:sym typeface="Wingdings" pitchFamily="2" charset="2"/>
            </a:endParaRPr>
          </a:p>
          <a:p>
            <a:pPr lvl="1"/>
            <a:r>
              <a:rPr lang="en-GB" sz="2300" dirty="0" smtClean="0">
                <a:sym typeface="Wingdings" pitchFamily="2" charset="2"/>
              </a:rPr>
              <a:t>If you were that entity, would you like or dislike the statement;</a:t>
            </a:r>
          </a:p>
          <a:p>
            <a:pPr lvl="1"/>
            <a:r>
              <a:rPr lang="en-GB" sz="2300" dirty="0" smtClean="0">
                <a:sym typeface="Wingdings" pitchFamily="2" charset="2"/>
              </a:rPr>
              <a:t>Try not to use your world knowledge (political affiliations, etc.), focus on </a:t>
            </a:r>
            <a:br>
              <a:rPr lang="en-GB" sz="2300" dirty="0" smtClean="0">
                <a:sym typeface="Wingdings" pitchFamily="2" charset="2"/>
              </a:rPr>
            </a:br>
            <a:r>
              <a:rPr lang="en-GB" sz="2300" dirty="0" smtClean="0">
                <a:sym typeface="Wingdings" pitchFamily="2" charset="2"/>
              </a:rPr>
              <a:t> </a:t>
            </a:r>
            <a:r>
              <a:rPr lang="en-GB" sz="2300" b="1" i="1" dirty="0" smtClean="0">
                <a:sym typeface="Wingdings" pitchFamily="2" charset="2"/>
              </a:rPr>
              <a:t>explicit</a:t>
            </a:r>
            <a:r>
              <a:rPr lang="en-GB" sz="2300" i="1" dirty="0" smtClean="0">
                <a:sym typeface="Wingdings" pitchFamily="2" charset="2"/>
              </a:rPr>
              <a:t> </a:t>
            </a:r>
            <a:r>
              <a:rPr lang="en-GB" sz="2300" b="1" dirty="0" smtClean="0">
                <a:sym typeface="Wingdings" pitchFamily="2" charset="2"/>
              </a:rPr>
              <a:t>sentiment</a:t>
            </a:r>
            <a:r>
              <a:rPr lang="en-GB" sz="2300" dirty="0" smtClean="0">
                <a:sym typeface="Wingdings" pitchFamily="2" charset="2"/>
              </a:rPr>
              <a:t>;</a:t>
            </a:r>
          </a:p>
          <a:p>
            <a:pPr lvl="1"/>
            <a:endParaRPr lang="en-GB" sz="2300" dirty="0" smtClean="0">
              <a:sym typeface="Wingdings" pitchFamily="2" charset="2"/>
            </a:endParaRPr>
          </a:p>
          <a:p>
            <a:pPr lvl="1"/>
            <a:r>
              <a:rPr lang="en-GB" sz="2300" dirty="0" smtClean="0">
                <a:sym typeface="Wingdings" pitchFamily="2" charset="2"/>
              </a:rPr>
              <a:t>In case of doubt, leave un-annotated (neutral).</a:t>
            </a:r>
          </a:p>
          <a:p>
            <a:pPr lvl="1"/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r>
              <a:rPr lang="en-GB" dirty="0" smtClean="0">
                <a:sym typeface="Wingdings" pitchFamily="2" charset="2"/>
              </a:rPr>
              <a:t>	</a:t>
            </a:r>
            <a:r>
              <a:rPr lang="en-GB" dirty="0" smtClean="0">
                <a:solidFill>
                  <a:srgbClr val="007434"/>
                </a:solidFill>
                <a:sym typeface="Wingdings" pitchFamily="2" charset="2"/>
              </a:rPr>
              <a:t>Inter-annotator agreement reached 81%.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66852" y="85725"/>
            <a:ext cx="8239148" cy="614363"/>
          </a:xfrm>
        </p:spPr>
        <p:txBody>
          <a:bodyPr/>
          <a:lstStyle/>
          <a:p>
            <a:r>
              <a:rPr lang="en-GB" dirty="0" smtClean="0"/>
              <a:t>Quotation test set   /   inter-annotator agreement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9531" y="1109663"/>
            <a:ext cx="9596470" cy="5592762"/>
          </a:xfrm>
        </p:spPr>
        <p:txBody>
          <a:bodyPr/>
          <a:lstStyle/>
          <a:p>
            <a:r>
              <a:rPr lang="en-GB" dirty="0" smtClean="0"/>
              <a:t>Test set of 1592 quotes (reported speech)  whose source and target are known.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Test set of 1114 usable quotes agreed upon by 2 annotators.</a:t>
            </a:r>
          </a:p>
          <a:p>
            <a:pPr lvl="1"/>
            <a:r>
              <a:rPr lang="en-GB" dirty="0" smtClean="0"/>
              <a:t>Baseline: percentage of quotes in the largest class (objective) = 61%</a:t>
            </a:r>
          </a:p>
          <a:p>
            <a:pPr lvl="1"/>
            <a:endParaRPr lang="en-GB" dirty="0" smtClean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8" y="3992739"/>
            <a:ext cx="3071834" cy="193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810256" y="600076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dirty="0" smtClean="0">
                <a:latin typeface="+mj-lt"/>
              </a:rPr>
              <a:t>Histogram of quotes’ length in characters</a:t>
            </a:r>
            <a:endParaRPr lang="en-GB" sz="1800" b="0" dirty="0">
              <a:latin typeface="+mj-lt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809596" y="1714488"/>
          <a:ext cx="6802464" cy="1228545"/>
        </p:xfrm>
        <a:graphic>
          <a:graphicData uri="http://schemas.openxmlformats.org/drawingml/2006/table">
            <a:tbl>
              <a:tblPr/>
              <a:tblGrid>
                <a:gridCol w="1133744"/>
                <a:gridCol w="1133744"/>
                <a:gridCol w="1133744"/>
                <a:gridCol w="1133744"/>
                <a:gridCol w="1133744"/>
                <a:gridCol w="1133744"/>
              </a:tblGrid>
              <a:tr h="669745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quotes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 </a:t>
                      </a: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agreed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quotes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 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agreed </a:t>
                      </a:r>
                      <a:b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</a:b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neg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 quotes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 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agreed 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pos.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quotes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 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Agreed </a:t>
                      </a:r>
                      <a:b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</a:b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obj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. quotes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35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1592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1292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234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193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865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48">
                <a:tc>
                  <a:txBody>
                    <a:bodyPr/>
                    <a:lstStyle/>
                    <a:p>
                      <a:pPr indent="144145" algn="ctr" hangingPunct="0"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atin typeface="+mj-lt"/>
                          <a:ea typeface="Times New Roman"/>
                          <a:cs typeface="Times"/>
                        </a:rPr>
                        <a:t>Agreement</a:t>
                      </a:r>
                      <a:endParaRPr lang="es-ES" sz="1600" b="0" kern="1400" dirty="0">
                        <a:latin typeface="+mj-lt"/>
                        <a:ea typeface="Times New Roman"/>
                        <a:cs typeface="Times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81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%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78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%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78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%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0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00" dirty="0" smtClean="0">
                          <a:latin typeface="+mj-lt"/>
                          <a:ea typeface="SimSun"/>
                          <a:cs typeface="Times New Roman"/>
                        </a:rPr>
                        <a:t>83</a:t>
                      </a:r>
                      <a:r>
                        <a:rPr lang="en-GB" sz="1600" b="0" kern="100" dirty="0">
                          <a:latin typeface="+mj-lt"/>
                          <a:ea typeface="SimSun"/>
                          <a:cs typeface="Times New Roman"/>
                        </a:rPr>
                        <a:t>%</a:t>
                      </a:r>
                      <a:endParaRPr lang="es-ES" sz="1600" b="0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73025" marR="7302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023910" y="4087592"/>
            <a:ext cx="4123569" cy="2786082"/>
            <a:chOff x="380968" y="3296655"/>
            <a:chExt cx="5165308" cy="348993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968" y="3857628"/>
              <a:ext cx="3871440" cy="2050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8862" y="6072206"/>
              <a:ext cx="3594908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Picture 5" descr="Photo From Wikipedi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92718" y="4929198"/>
              <a:ext cx="1244269" cy="1643074"/>
            </a:xfrm>
            <a:prstGeom prst="rect">
              <a:avLst/>
            </a:prstGeom>
            <a:noFill/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1489" y="3296655"/>
              <a:ext cx="5074787" cy="214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71491" y="3510969"/>
              <a:ext cx="5072098" cy="203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56296" y="4686990"/>
            <a:ext cx="977512" cy="69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290" y="85725"/>
            <a:ext cx="8167710" cy="614363"/>
          </a:xfrm>
        </p:spPr>
        <p:txBody>
          <a:bodyPr/>
          <a:lstStyle/>
          <a:p>
            <a:r>
              <a:rPr lang="en-GB" dirty="0" smtClean="0"/>
              <a:t>Sentiment dictionaries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68" y="1000108"/>
            <a:ext cx="9310687" cy="5857892"/>
          </a:xfrm>
        </p:spPr>
        <p:txBody>
          <a:bodyPr/>
          <a:lstStyle/>
          <a:p>
            <a:r>
              <a:rPr lang="en-GB" dirty="0" smtClean="0"/>
              <a:t>Distinguishing </a:t>
            </a:r>
            <a:r>
              <a:rPr lang="en-GB" b="1" dirty="0" smtClean="0">
                <a:solidFill>
                  <a:srgbClr val="0070C0"/>
                </a:solidFill>
              </a:rPr>
              <a:t>four sentiment categories </a:t>
            </a:r>
            <a:r>
              <a:rPr lang="en-GB" dirty="0" smtClean="0"/>
              <a:t>(HP, HN, P, N)</a:t>
            </a:r>
          </a:p>
          <a:p>
            <a:pPr lvl="1"/>
            <a:r>
              <a:rPr lang="en-GB" dirty="0" smtClean="0"/>
              <a:t>Summing the respective intuitive values (weights) of ± 4, ± 1;</a:t>
            </a:r>
          </a:p>
          <a:p>
            <a:pPr lvl="1"/>
            <a:r>
              <a:rPr lang="en-GB" dirty="0" smtClean="0"/>
              <a:t>Performed better than binary categories (Pos/</a:t>
            </a:r>
            <a:r>
              <a:rPr lang="en-GB" dirty="0" err="1" smtClean="0"/>
              <a:t>Neg</a:t>
            </a:r>
            <a:r>
              <a:rPr lang="en-GB" dirty="0" smtClean="0"/>
              <a:t>).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Mapping various English language </a:t>
            </a:r>
            <a:r>
              <a:rPr lang="en-GB" b="1" dirty="0" smtClean="0">
                <a:solidFill>
                  <a:srgbClr val="0070C0"/>
                </a:solidFill>
              </a:rPr>
              <a:t>resources</a:t>
            </a:r>
            <a:r>
              <a:rPr lang="en-GB" dirty="0" smtClean="0"/>
              <a:t> to these four categories:</a:t>
            </a:r>
          </a:p>
          <a:p>
            <a:pPr lvl="1"/>
            <a:r>
              <a:rPr lang="en-GB" dirty="0" smtClean="0"/>
              <a:t>JRC Lists</a:t>
            </a:r>
          </a:p>
          <a:p>
            <a:pPr lvl="1"/>
            <a:r>
              <a:rPr lang="en-GB" dirty="0" smtClean="0"/>
              <a:t>MicroWN-Op 	([-1 … 1]; cut-off point ± 0.5)</a:t>
            </a:r>
          </a:p>
          <a:p>
            <a:pPr lvl="1"/>
            <a:r>
              <a:rPr lang="en-GB" dirty="0" smtClean="0"/>
              <a:t>WNAffect 		(HN: anger, disgust; N: fear, sadness; P: joy; HP: surprise )</a:t>
            </a:r>
          </a:p>
          <a:p>
            <a:pPr lvl="1"/>
            <a:r>
              <a:rPr lang="en-GB" dirty="0" smtClean="0"/>
              <a:t>SentiWN 		([-1 … 1]; cut-off point ± 0.5)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6452" y="4500570"/>
            <a:ext cx="711622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28" y="85725"/>
            <a:ext cx="8096272" cy="614363"/>
          </a:xfrm>
        </p:spPr>
        <p:txBody>
          <a:bodyPr/>
          <a:lstStyle/>
          <a:p>
            <a:r>
              <a:rPr lang="en-GB" dirty="0" smtClean="0"/>
              <a:t>Experiments, focusing on entities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16" y="1071546"/>
            <a:ext cx="9548779" cy="257176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 </a:t>
            </a:r>
            <a:r>
              <a:rPr lang="en-GB" b="1" dirty="0" smtClean="0">
                <a:solidFill>
                  <a:srgbClr val="0070C0"/>
                </a:solidFill>
              </a:rPr>
              <a:t>Count sentiment word scores </a:t>
            </a:r>
            <a:r>
              <a:rPr lang="en-GB" dirty="0" smtClean="0"/>
              <a:t>in windows of different sizes around the entity </a:t>
            </a:r>
            <a:br>
              <a:rPr lang="en-GB" dirty="0" smtClean="0"/>
            </a:br>
            <a:r>
              <a:rPr lang="en-GB" dirty="0" smtClean="0"/>
              <a:t>(or its co-reference expressions, e.g. </a:t>
            </a:r>
            <a:br>
              <a:rPr lang="en-GB" dirty="0" smtClean="0"/>
            </a:br>
            <a:r>
              <a:rPr lang="en-GB" sz="2000" dirty="0" smtClean="0">
                <a:solidFill>
                  <a:schemeClr val="accent6"/>
                </a:solidFill>
              </a:rPr>
              <a:t>Gordon Brown = UK Prime Minister, Minister Brown, etc.</a:t>
            </a:r>
            <a:r>
              <a:rPr lang="en-GB" dirty="0" smtClean="0"/>
              <a:t>);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Using </a:t>
            </a:r>
            <a:r>
              <a:rPr lang="en-GB" b="1" dirty="0" smtClean="0">
                <a:solidFill>
                  <a:srgbClr val="0070C0"/>
                </a:solidFill>
              </a:rPr>
              <a:t>different dictionaries </a:t>
            </a:r>
            <a:r>
              <a:rPr lang="en-GB" dirty="0" smtClean="0"/>
              <a:t>and combinations of dictionaries;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Subtracting the sentiment value of words that belong to EMM category definitions </a:t>
            </a:r>
          </a:p>
          <a:p>
            <a:pPr lvl="1"/>
            <a:r>
              <a:rPr lang="en-GB" b="1" dirty="0" smtClean="0">
                <a:solidFill>
                  <a:srgbClr val="0070C0"/>
                </a:solidFill>
                <a:ea typeface="+mn-ea"/>
                <a:cs typeface="+mn-cs"/>
              </a:rPr>
              <a:t>to reduce the impact of news content</a:t>
            </a:r>
            <a:r>
              <a:rPr lang="en-GB" dirty="0" smtClean="0"/>
              <a:t>;</a:t>
            </a:r>
          </a:p>
          <a:p>
            <a:pPr lvl="1"/>
            <a:r>
              <a:rPr lang="en-GB" dirty="0" smtClean="0"/>
              <a:t>Simplistic and quick approximation.</a:t>
            </a:r>
          </a:p>
          <a:p>
            <a:endParaRPr lang="en-GB" dirty="0" smtClean="0"/>
          </a:p>
          <a:p>
            <a:r>
              <a:rPr lang="en-GB" dirty="0" smtClean="0"/>
              <a:t>E.g. category definition for EMM category </a:t>
            </a:r>
            <a:r>
              <a:rPr lang="en-GB" i="1" dirty="0" smtClean="0"/>
              <a:t>CONFLICT.</a:t>
            </a:r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28659" y="4643446"/>
            <a:ext cx="545303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058" rIns="91617" bIns="45058" numCol="3" anchor="t" anchorCtr="0" compatLnSpc="1">
            <a:prstTxWarp prst="textNoShape">
              <a:avLst/>
            </a:prstTxWarp>
          </a:bodyPr>
          <a:lstStyle/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car 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bomb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military clash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air 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raid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armed conflict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civil 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unrest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armed conflict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genocide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war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insurrection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massacre</a:t>
            </a:r>
          </a:p>
          <a:p>
            <a:pPr marL="769938" lvl="1" indent="-339725" algn="l">
              <a:spcBef>
                <a:spcPct val="20000"/>
              </a:spcBef>
            </a:pPr>
            <a:r>
              <a:rPr lang="en-GB" sz="2000" b="0" kern="0" dirty="0" smtClean="0">
                <a:solidFill>
                  <a:schemeClr val="accent2"/>
                </a:solidFill>
                <a:latin typeface="+mn-lt"/>
              </a:rPr>
              <a:t>rebellion</a:t>
            </a:r>
          </a:p>
          <a:p>
            <a:pPr marL="769938" lvl="1" indent="-339725" algn="l">
              <a:spcBef>
                <a:spcPct val="20000"/>
              </a:spcBef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NewsBrief-screensho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4834" y="3286133"/>
            <a:ext cx="181133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4570" y="4842686"/>
            <a:ext cx="1809728" cy="101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6443" y="4645818"/>
            <a:ext cx="1809728" cy="21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238884" y="4500570"/>
            <a:ext cx="500066" cy="119937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 lIns="86511" tIns="43255" rIns="86511" bIns="43255"/>
          <a:lstStyle/>
          <a:p>
            <a:pPr>
              <a:defRPr/>
            </a:pPr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9246" y="6408759"/>
            <a:ext cx="6256894" cy="377827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290" y="85725"/>
            <a:ext cx="8167710" cy="614363"/>
          </a:xfrm>
        </p:spPr>
        <p:txBody>
          <a:bodyPr/>
          <a:lstStyle/>
          <a:p>
            <a:r>
              <a:rPr lang="en-GB" dirty="0" smtClean="0"/>
              <a:t>Evaluation results </a:t>
            </a:r>
            <a:endParaRPr lang="en-GB" dirty="0"/>
          </a:p>
        </p:txBody>
      </p:sp>
      <p:graphicFrame>
        <p:nvGraphicFramePr>
          <p:cNvPr id="116" name="115 Tabla"/>
          <p:cNvGraphicFramePr>
            <a:graphicFrameLocks noGrp="1"/>
          </p:cNvGraphicFramePr>
          <p:nvPr/>
        </p:nvGraphicFramePr>
        <p:xfrm>
          <a:off x="1166787" y="1643050"/>
          <a:ext cx="7286675" cy="3378200"/>
        </p:xfrm>
        <a:graphic>
          <a:graphicData uri="http://schemas.openxmlformats.org/drawingml/2006/table">
            <a:tbl>
              <a:tblPr/>
              <a:tblGrid>
                <a:gridCol w="1067875"/>
                <a:gridCol w="1575330"/>
                <a:gridCol w="1428760"/>
                <a:gridCol w="1071570"/>
                <a:gridCol w="1000132"/>
                <a:gridCol w="1143008"/>
              </a:tblGrid>
              <a:tr h="555391"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Word </a:t>
                      </a:r>
                      <a:b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</a:b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    window</a:t>
                      </a:r>
                      <a:endParaRPr lang="es-ES" sz="16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With </a:t>
                      </a:r>
                      <a:r>
                        <a:rPr lang="en-GB" sz="1600" b="1" kern="100" dirty="0">
                          <a:latin typeface="+mj-lt"/>
                          <a:ea typeface="SimSun"/>
                          <a:cs typeface="Times New Roman"/>
                        </a:rPr>
                        <a:t>or </a:t>
                      </a: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Without</a:t>
                      </a:r>
                      <a:r>
                        <a:rPr lang="en-GB" sz="1600" b="1" kern="100" baseline="0" dirty="0" smtClean="0">
                          <a:latin typeface="+mj-lt"/>
                          <a:ea typeface="SimSun"/>
                          <a:cs typeface="Times New Roman"/>
                        </a:rPr>
                        <a:t> using</a:t>
                      </a: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 Category Definitions</a:t>
                      </a:r>
                      <a:endParaRPr lang="es-ES" sz="16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JRC Dictionaries</a:t>
                      </a:r>
                      <a:endParaRPr lang="es-ES" sz="16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MicroWN</a:t>
                      </a:r>
                      <a:endParaRPr lang="es-ES" sz="16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WNAffect</a:t>
                      </a:r>
                      <a:endParaRPr lang="es-ES" sz="16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6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00" dirty="0" smtClean="0">
                          <a:latin typeface="+mj-lt"/>
                          <a:ea typeface="SimSun"/>
                          <a:cs typeface="Times New Roman"/>
                        </a:rPr>
                        <a:t>SentiWN</a:t>
                      </a:r>
                      <a:endParaRPr lang="es-ES" sz="16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rowSpan="2"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Whole </a:t>
                      </a:r>
                      <a:r>
                        <a:rPr lang="en-GB" sz="1800" b="1" kern="100" dirty="0">
                          <a:latin typeface="+mj-lt"/>
                          <a:ea typeface="SimSun"/>
                          <a:cs typeface="Times New Roman"/>
                        </a:rPr>
                        <a:t>text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yes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0.47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0.54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0.21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0.44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rowSpan="2"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yes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0.51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0.24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rowSpan="2"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6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yes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0.63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0.65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0.58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0.6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0.18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0.15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rowSpan="2"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6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yes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solidFill>
                          <a:schemeClr val="tx1"/>
                        </a:solidFill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solidFill>
                            <a:schemeClr val="tx1"/>
                          </a:solidFill>
                          <a:latin typeface="+mj-lt"/>
                          <a:ea typeface="SimSun"/>
                          <a:cs typeface="Times New Roman"/>
                        </a:rPr>
                        <a:t>0.82</a:t>
                      </a:r>
                      <a:endParaRPr lang="es-ES" sz="1800" b="1" kern="100" dirty="0">
                        <a:solidFill>
                          <a:schemeClr val="tx1"/>
                        </a:solidFill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A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0.23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0.79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0.18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0.15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95">
                <a:tc rowSpan="2"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10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yes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0.61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0.64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0.22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0.2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marL="10800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no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0.56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0.64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0.15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en-GB" sz="1800" b="1" kern="100" dirty="0" smtClean="0">
                        <a:latin typeface="+mj-lt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00" dirty="0" smtClean="0">
                          <a:latin typeface="+mj-lt"/>
                          <a:ea typeface="SimSun"/>
                          <a:cs typeface="Times New Roman"/>
                        </a:rPr>
                        <a:t>0.11</a:t>
                      </a:r>
                      <a:endParaRPr lang="es-ES" sz="1800" b="1" kern="100" dirty="0">
                        <a:latin typeface="+mj-lt"/>
                        <a:ea typeface="SimSun"/>
                        <a:cs typeface="Times New Roman"/>
                      </a:endParaRPr>
                    </a:p>
                  </a:txBody>
                  <a:tcPr marL="45720" marR="4572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8" name="117 CuadroTexto"/>
          <p:cNvSpPr txBox="1"/>
          <p:nvPr/>
        </p:nvSpPr>
        <p:spPr>
          <a:xfrm>
            <a:off x="881034" y="5500702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Arial Narrow" pitchFamily="34" charset="0"/>
              </a:rPr>
              <a:t>Results in terms of accuracy </a:t>
            </a:r>
            <a:br>
              <a:rPr lang="en-GB" sz="1800" dirty="0" smtClean="0">
                <a:latin typeface="Arial Narrow" pitchFamily="34" charset="0"/>
              </a:rPr>
            </a:br>
            <a:r>
              <a:rPr lang="en-GB" sz="1800" dirty="0" smtClean="0">
                <a:latin typeface="Arial Narrow" pitchFamily="34" charset="0"/>
              </a:rPr>
              <a:t>(number of quotes correctly classified as positive, negative or neutral)</a:t>
            </a:r>
            <a:endParaRPr lang="en-GB" sz="1800" dirty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290" y="85725"/>
            <a:ext cx="8167710" cy="614363"/>
          </a:xfrm>
        </p:spPr>
        <p:txBody>
          <a:bodyPr/>
          <a:lstStyle/>
          <a:p>
            <a:r>
              <a:rPr lang="en-GB" dirty="0" smtClean="0"/>
              <a:t>Error analysis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ym typeface="Wingdings" pitchFamily="2" charset="2"/>
              </a:rPr>
              <a:t>Largest portion of failures:  erroneous misclassification of quotes as neutral: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No sentiment words present – but clear sentiment expressed </a:t>
            </a:r>
          </a:p>
          <a:p>
            <a:pPr lvl="2"/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“We have video evidence that the activists of X are giving out food products to voters”</a:t>
            </a:r>
          </a:p>
          <a:p>
            <a:pPr lvl="2"/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“He was the one behind all these atomic policies”</a:t>
            </a:r>
          </a:p>
          <a:p>
            <a:pPr lvl="2"/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“X has been doing favours to friends” 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Use of idiomatic expressions to express sentiment:</a:t>
            </a:r>
          </a:p>
          <a:p>
            <a:pPr lvl="2"/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“They’ve stirred the hornet’s nest”</a:t>
            </a:r>
          </a:p>
          <a:p>
            <a:endParaRPr lang="en-GB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Misclassification of sentences as positive or negative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 Because of the presence of another target:</a:t>
            </a:r>
          </a:p>
          <a:p>
            <a:pPr lvl="2"/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“</a:t>
            </a:r>
            <a:r>
              <a:rPr lang="en-GB" b="1" dirty="0" smtClean="0">
                <a:solidFill>
                  <a:schemeClr val="accent2"/>
                </a:solidFill>
                <a:sym typeface="Wingdings" pitchFamily="2" charset="2"/>
              </a:rPr>
              <a:t>Anyone</a:t>
            </a:r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 who wants X to fail is an </a:t>
            </a:r>
            <a:r>
              <a:rPr lang="en-GB" b="1" dirty="0" smtClean="0">
                <a:solidFill>
                  <a:schemeClr val="accent2"/>
                </a:solidFill>
                <a:sym typeface="Wingdings" pitchFamily="2" charset="2"/>
              </a:rPr>
              <a:t>idiot</a:t>
            </a:r>
            <a:r>
              <a:rPr lang="en-GB" dirty="0" smtClean="0">
                <a:solidFill>
                  <a:schemeClr val="accent2"/>
                </a:solidFill>
                <a:sym typeface="Wingdings" pitchFamily="2" charset="2"/>
              </a:rPr>
              <a:t>, because it means we’re all in trouble”</a:t>
            </a:r>
          </a:p>
          <a:p>
            <a:pPr>
              <a:buFont typeface="Wingdings"/>
              <a:buChar char="à"/>
            </a:pPr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endParaRPr lang="en-GB" dirty="0" smtClean="0">
              <a:sym typeface="Wingdings" pitchFamily="2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290" y="85725"/>
            <a:ext cx="8167710" cy="614363"/>
          </a:xfrm>
        </p:spPr>
        <p:txBody>
          <a:bodyPr/>
          <a:lstStyle/>
          <a:p>
            <a:r>
              <a:rPr lang="en-GB" dirty="0" smtClean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29" y="1285860"/>
            <a:ext cx="9072627" cy="5416564"/>
          </a:xfrm>
        </p:spPr>
        <p:txBody>
          <a:bodyPr/>
          <a:lstStyle/>
          <a:p>
            <a:r>
              <a:rPr lang="en-GB" dirty="0" smtClean="0"/>
              <a:t>News sentiment analysis (SA) is different from the ‘classic’ SA text types.</a:t>
            </a:r>
          </a:p>
          <a:p>
            <a:pPr lvl="1"/>
            <a:r>
              <a:rPr lang="en-GB" dirty="0" smtClean="0"/>
              <a:t>It is less clear what source and target are, and they can change within the text </a:t>
            </a:r>
          </a:p>
          <a:p>
            <a:pPr lvl="2"/>
            <a:r>
              <a:rPr lang="en-GB" dirty="0" smtClean="0"/>
              <a:t>Shown by low inter-annotator agreement; </a:t>
            </a:r>
          </a:p>
          <a:p>
            <a:pPr lvl="2"/>
            <a:endParaRPr lang="en-GB" dirty="0" smtClean="0"/>
          </a:p>
          <a:p>
            <a:r>
              <a:rPr lang="en-GB" dirty="0" smtClean="0"/>
              <a:t>Need to define exactly what we are looking for </a:t>
            </a:r>
            <a:r>
              <a:rPr lang="en-GB" dirty="0" smtClean="0">
                <a:sym typeface="Wingdings" pitchFamily="2" charset="2"/>
              </a:rPr>
              <a:t> We focused on </a:t>
            </a:r>
            <a:r>
              <a:rPr lang="en-GB" sz="2700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entities</a:t>
            </a:r>
            <a:r>
              <a:rPr lang="en-GB" dirty="0" smtClean="0">
                <a:sym typeface="Wingdings" pitchFamily="2" charset="2"/>
              </a:rPr>
              <a:t>.</a:t>
            </a:r>
          </a:p>
          <a:p>
            <a:r>
              <a:rPr lang="en-GB" dirty="0" smtClean="0">
                <a:sym typeface="Wingdings" pitchFamily="2" charset="2"/>
              </a:rPr>
              <a:t>Search in windows around entities.</a:t>
            </a:r>
          </a:p>
          <a:p>
            <a:r>
              <a:rPr lang="en-GB" dirty="0" smtClean="0">
                <a:sym typeface="Wingdings" pitchFamily="2" charset="2"/>
              </a:rPr>
              <a:t>We tested different sentiment dictionaries.</a:t>
            </a:r>
            <a:endParaRPr lang="en-GB" dirty="0" smtClean="0"/>
          </a:p>
          <a:p>
            <a:r>
              <a:rPr lang="en-GB" dirty="0" smtClean="0">
                <a:sym typeface="Wingdings" pitchFamily="2" charset="2"/>
              </a:rPr>
              <a:t>We tried to separate (in a simplistic manner) pos./</a:t>
            </a:r>
            <a:r>
              <a:rPr lang="en-GB" dirty="0" err="1" smtClean="0">
                <a:sym typeface="Wingdings" pitchFamily="2" charset="2"/>
              </a:rPr>
              <a:t>neg</a:t>
            </a:r>
            <a:r>
              <a:rPr lang="en-GB" dirty="0" smtClean="0">
                <a:sym typeface="Wingdings" pitchFamily="2" charset="2"/>
              </a:rPr>
              <a:t>. news </a:t>
            </a:r>
            <a:r>
              <a:rPr lang="en-GB" sz="2700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content</a:t>
            </a:r>
            <a:r>
              <a:rPr lang="en-GB" dirty="0" smtClean="0">
                <a:sym typeface="Wingdings" pitchFamily="2" charset="2"/>
              </a:rPr>
              <a:t> </a:t>
            </a:r>
            <a:br>
              <a:rPr lang="en-GB" dirty="0" smtClean="0">
                <a:sym typeface="Wingdings" pitchFamily="2" charset="2"/>
              </a:rPr>
            </a:br>
            <a:r>
              <a:rPr lang="en-GB" dirty="0" smtClean="0">
                <a:sym typeface="Wingdings" pitchFamily="2" charset="2"/>
              </a:rPr>
              <a:t>from pos./</a:t>
            </a:r>
            <a:r>
              <a:rPr lang="en-GB" dirty="0" err="1" smtClean="0">
                <a:sym typeface="Wingdings" pitchFamily="2" charset="2"/>
              </a:rPr>
              <a:t>neg</a:t>
            </a:r>
            <a:r>
              <a:rPr lang="en-GB" dirty="0" smtClean="0">
                <a:sym typeface="Wingdings" pitchFamily="2" charset="2"/>
              </a:rPr>
              <a:t>. </a:t>
            </a:r>
            <a:r>
              <a:rPr lang="en-GB" sz="2700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sentiment</a:t>
            </a:r>
            <a:r>
              <a:rPr lang="en-GB" dirty="0" smtClean="0">
                <a:sym typeface="Wingdings" pitchFamily="2" charset="2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290" y="85725"/>
            <a:ext cx="8167710" cy="614363"/>
          </a:xfrm>
        </p:spPr>
        <p:txBody>
          <a:bodyPr/>
          <a:lstStyle/>
          <a:p>
            <a:r>
              <a:rPr lang="en-GB" dirty="0" smtClean="0"/>
              <a:t>Future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92" y="1071546"/>
            <a:ext cx="9215502" cy="3214710"/>
          </a:xfrm>
        </p:spPr>
        <p:txBody>
          <a:bodyPr/>
          <a:lstStyle/>
          <a:p>
            <a:r>
              <a:rPr lang="en-GB" u="sng" dirty="0" smtClean="0"/>
              <a:t>Future work: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Use </a:t>
            </a:r>
            <a:r>
              <a:rPr lang="en-GB" dirty="0" smtClean="0"/>
              <a:t>cross-lingual bootstrapping methods to </a:t>
            </a:r>
            <a:r>
              <a:rPr lang="en-GB" sz="2300" b="1" dirty="0" smtClean="0">
                <a:solidFill>
                  <a:srgbClr val="0070C0"/>
                </a:solidFill>
                <a:ea typeface="+mn-ea"/>
                <a:cs typeface="+mn-cs"/>
              </a:rPr>
              <a:t>produce sentiment dictionaries </a:t>
            </a:r>
            <a:br>
              <a:rPr lang="en-GB" sz="2300" b="1" dirty="0" smtClean="0">
                <a:solidFill>
                  <a:srgbClr val="0070C0"/>
                </a:solidFill>
                <a:ea typeface="+mn-ea"/>
                <a:cs typeface="+mn-cs"/>
              </a:rPr>
            </a:br>
            <a:r>
              <a:rPr lang="en-GB" sz="2300" b="1" dirty="0" smtClean="0">
                <a:solidFill>
                  <a:srgbClr val="0070C0"/>
                </a:solidFill>
                <a:ea typeface="+mn-ea"/>
                <a:cs typeface="+mn-cs"/>
              </a:rPr>
              <a:t>in many languages</a:t>
            </a:r>
            <a:r>
              <a:rPr lang="en-GB" dirty="0" smtClean="0"/>
              <a:t>;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>
                <a:sym typeface="Wingdings" pitchFamily="2" charset="2"/>
              </a:rPr>
              <a:t>Compare </a:t>
            </a:r>
            <a:r>
              <a:rPr lang="en-GB" sz="2300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opinion trends across multilingual sources and countries </a:t>
            </a:r>
            <a:br>
              <a:rPr lang="en-GB" sz="2300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</a:br>
            <a:r>
              <a:rPr lang="en-GB" sz="2300" b="1" dirty="0" smtClean="0">
                <a:solidFill>
                  <a:srgbClr val="0070C0"/>
                </a:solidFill>
                <a:ea typeface="+mn-ea"/>
                <a:cs typeface="+mn-cs"/>
                <a:sym typeface="Wingdings" pitchFamily="2" charset="2"/>
              </a:rPr>
              <a:t>over time</a:t>
            </a:r>
            <a:r>
              <a:rPr lang="en-GB" dirty="0" smtClean="0">
                <a:sym typeface="Wingdings" pitchFamily="2" charset="2"/>
              </a:rPr>
              <a:t>.</a:t>
            </a:r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787" y="4870048"/>
            <a:ext cx="3402530" cy="177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3066" y="4870047"/>
            <a:ext cx="2982469" cy="177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_Image_promotion">
  <a:themeElements>
    <a:clrScheme name="Corporate_Image_promo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Corporate_Image_promo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99000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99000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rporate_Image_promo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Image_promo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_Image_promo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Image_promo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Image_promo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Image_promo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Image_promo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_Image_promo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Corporate_Image_promotion</Template>
  <TotalTime>17937</TotalTime>
  <Words>923</Words>
  <Application>Microsoft Office PowerPoint</Application>
  <PresentationFormat>A4 Paper (210x297 mm)</PresentationFormat>
  <Paragraphs>352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Corporate_Image_promotion</vt:lpstr>
      <vt:lpstr>Slide 1</vt:lpstr>
      <vt:lpstr>Agenda</vt:lpstr>
      <vt:lpstr>Background: multilingual news analysis in EMM</vt:lpstr>
      <vt:lpstr>Objective: add opinions to news content analysis</vt:lpstr>
      <vt:lpstr>Sentiment analysis – Definitions</vt:lpstr>
      <vt:lpstr>Complexity  of  sentiment  in  news analysis</vt:lpstr>
      <vt:lpstr>Helpful model: distinguish three perspectives</vt:lpstr>
      <vt:lpstr>News sentiment analysis – What are we looking for?</vt:lpstr>
      <vt:lpstr>News sentiment analysis – Annotation guidelines used</vt:lpstr>
      <vt:lpstr>Quotation test set   /   inter-annotator agreement</vt:lpstr>
      <vt:lpstr>Sentiment dictionaries</vt:lpstr>
      <vt:lpstr>Experiments, focusing on entities</vt:lpstr>
      <vt:lpstr>Evaluation results </vt:lpstr>
      <vt:lpstr>Error analysis </vt:lpstr>
      <vt:lpstr>Conclusion</vt:lpstr>
      <vt:lpstr>Future Work</vt:lpstr>
    </vt:vector>
  </TitlesOfParts>
  <Company>European Commission - Joint Research Centre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NewsExplorer – combining various text analysis tools to allow multilingual news linking and exploration</dc:title>
  <dc:subject>Presentation for the SORIA Summer School, Soria, Spain, July 2008</dc:subject>
  <dc:creator>Ralf Steinberger</dc:creator>
  <cp:lastModifiedBy>steinra</cp:lastModifiedBy>
  <cp:revision>3442</cp:revision>
  <cp:lastPrinted>2003-04-25T09:46:40Z</cp:lastPrinted>
  <dcterms:created xsi:type="dcterms:W3CDTF">2004-03-18T16:09:34Z</dcterms:created>
  <dcterms:modified xsi:type="dcterms:W3CDTF">2010-05-20T00:16:49Z</dcterms:modified>
  <cp:category>PowerPoint presentation, 2 hours</cp:category>
</cp:coreProperties>
</file>