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331" r:id="rId3"/>
    <p:sldId id="289" r:id="rId4"/>
    <p:sldId id="332" r:id="rId5"/>
    <p:sldId id="335" r:id="rId6"/>
    <p:sldId id="333" r:id="rId7"/>
    <p:sldId id="345" r:id="rId8"/>
    <p:sldId id="346" r:id="rId9"/>
    <p:sldId id="344" r:id="rId10"/>
    <p:sldId id="338" r:id="rId11"/>
    <p:sldId id="339" r:id="rId12"/>
    <p:sldId id="341" r:id="rId13"/>
    <p:sldId id="342" r:id="rId14"/>
    <p:sldId id="343" r:id="rId15"/>
    <p:sldId id="33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CC0099"/>
    <a:srgbClr val="000099"/>
    <a:srgbClr val="000066"/>
    <a:srgbClr val="FFCCFF"/>
    <a:srgbClr val="800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91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3ECBE5-987F-4AC8-8B62-AC3DE73B32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44D3E-19FC-439E-8D2B-AA59243272DE}" type="slidenum">
              <a:rPr lang="en-US"/>
              <a:pPr/>
              <a:t>1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ECBE5-987F-4AC8-8B62-AC3DE73B326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A4247-57EF-490D-8716-DF30C20A1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24600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E5426F-3220-4789-9DBA-7F03363D73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79C21-1977-4707-8A04-CA01662E0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8529-81C2-4A6D-B132-3BC8FD44DC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B1A0F-FC21-4C72-A670-0B6EDDABAF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860F-0823-47F0-857D-98E8361EC0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E2642-EE25-4EBF-8B57-AD76EE5F69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B44C-3711-4ABD-A5D9-13429A5F4A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A8879-37E5-4C00-BCC4-77DDCEC83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D5BA-4B07-4078-AA0B-FD4A0C5042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32AF-0575-4D15-87F2-5DB2C1307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23872-B9B2-4710-94C6-A80F9C51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457200"/>
            <a:ext cx="8686800" cy="2438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66"/>
                </a:solidFill>
              </a:rPr>
              <a:t>Towards Semi-Automated Annotation for Prepositional Phrase Attachment</a:t>
            </a:r>
            <a:r>
              <a:rPr lang="en-US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32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6400" y="2667000"/>
            <a:ext cx="8270875" cy="3733800"/>
          </a:xfrm>
        </p:spPr>
        <p:txBody>
          <a:bodyPr>
            <a:normAutofit fontScale="32500" lnSpcReduction="20000"/>
          </a:bodyPr>
          <a:lstStyle/>
          <a:p>
            <a:pPr>
              <a:spcBef>
                <a:spcPct val="0"/>
              </a:spcBef>
            </a:pPr>
            <a:endParaRPr lang="en-US" sz="2600" dirty="0"/>
          </a:p>
          <a:p>
            <a:pPr>
              <a:spcBef>
                <a:spcPct val="0"/>
              </a:spcBef>
            </a:pPr>
            <a:r>
              <a:rPr lang="en-US" sz="9800" dirty="0" smtClean="0">
                <a:solidFill>
                  <a:schemeClr val="tx1"/>
                </a:solidFill>
              </a:rPr>
              <a:t>Sara Rosenthal</a:t>
            </a:r>
          </a:p>
          <a:p>
            <a:pPr>
              <a:spcBef>
                <a:spcPct val="0"/>
              </a:spcBef>
            </a:pPr>
            <a:r>
              <a:rPr lang="en-US" sz="9800" dirty="0" smtClean="0">
                <a:solidFill>
                  <a:schemeClr val="tx1"/>
                </a:solidFill>
              </a:rPr>
              <a:t>William J. </a:t>
            </a:r>
            <a:r>
              <a:rPr lang="en-US" sz="9800" dirty="0" err="1" smtClean="0">
                <a:solidFill>
                  <a:schemeClr val="tx1"/>
                </a:solidFill>
              </a:rPr>
              <a:t>Lipovsky</a:t>
            </a:r>
            <a:endParaRPr lang="en-US" sz="9800" dirty="0" smtClean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9800" dirty="0" smtClean="0">
                <a:solidFill>
                  <a:schemeClr val="tx1"/>
                </a:solidFill>
              </a:rPr>
              <a:t>Kathleen </a:t>
            </a:r>
            <a:r>
              <a:rPr lang="en-US" sz="9800" dirty="0" err="1" smtClean="0">
                <a:solidFill>
                  <a:schemeClr val="tx1"/>
                </a:solidFill>
              </a:rPr>
              <a:t>McKeown</a:t>
            </a:r>
            <a:endParaRPr lang="en-US" sz="9800" dirty="0" smtClean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9800" dirty="0" err="1" smtClean="0">
                <a:solidFill>
                  <a:schemeClr val="tx1"/>
                </a:solidFill>
              </a:rPr>
              <a:t>Kapil</a:t>
            </a:r>
            <a:r>
              <a:rPr lang="en-US" sz="9800" dirty="0" smtClean="0">
                <a:solidFill>
                  <a:schemeClr val="tx1"/>
                </a:solidFill>
              </a:rPr>
              <a:t> </a:t>
            </a:r>
            <a:r>
              <a:rPr lang="en-US" sz="9800" dirty="0" err="1" smtClean="0">
                <a:solidFill>
                  <a:schemeClr val="tx1"/>
                </a:solidFill>
              </a:rPr>
              <a:t>Thadani</a:t>
            </a:r>
            <a:endParaRPr lang="en-US" sz="9800" dirty="0" smtClean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9800" dirty="0" smtClean="0">
                <a:solidFill>
                  <a:schemeClr val="tx1"/>
                </a:solidFill>
              </a:rPr>
              <a:t>Jacob Andreas</a:t>
            </a:r>
          </a:p>
          <a:p>
            <a:pPr>
              <a:spcBef>
                <a:spcPct val="0"/>
              </a:spcBef>
            </a:pPr>
            <a:endParaRPr lang="en-US" sz="98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9800" i="1" dirty="0">
                <a:solidFill>
                  <a:schemeClr val="tx1"/>
                </a:solidFill>
              </a:rPr>
              <a:t>Columbia </a:t>
            </a:r>
            <a:r>
              <a:rPr lang="en-US" sz="9800" i="1" dirty="0" smtClean="0">
                <a:solidFill>
                  <a:schemeClr val="tx1"/>
                </a:solidFill>
              </a:rPr>
              <a:t>University</a:t>
            </a:r>
            <a:r>
              <a:rPr lang="en-US" sz="9800" dirty="0" smtClean="0">
                <a:solidFill>
                  <a:schemeClr val="tx1"/>
                </a:solidFill>
              </a:rPr>
              <a:t/>
            </a:r>
            <a:br>
              <a:rPr lang="en-US" sz="9800" dirty="0" smtClean="0">
                <a:solidFill>
                  <a:schemeClr val="tx1"/>
                </a:solidFill>
              </a:rPr>
            </a:br>
            <a:endParaRPr lang="en-US" sz="98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8BA5-350B-463E-ABEC-7F3B6412A5C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standard techniques for text analysis rely on existing annotated data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LDC and ELRA provide annotated </a:t>
            </a:r>
            <a:r>
              <a:rPr lang="en-US" dirty="0" smtClean="0"/>
              <a:t>data for many tasks</a:t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smtClean="0"/>
              <a:t>But</a:t>
            </a:r>
            <a:r>
              <a:rPr lang="en-US" dirty="0" smtClean="0"/>
              <a:t> systems do poorly when applied to text from a different domain or genre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04800" y="5638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71600" y="54102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000099"/>
                </a:solidFill>
                <a:latin typeface="+mn-lt"/>
              </a:rPr>
              <a:t>Can annotation tasks be extended to new   genres at low cost?</a:t>
            </a:r>
            <a:endParaRPr lang="en-US" sz="3200" i="1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99"/>
                </a:solidFill>
              </a:rPr>
              <a:t>Determine whether annotators without formal linguistic training can do as well as linguists:</a:t>
            </a:r>
            <a:br>
              <a:rPr lang="en-US" i="1" dirty="0" smtClean="0">
                <a:solidFill>
                  <a:srgbClr val="000099"/>
                </a:solidFill>
              </a:rPr>
            </a:br>
            <a:r>
              <a:rPr lang="en-US" dirty="0" smtClean="0"/>
              <a:t> </a:t>
            </a:r>
          </a:p>
          <a:p>
            <a:r>
              <a:rPr lang="en-US" dirty="0" smtClean="0"/>
              <a:t>Task: Identify the correct attachment point for a given prepositional phrase (PP)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Annotators</a:t>
            </a:r>
            <a:r>
              <a:rPr lang="en-US" dirty="0" smtClean="0"/>
              <a:t>: </a:t>
            </a:r>
            <a:r>
              <a:rPr lang="en-US" dirty="0" smtClean="0"/>
              <a:t>workers</a:t>
            </a:r>
            <a:r>
              <a:rPr lang="en-US" dirty="0" smtClean="0"/>
              <a:t> </a:t>
            </a:r>
            <a:r>
              <a:rPr lang="en-US" dirty="0" smtClean="0"/>
              <a:t>on Amazon Mechanical </a:t>
            </a:r>
            <a:r>
              <a:rPr lang="en-US" dirty="0" smtClean="0"/>
              <a:t>Turk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Evaluation: Comparison with Penn Treebank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Automatic extraction of PPs plus correct and plausible attachment points from Penn Treebank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Creation of multiple choice questions for each PP to post on Mechanical Turk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Comparison of </a:t>
            </a:r>
            <a:r>
              <a:rPr lang="en-US" dirty="0" smtClean="0"/>
              <a:t>worker</a:t>
            </a:r>
            <a:r>
              <a:rPr lang="en-US" dirty="0" smtClean="0"/>
              <a:t> </a:t>
            </a:r>
            <a:r>
              <a:rPr lang="en-US" dirty="0" smtClean="0"/>
              <a:t>responses to Treebank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Extracting PPs and attachment points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User Studies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Evaluation and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Recent work in PP attachment achieved 83% accuracy on formal </a:t>
            </a:r>
            <a:r>
              <a:rPr lang="en-US" dirty="0" smtClean="0"/>
              <a:t>genres (</a:t>
            </a:r>
            <a:r>
              <a:rPr lang="en-US" dirty="0" err="1" smtClean="0"/>
              <a:t>Agirre</a:t>
            </a:r>
            <a:r>
              <a:rPr lang="en-US" dirty="0" smtClean="0"/>
              <a:t> et al 2008)</a:t>
            </a:r>
            <a:endParaRPr lang="en-US" dirty="0" smtClean="0"/>
          </a:p>
          <a:p>
            <a:r>
              <a:rPr lang="en-US" dirty="0" smtClean="0"/>
              <a:t>PP attachment training typically done on RRR dataset (</a:t>
            </a:r>
            <a:r>
              <a:rPr lang="en-US" dirty="0" err="1" smtClean="0"/>
              <a:t>Ratnaparkhi</a:t>
            </a:r>
            <a:r>
              <a:rPr lang="en-US" dirty="0" smtClean="0"/>
              <a:t> et al 1994)</a:t>
            </a:r>
          </a:p>
          <a:p>
            <a:pPr lvl="1"/>
            <a:r>
              <a:rPr lang="en-US" dirty="0" smtClean="0"/>
              <a:t>Presumes the presence of an oracle to extract 2 hypotheses</a:t>
            </a:r>
          </a:p>
          <a:p>
            <a:r>
              <a:rPr lang="en-US" dirty="0" smtClean="0"/>
              <a:t>Previous research has evaluated workers for other smaller scale tasks (Snow 2008)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Extracting PPs and Attachment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meeting, which is expected to draw 20,000 </a:t>
            </a:r>
            <a:r>
              <a:rPr lang="en-US" i="1" dirty="0" smtClean="0">
                <a:solidFill>
                  <a:srgbClr val="000099"/>
                </a:solidFill>
              </a:rPr>
              <a:t>to Bangkok</a:t>
            </a:r>
            <a:r>
              <a:rPr lang="en-US" dirty="0" smtClean="0"/>
              <a:t>, was going to be held </a:t>
            </a:r>
            <a:r>
              <a:rPr lang="en-US" i="1" dirty="0" smtClean="0">
                <a:solidFill>
                  <a:srgbClr val="000099"/>
                </a:solidFill>
              </a:rPr>
              <a:t>at the Central Plaza Hotel</a:t>
            </a:r>
            <a:r>
              <a:rPr lang="en-US" dirty="0" smtClean="0"/>
              <a:t>, but the government balked at the hotel’s conditions </a:t>
            </a:r>
            <a:r>
              <a:rPr lang="en-US" i="1" dirty="0" smtClean="0">
                <a:solidFill>
                  <a:srgbClr val="000099"/>
                </a:solidFill>
              </a:rPr>
              <a:t>for undertaking the necessary expansions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943600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Extracting PPs and Attachment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0833" t="30000" r="8333" b="10000"/>
          <a:stretch>
            <a:fillRect/>
          </a:stretch>
        </p:blipFill>
        <p:spPr bwMode="auto">
          <a:xfrm>
            <a:off x="0" y="0"/>
            <a:ext cx="6553201" cy="6018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81800" y="1676400"/>
            <a:ext cx="25908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PPs are found through tree traversal</a:t>
            </a:r>
            <a:endParaRPr lang="en-US" b="1" dirty="0">
              <a:solidFill>
                <a:srgbClr val="000099"/>
              </a:solidFill>
            </a:endParaRPr>
          </a:p>
        </p:txBody>
      </p:sp>
      <p:cxnSp>
        <p:nvCxnSpPr>
          <p:cNvPr id="8" name="Curved Connector 7"/>
          <p:cNvCxnSpPr/>
          <p:nvPr/>
        </p:nvCxnSpPr>
        <p:spPr>
          <a:xfrm rot="10800000" flipV="1">
            <a:off x="5257800" y="2133600"/>
            <a:ext cx="1524000" cy="9906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81800" y="3124200"/>
            <a:ext cx="228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The closest left sibling is the correct attachment</a:t>
            </a: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5600" y="4876800"/>
            <a:ext cx="24384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Verbs or NPs to left are plausible attachments</a:t>
            </a:r>
            <a:endParaRPr lang="en-US" b="1" dirty="0">
              <a:solidFill>
                <a:srgbClr val="000099"/>
              </a:solidFill>
            </a:endParaRPr>
          </a:p>
        </p:txBody>
      </p:sp>
      <p:cxnSp>
        <p:nvCxnSpPr>
          <p:cNvPr id="22" name="Curved Connector 21"/>
          <p:cNvCxnSpPr/>
          <p:nvPr/>
        </p:nvCxnSpPr>
        <p:spPr>
          <a:xfrm rot="10800000">
            <a:off x="2514600" y="4800600"/>
            <a:ext cx="41148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9" name="Freeform 48"/>
          <p:cNvSpPr/>
          <p:nvPr/>
        </p:nvSpPr>
        <p:spPr>
          <a:xfrm flipH="1" flipV="1">
            <a:off x="3343334" y="2414016"/>
            <a:ext cx="1304866" cy="2767584"/>
          </a:xfrm>
          <a:custGeom>
            <a:avLst/>
            <a:gdLst>
              <a:gd name="connsiteX0" fmla="*/ 1295403 w 2590800"/>
              <a:gd name="connsiteY0" fmla="*/ 0 h 5334000"/>
              <a:gd name="connsiteX1" fmla="*/ 2460624 w 2590800"/>
              <a:gd name="connsiteY1" fmla="*/ 1501780 h 5334000"/>
              <a:gd name="connsiteX2" fmla="*/ 2590800 w 2590800"/>
              <a:gd name="connsiteY2" fmla="*/ 2667003 h 5334000"/>
              <a:gd name="connsiteX3" fmla="*/ 1295400 w 2590800"/>
              <a:gd name="connsiteY3" fmla="*/ 2667000 h 5334000"/>
              <a:gd name="connsiteX4" fmla="*/ 1295403 w 2590800"/>
              <a:gd name="connsiteY4" fmla="*/ 0 h 5334000"/>
              <a:gd name="connsiteX0" fmla="*/ 1295403 w 2590800"/>
              <a:gd name="connsiteY0" fmla="*/ 0 h 5334000"/>
              <a:gd name="connsiteX1" fmla="*/ 2460624 w 2590800"/>
              <a:gd name="connsiteY1" fmla="*/ 1501780 h 5334000"/>
              <a:gd name="connsiteX2" fmla="*/ 2590800 w 2590800"/>
              <a:gd name="connsiteY2" fmla="*/ 2667003 h 53340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3276600 h 3276600"/>
              <a:gd name="connsiteX0" fmla="*/ 228604 w 1524002"/>
              <a:gd name="connsiteY0" fmla="*/ 0 h 3276600"/>
              <a:gd name="connsiteX1" fmla="*/ 1393825 w 1524002"/>
              <a:gd name="connsiteY1" fmla="*/ 1501780 h 3276600"/>
              <a:gd name="connsiteX2" fmla="*/ 1524001 w 1524002"/>
              <a:gd name="connsiteY2" fmla="*/ 2667003 h 3276600"/>
              <a:gd name="connsiteX3" fmla="*/ 228601 w 1524002"/>
              <a:gd name="connsiteY3" fmla="*/ 2667000 h 3276600"/>
              <a:gd name="connsiteX4" fmla="*/ 228604 w 1524002"/>
              <a:gd name="connsiteY4" fmla="*/ 0 h 3276600"/>
              <a:gd name="connsiteX0" fmla="*/ 0 w 1524002"/>
              <a:gd name="connsiteY0" fmla="*/ 685800 h 3276600"/>
              <a:gd name="connsiteX1" fmla="*/ 1393825 w 1524002"/>
              <a:gd name="connsiteY1" fmla="*/ 1501780 h 3276600"/>
              <a:gd name="connsiteX2" fmla="*/ 1524001 w 1524002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0 w 1295401"/>
              <a:gd name="connsiteY0" fmla="*/ 685800 h 3276600"/>
              <a:gd name="connsiteX1" fmla="*/ 1165224 w 1295401"/>
              <a:gd name="connsiteY1" fmla="*/ 1501780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1165224 w 1295401"/>
              <a:gd name="connsiteY1" fmla="*/ 1501780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1066799 w 1295401"/>
              <a:gd name="connsiteY1" fmla="*/ 1530172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1066799 w 1295401"/>
              <a:gd name="connsiteY1" fmla="*/ 1530172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914399 w 1295401"/>
              <a:gd name="connsiteY1" fmla="*/ 1530172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914399 w 1295401"/>
              <a:gd name="connsiteY1" fmla="*/ 1530172 h 3276600"/>
              <a:gd name="connsiteX2" fmla="*/ 1295400 w 1295401"/>
              <a:gd name="connsiteY2" fmla="*/ 3276600 h 3276600"/>
              <a:gd name="connsiteX0" fmla="*/ 6 w 1295404"/>
              <a:gd name="connsiteY0" fmla="*/ 0 h 3276600"/>
              <a:gd name="connsiteX1" fmla="*/ 1165227 w 1295404"/>
              <a:gd name="connsiteY1" fmla="*/ 1501780 h 3276600"/>
              <a:gd name="connsiteX2" fmla="*/ 1295403 w 1295404"/>
              <a:gd name="connsiteY2" fmla="*/ 2667003 h 3276600"/>
              <a:gd name="connsiteX3" fmla="*/ 3 w 1295404"/>
              <a:gd name="connsiteY3" fmla="*/ 2667000 h 3276600"/>
              <a:gd name="connsiteX4" fmla="*/ 6 w 1295404"/>
              <a:gd name="connsiteY4" fmla="*/ 0 h 3276600"/>
              <a:gd name="connsiteX0" fmla="*/ 0 w 1295404"/>
              <a:gd name="connsiteY0" fmla="*/ 547192 h 3276600"/>
              <a:gd name="connsiteX1" fmla="*/ 914402 w 1295404"/>
              <a:gd name="connsiteY1" fmla="*/ 1530172 h 3276600"/>
              <a:gd name="connsiteX2" fmla="*/ 1295403 w 1295404"/>
              <a:gd name="connsiteY2" fmla="*/ 3276600 h 3276600"/>
              <a:gd name="connsiteX0" fmla="*/ 0 w 1524005"/>
              <a:gd name="connsiteY0" fmla="*/ 0 h 2975153"/>
              <a:gd name="connsiteX1" fmla="*/ 1393828 w 1524005"/>
              <a:gd name="connsiteY1" fmla="*/ 1200333 h 2975153"/>
              <a:gd name="connsiteX2" fmla="*/ 1524004 w 1524005"/>
              <a:gd name="connsiteY2" fmla="*/ 2365556 h 2975153"/>
              <a:gd name="connsiteX3" fmla="*/ 228604 w 1524005"/>
              <a:gd name="connsiteY3" fmla="*/ 2365553 h 2975153"/>
              <a:gd name="connsiteX4" fmla="*/ 0 w 1524005"/>
              <a:gd name="connsiteY4" fmla="*/ 0 h 2975153"/>
              <a:gd name="connsiteX0" fmla="*/ 228601 w 1524005"/>
              <a:gd name="connsiteY0" fmla="*/ 245745 h 2975153"/>
              <a:gd name="connsiteX1" fmla="*/ 1143003 w 1524005"/>
              <a:gd name="connsiteY1" fmla="*/ 1228725 h 2975153"/>
              <a:gd name="connsiteX2" fmla="*/ 1524004 w 1524005"/>
              <a:gd name="connsiteY2" fmla="*/ 2975153 h 2975153"/>
              <a:gd name="connsiteX0" fmla="*/ 0 w 1295404"/>
              <a:gd name="connsiteY0" fmla="*/ 0 h 2975153"/>
              <a:gd name="connsiteX1" fmla="*/ 1165227 w 1295404"/>
              <a:gd name="connsiteY1" fmla="*/ 1200333 h 2975153"/>
              <a:gd name="connsiteX2" fmla="*/ 1295403 w 1295404"/>
              <a:gd name="connsiteY2" fmla="*/ 2365556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914402 w 1295404"/>
              <a:gd name="connsiteY1" fmla="*/ 1228725 h 2975153"/>
              <a:gd name="connsiteX2" fmla="*/ 1295403 w 1295404"/>
              <a:gd name="connsiteY2" fmla="*/ 2975153 h 2975153"/>
              <a:gd name="connsiteX0" fmla="*/ 0 w 1295404"/>
              <a:gd name="connsiteY0" fmla="*/ 0 h 2975153"/>
              <a:gd name="connsiteX1" fmla="*/ 1066802 w 1295404"/>
              <a:gd name="connsiteY1" fmla="*/ 1146810 h 2975153"/>
              <a:gd name="connsiteX2" fmla="*/ 1295403 w 1295404"/>
              <a:gd name="connsiteY2" fmla="*/ 2365556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914402 w 1295404"/>
              <a:gd name="connsiteY1" fmla="*/ 1228725 h 2975153"/>
              <a:gd name="connsiteX2" fmla="*/ 1295403 w 1295404"/>
              <a:gd name="connsiteY2" fmla="*/ 2975153 h 2975153"/>
              <a:gd name="connsiteX0" fmla="*/ 0 w 1304869"/>
              <a:gd name="connsiteY0" fmla="*/ 0 h 2975153"/>
              <a:gd name="connsiteX1" fmla="*/ 1219203 w 1304869"/>
              <a:gd name="connsiteY1" fmla="*/ 1146810 h 2975153"/>
              <a:gd name="connsiteX2" fmla="*/ 1295403 w 1304869"/>
              <a:gd name="connsiteY2" fmla="*/ 2365556 h 2975153"/>
              <a:gd name="connsiteX3" fmla="*/ 3 w 1304869"/>
              <a:gd name="connsiteY3" fmla="*/ 2365553 h 2975153"/>
              <a:gd name="connsiteX4" fmla="*/ 0 w 1304869"/>
              <a:gd name="connsiteY4" fmla="*/ 0 h 2975153"/>
              <a:gd name="connsiteX0" fmla="*/ 0 w 1304869"/>
              <a:gd name="connsiteY0" fmla="*/ 245745 h 2975153"/>
              <a:gd name="connsiteX1" fmla="*/ 914402 w 1304869"/>
              <a:gd name="connsiteY1" fmla="*/ 1228725 h 2975153"/>
              <a:gd name="connsiteX2" fmla="*/ 1295403 w 1304869"/>
              <a:gd name="connsiteY2" fmla="*/ 2975153 h 2975153"/>
              <a:gd name="connsiteX0" fmla="*/ 0 w 1304869"/>
              <a:gd name="connsiteY0" fmla="*/ 0 h 2975153"/>
              <a:gd name="connsiteX1" fmla="*/ 1219203 w 1304869"/>
              <a:gd name="connsiteY1" fmla="*/ 1146810 h 2975153"/>
              <a:gd name="connsiteX2" fmla="*/ 1295403 w 1304869"/>
              <a:gd name="connsiteY2" fmla="*/ 2365556 h 2975153"/>
              <a:gd name="connsiteX3" fmla="*/ 3 w 1304869"/>
              <a:gd name="connsiteY3" fmla="*/ 2365553 h 2975153"/>
              <a:gd name="connsiteX4" fmla="*/ 0 w 1304869"/>
              <a:gd name="connsiteY4" fmla="*/ 0 h 2975153"/>
              <a:gd name="connsiteX0" fmla="*/ 0 w 1304869"/>
              <a:gd name="connsiteY0" fmla="*/ 245745 h 2975153"/>
              <a:gd name="connsiteX1" fmla="*/ 914402 w 1304869"/>
              <a:gd name="connsiteY1" fmla="*/ 1310640 h 2975153"/>
              <a:gd name="connsiteX2" fmla="*/ 1295403 w 1304869"/>
              <a:gd name="connsiteY2" fmla="*/ 2975153 h 297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4869" h="2975153" stroke="0" extrusionOk="0">
                <a:moveTo>
                  <a:pt x="0" y="0"/>
                </a:moveTo>
                <a:cubicBezTo>
                  <a:pt x="496029" y="2"/>
                  <a:pt x="1002486" y="228200"/>
                  <a:pt x="1219203" y="1146810"/>
                </a:cubicBezTo>
                <a:cubicBezTo>
                  <a:pt x="1304869" y="1509929"/>
                  <a:pt x="1295404" y="1961870"/>
                  <a:pt x="1295403" y="2365556"/>
                </a:cubicBezTo>
                <a:lnTo>
                  <a:pt x="3" y="2365553"/>
                </a:lnTo>
                <a:cubicBezTo>
                  <a:pt x="2" y="1577035"/>
                  <a:pt x="1" y="788518"/>
                  <a:pt x="0" y="0"/>
                </a:cubicBezTo>
                <a:close/>
              </a:path>
              <a:path w="1304869" h="2975153" fill="none">
                <a:moveTo>
                  <a:pt x="0" y="245745"/>
                </a:moveTo>
                <a:cubicBezTo>
                  <a:pt x="496029" y="245747"/>
                  <a:pt x="594003" y="449774"/>
                  <a:pt x="914402" y="1310640"/>
                </a:cubicBezTo>
                <a:cubicBezTo>
                  <a:pt x="1000068" y="1673759"/>
                  <a:pt x="1295404" y="2571467"/>
                  <a:pt x="1295403" y="2975153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Freeform 52"/>
          <p:cNvSpPr/>
          <p:nvPr/>
        </p:nvSpPr>
        <p:spPr>
          <a:xfrm flipH="1" flipV="1">
            <a:off x="4495802" y="3124200"/>
            <a:ext cx="2269416" cy="840140"/>
          </a:xfrm>
          <a:custGeom>
            <a:avLst/>
            <a:gdLst>
              <a:gd name="connsiteX0" fmla="*/ 1295403 w 2590800"/>
              <a:gd name="connsiteY0" fmla="*/ 0 h 5334000"/>
              <a:gd name="connsiteX1" fmla="*/ 2460624 w 2590800"/>
              <a:gd name="connsiteY1" fmla="*/ 1501780 h 5334000"/>
              <a:gd name="connsiteX2" fmla="*/ 2590800 w 2590800"/>
              <a:gd name="connsiteY2" fmla="*/ 2667003 h 5334000"/>
              <a:gd name="connsiteX3" fmla="*/ 1295400 w 2590800"/>
              <a:gd name="connsiteY3" fmla="*/ 2667000 h 5334000"/>
              <a:gd name="connsiteX4" fmla="*/ 1295403 w 2590800"/>
              <a:gd name="connsiteY4" fmla="*/ 0 h 5334000"/>
              <a:gd name="connsiteX0" fmla="*/ 1295403 w 2590800"/>
              <a:gd name="connsiteY0" fmla="*/ 0 h 5334000"/>
              <a:gd name="connsiteX1" fmla="*/ 2460624 w 2590800"/>
              <a:gd name="connsiteY1" fmla="*/ 1501780 h 5334000"/>
              <a:gd name="connsiteX2" fmla="*/ 2590800 w 2590800"/>
              <a:gd name="connsiteY2" fmla="*/ 2667003 h 53340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3276600 h 3276600"/>
              <a:gd name="connsiteX0" fmla="*/ 228604 w 1524002"/>
              <a:gd name="connsiteY0" fmla="*/ 0 h 3276600"/>
              <a:gd name="connsiteX1" fmla="*/ 1393825 w 1524002"/>
              <a:gd name="connsiteY1" fmla="*/ 1501780 h 3276600"/>
              <a:gd name="connsiteX2" fmla="*/ 1524001 w 1524002"/>
              <a:gd name="connsiteY2" fmla="*/ 2667003 h 3276600"/>
              <a:gd name="connsiteX3" fmla="*/ 228601 w 1524002"/>
              <a:gd name="connsiteY3" fmla="*/ 2667000 h 3276600"/>
              <a:gd name="connsiteX4" fmla="*/ 228604 w 1524002"/>
              <a:gd name="connsiteY4" fmla="*/ 0 h 3276600"/>
              <a:gd name="connsiteX0" fmla="*/ 0 w 1524002"/>
              <a:gd name="connsiteY0" fmla="*/ 685800 h 3276600"/>
              <a:gd name="connsiteX1" fmla="*/ 1393825 w 1524002"/>
              <a:gd name="connsiteY1" fmla="*/ 1501780 h 3276600"/>
              <a:gd name="connsiteX2" fmla="*/ 1524001 w 1524002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0 w 1295401"/>
              <a:gd name="connsiteY0" fmla="*/ 685800 h 3276600"/>
              <a:gd name="connsiteX1" fmla="*/ 1165224 w 1295401"/>
              <a:gd name="connsiteY1" fmla="*/ 1501780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1165224 w 1295401"/>
              <a:gd name="connsiteY1" fmla="*/ 1501780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1066799 w 1295401"/>
              <a:gd name="connsiteY1" fmla="*/ 1530172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1066799 w 1295401"/>
              <a:gd name="connsiteY1" fmla="*/ 1530172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914399 w 1295401"/>
              <a:gd name="connsiteY1" fmla="*/ 1530172 h 3276600"/>
              <a:gd name="connsiteX2" fmla="*/ 1295400 w 1295401"/>
              <a:gd name="connsiteY2" fmla="*/ 3276600 h 3276600"/>
              <a:gd name="connsiteX0" fmla="*/ 3 w 1295401"/>
              <a:gd name="connsiteY0" fmla="*/ 0 h 3276600"/>
              <a:gd name="connsiteX1" fmla="*/ 1165224 w 1295401"/>
              <a:gd name="connsiteY1" fmla="*/ 1501780 h 3276600"/>
              <a:gd name="connsiteX2" fmla="*/ 1295400 w 1295401"/>
              <a:gd name="connsiteY2" fmla="*/ 2667003 h 3276600"/>
              <a:gd name="connsiteX3" fmla="*/ 0 w 1295401"/>
              <a:gd name="connsiteY3" fmla="*/ 2667000 h 3276600"/>
              <a:gd name="connsiteX4" fmla="*/ 3 w 1295401"/>
              <a:gd name="connsiteY4" fmla="*/ 0 h 3276600"/>
              <a:gd name="connsiteX0" fmla="*/ 76198 w 1295401"/>
              <a:gd name="connsiteY0" fmla="*/ 559420 h 3276600"/>
              <a:gd name="connsiteX1" fmla="*/ 914399 w 1295401"/>
              <a:gd name="connsiteY1" fmla="*/ 1530172 h 3276600"/>
              <a:gd name="connsiteX2" fmla="*/ 1295400 w 1295401"/>
              <a:gd name="connsiteY2" fmla="*/ 3276600 h 3276600"/>
              <a:gd name="connsiteX0" fmla="*/ 6 w 1295404"/>
              <a:gd name="connsiteY0" fmla="*/ 0 h 3276600"/>
              <a:gd name="connsiteX1" fmla="*/ 1165227 w 1295404"/>
              <a:gd name="connsiteY1" fmla="*/ 1501780 h 3276600"/>
              <a:gd name="connsiteX2" fmla="*/ 1295403 w 1295404"/>
              <a:gd name="connsiteY2" fmla="*/ 2667003 h 3276600"/>
              <a:gd name="connsiteX3" fmla="*/ 3 w 1295404"/>
              <a:gd name="connsiteY3" fmla="*/ 2667000 h 3276600"/>
              <a:gd name="connsiteX4" fmla="*/ 6 w 1295404"/>
              <a:gd name="connsiteY4" fmla="*/ 0 h 3276600"/>
              <a:gd name="connsiteX0" fmla="*/ 0 w 1295404"/>
              <a:gd name="connsiteY0" fmla="*/ 547192 h 3276600"/>
              <a:gd name="connsiteX1" fmla="*/ 914402 w 1295404"/>
              <a:gd name="connsiteY1" fmla="*/ 1530172 h 3276600"/>
              <a:gd name="connsiteX2" fmla="*/ 1295403 w 1295404"/>
              <a:gd name="connsiteY2" fmla="*/ 3276600 h 3276600"/>
              <a:gd name="connsiteX0" fmla="*/ 0 w 1524005"/>
              <a:gd name="connsiteY0" fmla="*/ 0 h 2975153"/>
              <a:gd name="connsiteX1" fmla="*/ 1393828 w 1524005"/>
              <a:gd name="connsiteY1" fmla="*/ 1200333 h 2975153"/>
              <a:gd name="connsiteX2" fmla="*/ 1524004 w 1524005"/>
              <a:gd name="connsiteY2" fmla="*/ 2365556 h 2975153"/>
              <a:gd name="connsiteX3" fmla="*/ 228604 w 1524005"/>
              <a:gd name="connsiteY3" fmla="*/ 2365553 h 2975153"/>
              <a:gd name="connsiteX4" fmla="*/ 0 w 1524005"/>
              <a:gd name="connsiteY4" fmla="*/ 0 h 2975153"/>
              <a:gd name="connsiteX0" fmla="*/ 228601 w 1524005"/>
              <a:gd name="connsiteY0" fmla="*/ 245745 h 2975153"/>
              <a:gd name="connsiteX1" fmla="*/ 1143003 w 1524005"/>
              <a:gd name="connsiteY1" fmla="*/ 1228725 h 2975153"/>
              <a:gd name="connsiteX2" fmla="*/ 1524004 w 1524005"/>
              <a:gd name="connsiteY2" fmla="*/ 2975153 h 2975153"/>
              <a:gd name="connsiteX0" fmla="*/ 0 w 1295404"/>
              <a:gd name="connsiteY0" fmla="*/ 0 h 2975153"/>
              <a:gd name="connsiteX1" fmla="*/ 1165227 w 1295404"/>
              <a:gd name="connsiteY1" fmla="*/ 1200333 h 2975153"/>
              <a:gd name="connsiteX2" fmla="*/ 1295403 w 1295404"/>
              <a:gd name="connsiteY2" fmla="*/ 2365556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914402 w 1295404"/>
              <a:gd name="connsiteY1" fmla="*/ 1228725 h 2975153"/>
              <a:gd name="connsiteX2" fmla="*/ 1295403 w 1295404"/>
              <a:gd name="connsiteY2" fmla="*/ 2975153 h 2975153"/>
              <a:gd name="connsiteX0" fmla="*/ 0 w 1295404"/>
              <a:gd name="connsiteY0" fmla="*/ 0 h 2975153"/>
              <a:gd name="connsiteX1" fmla="*/ 1066802 w 1295404"/>
              <a:gd name="connsiteY1" fmla="*/ 1146810 h 2975153"/>
              <a:gd name="connsiteX2" fmla="*/ 1295403 w 1295404"/>
              <a:gd name="connsiteY2" fmla="*/ 2365556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914402 w 1295404"/>
              <a:gd name="connsiteY1" fmla="*/ 1228725 h 2975153"/>
              <a:gd name="connsiteX2" fmla="*/ 1295403 w 1295404"/>
              <a:gd name="connsiteY2" fmla="*/ 2975153 h 2975153"/>
              <a:gd name="connsiteX0" fmla="*/ 0 w 1304869"/>
              <a:gd name="connsiteY0" fmla="*/ 0 h 2975153"/>
              <a:gd name="connsiteX1" fmla="*/ 1219203 w 1304869"/>
              <a:gd name="connsiteY1" fmla="*/ 1146810 h 2975153"/>
              <a:gd name="connsiteX2" fmla="*/ 1295403 w 1304869"/>
              <a:gd name="connsiteY2" fmla="*/ 2365556 h 2975153"/>
              <a:gd name="connsiteX3" fmla="*/ 3 w 1304869"/>
              <a:gd name="connsiteY3" fmla="*/ 2365553 h 2975153"/>
              <a:gd name="connsiteX4" fmla="*/ 0 w 1304869"/>
              <a:gd name="connsiteY4" fmla="*/ 0 h 2975153"/>
              <a:gd name="connsiteX0" fmla="*/ 0 w 1304869"/>
              <a:gd name="connsiteY0" fmla="*/ 245745 h 2975153"/>
              <a:gd name="connsiteX1" fmla="*/ 914402 w 1304869"/>
              <a:gd name="connsiteY1" fmla="*/ 1228725 h 2975153"/>
              <a:gd name="connsiteX2" fmla="*/ 1295403 w 1304869"/>
              <a:gd name="connsiteY2" fmla="*/ 2975153 h 2975153"/>
              <a:gd name="connsiteX0" fmla="*/ 0 w 1304869"/>
              <a:gd name="connsiteY0" fmla="*/ 0 h 2975153"/>
              <a:gd name="connsiteX1" fmla="*/ 1219203 w 1304869"/>
              <a:gd name="connsiteY1" fmla="*/ 1146810 h 2975153"/>
              <a:gd name="connsiteX2" fmla="*/ 1295403 w 1304869"/>
              <a:gd name="connsiteY2" fmla="*/ 2365556 h 2975153"/>
              <a:gd name="connsiteX3" fmla="*/ 3 w 1304869"/>
              <a:gd name="connsiteY3" fmla="*/ 2365553 h 2975153"/>
              <a:gd name="connsiteX4" fmla="*/ 0 w 1304869"/>
              <a:gd name="connsiteY4" fmla="*/ 0 h 2975153"/>
              <a:gd name="connsiteX0" fmla="*/ 0 w 1304869"/>
              <a:gd name="connsiteY0" fmla="*/ 245745 h 2975153"/>
              <a:gd name="connsiteX1" fmla="*/ 914402 w 1304869"/>
              <a:gd name="connsiteY1" fmla="*/ 1310640 h 2975153"/>
              <a:gd name="connsiteX2" fmla="*/ 1295403 w 1304869"/>
              <a:gd name="connsiteY2" fmla="*/ 2975153 h 2975153"/>
              <a:gd name="connsiteX0" fmla="*/ 0 w 1390535"/>
              <a:gd name="connsiteY0" fmla="*/ 493589 h 3468742"/>
              <a:gd name="connsiteX1" fmla="*/ 1304869 w 1390535"/>
              <a:gd name="connsiteY1" fmla="*/ 918611 h 3468742"/>
              <a:gd name="connsiteX2" fmla="*/ 1295403 w 1390535"/>
              <a:gd name="connsiteY2" fmla="*/ 2859145 h 3468742"/>
              <a:gd name="connsiteX3" fmla="*/ 3 w 1390535"/>
              <a:gd name="connsiteY3" fmla="*/ 2859142 h 3468742"/>
              <a:gd name="connsiteX4" fmla="*/ 0 w 1390535"/>
              <a:gd name="connsiteY4" fmla="*/ 493589 h 3468742"/>
              <a:gd name="connsiteX0" fmla="*/ 0 w 1390535"/>
              <a:gd name="connsiteY0" fmla="*/ 739334 h 3468742"/>
              <a:gd name="connsiteX1" fmla="*/ 914402 w 1390535"/>
              <a:gd name="connsiteY1" fmla="*/ 1804229 h 3468742"/>
              <a:gd name="connsiteX2" fmla="*/ 1295403 w 1390535"/>
              <a:gd name="connsiteY2" fmla="*/ 3468742 h 3468742"/>
              <a:gd name="connsiteX0" fmla="*/ 0 w 1295404"/>
              <a:gd name="connsiteY0" fmla="*/ 68567 h 3043720"/>
              <a:gd name="connsiteX1" fmla="*/ 1174382 w 1295404"/>
              <a:gd name="connsiteY1" fmla="*/ 918611 h 3043720"/>
              <a:gd name="connsiteX2" fmla="*/ 1295403 w 1295404"/>
              <a:gd name="connsiteY2" fmla="*/ 2434123 h 3043720"/>
              <a:gd name="connsiteX3" fmla="*/ 3 w 1295404"/>
              <a:gd name="connsiteY3" fmla="*/ 2434120 h 3043720"/>
              <a:gd name="connsiteX4" fmla="*/ 0 w 1295404"/>
              <a:gd name="connsiteY4" fmla="*/ 68567 h 3043720"/>
              <a:gd name="connsiteX0" fmla="*/ 0 w 1295404"/>
              <a:gd name="connsiteY0" fmla="*/ 314312 h 3043720"/>
              <a:gd name="connsiteX1" fmla="*/ 914402 w 1295404"/>
              <a:gd name="connsiteY1" fmla="*/ 1379207 h 3043720"/>
              <a:gd name="connsiteX2" fmla="*/ 1295403 w 1295404"/>
              <a:gd name="connsiteY2" fmla="*/ 3043720 h 3043720"/>
              <a:gd name="connsiteX0" fmla="*/ 0 w 1295404"/>
              <a:gd name="connsiteY0" fmla="*/ 68567 h 3043720"/>
              <a:gd name="connsiteX1" fmla="*/ 1174382 w 1295404"/>
              <a:gd name="connsiteY1" fmla="*/ 918611 h 3043720"/>
              <a:gd name="connsiteX2" fmla="*/ 1295403 w 1295404"/>
              <a:gd name="connsiteY2" fmla="*/ 2434123 h 3043720"/>
              <a:gd name="connsiteX3" fmla="*/ 3 w 1295404"/>
              <a:gd name="connsiteY3" fmla="*/ 2434120 h 3043720"/>
              <a:gd name="connsiteX4" fmla="*/ 0 w 1295404"/>
              <a:gd name="connsiteY4" fmla="*/ 68567 h 3043720"/>
              <a:gd name="connsiteX0" fmla="*/ 0 w 1295404"/>
              <a:gd name="connsiteY0" fmla="*/ 314312 h 3043720"/>
              <a:gd name="connsiteX1" fmla="*/ 1130887 w 1295404"/>
              <a:gd name="connsiteY1" fmla="*/ 1343632 h 3043720"/>
              <a:gd name="connsiteX2" fmla="*/ 1295403 w 1295404"/>
              <a:gd name="connsiteY2" fmla="*/ 3043720 h 3043720"/>
              <a:gd name="connsiteX0" fmla="*/ 0 w 1295404"/>
              <a:gd name="connsiteY0" fmla="*/ 68567 h 3043720"/>
              <a:gd name="connsiteX1" fmla="*/ 1174382 w 1295404"/>
              <a:gd name="connsiteY1" fmla="*/ 918611 h 3043720"/>
              <a:gd name="connsiteX2" fmla="*/ 1295403 w 1295404"/>
              <a:gd name="connsiteY2" fmla="*/ 2434123 h 3043720"/>
              <a:gd name="connsiteX3" fmla="*/ 3 w 1295404"/>
              <a:gd name="connsiteY3" fmla="*/ 2434120 h 3043720"/>
              <a:gd name="connsiteX4" fmla="*/ 0 w 1295404"/>
              <a:gd name="connsiteY4" fmla="*/ 68567 h 3043720"/>
              <a:gd name="connsiteX0" fmla="*/ 0 w 1295404"/>
              <a:gd name="connsiteY0" fmla="*/ 314312 h 3043720"/>
              <a:gd name="connsiteX1" fmla="*/ 1077926 w 1295404"/>
              <a:gd name="connsiteY1" fmla="*/ 1343632 h 3043720"/>
              <a:gd name="connsiteX2" fmla="*/ 1295403 w 1295404"/>
              <a:gd name="connsiteY2" fmla="*/ 3043720 h 3043720"/>
              <a:gd name="connsiteX0" fmla="*/ 0 w 1295404"/>
              <a:gd name="connsiteY0" fmla="*/ 0 h 2975153"/>
              <a:gd name="connsiteX1" fmla="*/ 1077926 w 1295404"/>
              <a:gd name="connsiteY1" fmla="*/ 1700087 h 2975153"/>
              <a:gd name="connsiteX2" fmla="*/ 1295403 w 1295404"/>
              <a:gd name="connsiteY2" fmla="*/ 2365556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1077926 w 1295404"/>
              <a:gd name="connsiteY1" fmla="*/ 1275065 h 2975153"/>
              <a:gd name="connsiteX2" fmla="*/ 1295403 w 1295404"/>
              <a:gd name="connsiteY2" fmla="*/ 2975153 h 2975153"/>
              <a:gd name="connsiteX0" fmla="*/ 0 w 1295404"/>
              <a:gd name="connsiteY0" fmla="*/ 0 h 2975153"/>
              <a:gd name="connsiteX1" fmla="*/ 1077926 w 1295404"/>
              <a:gd name="connsiteY1" fmla="*/ 1700087 h 2975153"/>
              <a:gd name="connsiteX2" fmla="*/ 1164917 w 1295404"/>
              <a:gd name="connsiteY2" fmla="*/ 2125109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1077926 w 1295404"/>
              <a:gd name="connsiteY1" fmla="*/ 1275065 h 2975153"/>
              <a:gd name="connsiteX2" fmla="*/ 1295403 w 1295404"/>
              <a:gd name="connsiteY2" fmla="*/ 2975153 h 2975153"/>
              <a:gd name="connsiteX0" fmla="*/ 0 w 1295404"/>
              <a:gd name="connsiteY0" fmla="*/ 0 h 2975153"/>
              <a:gd name="connsiteX1" fmla="*/ 1077926 w 1295404"/>
              <a:gd name="connsiteY1" fmla="*/ 1700087 h 2975153"/>
              <a:gd name="connsiteX2" fmla="*/ 1164917 w 1295404"/>
              <a:gd name="connsiteY2" fmla="*/ 2975153 h 2975153"/>
              <a:gd name="connsiteX3" fmla="*/ 3 w 1295404"/>
              <a:gd name="connsiteY3" fmla="*/ 2365553 h 2975153"/>
              <a:gd name="connsiteX4" fmla="*/ 0 w 1295404"/>
              <a:gd name="connsiteY4" fmla="*/ 0 h 2975153"/>
              <a:gd name="connsiteX0" fmla="*/ 0 w 1295404"/>
              <a:gd name="connsiteY0" fmla="*/ 245745 h 2975153"/>
              <a:gd name="connsiteX1" fmla="*/ 1077926 w 1295404"/>
              <a:gd name="connsiteY1" fmla="*/ 1275065 h 2975153"/>
              <a:gd name="connsiteX2" fmla="*/ 1295403 w 1295404"/>
              <a:gd name="connsiteY2" fmla="*/ 2975153 h 2975153"/>
              <a:gd name="connsiteX0" fmla="*/ 0 w 1295404"/>
              <a:gd name="connsiteY0" fmla="*/ 0 h 4675240"/>
              <a:gd name="connsiteX1" fmla="*/ 1077926 w 1295404"/>
              <a:gd name="connsiteY1" fmla="*/ 1700087 h 4675240"/>
              <a:gd name="connsiteX2" fmla="*/ 1121421 w 1295404"/>
              <a:gd name="connsiteY2" fmla="*/ 4675240 h 4675240"/>
              <a:gd name="connsiteX3" fmla="*/ 3 w 1295404"/>
              <a:gd name="connsiteY3" fmla="*/ 2365553 h 4675240"/>
              <a:gd name="connsiteX4" fmla="*/ 0 w 1295404"/>
              <a:gd name="connsiteY4" fmla="*/ 0 h 4675240"/>
              <a:gd name="connsiteX0" fmla="*/ 0 w 1295404"/>
              <a:gd name="connsiteY0" fmla="*/ 245745 h 4675240"/>
              <a:gd name="connsiteX1" fmla="*/ 1077926 w 1295404"/>
              <a:gd name="connsiteY1" fmla="*/ 1275065 h 4675240"/>
              <a:gd name="connsiteX2" fmla="*/ 1295403 w 1295404"/>
              <a:gd name="connsiteY2" fmla="*/ 2975153 h 4675240"/>
              <a:gd name="connsiteX0" fmla="*/ 0 w 1295403"/>
              <a:gd name="connsiteY0" fmla="*/ 0 h 4675240"/>
              <a:gd name="connsiteX1" fmla="*/ 1077926 w 1295403"/>
              <a:gd name="connsiteY1" fmla="*/ 1700087 h 4675240"/>
              <a:gd name="connsiteX2" fmla="*/ 1121421 w 1295403"/>
              <a:gd name="connsiteY2" fmla="*/ 4675240 h 4675240"/>
              <a:gd name="connsiteX3" fmla="*/ 3 w 1295403"/>
              <a:gd name="connsiteY3" fmla="*/ 2365553 h 4675240"/>
              <a:gd name="connsiteX4" fmla="*/ 0 w 1295403"/>
              <a:gd name="connsiteY4" fmla="*/ 0 h 4675240"/>
              <a:gd name="connsiteX0" fmla="*/ 0 w 1295403"/>
              <a:gd name="connsiteY0" fmla="*/ 245745 h 4675240"/>
              <a:gd name="connsiteX1" fmla="*/ 1077926 w 1295403"/>
              <a:gd name="connsiteY1" fmla="*/ 1275065 h 4675240"/>
              <a:gd name="connsiteX2" fmla="*/ 1295403 w 1295403"/>
              <a:gd name="connsiteY2" fmla="*/ 2975153 h 4675240"/>
              <a:gd name="connsiteX0" fmla="*/ 0 w 1295403"/>
              <a:gd name="connsiteY0" fmla="*/ 68567 h 4743807"/>
              <a:gd name="connsiteX1" fmla="*/ 1208413 w 1295403"/>
              <a:gd name="connsiteY1" fmla="*/ 918611 h 4743807"/>
              <a:gd name="connsiteX2" fmla="*/ 1121421 w 1295403"/>
              <a:gd name="connsiteY2" fmla="*/ 4743807 h 4743807"/>
              <a:gd name="connsiteX3" fmla="*/ 3 w 1295403"/>
              <a:gd name="connsiteY3" fmla="*/ 2434120 h 4743807"/>
              <a:gd name="connsiteX4" fmla="*/ 0 w 1295403"/>
              <a:gd name="connsiteY4" fmla="*/ 68567 h 4743807"/>
              <a:gd name="connsiteX0" fmla="*/ 0 w 1295403"/>
              <a:gd name="connsiteY0" fmla="*/ 314312 h 4743807"/>
              <a:gd name="connsiteX1" fmla="*/ 1077926 w 1295403"/>
              <a:gd name="connsiteY1" fmla="*/ 1343632 h 4743807"/>
              <a:gd name="connsiteX2" fmla="*/ 1295403 w 1295403"/>
              <a:gd name="connsiteY2" fmla="*/ 3043720 h 4743807"/>
              <a:gd name="connsiteX0" fmla="*/ 0 w 1295403"/>
              <a:gd name="connsiteY0" fmla="*/ 0 h 4675240"/>
              <a:gd name="connsiteX1" fmla="*/ 990935 w 1295403"/>
              <a:gd name="connsiteY1" fmla="*/ 1700087 h 4675240"/>
              <a:gd name="connsiteX2" fmla="*/ 1121421 w 1295403"/>
              <a:gd name="connsiteY2" fmla="*/ 4675240 h 4675240"/>
              <a:gd name="connsiteX3" fmla="*/ 3 w 1295403"/>
              <a:gd name="connsiteY3" fmla="*/ 2365553 h 4675240"/>
              <a:gd name="connsiteX4" fmla="*/ 0 w 1295403"/>
              <a:gd name="connsiteY4" fmla="*/ 0 h 4675240"/>
              <a:gd name="connsiteX0" fmla="*/ 0 w 1295403"/>
              <a:gd name="connsiteY0" fmla="*/ 245745 h 4675240"/>
              <a:gd name="connsiteX1" fmla="*/ 1077926 w 1295403"/>
              <a:gd name="connsiteY1" fmla="*/ 1275065 h 4675240"/>
              <a:gd name="connsiteX2" fmla="*/ 1295403 w 1295403"/>
              <a:gd name="connsiteY2" fmla="*/ 2975153 h 4675240"/>
              <a:gd name="connsiteX0" fmla="*/ 0 w 1295403"/>
              <a:gd name="connsiteY0" fmla="*/ 10821 h 4686061"/>
              <a:gd name="connsiteX1" fmla="*/ 990935 w 1295403"/>
              <a:gd name="connsiteY1" fmla="*/ 1710908 h 4686061"/>
              <a:gd name="connsiteX2" fmla="*/ 1121421 w 1295403"/>
              <a:gd name="connsiteY2" fmla="*/ 4686061 h 4686061"/>
              <a:gd name="connsiteX3" fmla="*/ 3 w 1295403"/>
              <a:gd name="connsiteY3" fmla="*/ 2376374 h 4686061"/>
              <a:gd name="connsiteX4" fmla="*/ 0 w 1295403"/>
              <a:gd name="connsiteY4" fmla="*/ 10821 h 4686061"/>
              <a:gd name="connsiteX0" fmla="*/ 0 w 1295403"/>
              <a:gd name="connsiteY0" fmla="*/ 256566 h 4686061"/>
              <a:gd name="connsiteX1" fmla="*/ 1034430 w 1295403"/>
              <a:gd name="connsiteY1" fmla="*/ 860865 h 4686061"/>
              <a:gd name="connsiteX2" fmla="*/ 1295403 w 1295403"/>
              <a:gd name="connsiteY2" fmla="*/ 2985974 h 46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5403" h="4686061" stroke="0" extrusionOk="0">
                <a:moveTo>
                  <a:pt x="0" y="10821"/>
                </a:moveTo>
                <a:cubicBezTo>
                  <a:pt x="496029" y="10823"/>
                  <a:pt x="774218" y="792298"/>
                  <a:pt x="990935" y="1710908"/>
                </a:cubicBezTo>
                <a:cubicBezTo>
                  <a:pt x="1076601" y="2074027"/>
                  <a:pt x="1121422" y="4282375"/>
                  <a:pt x="1121421" y="4686061"/>
                </a:cubicBezTo>
                <a:lnTo>
                  <a:pt x="3" y="2376374"/>
                </a:lnTo>
                <a:cubicBezTo>
                  <a:pt x="2" y="1587856"/>
                  <a:pt x="1" y="799339"/>
                  <a:pt x="0" y="10821"/>
                </a:cubicBezTo>
                <a:close/>
              </a:path>
              <a:path w="1295403" h="4686061" fill="none">
                <a:moveTo>
                  <a:pt x="0" y="256566"/>
                </a:moveTo>
                <a:cubicBezTo>
                  <a:pt x="496029" y="256568"/>
                  <a:pt x="714031" y="-1"/>
                  <a:pt x="1034430" y="860865"/>
                </a:cubicBezTo>
                <a:cubicBezTo>
                  <a:pt x="1120096" y="1223984"/>
                  <a:pt x="1204847" y="1983073"/>
                  <a:pt x="1295403" y="2985974"/>
                </a:cubicBezTo>
              </a:path>
            </a:pathLst>
          </a:custGeom>
          <a:ln cap="flat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E2642-EE25-4EBF-8B57-AD76EE5F69E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 descr="screensho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8763000" cy="64629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62200" y="8382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Pilot Study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20 PP attachment cases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Experimented with 3 question wordings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Selected wording with most accurate responses (16/20)</a:t>
            </a:r>
          </a:p>
          <a:p>
            <a:r>
              <a:rPr lang="en-US" dirty="0" smtClean="0"/>
              <a:t>Full Study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Ran question extraction on 3000 Penn Treebank sentences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Selected  first 1000 for questions avoiding</a:t>
            </a:r>
            <a:endParaRPr lang="en-US" dirty="0" smtClean="0">
              <a:solidFill>
                <a:srgbClr val="000099"/>
              </a:solidFill>
            </a:endParaRPr>
          </a:p>
          <a:p>
            <a:pPr lvl="2"/>
            <a:r>
              <a:rPr lang="en-US" dirty="0" smtClean="0">
                <a:solidFill>
                  <a:srgbClr val="000099"/>
                </a:solidFill>
              </a:rPr>
              <a:t>Similar sentences (e.g. “</a:t>
            </a:r>
            <a:r>
              <a:rPr lang="en-US" dirty="0" smtClean="0">
                <a:solidFill>
                  <a:srgbClr val="C00000"/>
                </a:solidFill>
              </a:rPr>
              <a:t>University of Pennsylvania</a:t>
            </a:r>
            <a:r>
              <a:rPr lang="en-US" dirty="0" smtClean="0">
                <a:solidFill>
                  <a:srgbClr val="000099"/>
                </a:solidFill>
              </a:rPr>
              <a:t>” “</a:t>
            </a:r>
            <a:r>
              <a:rPr lang="en-US" dirty="0" smtClean="0">
                <a:solidFill>
                  <a:srgbClr val="C00000"/>
                </a:solidFill>
              </a:rPr>
              <a:t>University of Colorado</a:t>
            </a:r>
            <a:r>
              <a:rPr lang="en-US" dirty="0" smtClean="0">
                <a:solidFill>
                  <a:srgbClr val="000099"/>
                </a:solidFill>
              </a:rPr>
              <a:t>”)</a:t>
            </a:r>
            <a:endParaRPr lang="en-US" dirty="0" smtClean="0">
              <a:solidFill>
                <a:srgbClr val="000099"/>
              </a:solidFill>
            </a:endParaRPr>
          </a:p>
          <a:p>
            <a:pPr lvl="2"/>
            <a:r>
              <a:rPr lang="en-US" dirty="0" smtClean="0">
                <a:solidFill>
                  <a:srgbClr val="000099"/>
                </a:solidFill>
              </a:rPr>
              <a:t>Complex</a:t>
            </a:r>
            <a:r>
              <a:rPr lang="en-US" dirty="0" smtClean="0">
                <a:solidFill>
                  <a:srgbClr val="000099"/>
                </a:solidFill>
              </a:rPr>
              <a:t> constructions where tree structure didn’t identify answer (e.g., “</a:t>
            </a:r>
            <a:r>
              <a:rPr lang="en-US" dirty="0" smtClean="0">
                <a:solidFill>
                  <a:srgbClr val="C00000"/>
                </a:solidFill>
              </a:rPr>
              <a:t>The decline was even steeper than in November</a:t>
            </a:r>
            <a:r>
              <a:rPr lang="en-US" dirty="0" smtClean="0">
                <a:solidFill>
                  <a:srgbClr val="000099"/>
                </a:solidFill>
              </a:rPr>
              <a:t>.’’)</a:t>
            </a:r>
          </a:p>
          <a:p>
            <a:pPr lvl="2"/>
            <a:r>
              <a:rPr lang="en-US" dirty="0" smtClean="0">
                <a:solidFill>
                  <a:srgbClr val="000099"/>
                </a:solidFill>
              </a:rPr>
              <a:t>Forward modification</a:t>
            </a:r>
            <a:endParaRPr lang="en-US" dirty="0" smtClean="0">
              <a:solidFill>
                <a:srgbClr val="000099"/>
              </a:solidFill>
            </a:endParaRP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Workers self-identified as US residents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</a:rPr>
              <a:t>Each question posed to 3 workers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Study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Average time/task: 49 seconds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5 hours and 25 min to complete entire task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Total expense: $135</a:t>
            </a:r>
          </a:p>
          <a:p>
            <a:pPr lvl="1"/>
            <a:r>
              <a:rPr lang="en-US" dirty="0" smtClean="0"/>
              <a:t>$120 on workers</a:t>
            </a:r>
          </a:p>
          <a:p>
            <a:pPr lvl="1"/>
            <a:r>
              <a:rPr lang="en-US" dirty="0" smtClean="0"/>
              <a:t>$15 on mechanical </a:t>
            </a:r>
            <a:r>
              <a:rPr lang="en-US" dirty="0" err="1" smtClean="0"/>
              <a:t>turk</a:t>
            </a:r>
            <a:r>
              <a:rPr lang="en-US" dirty="0" smtClean="0"/>
              <a:t> fee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3820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Basis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Percent</a:t>
                      </a:r>
                      <a:r>
                        <a:rPr lang="en-US" sz="3200" baseline="0" dirty="0" smtClean="0"/>
                        <a:t> Correct </a:t>
                      </a:r>
                      <a:r>
                        <a:rPr lang="en-US" sz="3200" baseline="0" dirty="0" smtClean="0"/>
                        <a:t>Attachment Points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3000 individual responses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86.7%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i="1" dirty="0" smtClean="0">
                          <a:solidFill>
                            <a:srgbClr val="000066"/>
                          </a:solidFill>
                        </a:rPr>
                        <a:t>Unanimous</a:t>
                      </a:r>
                      <a:r>
                        <a:rPr lang="en-US" sz="3200" i="1" baseline="0" dirty="0" smtClean="0">
                          <a:solidFill>
                            <a:srgbClr val="000066"/>
                          </a:solidFill>
                        </a:rPr>
                        <a:t> agreement </a:t>
                      </a:r>
                      <a:r>
                        <a:rPr lang="en-US" sz="3200" baseline="0" dirty="0" smtClean="0"/>
                        <a:t>for 1000 responses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71.8%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 smtClean="0">
                          <a:solidFill>
                            <a:srgbClr val="000066"/>
                          </a:solidFill>
                        </a:rPr>
                        <a:t>Majority</a:t>
                      </a:r>
                      <a:r>
                        <a:rPr lang="en-US" sz="3200" i="1" baseline="0" dirty="0" smtClean="0">
                          <a:solidFill>
                            <a:srgbClr val="000066"/>
                          </a:solidFill>
                        </a:rPr>
                        <a:t> agreement </a:t>
                      </a:r>
                      <a:r>
                        <a:rPr lang="en-US" sz="3200" baseline="0" dirty="0" smtClean="0"/>
                        <a:t>for 1000 responses</a:t>
                      </a:r>
                      <a:endParaRPr lang="en-US" sz="3200" dirty="0" smtClean="0"/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92.2%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Manual analysis of </a:t>
            </a:r>
            <a:r>
              <a:rPr lang="en-US" dirty="0" smtClean="0"/>
              <a:t>incorrect cases (78)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Difficulty when correct </a:t>
            </a:r>
            <a:r>
              <a:rPr lang="en-US" dirty="0" smtClean="0"/>
              <a:t>attachment point </a:t>
            </a:r>
            <a:r>
              <a:rPr lang="en-US" dirty="0" smtClean="0"/>
              <a:t>a verb or </a:t>
            </a:r>
            <a:r>
              <a:rPr lang="en-US" dirty="0" err="1" smtClean="0"/>
              <a:t>adj</a:t>
            </a:r>
            <a:endParaRPr lang="en-US" dirty="0" smtClean="0"/>
          </a:p>
          <a:p>
            <a:pPr lvl="1"/>
            <a:r>
              <a:rPr lang="en-US" dirty="0" smtClean="0"/>
              <a:t>The morbidity rate </a:t>
            </a:r>
            <a:r>
              <a:rPr lang="en-US" i="1" dirty="0" smtClean="0">
                <a:solidFill>
                  <a:srgbClr val="000099"/>
                </a:solidFill>
              </a:rPr>
              <a:t>is</a:t>
            </a:r>
            <a:r>
              <a:rPr lang="en-US" dirty="0" smtClean="0"/>
              <a:t> a striking </a:t>
            </a:r>
            <a:r>
              <a:rPr lang="en-US" dirty="0" smtClean="0"/>
              <a:t>finding </a:t>
            </a:r>
            <a:r>
              <a:rPr lang="en-US" b="1" dirty="0" smtClean="0">
                <a:solidFill>
                  <a:srgbClr val="CC0099"/>
                </a:solidFill>
              </a:rPr>
              <a:t>among many </a:t>
            </a:r>
            <a:r>
              <a:rPr lang="en-US" b="1" dirty="0" smtClean="0">
                <a:solidFill>
                  <a:srgbClr val="CC0099"/>
                </a:solidFill>
              </a:rPr>
              <a:t>of </a:t>
            </a:r>
            <a:r>
              <a:rPr lang="en-US" b="1" dirty="0" smtClean="0">
                <a:solidFill>
                  <a:srgbClr val="CC0099"/>
                </a:solidFill>
              </a:rPr>
              <a:t>us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problem when </a:t>
            </a:r>
            <a:r>
              <a:rPr lang="en-US" dirty="0" smtClean="0"/>
              <a:t>correct </a:t>
            </a:r>
            <a:r>
              <a:rPr lang="en-US" dirty="0" smtClean="0"/>
              <a:t>attachment point </a:t>
            </a:r>
            <a:r>
              <a:rPr lang="en-US" dirty="0" smtClean="0"/>
              <a:t>a noun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System incorrectly handled conjunction as attachment point</a:t>
            </a:r>
          </a:p>
          <a:p>
            <a:pPr lvl="1"/>
            <a:r>
              <a:rPr lang="en-US" dirty="0" smtClean="0"/>
              <a:t>Worker</a:t>
            </a:r>
            <a:r>
              <a:rPr lang="en-US" dirty="0" smtClean="0"/>
              <a:t>s </a:t>
            </a:r>
            <a:r>
              <a:rPr lang="en-US" dirty="0" smtClean="0"/>
              <a:t>who chose the </a:t>
            </a:r>
            <a:r>
              <a:rPr lang="en-US" dirty="0" smtClean="0"/>
              <a:t>first constituent marked </a:t>
            </a:r>
            <a:r>
              <a:rPr lang="en-US" dirty="0" smtClean="0"/>
              <a:t>incorrect</a:t>
            </a:r>
          </a:p>
          <a:p>
            <a:pPr lvl="1" algn="ctr"/>
            <a:r>
              <a:rPr lang="en-US" i="1" dirty="0" smtClean="0"/>
              <a:t>The thrift holding company said it expects to </a:t>
            </a:r>
            <a:r>
              <a:rPr lang="en-US" i="1" dirty="0" smtClean="0">
                <a:solidFill>
                  <a:srgbClr val="FF0000"/>
                </a:solidFill>
              </a:rPr>
              <a:t>obtain regulatory approval</a:t>
            </a:r>
            <a:r>
              <a:rPr lang="en-US" i="1" dirty="0" smtClean="0"/>
              <a:t> and </a:t>
            </a:r>
            <a:r>
              <a:rPr lang="en-US" i="1" dirty="0" smtClean="0">
                <a:solidFill>
                  <a:srgbClr val="000099"/>
                </a:solidFill>
              </a:rPr>
              <a:t>complete the transaction </a:t>
            </a:r>
            <a:r>
              <a:rPr lang="en-US" b="1" dirty="0" smtClean="0">
                <a:solidFill>
                  <a:srgbClr val="CC0099"/>
                </a:solidFill>
              </a:rPr>
              <a:t>by year-end</a:t>
            </a:r>
            <a:r>
              <a:rPr lang="en-US" i="1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50833" t="36667" r="10000" b="20667"/>
          <a:stretch>
            <a:fillRect/>
          </a:stretch>
        </p:blipFill>
        <p:spPr bwMode="auto">
          <a:xfrm>
            <a:off x="619126" y="1"/>
            <a:ext cx="7915274" cy="538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0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Questions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486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When 3/3 agree, response</a:t>
            </a:r>
            <a:r>
              <a:rPr lang="en-US" sz="2400" dirty="0" smtClean="0"/>
              <a:t> </a:t>
            </a:r>
            <a:r>
              <a:rPr lang="en-US" sz="2400" dirty="0" smtClean="0"/>
              <a:t>is correct 97% of the time</a:t>
            </a:r>
          </a:p>
          <a:p>
            <a:r>
              <a:rPr lang="en-US" sz="2400" dirty="0" smtClean="0"/>
              <a:t>When just 2/3 agree, response</a:t>
            </a:r>
            <a:r>
              <a:rPr lang="en-US" sz="2400" dirty="0" smtClean="0"/>
              <a:t> </a:t>
            </a:r>
            <a:r>
              <a:rPr lang="en-US" sz="2400" dirty="0" smtClean="0"/>
              <a:t>is correct 82% of the time</a:t>
            </a:r>
          </a:p>
          <a:p>
            <a:r>
              <a:rPr lang="en-US" sz="2400" dirty="0" smtClean="0"/>
              <a:t>When no agreement, the answer is always wrong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Non-experts capable of disambiguating PP attachment in Wall Street Journal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Accuracy increases by 15% from </a:t>
            </a:r>
            <a:r>
              <a:rPr lang="en-US" dirty="0" smtClean="0"/>
              <a:t>agreement between 2 </a:t>
            </a:r>
            <a:r>
              <a:rPr lang="en-US" dirty="0" smtClean="0"/>
              <a:t>to 3 workers -&gt; possible higher accuracy with more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Methodology for obtaining large corpora for new genres and domains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What’s next?  See our paper in the NAACL Workshop on Amazon Mechanical Turk</a:t>
            </a:r>
          </a:p>
          <a:p>
            <a:pPr lvl="2"/>
            <a:r>
              <a:rPr lang="en-US" dirty="0" smtClean="0"/>
              <a:t>Presents </a:t>
            </a:r>
            <a:r>
              <a:rPr lang="en-US" dirty="0" smtClean="0"/>
              <a:t>a method and results </a:t>
            </a:r>
            <a:r>
              <a:rPr lang="en-US" dirty="0" smtClean="0"/>
              <a:t>for collecting  </a:t>
            </a:r>
            <a:r>
              <a:rPr lang="en-US" dirty="0" smtClean="0"/>
              <a:t>PP attachment on </a:t>
            </a:r>
            <a:r>
              <a:rPr lang="en-US" dirty="0" smtClean="0"/>
              <a:t>blogs without parsing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5426F-3220-4789-9DBA-7F03363D73F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lumbia-nyc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columbia-nyc-template</Template>
  <TotalTime>4354</TotalTime>
  <Words>399</Words>
  <Application>Microsoft Office PowerPoint</Application>
  <PresentationFormat>On-screen Show (4:3)</PresentationFormat>
  <Paragraphs>102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columbia-nyc-template</vt:lpstr>
      <vt:lpstr>Towards Semi-Automated Annotation for Prepositional Phrase Attachment </vt:lpstr>
      <vt:lpstr>Background</vt:lpstr>
      <vt:lpstr>Experiment</vt:lpstr>
      <vt:lpstr>Approach</vt:lpstr>
      <vt:lpstr>Outline</vt:lpstr>
      <vt:lpstr>Related Work</vt:lpstr>
      <vt:lpstr>Extracting PPs and Attachment Points</vt:lpstr>
      <vt:lpstr>Extracting PPs and Attachment Points</vt:lpstr>
      <vt:lpstr>Slide 9</vt:lpstr>
      <vt:lpstr>User Studies</vt:lpstr>
      <vt:lpstr>Full Study Statistics</vt:lpstr>
      <vt:lpstr>Results</vt:lpstr>
      <vt:lpstr>Error Analysis</vt:lpstr>
      <vt:lpstr>Slide 14</vt:lpstr>
      <vt:lpstr>Conclusions</vt:lpstr>
    </vt:vector>
  </TitlesOfParts>
  <Company>Columbia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Distillation: Information Delivery</dc:title>
  <dc:creator>Elena A. Filatova</dc:creator>
  <cp:lastModifiedBy>kathy</cp:lastModifiedBy>
  <cp:revision>170</cp:revision>
  <dcterms:created xsi:type="dcterms:W3CDTF">2007-07-25T22:16:38Z</dcterms:created>
  <dcterms:modified xsi:type="dcterms:W3CDTF">2010-05-20T11:39:43Z</dcterms:modified>
</cp:coreProperties>
</file>