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68" r:id="rId3"/>
    <p:sldId id="262" r:id="rId4"/>
    <p:sldId id="269" r:id="rId5"/>
    <p:sldId id="267" r:id="rId6"/>
    <p:sldId id="271" r:id="rId7"/>
    <p:sldId id="272" r:id="rId8"/>
    <p:sldId id="274" r:id="rId9"/>
    <p:sldId id="275" r:id="rId10"/>
    <p:sldId id="277" r:id="rId11"/>
    <p:sldId id="287" r:id="rId12"/>
    <p:sldId id="279" r:id="rId13"/>
    <p:sldId id="283" r:id="rId14"/>
    <p:sldId id="285" r:id="rId15"/>
    <p:sldId id="280" r:id="rId16"/>
    <p:sldId id="281" r:id="rId17"/>
    <p:sldId id="28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0876" autoAdjust="0"/>
    <p:restoredTop sz="67737" autoAdjust="0"/>
  </p:normalViewPr>
  <p:slideViewPr>
    <p:cSldViewPr>
      <p:cViewPr varScale="1">
        <p:scale>
          <a:sx n="51" d="100"/>
          <a:sy n="51" d="100"/>
        </p:scale>
        <p:origin x="-4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AD34EE-3DD4-4E30-8026-1C9C00F98752}" type="datetimeFigureOut">
              <a:rPr lang="en-US" smtClean="0"/>
              <a:pPr/>
              <a:t>5/19/2010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C730A1-AF89-41DF-BF9C-53F6EA4773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730A1-AF89-41DF-BF9C-53F6EA47739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730A1-AF89-41DF-BF9C-53F6EA47739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000" dirty="0" smtClean="0"/>
              <a:t>The process: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1000" dirty="0" smtClean="0"/>
              <a:t>A prediction model is trained on a large-scale “native” corpus 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1000" dirty="0" smtClean="0"/>
              <a:t>It is then tested against a held-out portion of the same corpus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1000" dirty="0" smtClean="0"/>
              <a:t>It is then tested against a set of texts produced by ESL learners</a:t>
            </a:r>
          </a:p>
          <a:p>
            <a:endParaRPr lang="en-US" sz="1000" dirty="0" smtClean="0"/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 smtClean="0"/>
              <a:t>Model produces a prediction based on native writing, compares it against the learner’s choice, diagnose an error when they differ by a significant margin</a:t>
            </a:r>
          </a:p>
          <a:p>
            <a:endParaRPr lang="en-US" sz="1000" dirty="0" smtClean="0"/>
          </a:p>
          <a:p>
            <a:r>
              <a:rPr lang="en-US" sz="1000" dirty="0" smtClean="0"/>
              <a:t>The process: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1000" dirty="0" smtClean="0"/>
              <a:t>A prediction model is trained on a large-scale, error-annotated  learner corpus 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1000" dirty="0" smtClean="0"/>
              <a:t>It is then tested against a held-out portion of the same learner corpus</a:t>
            </a:r>
            <a:endParaRPr lang="en-US" sz="1000" dirty="0" smtClean="0">
              <a:solidFill>
                <a:srgbClr val="0070C0"/>
              </a:solidFill>
            </a:endParaRPr>
          </a:p>
          <a:p>
            <a:endParaRPr lang="en-US" sz="1000" dirty="0" smtClean="0"/>
          </a:p>
          <a:p>
            <a:r>
              <a:rPr lang="en-US" sz="1000" dirty="0" smtClean="0">
                <a:solidFill>
                  <a:srgbClr val="0070C0"/>
                </a:solidFill>
              </a:rPr>
              <a:t>Direct modeling of learner errors: </a:t>
            </a:r>
            <a:r>
              <a:rPr lang="en-US" sz="1000" dirty="0" smtClean="0"/>
              <a:t>Given a learner’s preposition choice in a context,  system produces a prediction based on known learner error patterns</a:t>
            </a:r>
          </a:p>
          <a:p>
            <a:endParaRPr lang="en-US" sz="1000" dirty="0" smtClean="0"/>
          </a:p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730A1-AF89-41DF-BF9C-53F6EA47739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730A1-AF89-41DF-BF9C-53F6EA47739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 50+ preposition types represented</a:t>
            </a:r>
            <a:r>
              <a:rPr lang="en-US" baseline="0" dirty="0" smtClean="0"/>
              <a:t> in the corpus as a whole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730A1-AF89-41DF-BF9C-53F6EA47739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730A1-AF89-41DF-BF9C-53F6EA47739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730A1-AF89-41DF-BF9C-53F6EA47739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/>
            <a:r>
              <a:rPr lang="en-US" dirty="0" smtClean="0"/>
              <a:t>4-point scale:</a:t>
            </a:r>
          </a:p>
          <a:p>
            <a:pPr lvl="2"/>
            <a:r>
              <a:rPr lang="en-US" dirty="0" smtClean="0"/>
              <a:t>(1) </a:t>
            </a:r>
            <a:r>
              <a:rPr lang="en-US" b="1" dirty="0" smtClean="0"/>
              <a:t>OK</a:t>
            </a:r>
            <a:r>
              <a:rPr lang="en-US" dirty="0" smtClean="0"/>
              <a:t>: student’s preposition is acceptable</a:t>
            </a:r>
          </a:p>
          <a:p>
            <a:pPr lvl="2"/>
            <a:r>
              <a:rPr lang="en-US" dirty="0" smtClean="0"/>
              <a:t>(2) </a:t>
            </a:r>
            <a:r>
              <a:rPr lang="en-US" b="1" dirty="0" smtClean="0"/>
              <a:t>Wrong Choice</a:t>
            </a:r>
            <a:r>
              <a:rPr lang="en-US" dirty="0" smtClean="0"/>
              <a:t>: student used a wrong preposition</a:t>
            </a:r>
          </a:p>
          <a:p>
            <a:pPr lvl="2"/>
            <a:r>
              <a:rPr lang="en-US" dirty="0" smtClean="0"/>
              <a:t>(3) </a:t>
            </a:r>
            <a:r>
              <a:rPr lang="en-US" b="1" dirty="0" smtClean="0"/>
              <a:t>Extraneous Use</a:t>
            </a:r>
            <a:r>
              <a:rPr lang="en-US" dirty="0" smtClean="0"/>
              <a:t>: context needs no preposition (“NULL”)</a:t>
            </a:r>
          </a:p>
          <a:p>
            <a:pPr lvl="2"/>
            <a:r>
              <a:rPr lang="en-US" dirty="0" smtClean="0"/>
              <a:t>(4</a:t>
            </a:r>
            <a:r>
              <a:rPr lang="en-US" b="1" dirty="0" smtClean="0"/>
              <a:t>) Indecipherable</a:t>
            </a:r>
            <a:r>
              <a:rPr lang="en-US" dirty="0" smtClean="0"/>
              <a:t>: context is to messy or confusing to judge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730A1-AF89-41DF-BF9C-53F6EA47739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&lt;s, c,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</a:t>
            </a:r>
            <a:r>
              <a:rPr lang="en-US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&gt;     </a:t>
            </a:r>
            <a:r>
              <a:rPr lang="en-US" dirty="0" smtClean="0">
                <a:solidFill>
                  <a:schemeClr val="tx1"/>
                </a:solidFill>
                <a:cs typeface="Courier New" pitchFamily="49" charset="0"/>
              </a:rPr>
              <a:t>(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</a:t>
            </a:r>
            <a:r>
              <a:rPr lang="en-US" dirty="0" smtClean="0"/>
              <a:t>: model prediction)</a:t>
            </a:r>
          </a:p>
          <a:p>
            <a:pPr lvl="2"/>
            <a:r>
              <a:rPr lang="en-US" dirty="0" smtClean="0"/>
              <a:t>Error </a:t>
            </a:r>
            <a:r>
              <a:rPr lang="en-US" b="1" dirty="0" smtClean="0"/>
              <a:t>correction </a:t>
            </a:r>
            <a:r>
              <a:rPr lang="en-US" dirty="0" smtClean="0"/>
              <a:t>is successful </a:t>
            </a:r>
            <a:r>
              <a:rPr lang="en-US" dirty="0" err="1" smtClean="0"/>
              <a:t>iff</a:t>
            </a:r>
            <a:r>
              <a:rPr lang="en-US" dirty="0" smtClean="0"/>
              <a:t>:  </a:t>
            </a:r>
            <a:r>
              <a:rPr lang="en-US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m</a:t>
            </a:r>
            <a:r>
              <a:rPr lang="en-US" sz="17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≠</a:t>
            </a:r>
            <a:r>
              <a:rPr lang="en-US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&amp; </a:t>
            </a:r>
            <a:r>
              <a:rPr lang="en-US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15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≠</a:t>
            </a:r>
            <a:r>
              <a:rPr lang="en-US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US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&amp; m=c</a:t>
            </a:r>
            <a:endParaRPr lang="en-US" dirty="0" smtClean="0"/>
          </a:p>
          <a:p>
            <a:pPr lvl="2"/>
            <a:r>
              <a:rPr lang="en-US" dirty="0" smtClean="0"/>
              <a:t>Error </a:t>
            </a:r>
            <a:r>
              <a:rPr lang="en-US" b="1" dirty="0" smtClean="0"/>
              <a:t>detection </a:t>
            </a:r>
            <a:r>
              <a:rPr lang="en-US" dirty="0" smtClean="0"/>
              <a:t>is successful </a:t>
            </a:r>
            <a:r>
              <a:rPr lang="en-US" dirty="0" err="1" smtClean="0"/>
              <a:t>iff</a:t>
            </a:r>
            <a:r>
              <a:rPr lang="en-US" dirty="0" smtClean="0"/>
              <a:t>:  </a:t>
            </a:r>
            <a:r>
              <a:rPr lang="en-US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m</a:t>
            </a:r>
            <a:r>
              <a:rPr lang="en-US" sz="21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≠</a:t>
            </a:r>
            <a:r>
              <a:rPr lang="en-US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&amp; </a:t>
            </a:r>
            <a:r>
              <a:rPr lang="en-US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17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≠</a:t>
            </a:r>
            <a:r>
              <a:rPr lang="en-US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US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cs typeface="Courier New" pitchFamily="49" charset="0"/>
              </a:rPr>
              <a:t>Performance reported separately for 3 types of prep errors</a:t>
            </a:r>
          </a:p>
          <a:p>
            <a:pPr lvl="1"/>
            <a:r>
              <a:rPr lang="en-US" dirty="0" smtClean="0">
                <a:cs typeface="Courier New" pitchFamily="49" charset="0"/>
              </a:rPr>
              <a:t>Omission error</a:t>
            </a:r>
            <a:r>
              <a:rPr lang="en-US" dirty="0" smtClean="0"/>
              <a:t>(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NULL,p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dirty="0" smtClean="0">
                <a:sym typeface="Wingdings" pitchFamily="2" charset="2"/>
              </a:rPr>
              <a:t>):</a:t>
            </a:r>
            <a:r>
              <a:rPr lang="en-US" dirty="0" smtClean="0">
                <a:cs typeface="Courier New" pitchFamily="49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cs typeface="Courier New" pitchFamily="49" charset="0"/>
              </a:rPr>
              <a:t>error detection is trivial!!</a:t>
            </a:r>
            <a:r>
              <a:rPr lang="en-US" dirty="0" smtClean="0">
                <a:cs typeface="Courier New" pitchFamily="49" charset="0"/>
              </a:rPr>
              <a:t> </a:t>
            </a:r>
            <a:r>
              <a:rPr lang="en-US" dirty="0" smtClean="0">
                <a:cs typeface="Courier New" pitchFamily="49" charset="0"/>
                <a:sym typeface="Wingdings" pitchFamily="2" charset="2"/>
              </a:rPr>
              <a:t></a:t>
            </a:r>
            <a:r>
              <a:rPr lang="en-US" dirty="0" smtClean="0">
                <a:cs typeface="Courier New" pitchFamily="49" charset="0"/>
              </a:rPr>
              <a:t> Only </a:t>
            </a:r>
            <a:r>
              <a:rPr lang="en-US" b="1" dirty="0" smtClean="0">
                <a:solidFill>
                  <a:schemeClr val="tx1"/>
                </a:solidFill>
                <a:cs typeface="Courier New" pitchFamily="49" charset="0"/>
              </a:rPr>
              <a:t>accuracy</a:t>
            </a:r>
            <a:r>
              <a:rPr lang="en-US" dirty="0" smtClean="0">
                <a:cs typeface="Courier New" pitchFamily="49" charset="0"/>
              </a:rPr>
              <a:t> of error </a:t>
            </a:r>
            <a:r>
              <a:rPr lang="en-US" b="1" dirty="0" smtClean="0">
                <a:solidFill>
                  <a:schemeClr val="tx1"/>
                </a:solidFill>
                <a:cs typeface="Courier New" pitchFamily="49" charset="0"/>
              </a:rPr>
              <a:t>correction</a:t>
            </a:r>
            <a:r>
              <a:rPr lang="en-US" dirty="0" smtClean="0">
                <a:solidFill>
                  <a:srgbClr val="FF0000"/>
                </a:solidFill>
                <a:cs typeface="Courier New" pitchFamily="49" charset="0"/>
              </a:rPr>
              <a:t> </a:t>
            </a:r>
            <a:r>
              <a:rPr lang="en-US" dirty="0" smtClean="0">
                <a:cs typeface="Courier New" pitchFamily="49" charset="0"/>
              </a:rPr>
              <a:t>is relevant</a:t>
            </a:r>
          </a:p>
          <a:p>
            <a:pPr lvl="1"/>
            <a:r>
              <a:rPr lang="en-US" dirty="0" smtClean="0">
                <a:cs typeface="Courier New" pitchFamily="49" charset="0"/>
              </a:rPr>
              <a:t>Extraneous </a:t>
            </a:r>
            <a:r>
              <a:rPr lang="en-US" dirty="0" smtClean="0"/>
              <a:t>(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p,NULL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dirty="0" smtClean="0">
                <a:cs typeface="Courier New" pitchFamily="49" charset="0"/>
              </a:rPr>
              <a:t>) and Selection </a:t>
            </a:r>
            <a:r>
              <a:rPr lang="en-US" dirty="0" smtClean="0"/>
              <a:t>(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&lt;p1,p2&gt;</a:t>
            </a:r>
            <a:r>
              <a:rPr lang="en-US" dirty="0" smtClean="0">
                <a:cs typeface="Courier New" pitchFamily="49" charset="0"/>
              </a:rPr>
              <a:t>) errors: precision and recall on </a:t>
            </a:r>
            <a:r>
              <a:rPr lang="en-US" b="1" dirty="0" smtClean="0">
                <a:solidFill>
                  <a:schemeClr val="tx1"/>
                </a:solidFill>
                <a:cs typeface="Courier New" pitchFamily="49" charset="0"/>
              </a:rPr>
              <a:t>detection and correction</a:t>
            </a:r>
            <a:r>
              <a:rPr lang="en-US" dirty="0" smtClean="0">
                <a:cs typeface="Courier New" pitchFamily="49" charset="0"/>
              </a:rPr>
              <a:t> are reported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730A1-AF89-41DF-BF9C-53F6EA47739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Native-text-trained models</a:t>
            </a:r>
          </a:p>
          <a:p>
            <a:pPr lvl="1"/>
            <a:r>
              <a:rPr lang="en-US" dirty="0" smtClean="0"/>
              <a:t>A </a:t>
            </a:r>
            <a:r>
              <a:rPr lang="en-US" u="sng" dirty="0" smtClean="0"/>
              <a:t>comparable</a:t>
            </a:r>
            <a:r>
              <a:rPr lang="en-US" dirty="0" smtClean="0"/>
              <a:t> feature set was employed</a:t>
            </a:r>
          </a:p>
          <a:p>
            <a:pPr lvl="2"/>
            <a:r>
              <a:rPr lang="en-US" dirty="0" smtClean="0"/>
              <a:t>BUT:  What about student’s original preposition choice? </a:t>
            </a:r>
          </a:p>
          <a:p>
            <a:pPr lvl="2">
              <a:buNone/>
            </a:pPr>
            <a:r>
              <a:rPr lang="en-US" dirty="0" smtClean="0">
                <a:sym typeface="Wingdings" pitchFamily="2" charset="2"/>
              </a:rPr>
              <a:t>       </a:t>
            </a:r>
            <a:r>
              <a:rPr lang="en-US" dirty="0" smtClean="0"/>
              <a:t>Features were altered to remove reference to student prep</a:t>
            </a:r>
          </a:p>
          <a:p>
            <a:pPr lvl="2">
              <a:buNone/>
            </a:pPr>
            <a:r>
              <a:rPr lang="en-US" dirty="0" smtClean="0"/>
              <a:t>	    ex.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5GRAM:  wd-2_wd-1_?_wd+1_wd+2</a:t>
            </a:r>
          </a:p>
          <a:p>
            <a:pPr lvl="2">
              <a:buNone/>
            </a:pPr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u="sng" dirty="0" smtClean="0"/>
              <a:t>Question</a:t>
            </a:r>
            <a:r>
              <a:rPr lang="en-US" dirty="0" smtClean="0"/>
              <a:t>:  The “native” models are blind to student prep choices, while the “learner” model is </a:t>
            </a:r>
            <a:r>
              <a:rPr lang="en-US" u="sng" dirty="0" smtClean="0"/>
              <a:t>not</a:t>
            </a:r>
            <a:r>
              <a:rPr lang="en-US" dirty="0" smtClean="0"/>
              <a:t>. Doesn’t that make the comparison fundamentally unfair?</a:t>
            </a:r>
          </a:p>
          <a:p>
            <a:pPr lvl="1"/>
            <a:r>
              <a:rPr lang="en-US" u="sng" dirty="0" smtClean="0"/>
              <a:t>Answer</a:t>
            </a:r>
            <a:r>
              <a:rPr lang="en-US" dirty="0" smtClean="0"/>
              <a:t>:  Not necessarily. For native models, student prep choices weigh in during </a:t>
            </a:r>
            <a:r>
              <a:rPr lang="en-US" b="1" dirty="0" smtClean="0"/>
              <a:t>threshold application</a:t>
            </a:r>
            <a:r>
              <a:rPr lang="en-US" dirty="0" smtClean="0"/>
              <a:t>. </a:t>
            </a:r>
          </a:p>
          <a:p>
            <a:pPr lvl="2"/>
            <a:r>
              <a:rPr lang="en-US" dirty="0" smtClean="0"/>
              <a:t>Error diagnosis skipped for: </a:t>
            </a:r>
            <a:r>
              <a:rPr lang="en-US" i="1" dirty="0" smtClean="0"/>
              <a:t>p</a:t>
            </a:r>
            <a:r>
              <a:rPr lang="en-US" dirty="0" smtClean="0"/>
              <a:t>(s) &gt; 0.1 or </a:t>
            </a:r>
            <a:r>
              <a:rPr lang="en-US" i="1" dirty="0" smtClean="0"/>
              <a:t>p</a:t>
            </a:r>
            <a:r>
              <a:rPr lang="en-US" dirty="0" smtClean="0"/>
              <a:t>(m) – </a:t>
            </a:r>
            <a:r>
              <a:rPr lang="en-US" i="1" dirty="0" smtClean="0"/>
              <a:t>p</a:t>
            </a:r>
            <a:r>
              <a:rPr lang="en-US" dirty="0" smtClean="0"/>
              <a:t>(s) &lt; 0.8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730A1-AF89-41DF-BF9C-53F6EA47739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730A1-AF89-41DF-BF9C-53F6EA47739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730A1-AF89-41DF-BF9C-53F6EA47739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Which can then be applied to any variety of English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730A1-AF89-41DF-BF9C-53F6EA47739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Chungdahm</a:t>
            </a:r>
            <a:r>
              <a:rPr lang="en-US" dirty="0" smtClean="0"/>
              <a:t> essays are primarily an </a:t>
            </a:r>
            <a:r>
              <a:rPr lang="en-US" u="sng" dirty="0" smtClean="0"/>
              <a:t>educational tool</a:t>
            </a:r>
            <a:r>
              <a:rPr lang="en-US" dirty="0" smtClean="0"/>
              <a:t>;  providing complete error annotation is not the goal of the institution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When the model does flag an error, it did so while leveraging against conflicting evidence of non-error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u="sng" dirty="0" smtClean="0">
                <a:sym typeface="Wingdings" pitchFamily="2" charset="2"/>
              </a:rPr>
              <a:t>high confidence and accuracy for error flags raised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How to combat the problem?</a:t>
            </a:r>
          </a:p>
          <a:p>
            <a:pPr lvl="1"/>
            <a:r>
              <a:rPr lang="en-US" dirty="0" smtClean="0"/>
              <a:t>Bootstrapping methods</a:t>
            </a:r>
          </a:p>
          <a:p>
            <a:pPr lvl="2"/>
            <a:r>
              <a:rPr lang="en-US" dirty="0" smtClean="0"/>
              <a:t>Through successive training, highly suspect non-errors can be relabeled or removed for next round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730A1-AF89-41DF-BF9C-53F6EA47739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730A1-AF89-41DF-BF9C-53F6EA47739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EBE9BDA-CBBA-4554-B525-BA995B86B7F3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8CED5D8B-FFAD-4E52-B86B-D4597B2694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115C-57AE-424E-ACAC-43B3E55D0B05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D43E3F4-2CA9-4316-B9D5-8B3940254F71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8CED5D8B-FFAD-4E52-B86B-D4597B2694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0245-506D-47B8-B75A-72C54181D9DA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E5CC7-18D5-4F73-9410-31EB333377CE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EFB84-D5D0-4022-98FE-2763BF957FD6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0001-1FDC-40D4-A1BE-9892615CF5D6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52145-3F68-44EF-B03C-69E6EEAD464E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F1D3D-481A-4E9B-BB2B-050FC92BC9ED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4915-AE9D-4658-B7FA-B38FFA07BB1A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79806-5060-43B6-8187-4C28DF6A48D9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B7DD925-7D97-4C1B-9F78-B0A0860F9040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CED5D8B-FFAD-4E52-B86B-D4597B2694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657600"/>
            <a:ext cx="6858000" cy="1295400"/>
          </a:xfrm>
        </p:spPr>
        <p:txBody>
          <a:bodyPr>
            <a:normAutofit fontScale="90000"/>
          </a:bodyPr>
          <a:lstStyle/>
          <a:p>
            <a:r>
              <a:rPr lang="en-US" sz="2200" dirty="0" smtClean="0"/>
              <a:t>Na-Rae Han (University of Pittsburgh), </a:t>
            </a:r>
            <a:br>
              <a:rPr lang="en-US" sz="2200" dirty="0" smtClean="0"/>
            </a:br>
            <a:r>
              <a:rPr lang="en-US" sz="2200" dirty="0" smtClean="0"/>
              <a:t>Joel </a:t>
            </a:r>
            <a:r>
              <a:rPr lang="en-US" sz="2200" dirty="0" err="1" smtClean="0"/>
              <a:t>Tetreault</a:t>
            </a:r>
            <a:r>
              <a:rPr lang="en-US" sz="2200" dirty="0" smtClean="0"/>
              <a:t> (ETS), </a:t>
            </a:r>
            <a:br>
              <a:rPr lang="en-US" sz="2200" dirty="0" smtClean="0"/>
            </a:br>
            <a:r>
              <a:rPr lang="en-US" sz="2200" dirty="0" err="1" smtClean="0"/>
              <a:t>Soo-Hwa</a:t>
            </a:r>
            <a:r>
              <a:rPr lang="en-US" sz="2200" dirty="0" smtClean="0"/>
              <a:t> Lee (</a:t>
            </a:r>
            <a:r>
              <a:rPr lang="en-US" sz="2200" dirty="0" err="1" smtClean="0"/>
              <a:t>Chungdahm</a:t>
            </a:r>
            <a:r>
              <a:rPr lang="en-US" sz="2200" dirty="0" smtClean="0"/>
              <a:t> Learning, Inc.), </a:t>
            </a:r>
            <a:br>
              <a:rPr lang="en-US" sz="2200" dirty="0" smtClean="0"/>
            </a:br>
            <a:r>
              <a:rPr lang="en-US" sz="2200" dirty="0" smtClean="0"/>
              <a:t>Jin-Young Ha (</a:t>
            </a:r>
            <a:r>
              <a:rPr lang="en-US" sz="2200" dirty="0" err="1" smtClean="0"/>
              <a:t>Kangwon</a:t>
            </a:r>
            <a:r>
              <a:rPr lang="en-US" sz="2200" dirty="0" smtClean="0"/>
              <a:t> University)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May 19 2010, LREC 2010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1600200"/>
            <a:ext cx="7848600" cy="990600"/>
          </a:xfrm>
          <a:prstGeom prst="rect">
            <a:avLst/>
          </a:prstGeom>
        </p:spPr>
        <p:txBody>
          <a:bodyPr vert="horz" anchor="t" anchorCtr="0">
            <a:noAutofit/>
          </a:bodyPr>
          <a:lstStyle/>
          <a:p>
            <a:pPr lvl="0">
              <a:spcBef>
                <a:spcPct val="0"/>
              </a:spcBef>
            </a:pPr>
            <a:r>
              <a:rPr lang="en-US" sz="3200" dirty="0" smtClean="0"/>
              <a:t>Using an Error-Annotated Learner Corpus to Develop an ESL/EFL Error Correction System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305800" cy="493776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 feedback tool for detecting and correcting </a:t>
            </a:r>
            <a:r>
              <a:rPr lang="en-US" b="1" dirty="0" smtClean="0">
                <a:solidFill>
                  <a:srgbClr val="0070C0"/>
                </a:solidFill>
              </a:rPr>
              <a:t>preposition errors</a:t>
            </a:r>
          </a:p>
          <a:p>
            <a:pPr lvl="1"/>
            <a:r>
              <a:rPr lang="en-US" sz="2200" dirty="0" smtClean="0">
                <a:latin typeface="+mj-lt"/>
              </a:rPr>
              <a:t>I wait </a:t>
            </a:r>
            <a:r>
              <a:rPr lang="en-US" sz="2200" dirty="0" smtClean="0">
                <a:solidFill>
                  <a:srgbClr val="FF0000"/>
                </a:solidFill>
                <a:latin typeface="+mj-lt"/>
                <a:sym typeface="Symbol"/>
              </a:rPr>
              <a:t>/for</a:t>
            </a:r>
            <a:r>
              <a:rPr lang="en-US" sz="2200" dirty="0" smtClean="0">
                <a:latin typeface="+mj-lt"/>
                <a:sym typeface="Symbol"/>
              </a:rPr>
              <a:t> </a:t>
            </a:r>
            <a:r>
              <a:rPr lang="en-US" sz="2200" dirty="0" smtClean="0">
                <a:latin typeface="+mj-lt"/>
              </a:rPr>
              <a:t>you. </a:t>
            </a:r>
            <a:r>
              <a:rPr lang="en-US" dirty="0" smtClean="0"/>
              <a:t>		               (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NULL,p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dirty="0" smtClean="0"/>
              <a:t>: omitted prep)</a:t>
            </a:r>
          </a:p>
          <a:p>
            <a:pPr lvl="1"/>
            <a:r>
              <a:rPr lang="en-US" sz="2200" dirty="0" smtClean="0">
                <a:latin typeface="+mj-lt"/>
              </a:rPr>
              <a:t>So I go </a:t>
            </a:r>
            <a:r>
              <a:rPr lang="en-US" sz="2200" dirty="0" smtClean="0">
                <a:solidFill>
                  <a:srgbClr val="FF0000"/>
                </a:solidFill>
                <a:latin typeface="+mj-lt"/>
              </a:rPr>
              <a:t>to/</a:t>
            </a:r>
            <a:r>
              <a:rPr lang="en-US" sz="2200" dirty="0" smtClean="0">
                <a:solidFill>
                  <a:srgbClr val="FF0000"/>
                </a:solidFill>
                <a:latin typeface="+mj-lt"/>
                <a:sym typeface="Symbol"/>
              </a:rPr>
              <a:t></a:t>
            </a:r>
            <a:r>
              <a:rPr lang="en-US" sz="2200" dirty="0" smtClean="0">
                <a:latin typeface="+mj-lt"/>
              </a:rPr>
              <a:t> home quickly.</a:t>
            </a:r>
            <a:r>
              <a:rPr lang="en-US" dirty="0" smtClean="0">
                <a:latin typeface="+mj-lt"/>
              </a:rPr>
              <a:t> </a:t>
            </a:r>
            <a:r>
              <a:rPr lang="en-US" dirty="0" smtClean="0"/>
              <a:t>          (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p,NULL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dirty="0" smtClean="0"/>
              <a:t>: extraneous prep)</a:t>
            </a:r>
          </a:p>
          <a:p>
            <a:pPr lvl="1"/>
            <a:r>
              <a:rPr lang="en-US" sz="2200" dirty="0" smtClean="0">
                <a:latin typeface="+mj-lt"/>
              </a:rPr>
              <a:t>Adult give money </a:t>
            </a:r>
            <a:r>
              <a:rPr lang="en-US" sz="2200" dirty="0" smtClean="0">
                <a:solidFill>
                  <a:srgbClr val="FF0000"/>
                </a:solidFill>
                <a:latin typeface="+mj-lt"/>
              </a:rPr>
              <a:t>at/on</a:t>
            </a:r>
            <a:r>
              <a:rPr lang="en-US" sz="2200" dirty="0" smtClean="0">
                <a:latin typeface="+mj-lt"/>
              </a:rPr>
              <a:t> birthday. </a:t>
            </a:r>
            <a:r>
              <a:rPr lang="en-US" dirty="0" smtClean="0"/>
              <a:t> (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&lt;p1,p2&gt;</a:t>
            </a:r>
            <a:r>
              <a:rPr lang="en-US" dirty="0" smtClean="0"/>
              <a:t>: selection error)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Why preposition errors?</a:t>
            </a:r>
          </a:p>
          <a:p>
            <a:pPr lvl="1"/>
            <a:r>
              <a:rPr lang="en-US" dirty="0" smtClean="0"/>
              <a:t>Preposition usage is one of the most difficult aspects of English for non-native speakers</a:t>
            </a:r>
          </a:p>
          <a:p>
            <a:pPr lvl="1"/>
            <a:r>
              <a:rPr lang="en-US" dirty="0" smtClean="0"/>
              <a:t>18% of sentences from ESL essays contain a preposition error (</a:t>
            </a:r>
            <a:r>
              <a:rPr lang="en-US" dirty="0" err="1" smtClean="0"/>
              <a:t>Dalgish</a:t>
            </a:r>
            <a:r>
              <a:rPr lang="en-US" dirty="0" smtClean="0"/>
              <a:t>, 1985)</a:t>
            </a:r>
          </a:p>
          <a:p>
            <a:pPr lvl="1"/>
            <a:r>
              <a:rPr lang="en-US" dirty="0" smtClean="0"/>
              <a:t>8-10% of all prepositions in TOEFL essays are used incorrectly (</a:t>
            </a:r>
            <a:r>
              <a:rPr lang="en-US" dirty="0" err="1" smtClean="0"/>
              <a:t>Tetreault</a:t>
            </a:r>
            <a:r>
              <a:rPr lang="en-US" dirty="0" smtClean="0"/>
              <a:t> and </a:t>
            </a:r>
            <a:r>
              <a:rPr lang="en-US" dirty="0" err="1" smtClean="0"/>
              <a:t>Chodorow</a:t>
            </a:r>
            <a:r>
              <a:rPr lang="en-US" dirty="0" smtClean="0"/>
              <a:t>, 2008)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Diagnosing L2 Errors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Statistical modeling on large </a:t>
            </a:r>
            <a:r>
              <a:rPr lang="en-US" b="1" dirty="0" smtClean="0"/>
              <a:t>corpora</a:t>
            </a:r>
            <a:r>
              <a:rPr lang="en-US" dirty="0" smtClean="0"/>
              <a:t>. But what kind?</a:t>
            </a:r>
          </a:p>
          <a:p>
            <a:pPr lvl="4"/>
            <a:endParaRPr lang="en-US" dirty="0" smtClean="0"/>
          </a:p>
          <a:p>
            <a:pPr marL="731520" lvl="1" indent="-457200">
              <a:buFont typeface="+mj-lt"/>
              <a:buAutoNum type="arabicPeriod"/>
            </a:pPr>
            <a:r>
              <a:rPr lang="en-US" dirty="0" smtClean="0"/>
              <a:t>General corpora composed of well-edited texts by native speakers (“</a:t>
            </a:r>
            <a:r>
              <a:rPr lang="en-US" b="1" dirty="0" smtClean="0">
                <a:solidFill>
                  <a:srgbClr val="0070C0"/>
                </a:solidFill>
              </a:rPr>
              <a:t>native speaker corpora</a:t>
            </a:r>
            <a:r>
              <a:rPr lang="en-US" dirty="0" smtClean="0"/>
              <a:t>”)</a:t>
            </a:r>
          </a:p>
          <a:p>
            <a:pPr marL="1005840" lvl="2" indent="-457200">
              <a:buNone/>
            </a:pPr>
            <a:r>
              <a:rPr lang="en-US" sz="2300" dirty="0" smtClean="0">
                <a:sym typeface="Wingdings" pitchFamily="2" charset="2"/>
              </a:rPr>
              <a:t>                                           Currently dominant approach</a:t>
            </a:r>
            <a:endParaRPr lang="en-US" sz="2300" dirty="0" smtClean="0"/>
          </a:p>
          <a:p>
            <a:pPr marL="1554480" lvl="4" indent="-457200"/>
            <a:endParaRPr lang="en-US" dirty="0" smtClean="0"/>
          </a:p>
          <a:p>
            <a:pPr marL="731520" lvl="1" indent="-457200">
              <a:buFont typeface="+mj-lt"/>
              <a:buAutoNum type="arabicPeriod"/>
            </a:pPr>
            <a:r>
              <a:rPr lang="en-US" dirty="0" smtClean="0"/>
              <a:t>Error-annotated </a:t>
            </a:r>
            <a:r>
              <a:rPr lang="en-US" b="1" dirty="0" smtClean="0">
                <a:solidFill>
                  <a:srgbClr val="0070C0"/>
                </a:solidFill>
              </a:rPr>
              <a:t>learner corpora</a:t>
            </a:r>
            <a:r>
              <a:rPr lang="en-US" dirty="0" smtClean="0">
                <a:solidFill>
                  <a:schemeClr val="tx1"/>
                </a:solidFill>
              </a:rPr>
              <a:t>: consist of texts written by ESL learners</a:t>
            </a:r>
          </a:p>
          <a:p>
            <a:pPr marL="731520" lvl="1" indent="-457200">
              <a:buNone/>
            </a:pP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                                             Our approach</a:t>
            </a:r>
            <a:endParaRPr lang="en-US" dirty="0" smtClean="0">
              <a:solidFill>
                <a:schemeClr val="tx1"/>
              </a:solidFill>
            </a:endParaRPr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Learner Corpus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458200" cy="4556760"/>
          </a:xfrm>
        </p:spPr>
        <p:txBody>
          <a:bodyPr/>
          <a:lstStyle/>
          <a:p>
            <a:r>
              <a:rPr lang="en-US" dirty="0" err="1" smtClean="0"/>
              <a:t>Chungdahm</a:t>
            </a:r>
            <a:r>
              <a:rPr lang="en-US" dirty="0" smtClean="0"/>
              <a:t> English Learner Corpus</a:t>
            </a:r>
          </a:p>
          <a:p>
            <a:pPr lvl="1"/>
            <a:r>
              <a:rPr lang="en-US" dirty="0" smtClean="0"/>
              <a:t>A collection of English essays written by Korean-speaking students of </a:t>
            </a:r>
            <a:r>
              <a:rPr lang="en-US" dirty="0" err="1" smtClean="0"/>
              <a:t>Chungdahm</a:t>
            </a:r>
            <a:r>
              <a:rPr lang="en-US" dirty="0" smtClean="0"/>
              <a:t> Institute, operated in S. Korea</a:t>
            </a:r>
          </a:p>
          <a:p>
            <a:pPr lvl="1"/>
            <a:r>
              <a:rPr lang="en-US" dirty="0" smtClean="0"/>
              <a:t>130,754,000 words in 861, 481 essays, written on 1,545 prompts</a:t>
            </a:r>
          </a:p>
          <a:p>
            <a:pPr lvl="1"/>
            <a:r>
              <a:rPr lang="en-US" dirty="0" smtClean="0"/>
              <a:t>Over 6.6 million error annotations in 4 categories: </a:t>
            </a:r>
          </a:p>
          <a:p>
            <a:pPr lvl="2"/>
            <a:r>
              <a:rPr lang="en-US" dirty="0" smtClean="0"/>
              <a:t>grammar, strategy, style, substance</a:t>
            </a:r>
          </a:p>
          <a:p>
            <a:pPr lvl="1"/>
            <a:r>
              <a:rPr lang="en-US" dirty="0" smtClean="0"/>
              <a:t>Non-exhaustive error marking (more on this later)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Preposition Data Set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lvl="2">
              <a:buNone/>
            </a:pPr>
            <a:endParaRPr lang="en-US" dirty="0" smtClean="0"/>
          </a:p>
          <a:p>
            <a:r>
              <a:rPr lang="en-US" dirty="0" smtClean="0"/>
              <a:t>Our preposition data set</a:t>
            </a:r>
          </a:p>
          <a:p>
            <a:pPr lvl="1"/>
            <a:r>
              <a:rPr lang="en-US" dirty="0" smtClean="0"/>
              <a:t>The 11 “preposition” types: </a:t>
            </a:r>
          </a:p>
          <a:p>
            <a:pPr lvl="1">
              <a:buNone/>
            </a:pPr>
            <a:r>
              <a:rPr lang="en-US" dirty="0" smtClean="0">
                <a:solidFill>
                  <a:srgbClr val="0070C0"/>
                </a:solidFill>
              </a:rPr>
              <a:t>            </a:t>
            </a:r>
            <a:r>
              <a:rPr lang="en-US" sz="2400" dirty="0" smtClean="0">
                <a:solidFill>
                  <a:srgbClr val="0070C0"/>
                </a:solidFill>
              </a:rPr>
              <a:t>NULL</a:t>
            </a:r>
            <a:r>
              <a:rPr lang="en-US" sz="2400" dirty="0" smtClean="0"/>
              <a:t>, </a:t>
            </a:r>
            <a:r>
              <a:rPr lang="en-US" sz="2400" i="1" dirty="0" smtClean="0">
                <a:solidFill>
                  <a:srgbClr val="0070C0"/>
                </a:solidFill>
              </a:rPr>
              <a:t>about</a:t>
            </a:r>
            <a:r>
              <a:rPr lang="en-US" sz="2400" dirty="0" smtClean="0"/>
              <a:t>, </a:t>
            </a:r>
            <a:r>
              <a:rPr lang="en-US" sz="2400" i="1" dirty="0" smtClean="0">
                <a:solidFill>
                  <a:srgbClr val="0070C0"/>
                </a:solidFill>
              </a:rPr>
              <a:t>at</a:t>
            </a:r>
            <a:r>
              <a:rPr lang="en-US" sz="2400" dirty="0" smtClean="0"/>
              <a:t>, </a:t>
            </a:r>
            <a:r>
              <a:rPr lang="en-US" sz="2400" i="1" dirty="0" smtClean="0">
                <a:solidFill>
                  <a:srgbClr val="0070C0"/>
                </a:solidFill>
              </a:rPr>
              <a:t>by</a:t>
            </a:r>
            <a:r>
              <a:rPr lang="en-US" sz="2400" dirty="0" smtClean="0"/>
              <a:t>, </a:t>
            </a:r>
            <a:r>
              <a:rPr lang="en-US" sz="2400" i="1" dirty="0" smtClean="0">
                <a:solidFill>
                  <a:srgbClr val="0070C0"/>
                </a:solidFill>
              </a:rPr>
              <a:t>for</a:t>
            </a:r>
            <a:r>
              <a:rPr lang="en-US" sz="2400" dirty="0" smtClean="0"/>
              <a:t>, </a:t>
            </a:r>
            <a:r>
              <a:rPr lang="en-US" sz="2400" i="1" dirty="0" smtClean="0">
                <a:solidFill>
                  <a:srgbClr val="0070C0"/>
                </a:solidFill>
              </a:rPr>
              <a:t>from</a:t>
            </a:r>
            <a:r>
              <a:rPr lang="en-US" sz="2400" dirty="0" smtClean="0"/>
              <a:t>, </a:t>
            </a:r>
            <a:r>
              <a:rPr lang="en-US" sz="2400" i="1" dirty="0" smtClean="0">
                <a:solidFill>
                  <a:srgbClr val="0070C0"/>
                </a:solidFill>
              </a:rPr>
              <a:t>in</a:t>
            </a:r>
            <a:r>
              <a:rPr lang="en-US" sz="2400" dirty="0" smtClean="0"/>
              <a:t>, </a:t>
            </a:r>
            <a:r>
              <a:rPr lang="en-US" sz="2400" i="1" dirty="0" smtClean="0">
                <a:solidFill>
                  <a:srgbClr val="0070C0"/>
                </a:solidFill>
              </a:rPr>
              <a:t>of</a:t>
            </a:r>
            <a:r>
              <a:rPr lang="en-US" sz="2400" dirty="0" smtClean="0"/>
              <a:t>, </a:t>
            </a:r>
            <a:r>
              <a:rPr lang="en-US" sz="2400" i="1" dirty="0" smtClean="0">
                <a:solidFill>
                  <a:srgbClr val="0070C0"/>
                </a:solidFill>
              </a:rPr>
              <a:t>on</a:t>
            </a:r>
            <a:r>
              <a:rPr lang="en-US" sz="2400" dirty="0" smtClean="0"/>
              <a:t>, </a:t>
            </a:r>
            <a:r>
              <a:rPr lang="en-US" sz="2400" i="1" dirty="0" smtClean="0">
                <a:solidFill>
                  <a:srgbClr val="0070C0"/>
                </a:solidFill>
              </a:rPr>
              <a:t>to</a:t>
            </a:r>
            <a:r>
              <a:rPr lang="en-US" sz="2400" dirty="0" smtClean="0"/>
              <a:t>, </a:t>
            </a:r>
            <a:r>
              <a:rPr lang="en-US" sz="2400" i="1" dirty="0" smtClean="0">
                <a:solidFill>
                  <a:srgbClr val="0070C0"/>
                </a:solidFill>
              </a:rPr>
              <a:t>with</a:t>
            </a:r>
            <a:endParaRPr lang="en-US" sz="2000" i="1" dirty="0" smtClean="0">
              <a:solidFill>
                <a:srgbClr val="0070C0"/>
              </a:solidFill>
            </a:endParaRPr>
          </a:p>
          <a:p>
            <a:pPr lvl="1">
              <a:buNone/>
            </a:pPr>
            <a:r>
              <a:rPr lang="en-US" dirty="0" smtClean="0">
                <a:sym typeface="Wingdings" pitchFamily="2" charset="2"/>
              </a:rPr>
              <a:t>            represents 99% of student error tokens in data</a:t>
            </a:r>
            <a:endParaRPr lang="en-US" dirty="0" smtClean="0"/>
          </a:p>
          <a:p>
            <a:pPr lvl="1"/>
            <a:r>
              <a:rPr lang="en-US" dirty="0" smtClean="0"/>
              <a:t>Text set consists of 20.5 mil words</a:t>
            </a:r>
          </a:p>
          <a:p>
            <a:pPr lvl="1"/>
            <a:r>
              <a:rPr lang="en-US" dirty="0" smtClean="0"/>
              <a:t>117,665 preposition errors</a:t>
            </a:r>
          </a:p>
          <a:p>
            <a:pPr lvl="1"/>
            <a:r>
              <a:rPr lang="en-US" dirty="0" smtClean="0"/>
              <a:t>1,104,752 preposition non-errors</a:t>
            </a:r>
          </a:p>
          <a:p>
            <a:pPr lvl="1"/>
            <a:r>
              <a:rPr lang="en-US" dirty="0" smtClean="0"/>
              <a:t>Preposition error rate as marked in the data: 9.6%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sz="2500" dirty="0" smtClean="0"/>
              <a:t>Cast error correction as a </a:t>
            </a:r>
            <a:r>
              <a:rPr lang="en-US" sz="2500" u="sng" dirty="0" smtClean="0"/>
              <a:t>classification problem</a:t>
            </a:r>
          </a:p>
          <a:p>
            <a:r>
              <a:rPr lang="en-US" sz="2500" dirty="0" smtClean="0"/>
              <a:t>Train an </a:t>
            </a:r>
            <a:r>
              <a:rPr lang="en-US" sz="2500" b="1" dirty="0" smtClean="0"/>
              <a:t>11-way Maximum Entropy classifier</a:t>
            </a:r>
            <a:r>
              <a:rPr lang="en-US" sz="2500" dirty="0" smtClean="0"/>
              <a:t> on preposition events extracted from the </a:t>
            </a:r>
            <a:r>
              <a:rPr lang="en-US" sz="2500" dirty="0" err="1" smtClean="0"/>
              <a:t>Chungdahm</a:t>
            </a:r>
            <a:r>
              <a:rPr lang="en-US" sz="2500" dirty="0" smtClean="0"/>
              <a:t> corpus</a:t>
            </a:r>
          </a:p>
          <a:p>
            <a:pPr lvl="1"/>
            <a:endParaRPr lang="en-US" dirty="0" smtClean="0"/>
          </a:p>
          <a:p>
            <a:r>
              <a:rPr lang="en-US" u="sng" dirty="0" smtClean="0"/>
              <a:t>A preposition </a:t>
            </a:r>
            <a:r>
              <a:rPr lang="en-US" b="1" i="1" u="sng" dirty="0" smtClean="0"/>
              <a:t>annotation</a:t>
            </a:r>
            <a:r>
              <a:rPr lang="en-US" u="sng" dirty="0" smtClean="0"/>
              <a:t> </a:t>
            </a:r>
            <a:r>
              <a:rPr lang="en-US" dirty="0" smtClean="0"/>
              <a:t>is represented as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dirty="0" smtClean="0">
                <a:cs typeface="Courier New" pitchFamily="49" charset="0"/>
              </a:rPr>
              <a:t>(</a:t>
            </a:r>
            <a:r>
              <a:rPr lang="en-US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dirty="0" smtClean="0">
                <a:cs typeface="Courier New" pitchFamily="49" charset="0"/>
              </a:rPr>
              <a:t>: student’s prep choice, </a:t>
            </a:r>
            <a:r>
              <a:rPr lang="en-US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US" dirty="0" smtClean="0">
                <a:cs typeface="Courier New" pitchFamily="49" charset="0"/>
              </a:rPr>
              <a:t>: correct preposition) where </a:t>
            </a:r>
            <a:r>
              <a:rPr lang="en-US" b="1" dirty="0" smtClean="0">
                <a:solidFill>
                  <a:srgbClr val="0070C0"/>
                </a:solidFill>
                <a:cs typeface="Courier New" pitchFamily="49" charset="0"/>
              </a:rPr>
              <a:t>s</a:t>
            </a:r>
            <a:r>
              <a:rPr lang="en-US" dirty="0" smtClean="0">
                <a:cs typeface="Courier New" pitchFamily="49" charset="0"/>
              </a:rPr>
              <a:t> and </a:t>
            </a:r>
            <a:r>
              <a:rPr lang="en-US" b="1" dirty="0" smtClean="0">
                <a:solidFill>
                  <a:srgbClr val="0070C0"/>
                </a:solidFill>
                <a:cs typeface="Courier New" pitchFamily="49" charset="0"/>
              </a:rPr>
              <a:t>c</a:t>
            </a:r>
            <a:r>
              <a:rPr lang="en-US" dirty="0" smtClean="0">
                <a:cs typeface="Courier New" pitchFamily="49" charset="0"/>
              </a:rPr>
              <a:t> range over:  </a:t>
            </a:r>
            <a:r>
              <a:rPr lang="en-US" dirty="0" smtClean="0">
                <a:solidFill>
                  <a:srgbClr val="0070C0"/>
                </a:solidFill>
                <a:cs typeface="Courier New" pitchFamily="49" charset="0"/>
              </a:rPr>
              <a:t> </a:t>
            </a:r>
            <a:r>
              <a:rPr lang="en-US" sz="2200" dirty="0" smtClean="0">
                <a:solidFill>
                  <a:srgbClr val="0070C0"/>
                </a:solidFill>
              </a:rPr>
              <a:t>{ NULL</a:t>
            </a:r>
            <a:r>
              <a:rPr lang="en-US" dirty="0" smtClean="0"/>
              <a:t>, </a:t>
            </a:r>
            <a:r>
              <a:rPr lang="en-US" i="1" dirty="0" smtClean="0">
                <a:solidFill>
                  <a:srgbClr val="0070C0"/>
                </a:solidFill>
              </a:rPr>
              <a:t>about</a:t>
            </a:r>
            <a:r>
              <a:rPr lang="en-US" dirty="0" smtClean="0"/>
              <a:t>, </a:t>
            </a:r>
            <a:r>
              <a:rPr lang="en-US" i="1" dirty="0" smtClean="0">
                <a:solidFill>
                  <a:srgbClr val="0070C0"/>
                </a:solidFill>
              </a:rPr>
              <a:t>at</a:t>
            </a:r>
            <a:r>
              <a:rPr lang="en-US" dirty="0" smtClean="0"/>
              <a:t>, </a:t>
            </a:r>
            <a:r>
              <a:rPr lang="en-US" i="1" dirty="0" smtClean="0">
                <a:solidFill>
                  <a:srgbClr val="0070C0"/>
                </a:solidFill>
              </a:rPr>
              <a:t>by</a:t>
            </a:r>
            <a:r>
              <a:rPr lang="en-US" dirty="0" smtClean="0"/>
              <a:t>, </a:t>
            </a:r>
            <a:r>
              <a:rPr lang="en-US" i="1" dirty="0" smtClean="0">
                <a:solidFill>
                  <a:srgbClr val="0070C0"/>
                </a:solidFill>
              </a:rPr>
              <a:t>for</a:t>
            </a:r>
            <a:r>
              <a:rPr lang="en-US" dirty="0" smtClean="0"/>
              <a:t>, </a:t>
            </a:r>
            <a:r>
              <a:rPr lang="en-US" i="1" dirty="0" smtClean="0">
                <a:solidFill>
                  <a:srgbClr val="0070C0"/>
                </a:solidFill>
              </a:rPr>
              <a:t>from</a:t>
            </a:r>
            <a:r>
              <a:rPr lang="en-US" dirty="0" smtClean="0"/>
              <a:t>, </a:t>
            </a:r>
            <a:r>
              <a:rPr lang="en-US" i="1" dirty="0" smtClean="0">
                <a:solidFill>
                  <a:srgbClr val="0070C0"/>
                </a:solidFill>
              </a:rPr>
              <a:t>in</a:t>
            </a:r>
            <a:r>
              <a:rPr lang="en-US" dirty="0" smtClean="0"/>
              <a:t>, </a:t>
            </a:r>
            <a:r>
              <a:rPr lang="en-US" i="1" dirty="0" smtClean="0">
                <a:solidFill>
                  <a:srgbClr val="0070C0"/>
                </a:solidFill>
              </a:rPr>
              <a:t>of</a:t>
            </a:r>
            <a:r>
              <a:rPr lang="en-US" dirty="0" smtClean="0"/>
              <a:t>, </a:t>
            </a:r>
            <a:r>
              <a:rPr lang="en-US" i="1" dirty="0" smtClean="0">
                <a:solidFill>
                  <a:srgbClr val="0070C0"/>
                </a:solidFill>
              </a:rPr>
              <a:t>on</a:t>
            </a:r>
            <a:r>
              <a:rPr lang="en-US" dirty="0" smtClean="0"/>
              <a:t>, </a:t>
            </a:r>
            <a:r>
              <a:rPr lang="en-US" i="1" dirty="0" smtClean="0">
                <a:solidFill>
                  <a:srgbClr val="0070C0"/>
                </a:solidFill>
              </a:rPr>
              <a:t>to</a:t>
            </a:r>
            <a:r>
              <a:rPr lang="en-US" dirty="0" smtClean="0"/>
              <a:t>, </a:t>
            </a:r>
            <a:r>
              <a:rPr lang="en-US" i="1" dirty="0" smtClean="0">
                <a:solidFill>
                  <a:srgbClr val="0070C0"/>
                </a:solidFill>
              </a:rPr>
              <a:t>with }</a:t>
            </a:r>
            <a:endParaRPr lang="en-US" dirty="0" smtClean="0">
              <a:cs typeface="Courier New" pitchFamily="49" charset="0"/>
            </a:endParaRPr>
          </a:p>
          <a:p>
            <a:pPr lvl="1"/>
            <a:r>
              <a:rPr lang="en-US" sz="25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s≠c</a:t>
            </a:r>
            <a:r>
              <a:rPr lang="en-US" sz="2500" dirty="0" smtClean="0"/>
              <a:t> for prep errors;   </a:t>
            </a:r>
            <a:r>
              <a:rPr lang="en-US" sz="25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s=c</a:t>
            </a:r>
            <a:r>
              <a:rPr lang="en-US" sz="2500" dirty="0" smtClean="0"/>
              <a:t> for non-errors</a:t>
            </a:r>
          </a:p>
          <a:p>
            <a:pPr lvl="2"/>
            <a:endParaRPr lang="en-US" dirty="0" smtClean="0"/>
          </a:p>
          <a:p>
            <a:r>
              <a:rPr lang="en-US" u="sng" dirty="0" smtClean="0"/>
              <a:t>A preposition </a:t>
            </a:r>
            <a:r>
              <a:rPr lang="en-US" b="1" i="1" u="sng" dirty="0" smtClean="0"/>
              <a:t>event</a:t>
            </a:r>
            <a:r>
              <a:rPr lang="en-US" u="sng" dirty="0" smtClean="0"/>
              <a:t> </a:t>
            </a:r>
            <a:r>
              <a:rPr lang="en-US" dirty="0" smtClean="0"/>
              <a:t>consists of:</a:t>
            </a:r>
          </a:p>
          <a:p>
            <a:pPr lvl="1"/>
            <a:r>
              <a:rPr lang="en-US" sz="2600" b="1" dirty="0" smtClean="0"/>
              <a:t>Outcome</a:t>
            </a:r>
            <a:r>
              <a:rPr lang="en-US" sz="2600" dirty="0" smtClean="0"/>
              <a:t> (prediction target): </a:t>
            </a:r>
            <a:r>
              <a:rPr lang="en-US" sz="2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</a:t>
            </a:r>
          </a:p>
          <a:p>
            <a:pPr lvl="1"/>
            <a:r>
              <a:rPr lang="en-US" sz="2600" b="1" dirty="0" smtClean="0"/>
              <a:t>Contextual features </a:t>
            </a:r>
            <a:r>
              <a:rPr lang="en-US" sz="2600" dirty="0" smtClean="0"/>
              <a:t>extracted from immediate contexts surrounding preposition tokens, including the student’s original preposition choice (i.e., </a:t>
            </a:r>
            <a:r>
              <a:rPr lang="en-US" sz="2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2600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Preposition Context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58200" cy="493776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Student prep choice</a:t>
            </a:r>
            <a:r>
              <a:rPr lang="en-US" dirty="0" smtClean="0"/>
              <a:t> + </a:t>
            </a:r>
            <a:r>
              <a:rPr lang="en-US" dirty="0" smtClean="0">
                <a:solidFill>
                  <a:srgbClr val="0070C0"/>
                </a:solidFill>
              </a:rPr>
              <a:t>3 words</a:t>
            </a:r>
            <a:r>
              <a:rPr lang="en-US" dirty="0" smtClean="0"/>
              <a:t> to left and right</a:t>
            </a:r>
          </a:p>
          <a:p>
            <a:r>
              <a:rPr lang="en-US" sz="2000" dirty="0" smtClean="0">
                <a:solidFill>
                  <a:srgbClr val="0070C0"/>
                </a:solidFill>
              </a:rPr>
              <a:t>MOD</a:t>
            </a:r>
            <a:r>
              <a:rPr lang="en-US" dirty="0" smtClean="0"/>
              <a:t>: Head of the phrase modified by the prep phrase</a:t>
            </a:r>
          </a:p>
          <a:p>
            <a:r>
              <a:rPr lang="en-US" sz="2000" dirty="0" smtClean="0">
                <a:solidFill>
                  <a:srgbClr val="0070C0"/>
                </a:solidFill>
              </a:rPr>
              <a:t>ARG</a:t>
            </a:r>
            <a:r>
              <a:rPr lang="en-US" dirty="0" smtClean="0"/>
              <a:t>: Noun argument of the preposition</a:t>
            </a:r>
          </a:p>
          <a:p>
            <a:pPr lvl="1">
              <a:buNone/>
            </a:pPr>
            <a:r>
              <a:rPr lang="en-US" dirty="0" smtClean="0">
                <a:sym typeface="Wingdings" pitchFamily="2" charset="2"/>
              </a:rPr>
              <a:t> Identified using Stanford Parser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Example text and annotation:</a:t>
            </a: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4130040"/>
          <a:ext cx="6781800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1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Courier New" pitchFamily="49" charset="0"/>
                          <a:cs typeface="Courier New" pitchFamily="49" charset="0"/>
                        </a:rPr>
                        <a:t>   Snow is falling there </a:t>
                      </a:r>
                      <a:r>
                        <a:rPr lang="en-US" sz="2000" b="1" dirty="0" smtClean="0">
                          <a:solidFill>
                            <a:srgbClr val="0070C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at</a:t>
                      </a:r>
                      <a:r>
                        <a:rPr lang="en-US" sz="2000" b="1" dirty="0" smtClean="0">
                          <a:latin typeface="Courier New" pitchFamily="49" charset="0"/>
                          <a:cs typeface="Courier New" pitchFamily="49" charset="0"/>
                        </a:rPr>
                        <a:t> the winter .</a:t>
                      </a:r>
                      <a:endParaRPr lang="en-US" sz="20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Courier New" pitchFamily="49" charset="0"/>
                          <a:cs typeface="Courier New" pitchFamily="49" charset="0"/>
                        </a:rPr>
                        <a:t>    </a:t>
                      </a:r>
                      <a:r>
                        <a:rPr lang="en-US" sz="2000" b="1" baseline="0" dirty="0" smtClean="0">
                          <a:latin typeface="Courier New" pitchFamily="49" charset="0"/>
                          <a:cs typeface="Courier New" pitchFamily="49" charset="0"/>
                        </a:rPr>
                        <a:t>    -3    -2    -1   </a:t>
                      </a:r>
                      <a:r>
                        <a:rPr lang="en-US" sz="2000" b="1" i="0" baseline="0" dirty="0" smtClean="0">
                          <a:solidFill>
                            <a:srgbClr val="0070C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</a:t>
                      </a:r>
                      <a:r>
                        <a:rPr lang="en-US" sz="2000" b="1" baseline="0" dirty="0" smtClean="0">
                          <a:latin typeface="Courier New" pitchFamily="49" charset="0"/>
                          <a:cs typeface="Courier New" pitchFamily="49" charset="0"/>
                        </a:rPr>
                        <a:t>   +1   +2   +3</a:t>
                      </a:r>
                      <a:endParaRPr lang="en-US" sz="20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Courier New" pitchFamily="49" charset="0"/>
                          <a:cs typeface="Courier New" pitchFamily="49" charset="0"/>
                        </a:rPr>
                        <a:t>             MOD                 ARG</a:t>
                      </a:r>
                      <a:endParaRPr lang="en-US" sz="20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Courier New" pitchFamily="49" charset="0"/>
                          <a:cs typeface="Courier New" pitchFamily="49" charset="0"/>
                        </a:rPr>
                        <a:t>   &lt;</a:t>
                      </a:r>
                      <a:r>
                        <a:rPr lang="en-US" sz="2000" b="1" dirty="0" err="1" smtClean="0">
                          <a:latin typeface="Courier New" pitchFamily="49" charset="0"/>
                          <a:cs typeface="Courier New" pitchFamily="49" charset="0"/>
                        </a:rPr>
                        <a:t>s,c</a:t>
                      </a:r>
                      <a:r>
                        <a:rPr lang="en-US" sz="2000" b="1" dirty="0" smtClean="0">
                          <a:latin typeface="Courier New" pitchFamily="49" charset="0"/>
                          <a:cs typeface="Courier New" pitchFamily="49" charset="0"/>
                        </a:rPr>
                        <a:t>&gt;: &lt;</a:t>
                      </a:r>
                      <a:r>
                        <a:rPr lang="en-US" sz="2000" b="1" dirty="0" err="1" smtClean="0">
                          <a:latin typeface="Courier New" pitchFamily="49" charset="0"/>
                          <a:cs typeface="Courier New" pitchFamily="49" charset="0"/>
                        </a:rPr>
                        <a:t>at,in</a:t>
                      </a:r>
                      <a:r>
                        <a:rPr lang="en-US" sz="2000" b="1" dirty="0" smtClean="0"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endParaRPr lang="en-US" sz="20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Representation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Represented as an event:</a:t>
            </a:r>
          </a:p>
          <a:p>
            <a:pPr lvl="1"/>
            <a:r>
              <a:rPr lang="en-US" dirty="0" smtClean="0"/>
              <a:t>Outcome:  </a:t>
            </a:r>
            <a:r>
              <a:rPr lang="en-US" b="1" i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in</a:t>
            </a:r>
          </a:p>
          <a:p>
            <a:pPr lvl="1"/>
            <a:r>
              <a:rPr lang="en-US" dirty="0" smtClean="0"/>
              <a:t>Features:</a:t>
            </a:r>
          </a:p>
          <a:p>
            <a:pPr lvl="1">
              <a:buNone/>
            </a:pPr>
            <a:r>
              <a:rPr lang="en-US" dirty="0" smtClean="0"/>
              <a:t>      (24 total)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/>
        </p:nvGraphicFramePr>
        <p:xfrm>
          <a:off x="2667000" y="2286000"/>
          <a:ext cx="5562600" cy="4079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2156"/>
                <a:gridCol w="412044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value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s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at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wd-1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there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wd+1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the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MOD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falling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ARG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winter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MOD_ARG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latin typeface="Courier New" pitchFamily="49" charset="0"/>
                          <a:cs typeface="Courier New" pitchFamily="49" charset="0"/>
                        </a:rPr>
                        <a:t>falling_winter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latin typeface="Courier New" pitchFamily="49" charset="0"/>
                          <a:cs typeface="Courier New" pitchFamily="49" charset="0"/>
                        </a:rPr>
                        <a:t>MOD_s_ARG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latin typeface="Courier New" pitchFamily="49" charset="0"/>
                          <a:cs typeface="Courier New" pitchFamily="49" charset="0"/>
                        </a:rPr>
                        <a:t>falling_at_winter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3GRAM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latin typeface="Courier New" pitchFamily="49" charset="0"/>
                          <a:cs typeface="Courier New" pitchFamily="49" charset="0"/>
                        </a:rPr>
                        <a:t>there_at_the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5GRAM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falling_there_at_the_winter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...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...</a:t>
                      </a:r>
                      <a:endParaRPr lang="en-US" b="1" dirty="0">
                        <a:latin typeface="+mn-lt"/>
                        <a:cs typeface="Courier New" pitchFamily="49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and Testing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Training set: 978,000 events</a:t>
            </a:r>
          </a:p>
          <a:p>
            <a:pPr lvl="1"/>
            <a:r>
              <a:rPr lang="en-US" dirty="0" smtClean="0"/>
              <a:t>The rest is set aside for evaluation and development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Creating an </a:t>
            </a:r>
            <a:r>
              <a:rPr lang="en-US" b="1" dirty="0" smtClean="0"/>
              <a:t>evaluation set</a:t>
            </a:r>
            <a:r>
              <a:rPr lang="en-US" dirty="0" smtClean="0"/>
              <a:t> for testing</a:t>
            </a:r>
          </a:p>
          <a:p>
            <a:pPr lvl="1"/>
            <a:r>
              <a:rPr lang="en-US" dirty="0" smtClean="0"/>
              <a:t>Error annotation in </a:t>
            </a:r>
            <a:r>
              <a:rPr lang="en-US" dirty="0" err="1" smtClean="0"/>
              <a:t>Chungdahm</a:t>
            </a:r>
            <a:r>
              <a:rPr lang="en-US" dirty="0" smtClean="0"/>
              <a:t> corpus is </a:t>
            </a:r>
            <a:r>
              <a:rPr lang="en-US" u="sng" dirty="0" smtClean="0"/>
              <a:t>not exhaustive</a:t>
            </a:r>
            <a:r>
              <a:rPr lang="en-US" dirty="0" smtClean="0"/>
              <a:t>: </a:t>
            </a:r>
          </a:p>
          <a:p>
            <a:pPr lvl="1">
              <a:buNone/>
            </a:pPr>
            <a:r>
              <a:rPr lang="en-US" dirty="0" smtClean="0">
                <a:solidFill>
                  <a:srgbClr val="0070C0"/>
                </a:solidFill>
              </a:rPr>
              <a:t>                   </a:t>
            </a:r>
            <a:r>
              <a:rPr lang="en-US" dirty="0" smtClean="0">
                <a:solidFill>
                  <a:srgbClr val="0070C0"/>
                </a:solidFill>
                <a:sym typeface="Wingdings" pitchFamily="2" charset="2"/>
              </a:rPr>
              <a:t> M</a:t>
            </a:r>
            <a:r>
              <a:rPr lang="en-US" dirty="0" smtClean="0">
                <a:solidFill>
                  <a:srgbClr val="0070C0"/>
                </a:solidFill>
              </a:rPr>
              <a:t>any student errors are left unmarked by tutors</a:t>
            </a:r>
          </a:p>
          <a:p>
            <a:pPr lvl="1"/>
            <a:r>
              <a:rPr lang="en-US" dirty="0" smtClean="0"/>
              <a:t>This necessitates creating a </a:t>
            </a:r>
            <a:r>
              <a:rPr lang="en-US" dirty="0" smtClean="0">
                <a:solidFill>
                  <a:srgbClr val="0070C0"/>
                </a:solidFill>
              </a:rPr>
              <a:t>re-annotated evaluation set</a:t>
            </a:r>
          </a:p>
          <a:p>
            <a:pPr lvl="1"/>
            <a:r>
              <a:rPr lang="en-US" dirty="0" smtClean="0"/>
              <a:t>1,000 preposition contexts annotated by 3 trained annotators</a:t>
            </a:r>
          </a:p>
          <a:p>
            <a:pPr lvl="1"/>
            <a:r>
              <a:rPr lang="en-US" dirty="0" smtClean="0"/>
              <a:t>Inter-annotator </a:t>
            </a:r>
            <a:r>
              <a:rPr lang="en-US" dirty="0" smtClean="0"/>
              <a:t>agreement (0.860~0.910), kappa (0.662~0.804)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Results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11-way classification</a:t>
            </a:r>
          </a:p>
          <a:p>
            <a:pPr lvl="1">
              <a:buNone/>
            </a:pPr>
            <a:r>
              <a:rPr lang="en-US" dirty="0" smtClean="0"/>
              <a:t>- works as </a:t>
            </a:r>
            <a:r>
              <a:rPr lang="en-US" b="1" dirty="0" smtClean="0"/>
              <a:t>error correction</a:t>
            </a:r>
            <a:r>
              <a:rPr lang="en-US" dirty="0" smtClean="0"/>
              <a:t> (multi-outcome decision) model</a:t>
            </a:r>
          </a:p>
          <a:p>
            <a:pPr lvl="1">
              <a:buNone/>
            </a:pPr>
            <a:r>
              <a:rPr lang="en-US" dirty="0" smtClean="0"/>
              <a:t>- can be backed-off to an </a:t>
            </a:r>
            <a:r>
              <a:rPr lang="en-US" b="1" dirty="0" smtClean="0"/>
              <a:t>error detection</a:t>
            </a:r>
            <a:r>
              <a:rPr lang="en-US" dirty="0" smtClean="0"/>
              <a:t> (binary decision) model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Omission errors  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(I wait </a:t>
            </a:r>
            <a:r>
              <a:rPr lang="en-US" sz="2000" dirty="0" smtClean="0">
                <a:solidFill>
                  <a:srgbClr val="FF0000"/>
                </a:solidFill>
                <a:latin typeface="+mj-lt"/>
                <a:sym typeface="Symbol"/>
              </a:rPr>
              <a:t>/for</a:t>
            </a:r>
            <a:r>
              <a:rPr lang="en-US" sz="2000" dirty="0" smtClean="0">
                <a:latin typeface="+mj-lt"/>
                <a:sym typeface="Symbol"/>
              </a:rPr>
              <a:t> </a:t>
            </a:r>
            <a:r>
              <a:rPr lang="en-US" sz="2000" dirty="0" smtClean="0">
                <a:latin typeface="+mj-lt"/>
              </a:rPr>
              <a:t>you. )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*</a:t>
            </a:r>
            <a:r>
              <a:rPr lang="en-US" sz="2000" dirty="0" smtClean="0">
                <a:solidFill>
                  <a:srgbClr val="0070C0"/>
                </a:solidFill>
              </a:rPr>
              <a:t>Error </a:t>
            </a:r>
            <a:r>
              <a:rPr lang="en-US" sz="2000" u="sng" dirty="0" smtClean="0">
                <a:solidFill>
                  <a:srgbClr val="0070C0"/>
                </a:solidFill>
              </a:rPr>
              <a:t>detection</a:t>
            </a:r>
            <a:r>
              <a:rPr lang="en-US" sz="2000" dirty="0" smtClean="0">
                <a:solidFill>
                  <a:srgbClr val="0070C0"/>
                </a:solidFill>
              </a:rPr>
              <a:t> is trivial for this type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Extraneous prep errors  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(So I go </a:t>
            </a:r>
            <a:r>
              <a:rPr lang="en-US" sz="2000" dirty="0" smtClean="0">
                <a:solidFill>
                  <a:srgbClr val="FF0000"/>
                </a:solidFill>
                <a:latin typeface="+mj-lt"/>
              </a:rPr>
              <a:t>to/</a:t>
            </a:r>
            <a:r>
              <a:rPr lang="en-US" sz="2000" dirty="0" smtClean="0">
                <a:solidFill>
                  <a:srgbClr val="FF0000"/>
                </a:solidFill>
                <a:latin typeface="+mj-lt"/>
                <a:sym typeface="Symbol"/>
              </a:rPr>
              <a:t></a:t>
            </a:r>
            <a:r>
              <a:rPr lang="en-US" sz="2000" dirty="0" smtClean="0">
                <a:latin typeface="+mj-lt"/>
              </a:rPr>
              <a:t> home quickly.)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Selection errors  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(Adult give money </a:t>
            </a:r>
            <a:r>
              <a:rPr lang="en-US" sz="2000" dirty="0" smtClean="0">
                <a:solidFill>
                  <a:srgbClr val="FF0000"/>
                </a:solidFill>
                <a:latin typeface="+mj-lt"/>
              </a:rPr>
              <a:t>at/on</a:t>
            </a:r>
            <a:r>
              <a:rPr lang="en-US" sz="2000" dirty="0" smtClean="0">
                <a:latin typeface="+mj-lt"/>
              </a:rPr>
              <a:t> birthday.)</a:t>
            </a:r>
            <a:endParaRPr lang="en-US" sz="2000" dirty="0"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800600" y="2611120"/>
          <a:ext cx="35814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28446"/>
                <a:gridCol w="165295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lang="en-US" b="1" dirty="0" err="1" smtClean="0">
                          <a:latin typeface="Courier New" pitchFamily="49" charset="0"/>
                          <a:cs typeface="Courier New" pitchFamily="49" charset="0"/>
                        </a:rPr>
                        <a:t>NULL,p</a:t>
                      </a:r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accuracy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error correction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0.833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800600" y="3962400"/>
          <a:ext cx="4191000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5000"/>
                <a:gridCol w="1238250"/>
                <a:gridCol w="1047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lang="en-US" b="1" dirty="0" err="1" smtClean="0">
                          <a:latin typeface="Courier New" pitchFamily="49" charset="0"/>
                          <a:cs typeface="Courier New" pitchFamily="49" charset="0"/>
                        </a:rPr>
                        <a:t>p,NULL</a:t>
                      </a:r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precision</a:t>
                      </a:r>
                      <a:endParaRPr lang="en-US" dirty="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recall</a:t>
                      </a:r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error correction</a:t>
                      </a:r>
                      <a:endParaRPr lang="en-US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0.87</a:t>
                      </a:r>
                      <a:endParaRPr lang="en-US" dirty="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0.043</a:t>
                      </a:r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detection</a:t>
                      </a:r>
                      <a:r>
                        <a:rPr lang="en-US" baseline="0" dirty="0" smtClean="0"/>
                        <a:t> only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1.00</a:t>
                      </a:r>
                      <a:endParaRPr lang="en-US" dirty="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0.049</a:t>
                      </a:r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800600" y="5410200"/>
          <a:ext cx="4191000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70982"/>
                <a:gridCol w="1197429"/>
                <a:gridCol w="112258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&lt;p1,p2&gt;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precision</a:t>
                      </a:r>
                      <a:endParaRPr lang="en-US" dirty="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recall</a:t>
                      </a:r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error correction</a:t>
                      </a:r>
                      <a:endParaRPr lang="en-US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0.817</a:t>
                      </a:r>
                      <a:endParaRPr lang="en-US" dirty="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0.132</a:t>
                      </a:r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detection</a:t>
                      </a:r>
                      <a:r>
                        <a:rPr lang="en-US" baseline="0" dirty="0" smtClean="0"/>
                        <a:t> only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0.933</a:t>
                      </a:r>
                      <a:endParaRPr lang="en-US" dirty="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0.148</a:t>
                      </a:r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Chodorow</a:t>
            </a:r>
            <a:r>
              <a:rPr lang="en-US" dirty="0" smtClean="0"/>
              <a:t> et al. (2007)</a:t>
            </a:r>
          </a:p>
          <a:p>
            <a:pPr lvl="1"/>
            <a:r>
              <a:rPr lang="en-US" dirty="0" smtClean="0"/>
              <a:t>Error </a:t>
            </a:r>
            <a:r>
              <a:rPr lang="en-US" i="1" dirty="0" smtClean="0"/>
              <a:t>detection</a:t>
            </a:r>
            <a:r>
              <a:rPr lang="en-US" dirty="0" smtClean="0"/>
              <a:t> model targeting 34 prepositions</a:t>
            </a:r>
          </a:p>
          <a:p>
            <a:pPr lvl="1"/>
            <a:r>
              <a:rPr lang="en-US" dirty="0" smtClean="0"/>
              <a:t>Trained on San Jose Mercury news + </a:t>
            </a:r>
            <a:r>
              <a:rPr lang="en-US" dirty="0" err="1" smtClean="0"/>
              <a:t>Lexile</a:t>
            </a:r>
            <a:r>
              <a:rPr lang="en-US" dirty="0" smtClean="0"/>
              <a:t> data</a:t>
            </a:r>
          </a:p>
          <a:p>
            <a:pPr lvl="1"/>
            <a:r>
              <a:rPr lang="en-US" dirty="0" smtClean="0"/>
              <a:t>0.88 (precision) 0.16 (recall) for detecting selection errors</a:t>
            </a:r>
          </a:p>
          <a:p>
            <a:r>
              <a:rPr lang="en-US" dirty="0" err="1" smtClean="0"/>
              <a:t>Gamon</a:t>
            </a:r>
            <a:r>
              <a:rPr lang="en-US" dirty="0" smtClean="0"/>
              <a:t> et al. (2008)</a:t>
            </a:r>
          </a:p>
          <a:p>
            <a:pPr lvl="1"/>
            <a:r>
              <a:rPr lang="en-US" dirty="0" smtClean="0"/>
              <a:t>Error detection and correction model of 13 prepositions</a:t>
            </a:r>
          </a:p>
          <a:p>
            <a:pPr lvl="1"/>
            <a:r>
              <a:rPr lang="en-US" dirty="0" smtClean="0"/>
              <a:t>One classifier to determine whether a preposition/article should be present; another for correct choice; an additional filter</a:t>
            </a:r>
          </a:p>
          <a:p>
            <a:pPr lvl="1"/>
            <a:r>
              <a:rPr lang="en-US" dirty="0" smtClean="0"/>
              <a:t>Trained on MS Encarta data, tested on Chinese learner writing</a:t>
            </a:r>
          </a:p>
          <a:p>
            <a:pPr lvl="1"/>
            <a:r>
              <a:rPr lang="en-US" dirty="0" smtClean="0"/>
              <a:t>80% precision; recall not reported  </a:t>
            </a:r>
          </a:p>
          <a:p>
            <a:r>
              <a:rPr lang="en-US" dirty="0" smtClean="0"/>
              <a:t>Izumi et al. (2003, 2004)</a:t>
            </a:r>
          </a:p>
          <a:p>
            <a:pPr lvl="1"/>
            <a:r>
              <a:rPr lang="en-US" dirty="0" smtClean="0"/>
              <a:t>Trained on Standard Speaking Test Corpus (Japanese)</a:t>
            </a:r>
          </a:p>
          <a:p>
            <a:pPr lvl="1"/>
            <a:r>
              <a:rPr lang="en-US" dirty="0" smtClean="0"/>
              <a:t>56 speakers, 6,216 sentences</a:t>
            </a:r>
          </a:p>
          <a:p>
            <a:pPr lvl="1"/>
            <a:r>
              <a:rPr lang="en-US" dirty="0" smtClean="0"/>
              <a:t>25% precision and 7% recall on 13 grammatical error types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Comparison: Native-Corpus-Trained Models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Question:  Will models trained on native-speaker-produced texts outperform our model?</a:t>
            </a:r>
          </a:p>
          <a:p>
            <a:r>
              <a:rPr lang="en-US" dirty="0" smtClean="0"/>
              <a:t>The advantage of native corpora: </a:t>
            </a:r>
            <a:r>
              <a:rPr lang="en-US" sz="3200" u="sng" dirty="0" smtClean="0"/>
              <a:t>They are plentiful</a:t>
            </a:r>
            <a:r>
              <a:rPr lang="en-US" sz="3200" dirty="0" smtClean="0"/>
              <a:t>.  </a:t>
            </a:r>
          </a:p>
          <a:p>
            <a:pPr lvl="1">
              <a:buNone/>
            </a:pPr>
            <a:r>
              <a:rPr lang="en-US" sz="2400" dirty="0" smtClean="0">
                <a:sym typeface="Wingdings" pitchFamily="2" charset="2"/>
              </a:rPr>
              <a:t> We allowed these models to have a </a:t>
            </a:r>
            <a:r>
              <a:rPr lang="en-US" sz="2400" dirty="0" smtClean="0">
                <a:solidFill>
                  <a:srgbClr val="0070C0"/>
                </a:solidFill>
                <a:sym typeface="Wingdings" pitchFamily="2" charset="2"/>
              </a:rPr>
              <a:t>larger training size</a:t>
            </a:r>
            <a:r>
              <a:rPr lang="en-US" sz="2400" dirty="0" smtClean="0">
                <a:sym typeface="Wingdings" pitchFamily="2" charset="2"/>
              </a:rPr>
              <a:t>. </a:t>
            </a:r>
            <a:r>
              <a:rPr lang="en-US" sz="2400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Experimental setup: </a:t>
            </a:r>
          </a:p>
          <a:p>
            <a:pPr lvl="1"/>
            <a:r>
              <a:rPr lang="en-US" dirty="0" smtClean="0"/>
              <a:t>Build models on native corpora, using varying training set </a:t>
            </a:r>
            <a:r>
              <a:rPr lang="en-US" dirty="0" smtClean="0"/>
              <a:t>sizes (1mil – 5mil)</a:t>
            </a:r>
            <a:endParaRPr lang="en-US" dirty="0" smtClean="0"/>
          </a:p>
          <a:p>
            <a:pPr lvl="1"/>
            <a:r>
              <a:rPr lang="en-US" dirty="0" smtClean="0"/>
              <a:t>Data: the </a:t>
            </a:r>
            <a:r>
              <a:rPr lang="en-US" dirty="0" err="1" smtClean="0"/>
              <a:t>Lexile</a:t>
            </a:r>
            <a:r>
              <a:rPr lang="en-US" dirty="0" smtClean="0"/>
              <a:t> Corpus, 7</a:t>
            </a:r>
            <a:r>
              <a:rPr lang="en-US" baseline="30000" dirty="0" smtClean="0"/>
              <a:t>th</a:t>
            </a:r>
            <a:r>
              <a:rPr lang="en-US" dirty="0" smtClean="0"/>
              <a:t> and 8</a:t>
            </a:r>
            <a:r>
              <a:rPr lang="en-US" baseline="30000" dirty="0" smtClean="0"/>
              <a:t>th</a:t>
            </a:r>
            <a:r>
              <a:rPr lang="en-US" dirty="0" smtClean="0"/>
              <a:t> grade reading levels</a:t>
            </a:r>
          </a:p>
          <a:p>
            <a:pPr lvl="1"/>
            <a:r>
              <a:rPr lang="en-US" dirty="0" smtClean="0"/>
              <a:t>A comparable feature set was employed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Learner Model vs. Native Models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Testing results on learner data (replacement errors only):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Learner </a:t>
            </a:r>
            <a:r>
              <a:rPr lang="en-US" dirty="0" smtClean="0"/>
              <a:t>model outperforms all native models</a:t>
            </a:r>
          </a:p>
          <a:p>
            <a:r>
              <a:rPr lang="en-US" dirty="0" smtClean="0"/>
              <a:t>Native models: performance gain with larger size insignificant beyond 2-3mil point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447800" y="1752600"/>
          <a:ext cx="6477000" cy="3235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00200"/>
                <a:gridCol w="1219200"/>
                <a:gridCol w="1219200"/>
                <a:gridCol w="1219200"/>
                <a:gridCol w="1219200"/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&lt;p1,p2&gt;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error</a:t>
                      </a:r>
                      <a:r>
                        <a:rPr lang="en-US" baseline="0" dirty="0" smtClean="0"/>
                        <a:t> correction</a:t>
                      </a:r>
                      <a:endParaRPr lang="en-US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error detection</a:t>
                      </a:r>
                      <a:r>
                        <a:rPr lang="en-US" baseline="0" dirty="0" smtClean="0"/>
                        <a:t> only</a:t>
                      </a:r>
                      <a:endParaRPr lang="en-US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precision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recall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precision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recall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Learner</a:t>
                      </a:r>
                    </a:p>
                    <a:p>
                      <a:pPr algn="ctr"/>
                      <a:r>
                        <a:rPr lang="en-US" b="0" dirty="0" smtClean="0"/>
                        <a:t>(about</a:t>
                      </a:r>
                      <a:r>
                        <a:rPr lang="en-US" b="0" baseline="0" dirty="0" smtClean="0"/>
                        <a:t> 1 mil)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0.817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0.132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0.933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0.148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N-1mil</a:t>
                      </a:r>
                      <a:endParaRPr lang="en-US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0.416</a:t>
                      </a:r>
                      <a:endParaRPr lang="en-US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0.106</a:t>
                      </a:r>
                      <a:endParaRPr lang="en-US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0.536</a:t>
                      </a:r>
                      <a:endParaRPr lang="en-US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0.132</a:t>
                      </a:r>
                      <a:endParaRPr lang="en-US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N-2mil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0.416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0.116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0.586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0.142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N-3mil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0.453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0.099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0.594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0.126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N-4mil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0.462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</a:rPr>
                        <a:t>0.125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0.583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</a:rPr>
                        <a:t>0.153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N-5mil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</a:rPr>
                        <a:t>0.484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0.121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</a:rPr>
                        <a:t>0.605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0.147</a:t>
                      </a: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Prove?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382000" cy="493776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Are the native models flawed? Bad feature set?</a:t>
            </a:r>
          </a:p>
          <a:p>
            <a:pPr lvl="1"/>
            <a:r>
              <a:rPr lang="en-US" dirty="0" smtClean="0"/>
              <a:t>No. In-set testing (against held-out native text) shows performance levels comparable to those in published studies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Could some of the performance </a:t>
            </a:r>
            <a:r>
              <a:rPr lang="en-US" dirty="0" smtClean="0"/>
              <a:t>gaps </a:t>
            </a:r>
            <a:r>
              <a:rPr lang="en-US" dirty="0" smtClean="0"/>
              <a:t>be due to genre differences?</a:t>
            </a:r>
          </a:p>
          <a:p>
            <a:pPr lvl="1"/>
            <a:r>
              <a:rPr lang="en-US" dirty="0" smtClean="0"/>
              <a:t>Highly likely. However, 7</a:t>
            </a:r>
            <a:r>
              <a:rPr lang="en-US" baseline="30000" dirty="0" smtClean="0"/>
              <a:t>th</a:t>
            </a:r>
            <a:r>
              <a:rPr lang="en-US" dirty="0" smtClean="0"/>
              <a:t>-8</a:t>
            </a:r>
            <a:r>
              <a:rPr lang="en-US" baseline="30000" dirty="0" smtClean="0"/>
              <a:t>th</a:t>
            </a:r>
            <a:r>
              <a:rPr lang="en-US" dirty="0" smtClean="0"/>
              <a:t> grade reading materials were the closest match we could find to student essays.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 sum: Native models’ advantage of </a:t>
            </a:r>
            <a:r>
              <a:rPr lang="en-US" dirty="0" smtClean="0">
                <a:solidFill>
                  <a:srgbClr val="0070C0"/>
                </a:solidFill>
              </a:rPr>
              <a:t>larger training size</a:t>
            </a:r>
            <a:r>
              <a:rPr lang="en-US" dirty="0" smtClean="0"/>
              <a:t> does not outweigh those of the learner model’s: </a:t>
            </a:r>
            <a:r>
              <a:rPr lang="en-US" dirty="0" smtClean="0">
                <a:solidFill>
                  <a:srgbClr val="0070C0"/>
                </a:solidFill>
              </a:rPr>
              <a:t>genre/text similarity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70C0"/>
                </a:solidFill>
              </a:rPr>
              <a:t>error-annotation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Discussion: Learner language vs. native corpora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Modeling on native corpora:</a:t>
            </a:r>
          </a:p>
          <a:p>
            <a:pPr lvl="1"/>
            <a:r>
              <a:rPr lang="en-US" dirty="0" smtClean="0"/>
              <a:t>Produces a </a:t>
            </a:r>
            <a:r>
              <a:rPr lang="en-US" dirty="0" smtClean="0">
                <a:solidFill>
                  <a:srgbClr val="0070C0"/>
                </a:solidFill>
              </a:rPr>
              <a:t>one-size-fits-all model of “native” English</a:t>
            </a:r>
          </a:p>
          <a:p>
            <a:pPr lvl="1"/>
            <a:r>
              <a:rPr lang="en-US" dirty="0" smtClean="0"/>
              <a:t>More generic &amp; universally applicable?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Modeling on a learner corpus:</a:t>
            </a:r>
          </a:p>
          <a:p>
            <a:pPr lvl="1"/>
            <a:r>
              <a:rPr lang="en-US" dirty="0" smtClean="0"/>
              <a:t>Produces a model </a:t>
            </a:r>
            <a:r>
              <a:rPr lang="en-US" dirty="0" smtClean="0">
                <a:solidFill>
                  <a:srgbClr val="0070C0"/>
                </a:solidFill>
              </a:rPr>
              <a:t>specific to the particular learner language</a:t>
            </a:r>
          </a:p>
          <a:p>
            <a:pPr lvl="1"/>
            <a:r>
              <a:rPr lang="en-US" dirty="0" smtClean="0"/>
              <a:t>Can it be applied to the language of other learner groups? </a:t>
            </a:r>
          </a:p>
          <a:p>
            <a:pPr lvl="2"/>
            <a:r>
              <a:rPr lang="en-US" dirty="0" smtClean="0"/>
              <a:t>ex.  French citizens? Japanese-speaking English learners?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Combining two approaches:</a:t>
            </a:r>
          </a:p>
          <a:p>
            <a:pPr lvl="1"/>
            <a:r>
              <a:rPr lang="en-US" dirty="0" smtClean="0"/>
              <a:t>A system with specific models for different L1 background</a:t>
            </a:r>
          </a:p>
          <a:p>
            <a:pPr lvl="1"/>
            <a:r>
              <a:rPr lang="en-US" dirty="0" smtClean="0"/>
              <a:t>Plus a back-off “generic” model, built on native corpora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Discussion: The Problem of Partial Error Annotation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Partial error annotation problem: </a:t>
            </a:r>
          </a:p>
          <a:p>
            <a:pPr lvl="1"/>
            <a:r>
              <a:rPr lang="en-US" dirty="0" smtClean="0"/>
              <a:t>57% of replacement errors and 85% of extraneous prepositions are unchecked by </a:t>
            </a:r>
            <a:r>
              <a:rPr lang="en-US" dirty="0" err="1" smtClean="0"/>
              <a:t>Chungdahm</a:t>
            </a:r>
            <a:r>
              <a:rPr lang="en-US" dirty="0" smtClean="0"/>
              <a:t> tutors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Training data includes </a:t>
            </a:r>
            <a:r>
              <a:rPr lang="en-US" b="1" dirty="0" smtClean="0">
                <a:solidFill>
                  <a:srgbClr val="0070C0"/>
                </a:solidFill>
              </a:rPr>
              <a:t>conflicting evidence</a:t>
            </a:r>
            <a:r>
              <a:rPr lang="en-US" dirty="0" smtClean="0"/>
              <a:t>.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Our model’s </a:t>
            </a:r>
            <a:r>
              <a:rPr lang="en-US" dirty="0" smtClean="0">
                <a:solidFill>
                  <a:srgbClr val="0070C0"/>
                </a:solidFill>
              </a:rPr>
              <a:t>low recall/high precision</a:t>
            </a:r>
            <a:r>
              <a:rPr lang="en-US" dirty="0" smtClean="0"/>
              <a:t> are impacted by it</a:t>
            </a:r>
          </a:p>
          <a:p>
            <a:pPr lvl="1"/>
            <a:r>
              <a:rPr lang="en-US" dirty="0" smtClean="0"/>
              <a:t>Model assumes a </a:t>
            </a:r>
            <a:r>
              <a:rPr lang="en-US" u="sng" dirty="0" smtClean="0"/>
              <a:t>lower-than-true error rate</a:t>
            </a:r>
          </a:p>
          <a:p>
            <a:pPr lvl="1"/>
            <a:r>
              <a:rPr lang="en-US" dirty="0" smtClean="0"/>
              <a:t>Model has to reconcile between conflicting sets of evidence</a:t>
            </a:r>
          </a:p>
          <a:p>
            <a:pPr lvl="1">
              <a:buFont typeface="Wingdings"/>
              <a:buChar char="è"/>
            </a:pPr>
            <a:r>
              <a:rPr lang="en-US" dirty="0" smtClean="0">
                <a:sym typeface="Wingdings" pitchFamily="2" charset="2"/>
              </a:rPr>
              <a:t>When the model does flag an error, it does so with high confidence and accuracy</a:t>
            </a:r>
          </a:p>
          <a:p>
            <a:pPr lvl="2">
              <a:buFont typeface="Wingdings"/>
              <a:buChar char="è"/>
            </a:pPr>
            <a:endParaRPr lang="en-US" dirty="0" smtClean="0"/>
          </a:p>
          <a:p>
            <a:r>
              <a:rPr lang="en-US" dirty="0" smtClean="0"/>
              <a:t>Solution? Bootstrapping, relabeling of </a:t>
            </a:r>
            <a:r>
              <a:rPr lang="en-US" dirty="0" err="1" smtClean="0"/>
              <a:t>unannotated</a:t>
            </a:r>
            <a:r>
              <a:rPr lang="en-US" dirty="0" smtClean="0"/>
              <a:t> errors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5D8B-FFAD-4E52-B86B-D4597B2694F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smtClean="0"/>
              <a:t>As language instruction turns digital,  more and more (partially) error-annotated learner corpora like the </a:t>
            </a:r>
            <a:r>
              <a:rPr lang="en-US" sz="2400" dirty="0" err="1" smtClean="0"/>
              <a:t>Chungdahm</a:t>
            </a:r>
            <a:r>
              <a:rPr lang="en-US" sz="2400" dirty="0" smtClean="0"/>
              <a:t> corpus will become available</a:t>
            </a:r>
          </a:p>
          <a:p>
            <a:endParaRPr lang="en-US" sz="2400" dirty="0" smtClean="0"/>
          </a:p>
          <a:p>
            <a:r>
              <a:rPr lang="en-US" sz="2400" dirty="0" smtClean="0"/>
              <a:t>Building a direct model of L2 errors, whenever available, offers an advantage over models based on native corpora, despite the partial annotation problem (if any)</a:t>
            </a:r>
          </a:p>
          <a:p>
            <a:endParaRPr lang="en-US" sz="2400" dirty="0" smtClean="0"/>
          </a:p>
          <a:p>
            <a:r>
              <a:rPr lang="en-US" sz="2400" dirty="0" smtClean="0"/>
              <a:t>Exhaustive annotation is not necessary for learner-corpus-trained models to outperform  standard native-text-trained models with much larger training data set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1677</TotalTime>
  <Words>1643</Words>
  <Application>Microsoft Office PowerPoint</Application>
  <PresentationFormat>On-screen Show (4:3)</PresentationFormat>
  <Paragraphs>319</Paragraphs>
  <Slides>17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Origin</vt:lpstr>
      <vt:lpstr>Na-Rae Han (University of Pittsburgh),  Joel Tetreault (ETS),  Soo-Hwa Lee (Chungdahm Learning, Inc.),  Jin-Young Ha (Kangwon University) </vt:lpstr>
      <vt:lpstr>Objective</vt:lpstr>
      <vt:lpstr>Diagnosing L2 Errors</vt:lpstr>
      <vt:lpstr>Our Learner Corpus</vt:lpstr>
      <vt:lpstr>The Preposition Data Set</vt:lpstr>
      <vt:lpstr>Method</vt:lpstr>
      <vt:lpstr>Preposition Context</vt:lpstr>
      <vt:lpstr>Event Representation</vt:lpstr>
      <vt:lpstr>Training and Testing</vt:lpstr>
      <vt:lpstr>Evaluation Results</vt:lpstr>
      <vt:lpstr>Related Work</vt:lpstr>
      <vt:lpstr>Comparison: Native-Corpus-Trained Models</vt:lpstr>
      <vt:lpstr>Learner Model vs. Native Models</vt:lpstr>
      <vt:lpstr>What Does This Prove?</vt:lpstr>
      <vt:lpstr>Discussion: Learner language vs. native corpora</vt:lpstr>
      <vt:lpstr>Discussion: The Problem of Partial Error Annotation</vt:lpstr>
      <vt:lpstr>Conclusions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Na-Rae Han Department of Linguistics</dc:title>
  <dc:creator>narae</dc:creator>
  <cp:lastModifiedBy>narae</cp:lastModifiedBy>
  <cp:revision>569</cp:revision>
  <dcterms:created xsi:type="dcterms:W3CDTF">2010-02-18T21:29:37Z</dcterms:created>
  <dcterms:modified xsi:type="dcterms:W3CDTF">2010-05-19T11:50:31Z</dcterms:modified>
</cp:coreProperties>
</file>