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1" r:id="rId4"/>
  </p:sldMasterIdLst>
  <p:notesMasterIdLst>
    <p:notesMasterId r:id="rId31"/>
  </p:notesMasterIdLst>
  <p:handoutMasterIdLst>
    <p:handoutMasterId r:id="rId32"/>
  </p:handoutMasterIdLst>
  <p:sldIdLst>
    <p:sldId id="634" r:id="rId5"/>
    <p:sldId id="636" r:id="rId6"/>
    <p:sldId id="656" r:id="rId7"/>
    <p:sldId id="635" r:id="rId8"/>
    <p:sldId id="637" r:id="rId9"/>
    <p:sldId id="652" r:id="rId10"/>
    <p:sldId id="638" r:id="rId11"/>
    <p:sldId id="658" r:id="rId12"/>
    <p:sldId id="639" r:id="rId13"/>
    <p:sldId id="640" r:id="rId14"/>
    <p:sldId id="643" r:id="rId15"/>
    <p:sldId id="642" r:id="rId16"/>
    <p:sldId id="653" r:id="rId17"/>
    <p:sldId id="661" r:id="rId18"/>
    <p:sldId id="644" r:id="rId19"/>
    <p:sldId id="660" r:id="rId20"/>
    <p:sldId id="659" r:id="rId21"/>
    <p:sldId id="645" r:id="rId22"/>
    <p:sldId id="648" r:id="rId23"/>
    <p:sldId id="654" r:id="rId24"/>
    <p:sldId id="662" r:id="rId25"/>
    <p:sldId id="663" r:id="rId26"/>
    <p:sldId id="664" r:id="rId27"/>
    <p:sldId id="651" r:id="rId28"/>
    <p:sldId id="650" r:id="rId29"/>
    <p:sldId id="665" r:id="rId30"/>
  </p:sldIdLst>
  <p:sldSz cx="9144000" cy="6858000" type="screen4x3"/>
  <p:notesSz cx="7010400" cy="9296400"/>
  <p:defaultTex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EB38255-0E45-4998-8DDE-D4C59C375519}">
          <p14:sldIdLst/>
        </p14:section>
        <p14:section name="User Experience &amp; FrontEnd Scenarios" id="{95C39F1C-A6B9-4215-841F-A44DAB275520}">
          <p14:sldIdLst>
            <p14:sldId id="634"/>
            <p14:sldId id="636"/>
            <p14:sldId id="656"/>
            <p14:sldId id="635"/>
            <p14:sldId id="637"/>
            <p14:sldId id="652"/>
            <p14:sldId id="638"/>
            <p14:sldId id="658"/>
            <p14:sldId id="639"/>
            <p14:sldId id="640"/>
            <p14:sldId id="643"/>
            <p14:sldId id="642"/>
            <p14:sldId id="653"/>
            <p14:sldId id="661"/>
            <p14:sldId id="644"/>
            <p14:sldId id="660"/>
            <p14:sldId id="659"/>
            <p14:sldId id="645"/>
            <p14:sldId id="648"/>
            <p14:sldId id="654"/>
            <p14:sldId id="662"/>
            <p14:sldId id="663"/>
            <p14:sldId id="664"/>
            <p14:sldId id="651"/>
            <p14:sldId id="650"/>
            <p14:sldId id="665"/>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yfj" initials="mf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BDEEB"/>
    <a:srgbClr val="A24D1E"/>
    <a:srgbClr val="B3250D"/>
    <a:srgbClr val="2B395F"/>
    <a:srgbClr val="161D32"/>
    <a:srgbClr val="F8C37C"/>
    <a:srgbClr val="FFFFFF"/>
    <a:srgbClr val="2E59B0"/>
    <a:srgbClr val="F0851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53" autoAdjust="0"/>
    <p:restoredTop sz="89161" autoAdjust="0"/>
  </p:normalViewPr>
  <p:slideViewPr>
    <p:cSldViewPr>
      <p:cViewPr varScale="1">
        <p:scale>
          <a:sx n="65" d="100"/>
          <a:sy n="65" d="100"/>
        </p:scale>
        <p:origin x="-594" y="-114"/>
      </p:cViewPr>
      <p:guideLst>
        <p:guide orient="horz" pos="144"/>
        <p:guide orient="horz" pos="895"/>
        <p:guide orient="horz" pos="1484"/>
        <p:guide orient="horz" pos="1200"/>
        <p:guide orient="horz" pos="2736"/>
        <p:guide orient="horz" pos="4319"/>
        <p:guide pos="2880"/>
        <p:guide pos="240"/>
        <p:guide pos="460"/>
        <p:guide pos="5520"/>
        <p:guide pos="863"/>
        <p:guide pos="5299"/>
      </p:guideLst>
    </p:cSldViewPr>
  </p:slideViewPr>
  <p:outlineViewPr>
    <p:cViewPr>
      <p:scale>
        <a:sx n="33" d="100"/>
        <a:sy n="33" d="100"/>
      </p:scale>
      <p:origin x="38" y="0"/>
    </p:cViewPr>
  </p:outlineViewPr>
  <p:notesTextViewPr>
    <p:cViewPr>
      <p:scale>
        <a:sx n="100" d="100"/>
        <a:sy n="100" d="100"/>
      </p:scale>
      <p:origin x="0" y="0"/>
    </p:cViewPr>
  </p:notesTextViewPr>
  <p:sorterViewPr>
    <p:cViewPr>
      <p:scale>
        <a:sx n="68" d="100"/>
        <a:sy n="68" d="100"/>
      </p:scale>
      <p:origin x="0" y="0"/>
    </p:cViewPr>
  </p:sorterViewPr>
  <p:notesViewPr>
    <p:cSldViewPr showGuides="1">
      <p:cViewPr varScale="1">
        <p:scale>
          <a:sx n="85" d="100"/>
          <a:sy n="85" d="100"/>
        </p:scale>
        <p:origin x="-3244" y="-103"/>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1C3F5198-D814-4F07-A84F-942E63C84983}" type="datetimeFigureOut">
              <a:rPr lang="en-US" smtClean="0"/>
              <a:pPr/>
              <a:t>5/21/2010</a:t>
            </a:fld>
            <a:endParaRPr lang="en-US"/>
          </a:p>
        </p:txBody>
      </p:sp>
      <p:sp>
        <p:nvSpPr>
          <p:cNvPr id="4" name="Footer Placeholder 3"/>
          <p:cNvSpPr>
            <a:spLocks noGrp="1"/>
          </p:cNvSpPr>
          <p:nvPr>
            <p:ph type="ftr" sz="quarter" idx="2"/>
          </p:nvPr>
        </p:nvSpPr>
        <p:spPr>
          <a:xfrm>
            <a:off x="0" y="8829967"/>
            <a:ext cx="6387253" cy="464820"/>
          </a:xfrm>
          <a:prstGeom prst="rect">
            <a:avLst/>
          </a:prstGeom>
        </p:spPr>
        <p:txBody>
          <a:bodyPr vert="horz" lIns="93177" tIns="46589" rIns="93177" bIns="46589" rtlCol="0" anchor="b"/>
          <a:lstStyle>
            <a:lvl1pPr algn="l">
              <a:defRPr sz="1200"/>
            </a:lvl1p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387253" y="8829967"/>
            <a:ext cx="621524" cy="464820"/>
          </a:xfrm>
          <a:prstGeom prst="rect">
            <a:avLst/>
          </a:prstGeom>
        </p:spPr>
        <p:txBody>
          <a:bodyPr vert="horz" lIns="93177" tIns="46589" rIns="93177" bIns="46589" rtlCol="0" anchor="b"/>
          <a:lstStyle>
            <a:lvl1pPr algn="r">
              <a:defRPr sz="1200"/>
            </a:lvl1pPr>
          </a:lstStyle>
          <a:p>
            <a:fld id="{8980CB99-47E3-46F4-AAEB-3919FBEFC014}" type="slidenum">
              <a:rPr lang="en-US" smtClean="0"/>
              <a:pPr/>
              <a:t>‹#›</a:t>
            </a:fld>
            <a:endParaRPr lang="en-US"/>
          </a:p>
        </p:txBody>
      </p:sp>
    </p:spTree>
    <p:extLst>
      <p:ext uri="{BB962C8B-B14F-4D97-AF65-F5344CB8AC3E}">
        <p14:creationId xmlns:p14="http://schemas.microsoft.com/office/powerpoint/2010/main" val="14789144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C3FBCD4-166E-446F-AF18-7D4A0CF9AEF6}" type="datetimeFigureOut">
              <a:rPr lang="en-US" smtClean="0"/>
              <a:pPr/>
              <a:t>5/21/2010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29967"/>
            <a:ext cx="6309360" cy="464820"/>
          </a:xfrm>
          <a:prstGeom prst="rect">
            <a:avLst/>
          </a:prstGeom>
        </p:spPr>
        <p:txBody>
          <a:bodyPr vert="horz" lIns="93177" tIns="46589" rIns="93177" bIns="46589" rtlCol="0" anchor="b"/>
          <a:lstStyle>
            <a:lvl1pPr algn="l">
              <a:defRPr sz="500">
                <a:latin typeface="Segoe" pitchFamily="34" charset="0"/>
              </a:defRPr>
            </a:lvl1p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p:txBody>
      </p:sp>
      <p:sp>
        <p:nvSpPr>
          <p:cNvPr id="7" name="Slide Number Placeholder 6"/>
          <p:cNvSpPr>
            <a:spLocks noGrp="1"/>
          </p:cNvSpPr>
          <p:nvPr>
            <p:ph type="sldNum" sz="quarter" idx="5"/>
          </p:nvPr>
        </p:nvSpPr>
        <p:spPr>
          <a:xfrm>
            <a:off x="6309359" y="8829967"/>
            <a:ext cx="699418" cy="464820"/>
          </a:xfrm>
          <a:prstGeom prst="rect">
            <a:avLst/>
          </a:prstGeom>
        </p:spPr>
        <p:txBody>
          <a:bodyPr vert="horz" lIns="93177" tIns="46589" rIns="93177" bIns="46589" rtlCol="0" anchor="b"/>
          <a:lstStyle>
            <a:lvl1pPr algn="r">
              <a:defRPr sz="1200"/>
            </a:lvl1pPr>
          </a:lstStyle>
          <a:p>
            <a:fld id="{8B263312-38AA-4E1E-B2B5-0F8F122B24FE}" type="slidenum">
              <a:rPr lang="en-US" smtClean="0"/>
              <a:pPr/>
              <a:t>‹#›</a:t>
            </a:fld>
            <a:endParaRPr lang="en-US" dirty="0"/>
          </a:p>
        </p:txBody>
      </p:sp>
    </p:spTree>
    <p:extLst>
      <p:ext uri="{BB962C8B-B14F-4D97-AF65-F5344CB8AC3E}">
        <p14:creationId xmlns:p14="http://schemas.microsoft.com/office/powerpoint/2010/main" val="3120715919"/>
      </p:ext>
    </p:extLst>
  </p:cSld>
  <p:clrMap bg1="lt1" tx1="dk1" bg2="lt2" tx2="dk2" accent1="accent1" accent2="accent2" accent3="accent3" accent4="accent4" accent5="accent5" accent6="accent6" hlink="hlink" folHlink="folHlink"/>
  <p:notesStyle>
    <a:lvl1pPr marL="0" algn="l" defTabSz="914363" rtl="0" eaLnBrk="1" latinLnBrk="0" hangingPunct="1">
      <a:lnSpc>
        <a:spcPct val="90000"/>
      </a:lnSpc>
      <a:spcAft>
        <a:spcPts val="333"/>
      </a:spcAft>
      <a:defRPr sz="900" kern="1200">
        <a:solidFill>
          <a:schemeClr val="tx1"/>
        </a:solidFill>
        <a:latin typeface="Segoe" pitchFamily="34" charset="0"/>
        <a:ea typeface="+mn-ea"/>
        <a:cs typeface="+mn-cs"/>
      </a:defRPr>
    </a:lvl1pPr>
    <a:lvl2pPr marL="212981" indent="-105829" algn="l" defTabSz="914363" rtl="0" eaLnBrk="1" latinLnBrk="0" hangingPunct="1">
      <a:lnSpc>
        <a:spcPct val="90000"/>
      </a:lnSpc>
      <a:spcAft>
        <a:spcPts val="333"/>
      </a:spcAft>
      <a:buFont typeface="Arial" pitchFamily="34" charset="0"/>
      <a:buChar char="•"/>
      <a:defRPr sz="900" kern="1200">
        <a:solidFill>
          <a:schemeClr val="tx1"/>
        </a:solidFill>
        <a:latin typeface="Segoe" pitchFamily="34" charset="0"/>
        <a:ea typeface="+mn-ea"/>
        <a:cs typeface="+mn-cs"/>
      </a:defRPr>
    </a:lvl2pPr>
    <a:lvl3pPr marL="328070" indent="-115090" algn="l" defTabSz="914363" rtl="0" eaLnBrk="1" latinLnBrk="0" hangingPunct="1">
      <a:lnSpc>
        <a:spcPct val="90000"/>
      </a:lnSpc>
      <a:spcAft>
        <a:spcPts val="333"/>
      </a:spcAft>
      <a:buFont typeface="Arial" pitchFamily="34" charset="0"/>
      <a:buChar char="•"/>
      <a:defRPr sz="900" kern="1200">
        <a:solidFill>
          <a:schemeClr val="tx1"/>
        </a:solidFill>
        <a:latin typeface="Segoe" pitchFamily="34" charset="0"/>
        <a:ea typeface="+mn-ea"/>
        <a:cs typeface="+mn-cs"/>
      </a:defRPr>
    </a:lvl3pPr>
    <a:lvl4pPr marL="482846" indent="-146838" algn="l" defTabSz="914363" rtl="0" eaLnBrk="1" latinLnBrk="0" hangingPunct="1">
      <a:lnSpc>
        <a:spcPct val="90000"/>
      </a:lnSpc>
      <a:spcAft>
        <a:spcPts val="333"/>
      </a:spcAft>
      <a:buFont typeface="Arial" pitchFamily="34" charset="0"/>
      <a:buChar char="•"/>
      <a:defRPr sz="900" kern="1200">
        <a:solidFill>
          <a:schemeClr val="tx1"/>
        </a:solidFill>
        <a:latin typeface="Segoe" pitchFamily="34" charset="0"/>
        <a:ea typeface="+mn-ea"/>
        <a:cs typeface="+mn-cs"/>
      </a:defRPr>
    </a:lvl4pPr>
    <a:lvl5pPr marL="615132" indent="-115090" algn="l" defTabSz="914363" rtl="0" eaLnBrk="1" latinLnBrk="0" hangingPunct="1">
      <a:lnSpc>
        <a:spcPct val="90000"/>
      </a:lnSpc>
      <a:spcAft>
        <a:spcPts val="333"/>
      </a:spcAft>
      <a:buFont typeface="Arial" pitchFamily="34" charset="0"/>
      <a:buChar char="•"/>
      <a:defRPr sz="900" kern="1200">
        <a:solidFill>
          <a:schemeClr val="tx1"/>
        </a:solidFill>
        <a:latin typeface="Segoe" pitchFamily="34" charset="0"/>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a:t>
            </a:fld>
            <a:endParaRPr lang="en-US" dirty="0"/>
          </a:p>
        </p:txBody>
      </p:sp>
    </p:spTree>
    <p:extLst>
      <p:ext uri="{BB962C8B-B14F-4D97-AF65-F5344CB8AC3E}">
        <p14:creationId xmlns:p14="http://schemas.microsoft.com/office/powerpoint/2010/main" val="4177660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Need background on BLEU</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3</a:t>
            </a:fld>
            <a:endParaRPr lang="en-US" dirty="0"/>
          </a:p>
        </p:txBody>
      </p:sp>
    </p:spTree>
    <p:extLst>
      <p:ext uri="{BB962C8B-B14F-4D97-AF65-F5344CB8AC3E}">
        <p14:creationId xmlns:p14="http://schemas.microsoft.com/office/powerpoint/2010/main" val="4177660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4</a:t>
            </a:fld>
            <a:endParaRPr lang="en-US" dirty="0"/>
          </a:p>
        </p:txBody>
      </p:sp>
    </p:spTree>
    <p:extLst>
      <p:ext uri="{BB962C8B-B14F-4D97-AF65-F5344CB8AC3E}">
        <p14:creationId xmlns:p14="http://schemas.microsoft.com/office/powerpoint/2010/main" val="906314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about</a:t>
            </a:r>
            <a:r>
              <a:rPr lang="en-US" baseline="0" dirty="0" smtClean="0"/>
              <a:t> TMs?</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5</a:t>
            </a:fld>
            <a:endParaRPr lang="en-US" dirty="0"/>
          </a:p>
        </p:txBody>
      </p:sp>
    </p:spTree>
    <p:extLst>
      <p:ext uri="{BB962C8B-B14F-4D97-AF65-F5344CB8AC3E}">
        <p14:creationId xmlns:p14="http://schemas.microsoft.com/office/powerpoint/2010/main" val="984586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Backup slides with the results</a:t>
            </a:r>
            <a:r>
              <a:rPr lang="en-US" baseline="0" dirty="0" smtClean="0"/>
              <a:t> from (1)?  Mention we did some tests on (1)?</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6</a:t>
            </a:fld>
            <a:endParaRPr lang="en-US" dirty="0"/>
          </a:p>
        </p:txBody>
      </p:sp>
    </p:spTree>
    <p:extLst>
      <p:ext uri="{BB962C8B-B14F-4D97-AF65-F5344CB8AC3E}">
        <p14:creationId xmlns:p14="http://schemas.microsoft.com/office/powerpoint/2010/main" val="3006551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Target LM’s decrease</a:t>
            </a:r>
            <a:r>
              <a:rPr lang="en-US" baseline="0" dirty="0" smtClean="0"/>
              <a:t> hypothesis space</a:t>
            </a:r>
          </a:p>
          <a:p>
            <a:r>
              <a:rPr lang="en-US" baseline="0" dirty="0" smtClean="0"/>
              <a:t>Citations here?</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7</a:t>
            </a:fld>
            <a:endParaRPr lang="en-US" dirty="0"/>
          </a:p>
        </p:txBody>
      </p:sp>
    </p:spTree>
    <p:extLst>
      <p:ext uri="{BB962C8B-B14F-4D97-AF65-F5344CB8AC3E}">
        <p14:creationId xmlns:p14="http://schemas.microsoft.com/office/powerpoint/2010/main" val="110714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Target LM’s decrease</a:t>
            </a:r>
            <a:r>
              <a:rPr lang="en-US" baseline="0" dirty="0" smtClean="0"/>
              <a:t> hypothesis space</a:t>
            </a:r>
          </a:p>
          <a:p>
            <a:r>
              <a:rPr lang="en-US" baseline="0" dirty="0" smtClean="0"/>
              <a:t>Citations here?</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8</a:t>
            </a:fld>
            <a:endParaRPr lang="en-US" dirty="0"/>
          </a:p>
        </p:txBody>
      </p:sp>
    </p:spTree>
    <p:extLst>
      <p:ext uri="{BB962C8B-B14F-4D97-AF65-F5344CB8AC3E}">
        <p14:creationId xmlns:p14="http://schemas.microsoft.com/office/powerpoint/2010/main" val="110714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Need background on LMs</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9</a:t>
            </a:fld>
            <a:endParaRPr lang="en-US" dirty="0"/>
          </a:p>
        </p:txBody>
      </p:sp>
    </p:spTree>
    <p:extLst>
      <p:ext uri="{BB962C8B-B14F-4D97-AF65-F5344CB8AC3E}">
        <p14:creationId xmlns:p14="http://schemas.microsoft.com/office/powerpoint/2010/main" val="35855966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a:t>
            </a:r>
            <a:r>
              <a:rPr lang="en-US" baseline="0" dirty="0" smtClean="0"/>
              <a:t> just the </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10</a:t>
            </a:fld>
            <a:endParaRPr lang="en-US" dirty="0"/>
          </a:p>
        </p:txBody>
      </p:sp>
    </p:spTree>
    <p:extLst>
      <p:ext uri="{BB962C8B-B14F-4D97-AF65-F5344CB8AC3E}">
        <p14:creationId xmlns:p14="http://schemas.microsoft.com/office/powerpoint/2010/main" val="833220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a:t>
            </a:r>
            <a:r>
              <a:rPr lang="en-US" baseline="0" dirty="0" smtClean="0"/>
              <a:t> just the </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13</a:t>
            </a:fld>
            <a:endParaRPr lang="en-US" dirty="0"/>
          </a:p>
        </p:txBody>
      </p:sp>
    </p:spTree>
    <p:extLst>
      <p:ext uri="{BB962C8B-B14F-4D97-AF65-F5344CB8AC3E}">
        <p14:creationId xmlns:p14="http://schemas.microsoft.com/office/powerpoint/2010/main" val="833220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a:t>
            </a:r>
            <a:r>
              <a:rPr lang="en-US" baseline="0" dirty="0" smtClean="0"/>
              <a:t> just the </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14</a:t>
            </a:fld>
            <a:endParaRPr lang="en-US" dirty="0"/>
          </a:p>
        </p:txBody>
      </p:sp>
    </p:spTree>
    <p:extLst>
      <p:ext uri="{BB962C8B-B14F-4D97-AF65-F5344CB8AC3E}">
        <p14:creationId xmlns:p14="http://schemas.microsoft.com/office/powerpoint/2010/main" val="8332201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verify results</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15</a:t>
            </a:fld>
            <a:endParaRPr lang="en-US" dirty="0"/>
          </a:p>
        </p:txBody>
      </p:sp>
    </p:spTree>
    <p:extLst>
      <p:ext uri="{BB962C8B-B14F-4D97-AF65-F5344CB8AC3E}">
        <p14:creationId xmlns:p14="http://schemas.microsoft.com/office/powerpoint/2010/main" val="1623955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363" rtl="0" eaLnBrk="1" fontAlgn="auto" latinLnBrk="0" hangingPunct="1">
              <a:lnSpc>
                <a:spcPct val="90000"/>
              </a:lnSpc>
              <a:spcBef>
                <a:spcPts val="0"/>
              </a:spcBef>
              <a:spcAft>
                <a:spcPts val="333"/>
              </a:spcAft>
              <a:buClrTx/>
              <a:buSzTx/>
              <a:buFontTx/>
              <a:buNone/>
              <a:tabLst/>
              <a:defRPr/>
            </a:pPr>
            <a:r>
              <a:rPr lang="en-US" dirty="0" smtClean="0"/>
              <a:t>3a=all available data, including</a:t>
            </a:r>
            <a:r>
              <a:rPr lang="en-US" baseline="0" dirty="0" smtClean="0"/>
              <a:t> provider specific lambdas.  Provider only=only their data, w/ relevant sizes</a:t>
            </a:r>
            <a:endParaRPr lang="en-US" dirty="0" smtClean="0"/>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16</a:t>
            </a:fld>
            <a:endParaRPr lang="en-US" dirty="0"/>
          </a:p>
        </p:txBody>
      </p:sp>
    </p:spTree>
    <p:extLst>
      <p:ext uri="{BB962C8B-B14F-4D97-AF65-F5344CB8AC3E}">
        <p14:creationId xmlns:p14="http://schemas.microsoft.com/office/powerpoint/2010/main" val="16239558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3a=all available data, including</a:t>
            </a:r>
            <a:r>
              <a:rPr lang="en-US" baseline="0" dirty="0" smtClean="0"/>
              <a:t> provider specific lambdas.  Provider only=only their data, w/ relevant sizes</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17</a:t>
            </a:fld>
            <a:endParaRPr lang="en-US" dirty="0"/>
          </a:p>
        </p:txBody>
      </p:sp>
    </p:spTree>
    <p:extLst>
      <p:ext uri="{BB962C8B-B14F-4D97-AF65-F5344CB8AC3E}">
        <p14:creationId xmlns:p14="http://schemas.microsoft.com/office/powerpoint/2010/main" val="1623955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Red from original list</a:t>
            </a:r>
          </a:p>
          <a:p>
            <a:r>
              <a:rPr lang="en-US" dirty="0" smtClean="0"/>
              <a:t>Low BLEU</a:t>
            </a:r>
            <a:r>
              <a:rPr lang="en-US" baseline="0" dirty="0" smtClean="0"/>
              <a:t> scores in final column for Adobe and ZZZ suggest pooled data does not contribute; opposite holds for eBay.  In fact, the out-of-domain engine does better on eBay’s </a:t>
            </a:r>
            <a:r>
              <a:rPr lang="en-US" baseline="0" dirty="0" err="1" smtClean="0"/>
              <a:t>eval</a:t>
            </a:r>
            <a:r>
              <a:rPr lang="en-US" baseline="0" dirty="0" smtClean="0"/>
              <a:t> data than eBay’s own data does.  Note:  eBay’s the less “tech” of the systems.  </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21</a:t>
            </a:fld>
            <a:endParaRPr lang="en-US" dirty="0"/>
          </a:p>
        </p:txBody>
      </p:sp>
    </p:spTree>
    <p:extLst>
      <p:ext uri="{BB962C8B-B14F-4D97-AF65-F5344CB8AC3E}">
        <p14:creationId xmlns:p14="http://schemas.microsoft.com/office/powerpoint/2010/main" val="22614670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Red from original list</a:t>
            </a:r>
          </a:p>
          <a:p>
            <a:r>
              <a:rPr lang="en-US" dirty="0" smtClean="0"/>
              <a:t>Low BLEU</a:t>
            </a:r>
            <a:r>
              <a:rPr lang="en-US" baseline="0" dirty="0" smtClean="0"/>
              <a:t> scores in final column for Adobe and ZZZ suggest pooled data does not contribute; opposite holds for eBay.  In fact, the out-of-domain engine does better on eBay’s </a:t>
            </a:r>
            <a:r>
              <a:rPr lang="en-US" baseline="0" dirty="0" err="1" smtClean="0"/>
              <a:t>eval</a:t>
            </a:r>
            <a:r>
              <a:rPr lang="en-US" baseline="0" dirty="0" smtClean="0"/>
              <a:t> data than eBay’s own data does.  Note:  eBay’s the less “tech” of the systems.  </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22</a:t>
            </a:fld>
            <a:endParaRPr lang="en-US" dirty="0"/>
          </a:p>
        </p:txBody>
      </p:sp>
    </p:spTree>
    <p:extLst>
      <p:ext uri="{BB962C8B-B14F-4D97-AF65-F5344CB8AC3E}">
        <p14:creationId xmlns:p14="http://schemas.microsoft.com/office/powerpoint/2010/main" val="22614670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Red from original list</a:t>
            </a:r>
          </a:p>
          <a:p>
            <a:r>
              <a:rPr lang="en-US" dirty="0" smtClean="0"/>
              <a:t>Low BLEU</a:t>
            </a:r>
            <a:r>
              <a:rPr lang="en-US" baseline="0" dirty="0" smtClean="0"/>
              <a:t> scores in final column for Adobe and ZZZ suggest pooled data does not contribute; opposite holds for eBay.  In fact, the out-of-domain engine does better on eBay’s </a:t>
            </a:r>
            <a:r>
              <a:rPr lang="en-US" baseline="0" dirty="0" err="1" smtClean="0"/>
              <a:t>eval</a:t>
            </a:r>
            <a:r>
              <a:rPr lang="en-US" baseline="0" dirty="0" smtClean="0"/>
              <a:t> data than eBay’s own data does.  Note:  eBay’s the less “tech” of the systems.  </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23</a:t>
            </a:fld>
            <a:endParaRPr lang="en-US" dirty="0"/>
          </a:p>
        </p:txBody>
      </p:sp>
    </p:spTree>
    <p:extLst>
      <p:ext uri="{BB962C8B-B14F-4D97-AF65-F5344CB8AC3E}">
        <p14:creationId xmlns:p14="http://schemas.microsoft.com/office/powerpoint/2010/main" val="22614670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latter experiments are not borne</a:t>
            </a:r>
            <a:r>
              <a:rPr lang="en-US" baseline="0" dirty="0" smtClean="0"/>
              <a:t> out.</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24</a:t>
            </a:fld>
            <a:endParaRPr lang="en-US" dirty="0"/>
          </a:p>
        </p:txBody>
      </p:sp>
    </p:spTree>
    <p:extLst>
      <p:ext uri="{BB962C8B-B14F-4D97-AF65-F5344CB8AC3E}">
        <p14:creationId xmlns:p14="http://schemas.microsoft.com/office/powerpoint/2010/main" val="41326068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C9B81F-C347-4BEF-BFDF-29C42F48304A}" type="datetimeFigureOut">
              <a:rPr lang="en-US" smtClean="0"/>
              <a:pPr/>
              <a:t>5/21/2010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pic>
        <p:nvPicPr>
          <p:cNvPr id="7" name="Picture 6" descr="textextext13.png"/>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0" y="4780616"/>
            <a:ext cx="9144000" cy="2077387"/>
          </a:xfrm>
          <a:prstGeom prst="rect">
            <a:avLst/>
          </a:prstGeom>
        </p:spPr>
      </p:pic>
    </p:spTree>
    <p:extLst>
      <p:ext uri="{BB962C8B-B14F-4D97-AF65-F5344CB8AC3E}">
        <p14:creationId xmlns:p14="http://schemas.microsoft.com/office/powerpoint/2010/main" val="1333978327"/>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C9B81F-C347-4BEF-BFDF-29C42F48304A}" type="datetimeFigureOut">
              <a:rPr lang="en-US" smtClean="0"/>
              <a:pPr/>
              <a:t>5/21/2010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pic>
        <p:nvPicPr>
          <p:cNvPr id="7" name="Picture 6" descr="textextext13.png"/>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0" y="4780616"/>
            <a:ext cx="9144000" cy="2077387"/>
          </a:xfrm>
          <a:prstGeom prst="rect">
            <a:avLst/>
          </a:prstGeom>
        </p:spPr>
      </p:pic>
    </p:spTree>
    <p:extLst>
      <p:ext uri="{BB962C8B-B14F-4D97-AF65-F5344CB8AC3E}">
        <p14:creationId xmlns:p14="http://schemas.microsoft.com/office/powerpoint/2010/main" val="1454967201"/>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C9B81F-C347-4BEF-BFDF-29C42F48304A}" type="datetimeFigureOut">
              <a:rPr lang="en-US" smtClean="0"/>
              <a:pPr/>
              <a:t>5/21/2010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pic>
        <p:nvPicPr>
          <p:cNvPr id="7" name="Picture 6" descr="textextext7.png"/>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4370488"/>
            <a:ext cx="9144000" cy="2487515"/>
          </a:xfrm>
          <a:prstGeom prst="rect">
            <a:avLst/>
          </a:prstGeom>
        </p:spPr>
      </p:pic>
    </p:spTree>
    <p:extLst>
      <p:ext uri="{BB962C8B-B14F-4D97-AF65-F5344CB8AC3E}">
        <p14:creationId xmlns:p14="http://schemas.microsoft.com/office/powerpoint/2010/main" val="285965379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C9B81F-C347-4BEF-BFDF-29C42F48304A}" type="datetimeFigureOut">
              <a:rPr lang="en-US" smtClean="0"/>
              <a:pPr/>
              <a:t>5/21/2010</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pic>
        <p:nvPicPr>
          <p:cNvPr id="8" name="Picture 7" descr="textextext13.png"/>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0" y="4780616"/>
            <a:ext cx="9144000" cy="2077387"/>
          </a:xfrm>
          <a:prstGeom prst="rect">
            <a:avLst/>
          </a:prstGeom>
        </p:spPr>
      </p:pic>
    </p:spTree>
    <p:extLst>
      <p:ext uri="{BB962C8B-B14F-4D97-AF65-F5344CB8AC3E}">
        <p14:creationId xmlns:p14="http://schemas.microsoft.com/office/powerpoint/2010/main" val="3751293500"/>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C9B81F-C347-4BEF-BFDF-29C42F48304A}" type="datetimeFigureOut">
              <a:rPr lang="en-US" smtClean="0"/>
              <a:pPr/>
              <a:t>5/21/2010</a:t>
            </a:fld>
            <a:endParaRPr lang="en-US"/>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fld id="{042AED99-7FB4-404E-8A97-64753DCE42EC}" type="slidenum">
              <a:rPr kumimoji="0" lang="en-US" smtClean="0"/>
              <a:pPr/>
              <a:t>‹#›</a:t>
            </a:fld>
            <a:endParaRPr kumimoji="0" lang="en-US"/>
          </a:p>
        </p:txBody>
      </p:sp>
      <p:pic>
        <p:nvPicPr>
          <p:cNvPr id="10" name="Picture 9" descr="textextext13.png"/>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0" y="4780616"/>
            <a:ext cx="9144000" cy="2077387"/>
          </a:xfrm>
          <a:prstGeom prst="rect">
            <a:avLst/>
          </a:prstGeom>
        </p:spPr>
      </p:pic>
    </p:spTree>
    <p:extLst>
      <p:ext uri="{BB962C8B-B14F-4D97-AF65-F5344CB8AC3E}">
        <p14:creationId xmlns:p14="http://schemas.microsoft.com/office/powerpoint/2010/main" val="1612141616"/>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C9B81F-C347-4BEF-BFDF-29C42F48304A}" type="datetimeFigureOut">
              <a:rPr lang="en-US" smtClean="0"/>
              <a:pPr/>
              <a:t>5/21/2010</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a:t>
            </a:fld>
            <a:endParaRPr kumimoji="0" lang="en-US"/>
          </a:p>
        </p:txBody>
      </p:sp>
      <p:pic>
        <p:nvPicPr>
          <p:cNvPr id="6" name="Picture 5" descr="textextext13.png"/>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0" y="4780616"/>
            <a:ext cx="9144000" cy="2077387"/>
          </a:xfrm>
          <a:prstGeom prst="rect">
            <a:avLst/>
          </a:prstGeom>
        </p:spPr>
      </p:pic>
    </p:spTree>
    <p:extLst>
      <p:ext uri="{BB962C8B-B14F-4D97-AF65-F5344CB8AC3E}">
        <p14:creationId xmlns:p14="http://schemas.microsoft.com/office/powerpoint/2010/main" val="3267985824"/>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C9B81F-C347-4BEF-BFDF-29C42F48304A}" type="datetimeFigureOut">
              <a:rPr lang="en-US" smtClean="0"/>
              <a:pPr/>
              <a:t>5/21/2010</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042AED99-7FB4-404E-8A97-64753DCE42EC}" type="slidenum">
              <a:rPr kumimoji="0" lang="en-US" smtClean="0"/>
              <a:pPr/>
              <a:t>‹#›</a:t>
            </a:fld>
            <a:endParaRPr kumimoji="0" lang="en-US"/>
          </a:p>
        </p:txBody>
      </p:sp>
      <p:pic>
        <p:nvPicPr>
          <p:cNvPr id="5" name="Picture 4" descr="textextext13.png"/>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0" y="4780616"/>
            <a:ext cx="9144000" cy="2077387"/>
          </a:xfrm>
          <a:prstGeom prst="rect">
            <a:avLst/>
          </a:prstGeom>
        </p:spPr>
      </p:pic>
    </p:spTree>
    <p:extLst>
      <p:ext uri="{BB962C8B-B14F-4D97-AF65-F5344CB8AC3E}">
        <p14:creationId xmlns:p14="http://schemas.microsoft.com/office/powerpoint/2010/main" val="1763418172"/>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C9B81F-C347-4BEF-BFDF-29C42F48304A}" type="datetimeFigureOut">
              <a:rPr lang="en-US" smtClean="0"/>
              <a:pPr/>
              <a:t>5/21/2010</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pic>
        <p:nvPicPr>
          <p:cNvPr id="8" name="Picture 7" descr="textextext13.png"/>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0" y="4780616"/>
            <a:ext cx="9144000" cy="2077387"/>
          </a:xfrm>
          <a:prstGeom prst="rect">
            <a:avLst/>
          </a:prstGeom>
        </p:spPr>
      </p:pic>
    </p:spTree>
    <p:extLst>
      <p:ext uri="{BB962C8B-B14F-4D97-AF65-F5344CB8AC3E}">
        <p14:creationId xmlns:p14="http://schemas.microsoft.com/office/powerpoint/2010/main" val="324520177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C9B81F-C347-4BEF-BFDF-29C42F48304A}" type="datetimeFigureOut">
              <a:rPr lang="en-US" smtClean="0"/>
              <a:pPr/>
              <a:t>5/21/2010</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pic>
        <p:nvPicPr>
          <p:cNvPr id="8" name="Picture 7" descr="textextext13.png"/>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0" y="4780616"/>
            <a:ext cx="9144000" cy="2077387"/>
          </a:xfrm>
          <a:prstGeom prst="rect">
            <a:avLst/>
          </a:prstGeom>
        </p:spPr>
      </p:pic>
    </p:spTree>
    <p:extLst>
      <p:ext uri="{BB962C8B-B14F-4D97-AF65-F5344CB8AC3E}">
        <p14:creationId xmlns:p14="http://schemas.microsoft.com/office/powerpoint/2010/main" val="364119252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C9B81F-C347-4BEF-BFDF-29C42F48304A}" type="datetimeFigureOut">
              <a:rPr lang="en-US" smtClean="0"/>
              <a:pPr/>
              <a:t>5/21/2010</a:t>
            </a:fld>
            <a:endParaRPr lang="en-US" dirty="0">
              <a:solidFill>
                <a:schemeClr val="tx2">
                  <a:shade val="90000"/>
                </a:schemeClr>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hade val="90000"/>
                </a:schemeClr>
              </a:solidFill>
            </a:endParaRPr>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dirty="0">
              <a:solidFill>
                <a:schemeClr val="tx2">
                  <a:shade val="90000"/>
                </a:schemeClr>
              </a:solidFill>
            </a:endParaRPr>
          </a:p>
        </p:txBody>
      </p:sp>
    </p:spTree>
    <p:extLst>
      <p:ext uri="{BB962C8B-B14F-4D97-AF65-F5344CB8AC3E}">
        <p14:creationId xmlns:p14="http://schemas.microsoft.com/office/powerpoint/2010/main" val="160473446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C9B81F-C347-4BEF-BFDF-29C42F48304A}" type="datetimeFigureOut">
              <a:rPr lang="en-US" smtClean="0"/>
              <a:pPr/>
              <a:t>5/21/2010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extLst>
      <p:ext uri="{BB962C8B-B14F-4D97-AF65-F5344CB8AC3E}">
        <p14:creationId xmlns:p14="http://schemas.microsoft.com/office/powerpoint/2010/main" val="380888572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pic>
        <p:nvPicPr>
          <p:cNvPr id="8" name="Picture 7" descr="textextext13.png"/>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0" y="4780616"/>
            <a:ext cx="9144000" cy="2077387"/>
          </a:xfrm>
          <a:prstGeom prst="rect">
            <a:avLst/>
          </a:prstGeom>
        </p:spPr>
      </p:pic>
      <p:sp>
        <p:nvSpPr>
          <p:cNvPr id="3" name="Content Placeholder 2"/>
          <p:cNvSpPr>
            <a:spLocks noGrp="1"/>
          </p:cNvSpPr>
          <p:nvPr>
            <p:ph idx="1"/>
          </p:nvPr>
        </p:nvSpPr>
        <p:spPr>
          <a:xfrm>
            <a:off x="227470" y="1295400"/>
            <a:ext cx="8229600" cy="4876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5/21/2010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
        <p:nvSpPr>
          <p:cNvPr id="11" name="Title 13"/>
          <p:cNvSpPr>
            <a:spLocks noGrp="1"/>
          </p:cNvSpPr>
          <p:nvPr>
            <p:ph type="title"/>
          </p:nvPr>
        </p:nvSpPr>
        <p:spPr>
          <a:xfrm>
            <a:off x="228599" y="76200"/>
            <a:ext cx="8534401" cy="1143000"/>
          </a:xfrm>
        </p:spPr>
        <p:txBody>
          <a:bodyPr anchor="t"/>
          <a:lstStyle>
            <a:lvl1pPr>
              <a:defRPr>
                <a:solidFill>
                  <a:schemeClr val="tx2">
                    <a:lumMod val="90000"/>
                  </a:schemeClr>
                </a:solidFill>
              </a:defRPr>
            </a:lvl1pPr>
          </a:lstStyle>
          <a:p>
            <a:r>
              <a:rPr lang="en-US" smtClean="0"/>
              <a:t>Click to edit Master title style</a:t>
            </a:r>
            <a:endParaRPr lang="en-US" dirty="0"/>
          </a:p>
        </p:txBody>
      </p:sp>
    </p:spTree>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hipped Demo Slide">
    <p:spTree>
      <p:nvGrpSpPr>
        <p:cNvPr id="1" name=""/>
        <p:cNvGrpSpPr/>
        <p:nvPr/>
      </p:nvGrpSpPr>
      <p:grpSpPr>
        <a:xfrm>
          <a:off x="0" y="0"/>
          <a:ext cx="0" cy="0"/>
          <a:chOff x="0" y="0"/>
          <a:chExt cx="0" cy="0"/>
        </a:xfrm>
      </p:grpSpPr>
      <p:pic>
        <p:nvPicPr>
          <p:cNvPr id="10" name="Picture 9" descr="textextext13.png"/>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0" y="4780616"/>
            <a:ext cx="9144000" cy="2077387"/>
          </a:xfrm>
          <a:prstGeom prst="rect">
            <a:avLst/>
          </a:prstGeom>
        </p:spPr>
      </p:pic>
      <p:sp>
        <p:nvSpPr>
          <p:cNvPr id="3" name="Date Placeholder 2"/>
          <p:cNvSpPr>
            <a:spLocks noGrp="1"/>
          </p:cNvSpPr>
          <p:nvPr>
            <p:ph type="dt" sz="half" idx="10"/>
          </p:nvPr>
        </p:nvSpPr>
        <p:spPr/>
        <p:txBody>
          <a:bodyPr/>
          <a:lstStyle/>
          <a:p>
            <a:fld id="{47C9B81F-C347-4BEF-BFDF-29C42F48304A}" type="datetimeFigureOut">
              <a:rPr lang="en-US" smtClean="0"/>
              <a:pPr/>
              <a:t>5/21/2010</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a:t>
            </a:fld>
            <a:endParaRPr kumimoji="0" lang="en-US"/>
          </a:p>
        </p:txBody>
      </p:sp>
      <p:sp>
        <p:nvSpPr>
          <p:cNvPr id="13" name="Title 13"/>
          <p:cNvSpPr>
            <a:spLocks noGrp="1"/>
          </p:cNvSpPr>
          <p:nvPr>
            <p:ph type="title"/>
          </p:nvPr>
        </p:nvSpPr>
        <p:spPr>
          <a:xfrm>
            <a:off x="58117" y="0"/>
            <a:ext cx="6800478" cy="914400"/>
          </a:xfrm>
        </p:spPr>
        <p:txBody>
          <a:bodyPr anchor="t"/>
          <a:lstStyle>
            <a:lvl1pPr>
              <a:defRPr>
                <a:solidFill>
                  <a:schemeClr val="tx2">
                    <a:lumMod val="90000"/>
                  </a:schemeClr>
                </a:solidFill>
              </a:defRPr>
            </a:lvl1pPr>
          </a:lstStyle>
          <a:p>
            <a:r>
              <a:rPr lang="en-US" smtClean="0"/>
              <a:t>Click to edit Master title style</a:t>
            </a:r>
            <a:endParaRPr lang="en-US" dirty="0"/>
          </a:p>
        </p:txBody>
      </p:sp>
      <p:sp>
        <p:nvSpPr>
          <p:cNvPr id="9" name="Text Placeholder 8"/>
          <p:cNvSpPr>
            <a:spLocks noGrp="1"/>
          </p:cNvSpPr>
          <p:nvPr>
            <p:ph type="body" sz="quarter" idx="13" hasCustomPrompt="1"/>
          </p:nvPr>
        </p:nvSpPr>
        <p:spPr>
          <a:xfrm>
            <a:off x="7030091" y="228600"/>
            <a:ext cx="2000771" cy="533400"/>
          </a:xfrm>
        </p:spPr>
        <p:style>
          <a:lnRef idx="3">
            <a:schemeClr val="lt1"/>
          </a:lnRef>
          <a:fillRef idx="1">
            <a:schemeClr val="accent5"/>
          </a:fillRef>
          <a:effectRef idx="1">
            <a:schemeClr val="accent5"/>
          </a:effectRef>
          <a:fontRef idx="none"/>
        </p:style>
        <p:txBody>
          <a:bodyPr/>
          <a:lstStyle>
            <a:lvl1pPr algn="ctr">
              <a:buNone/>
              <a:defRPr baseline="0"/>
            </a:lvl1pPr>
          </a:lstStyle>
          <a:p>
            <a:pPr lvl="0"/>
            <a:r>
              <a:rPr lang="en-US" dirty="0" smtClean="0"/>
              <a:t>Shipped</a:t>
            </a:r>
          </a:p>
        </p:txBody>
      </p:sp>
      <p:sp>
        <p:nvSpPr>
          <p:cNvPr id="16" name="Content Placeholder 15"/>
          <p:cNvSpPr>
            <a:spLocks noGrp="1"/>
          </p:cNvSpPr>
          <p:nvPr>
            <p:ph sz="quarter" idx="14" hasCustomPrompt="1"/>
          </p:nvPr>
        </p:nvSpPr>
        <p:spPr>
          <a:xfrm>
            <a:off x="113140" y="990600"/>
            <a:ext cx="5772463" cy="2286000"/>
          </a:xfrm>
        </p:spPr>
        <p:txBody>
          <a:bodyPr/>
          <a:lstStyle>
            <a:lvl1pPr>
              <a:defRPr/>
            </a:lvl1pPr>
          </a:lstStyle>
          <a:p>
            <a:pPr lvl="0"/>
            <a:r>
              <a:rPr lang="en-US" dirty="0" smtClean="0"/>
              <a:t>Summary:</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7" name="Content Placeholder 15"/>
          <p:cNvSpPr>
            <a:spLocks noGrp="1"/>
          </p:cNvSpPr>
          <p:nvPr>
            <p:ph sz="quarter" idx="15" hasCustomPrompt="1"/>
          </p:nvPr>
        </p:nvSpPr>
        <p:spPr>
          <a:xfrm>
            <a:off x="113140" y="3352800"/>
            <a:ext cx="5772463" cy="2819400"/>
          </a:xfrm>
        </p:spPr>
        <p:txBody>
          <a:bodyPr/>
          <a:lstStyle>
            <a:lvl1pPr>
              <a:defRPr/>
            </a:lvl1pPr>
          </a:lstStyle>
          <a:p>
            <a:pPr lvl="0"/>
            <a:r>
              <a:rPr lang="en-US" dirty="0" smtClean="0"/>
              <a:t>Relevance to Audience: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Picture Placeholder 18"/>
          <p:cNvSpPr>
            <a:spLocks noGrp="1"/>
          </p:cNvSpPr>
          <p:nvPr>
            <p:ph type="pic" sz="quarter" idx="16" hasCustomPrompt="1"/>
          </p:nvPr>
        </p:nvSpPr>
        <p:spPr>
          <a:xfrm>
            <a:off x="6001123" y="990600"/>
            <a:ext cx="3029739" cy="3200400"/>
          </a:xfrm>
        </p:spPr>
        <p:txBody>
          <a:bodyPr/>
          <a:lstStyle>
            <a:lvl1pPr>
              <a:defRPr/>
            </a:lvl1pPr>
          </a:lstStyle>
          <a:p>
            <a:r>
              <a:rPr lang="en-US" dirty="0" err="1" smtClean="0"/>
              <a:t>ScreenShot</a:t>
            </a:r>
            <a:endParaRPr lang="en-US" dirty="0"/>
          </a:p>
        </p:txBody>
      </p:sp>
      <p:sp>
        <p:nvSpPr>
          <p:cNvPr id="21" name="Text Placeholder 20"/>
          <p:cNvSpPr>
            <a:spLocks noGrp="1"/>
          </p:cNvSpPr>
          <p:nvPr>
            <p:ph type="body" sz="quarter" idx="17" hasCustomPrompt="1"/>
          </p:nvPr>
        </p:nvSpPr>
        <p:spPr>
          <a:xfrm>
            <a:off x="6001123" y="4191000"/>
            <a:ext cx="3029739" cy="685800"/>
          </a:xfrm>
        </p:spPr>
        <p:txBody>
          <a:bodyPr>
            <a:normAutofit/>
          </a:bodyPr>
          <a:lstStyle>
            <a:lvl1pPr algn="ctr">
              <a:buNone/>
              <a:defRPr sz="2400" baseline="0"/>
            </a:lvl1pPr>
          </a:lstStyle>
          <a:p>
            <a:pPr lvl="0"/>
            <a:r>
              <a:rPr lang="en-US" dirty="0" smtClean="0"/>
              <a:t>Link to Demo/Video</a:t>
            </a:r>
            <a:endParaRPr lang="en-US" dirty="0"/>
          </a:p>
        </p:txBody>
      </p:sp>
      <p:sp>
        <p:nvSpPr>
          <p:cNvPr id="22" name="Text Placeholder 20"/>
          <p:cNvSpPr>
            <a:spLocks noGrp="1"/>
          </p:cNvSpPr>
          <p:nvPr>
            <p:ph type="body" sz="quarter" idx="18" hasCustomPrompt="1"/>
          </p:nvPr>
        </p:nvSpPr>
        <p:spPr>
          <a:xfrm>
            <a:off x="6001123" y="4876800"/>
            <a:ext cx="3029739" cy="1143000"/>
          </a:xfrm>
        </p:spPr>
        <p:txBody>
          <a:bodyPr>
            <a:normAutofit/>
          </a:bodyPr>
          <a:lstStyle>
            <a:lvl1pPr algn="l">
              <a:buFont typeface="Arial" pitchFamily="34" charset="0"/>
              <a:buChar char="•"/>
              <a:defRPr sz="1800" baseline="0"/>
            </a:lvl1pPr>
            <a:lvl2pPr>
              <a:defRPr sz="1800" baseline="0"/>
            </a:lvl2pPr>
          </a:lstStyle>
          <a:p>
            <a:pPr lvl="0"/>
            <a:r>
              <a:rPr lang="en-US" dirty="0" smtClean="0"/>
              <a:t>Related Demos:</a:t>
            </a:r>
          </a:p>
          <a:p>
            <a:pPr lvl="1"/>
            <a:r>
              <a:rPr lang="en-US" dirty="0" smtClean="0"/>
              <a:t>Demo 1</a:t>
            </a:r>
          </a:p>
          <a:p>
            <a:pPr lvl="1"/>
            <a:r>
              <a:rPr lang="en-US" dirty="0" smtClean="0"/>
              <a:t>Demo 2</a:t>
            </a:r>
          </a:p>
          <a:p>
            <a:pPr lvl="0"/>
            <a:endParaRPr lang="en-US" dirty="0"/>
          </a:p>
        </p:txBody>
      </p:sp>
    </p:spTree>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In Development Demo Slide">
    <p:spTree>
      <p:nvGrpSpPr>
        <p:cNvPr id="1" name=""/>
        <p:cNvGrpSpPr/>
        <p:nvPr/>
      </p:nvGrpSpPr>
      <p:grpSpPr>
        <a:xfrm>
          <a:off x="0" y="0"/>
          <a:ext cx="0" cy="0"/>
          <a:chOff x="0" y="0"/>
          <a:chExt cx="0" cy="0"/>
        </a:xfrm>
      </p:grpSpPr>
      <p:pic>
        <p:nvPicPr>
          <p:cNvPr id="10" name="Picture 9" descr="textextext13.png"/>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0" y="4780616"/>
            <a:ext cx="9144000" cy="2077387"/>
          </a:xfrm>
          <a:prstGeom prst="rect">
            <a:avLst/>
          </a:prstGeom>
        </p:spPr>
      </p:pic>
      <p:sp>
        <p:nvSpPr>
          <p:cNvPr id="3" name="Date Placeholder 2"/>
          <p:cNvSpPr>
            <a:spLocks noGrp="1"/>
          </p:cNvSpPr>
          <p:nvPr>
            <p:ph type="dt" sz="half" idx="10"/>
          </p:nvPr>
        </p:nvSpPr>
        <p:spPr/>
        <p:txBody>
          <a:bodyPr/>
          <a:lstStyle/>
          <a:p>
            <a:fld id="{47C9B81F-C347-4BEF-BFDF-29C42F48304A}" type="datetimeFigureOut">
              <a:rPr lang="en-US" smtClean="0"/>
              <a:pPr/>
              <a:t>5/21/2010</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a:t>
            </a:fld>
            <a:endParaRPr kumimoji="0" lang="en-US"/>
          </a:p>
        </p:txBody>
      </p:sp>
      <p:sp>
        <p:nvSpPr>
          <p:cNvPr id="13" name="Title 13"/>
          <p:cNvSpPr>
            <a:spLocks noGrp="1"/>
          </p:cNvSpPr>
          <p:nvPr>
            <p:ph type="title"/>
          </p:nvPr>
        </p:nvSpPr>
        <p:spPr>
          <a:xfrm>
            <a:off x="58117" y="0"/>
            <a:ext cx="6800478" cy="914400"/>
          </a:xfrm>
        </p:spPr>
        <p:txBody>
          <a:bodyPr anchor="t"/>
          <a:lstStyle>
            <a:lvl1pPr>
              <a:defRPr>
                <a:solidFill>
                  <a:schemeClr val="tx2">
                    <a:lumMod val="90000"/>
                  </a:schemeClr>
                </a:solidFill>
              </a:defRPr>
            </a:lvl1pPr>
          </a:lstStyle>
          <a:p>
            <a:r>
              <a:rPr lang="en-US" smtClean="0"/>
              <a:t>Click to edit Master title style</a:t>
            </a:r>
            <a:endParaRPr lang="en-US" dirty="0"/>
          </a:p>
        </p:txBody>
      </p:sp>
      <p:sp>
        <p:nvSpPr>
          <p:cNvPr id="9" name="Text Placeholder 8"/>
          <p:cNvSpPr>
            <a:spLocks noGrp="1"/>
          </p:cNvSpPr>
          <p:nvPr>
            <p:ph type="body" sz="quarter" idx="13" hasCustomPrompt="1"/>
          </p:nvPr>
        </p:nvSpPr>
        <p:spPr>
          <a:xfrm>
            <a:off x="7030091" y="228600"/>
            <a:ext cx="2000771" cy="533400"/>
          </a:xfrm>
        </p:spPr>
        <p:style>
          <a:lnRef idx="3">
            <a:schemeClr val="lt1"/>
          </a:lnRef>
          <a:fillRef idx="1">
            <a:schemeClr val="accent2"/>
          </a:fillRef>
          <a:effectRef idx="1">
            <a:schemeClr val="accent2"/>
          </a:effectRef>
          <a:fontRef idx="none"/>
        </p:style>
        <p:txBody>
          <a:bodyPr/>
          <a:lstStyle>
            <a:lvl1pPr algn="ctr">
              <a:buNone/>
              <a:defRPr baseline="0"/>
            </a:lvl1pPr>
          </a:lstStyle>
          <a:p>
            <a:pPr lvl="0"/>
            <a:r>
              <a:rPr lang="en-US" dirty="0" smtClean="0"/>
              <a:t>In Development</a:t>
            </a:r>
          </a:p>
        </p:txBody>
      </p:sp>
      <p:sp>
        <p:nvSpPr>
          <p:cNvPr id="16" name="Content Placeholder 15"/>
          <p:cNvSpPr>
            <a:spLocks noGrp="1"/>
          </p:cNvSpPr>
          <p:nvPr>
            <p:ph sz="quarter" idx="14" hasCustomPrompt="1"/>
          </p:nvPr>
        </p:nvSpPr>
        <p:spPr>
          <a:xfrm>
            <a:off x="113140" y="990600"/>
            <a:ext cx="5772463" cy="2286000"/>
          </a:xfrm>
        </p:spPr>
        <p:txBody>
          <a:bodyPr/>
          <a:lstStyle>
            <a:lvl1pPr>
              <a:defRPr/>
            </a:lvl1pPr>
          </a:lstStyle>
          <a:p>
            <a:pPr lvl="0"/>
            <a:r>
              <a:rPr lang="en-US" dirty="0" smtClean="0"/>
              <a:t>Summary:</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7" name="Content Placeholder 15"/>
          <p:cNvSpPr>
            <a:spLocks noGrp="1"/>
          </p:cNvSpPr>
          <p:nvPr>
            <p:ph sz="quarter" idx="15" hasCustomPrompt="1"/>
          </p:nvPr>
        </p:nvSpPr>
        <p:spPr>
          <a:xfrm>
            <a:off x="113140" y="3352800"/>
            <a:ext cx="5772463" cy="2819400"/>
          </a:xfrm>
        </p:spPr>
        <p:txBody>
          <a:bodyPr/>
          <a:lstStyle>
            <a:lvl1pPr>
              <a:defRPr/>
            </a:lvl1pPr>
          </a:lstStyle>
          <a:p>
            <a:pPr lvl="0"/>
            <a:r>
              <a:rPr lang="en-US" dirty="0" smtClean="0"/>
              <a:t>Relevance to Audience: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Picture Placeholder 18"/>
          <p:cNvSpPr>
            <a:spLocks noGrp="1"/>
          </p:cNvSpPr>
          <p:nvPr>
            <p:ph type="pic" sz="quarter" idx="16" hasCustomPrompt="1"/>
          </p:nvPr>
        </p:nvSpPr>
        <p:spPr>
          <a:xfrm>
            <a:off x="6001123" y="990600"/>
            <a:ext cx="3029739" cy="3200400"/>
          </a:xfrm>
        </p:spPr>
        <p:txBody>
          <a:bodyPr/>
          <a:lstStyle>
            <a:lvl1pPr>
              <a:defRPr/>
            </a:lvl1pPr>
          </a:lstStyle>
          <a:p>
            <a:r>
              <a:rPr lang="en-US" dirty="0" err="1" smtClean="0"/>
              <a:t>ScreenShot</a:t>
            </a:r>
            <a:endParaRPr lang="en-US" dirty="0"/>
          </a:p>
        </p:txBody>
      </p:sp>
      <p:sp>
        <p:nvSpPr>
          <p:cNvPr id="21" name="Text Placeholder 20"/>
          <p:cNvSpPr>
            <a:spLocks noGrp="1"/>
          </p:cNvSpPr>
          <p:nvPr>
            <p:ph type="body" sz="quarter" idx="17" hasCustomPrompt="1"/>
          </p:nvPr>
        </p:nvSpPr>
        <p:spPr>
          <a:xfrm>
            <a:off x="6001123" y="4191000"/>
            <a:ext cx="3029739" cy="685800"/>
          </a:xfrm>
        </p:spPr>
        <p:txBody>
          <a:bodyPr>
            <a:normAutofit/>
          </a:bodyPr>
          <a:lstStyle>
            <a:lvl1pPr algn="ctr">
              <a:buNone/>
              <a:defRPr sz="2400" baseline="0"/>
            </a:lvl1pPr>
          </a:lstStyle>
          <a:p>
            <a:pPr lvl="0"/>
            <a:r>
              <a:rPr lang="en-US" dirty="0" smtClean="0"/>
              <a:t>Link to Demo/Video</a:t>
            </a:r>
            <a:endParaRPr lang="en-US" dirty="0"/>
          </a:p>
        </p:txBody>
      </p:sp>
      <p:sp>
        <p:nvSpPr>
          <p:cNvPr id="22" name="Text Placeholder 20"/>
          <p:cNvSpPr>
            <a:spLocks noGrp="1"/>
          </p:cNvSpPr>
          <p:nvPr>
            <p:ph type="body" sz="quarter" idx="18" hasCustomPrompt="1"/>
          </p:nvPr>
        </p:nvSpPr>
        <p:spPr>
          <a:xfrm>
            <a:off x="6001123" y="4876800"/>
            <a:ext cx="3029739" cy="1143000"/>
          </a:xfrm>
        </p:spPr>
        <p:txBody>
          <a:bodyPr>
            <a:normAutofit/>
          </a:bodyPr>
          <a:lstStyle>
            <a:lvl1pPr algn="l">
              <a:buFont typeface="Arial" pitchFamily="34" charset="0"/>
              <a:buChar char="•"/>
              <a:defRPr sz="1800" baseline="0"/>
            </a:lvl1pPr>
            <a:lvl2pPr>
              <a:defRPr sz="1800" baseline="0"/>
            </a:lvl2pPr>
          </a:lstStyle>
          <a:p>
            <a:pPr lvl="0"/>
            <a:r>
              <a:rPr lang="en-US" dirty="0" smtClean="0"/>
              <a:t>Related Demos:</a:t>
            </a:r>
          </a:p>
          <a:p>
            <a:pPr lvl="1"/>
            <a:r>
              <a:rPr lang="en-US" dirty="0" smtClean="0"/>
              <a:t>Demo 1</a:t>
            </a:r>
          </a:p>
          <a:p>
            <a:pPr lvl="1"/>
            <a:r>
              <a:rPr lang="en-US" dirty="0" smtClean="0"/>
              <a:t>Demo 2</a:t>
            </a:r>
          </a:p>
          <a:p>
            <a:pPr lvl="0"/>
            <a:endParaRPr lang="en-US" dirty="0"/>
          </a:p>
        </p:txBody>
      </p:sp>
    </p:spTree>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rototype Demo Slide">
    <p:spTree>
      <p:nvGrpSpPr>
        <p:cNvPr id="1" name=""/>
        <p:cNvGrpSpPr/>
        <p:nvPr/>
      </p:nvGrpSpPr>
      <p:grpSpPr>
        <a:xfrm>
          <a:off x="0" y="0"/>
          <a:ext cx="0" cy="0"/>
          <a:chOff x="0" y="0"/>
          <a:chExt cx="0" cy="0"/>
        </a:xfrm>
      </p:grpSpPr>
      <p:pic>
        <p:nvPicPr>
          <p:cNvPr id="10" name="Picture 9" descr="textextext13.png"/>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0" y="4780616"/>
            <a:ext cx="9144000" cy="2077387"/>
          </a:xfrm>
          <a:prstGeom prst="rect">
            <a:avLst/>
          </a:prstGeom>
        </p:spPr>
      </p:pic>
      <p:sp>
        <p:nvSpPr>
          <p:cNvPr id="3" name="Date Placeholder 2"/>
          <p:cNvSpPr>
            <a:spLocks noGrp="1"/>
          </p:cNvSpPr>
          <p:nvPr>
            <p:ph type="dt" sz="half" idx="10"/>
          </p:nvPr>
        </p:nvSpPr>
        <p:spPr/>
        <p:txBody>
          <a:bodyPr/>
          <a:lstStyle/>
          <a:p>
            <a:fld id="{47C9B81F-C347-4BEF-BFDF-29C42F48304A}" type="datetimeFigureOut">
              <a:rPr lang="en-US" smtClean="0"/>
              <a:pPr/>
              <a:t>5/21/2010</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a:t>
            </a:fld>
            <a:endParaRPr kumimoji="0" lang="en-US"/>
          </a:p>
        </p:txBody>
      </p:sp>
      <p:sp>
        <p:nvSpPr>
          <p:cNvPr id="13" name="Title 13"/>
          <p:cNvSpPr>
            <a:spLocks noGrp="1"/>
          </p:cNvSpPr>
          <p:nvPr>
            <p:ph type="title"/>
          </p:nvPr>
        </p:nvSpPr>
        <p:spPr>
          <a:xfrm>
            <a:off x="58117" y="0"/>
            <a:ext cx="6800478" cy="914400"/>
          </a:xfrm>
        </p:spPr>
        <p:txBody>
          <a:bodyPr anchor="t"/>
          <a:lstStyle>
            <a:lvl1pPr>
              <a:defRPr>
                <a:solidFill>
                  <a:schemeClr val="tx2">
                    <a:lumMod val="90000"/>
                  </a:schemeClr>
                </a:solidFill>
              </a:defRPr>
            </a:lvl1pPr>
          </a:lstStyle>
          <a:p>
            <a:r>
              <a:rPr lang="en-US" smtClean="0"/>
              <a:t>Click to edit Master title style</a:t>
            </a:r>
            <a:endParaRPr lang="en-US" dirty="0"/>
          </a:p>
        </p:txBody>
      </p:sp>
      <p:sp>
        <p:nvSpPr>
          <p:cNvPr id="9" name="Text Placeholder 8"/>
          <p:cNvSpPr>
            <a:spLocks noGrp="1"/>
          </p:cNvSpPr>
          <p:nvPr>
            <p:ph type="body" sz="quarter" idx="13" hasCustomPrompt="1"/>
          </p:nvPr>
        </p:nvSpPr>
        <p:spPr>
          <a:xfrm>
            <a:off x="7030091" y="228600"/>
            <a:ext cx="2000771" cy="533400"/>
          </a:xfrm>
        </p:spPr>
        <p:style>
          <a:lnRef idx="3">
            <a:schemeClr val="lt1"/>
          </a:lnRef>
          <a:fillRef idx="1">
            <a:schemeClr val="accent3"/>
          </a:fillRef>
          <a:effectRef idx="1">
            <a:schemeClr val="accent3"/>
          </a:effectRef>
          <a:fontRef idx="none"/>
        </p:style>
        <p:txBody>
          <a:bodyPr/>
          <a:lstStyle>
            <a:lvl1pPr algn="ctr">
              <a:buNone/>
              <a:defRPr baseline="0"/>
            </a:lvl1pPr>
          </a:lstStyle>
          <a:p>
            <a:pPr lvl="0"/>
            <a:r>
              <a:rPr lang="en-US" dirty="0" smtClean="0"/>
              <a:t>Prototype</a:t>
            </a:r>
          </a:p>
        </p:txBody>
      </p:sp>
      <p:sp>
        <p:nvSpPr>
          <p:cNvPr id="16" name="Content Placeholder 15"/>
          <p:cNvSpPr>
            <a:spLocks noGrp="1"/>
          </p:cNvSpPr>
          <p:nvPr>
            <p:ph sz="quarter" idx="14" hasCustomPrompt="1"/>
          </p:nvPr>
        </p:nvSpPr>
        <p:spPr>
          <a:xfrm>
            <a:off x="113140" y="990600"/>
            <a:ext cx="5772463" cy="2286000"/>
          </a:xfrm>
        </p:spPr>
        <p:txBody>
          <a:bodyPr/>
          <a:lstStyle>
            <a:lvl1pPr>
              <a:defRPr/>
            </a:lvl1pPr>
          </a:lstStyle>
          <a:p>
            <a:pPr lvl="0"/>
            <a:r>
              <a:rPr lang="en-US" dirty="0" smtClean="0"/>
              <a:t>Summary:</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7" name="Content Placeholder 15"/>
          <p:cNvSpPr>
            <a:spLocks noGrp="1"/>
          </p:cNvSpPr>
          <p:nvPr>
            <p:ph sz="quarter" idx="15" hasCustomPrompt="1"/>
          </p:nvPr>
        </p:nvSpPr>
        <p:spPr>
          <a:xfrm>
            <a:off x="113140" y="3352800"/>
            <a:ext cx="5772463" cy="2819400"/>
          </a:xfrm>
        </p:spPr>
        <p:txBody>
          <a:bodyPr/>
          <a:lstStyle>
            <a:lvl1pPr>
              <a:defRPr/>
            </a:lvl1pPr>
          </a:lstStyle>
          <a:p>
            <a:pPr lvl="0"/>
            <a:r>
              <a:rPr lang="en-US" dirty="0" smtClean="0"/>
              <a:t>Relevance to Audience: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Picture Placeholder 18"/>
          <p:cNvSpPr>
            <a:spLocks noGrp="1"/>
          </p:cNvSpPr>
          <p:nvPr>
            <p:ph type="pic" sz="quarter" idx="16" hasCustomPrompt="1"/>
          </p:nvPr>
        </p:nvSpPr>
        <p:spPr>
          <a:xfrm>
            <a:off x="6001123" y="990600"/>
            <a:ext cx="3029739" cy="3200400"/>
          </a:xfrm>
        </p:spPr>
        <p:txBody>
          <a:bodyPr/>
          <a:lstStyle>
            <a:lvl1pPr>
              <a:defRPr/>
            </a:lvl1pPr>
          </a:lstStyle>
          <a:p>
            <a:r>
              <a:rPr lang="en-US" dirty="0" err="1" smtClean="0"/>
              <a:t>ScreenShot</a:t>
            </a:r>
            <a:endParaRPr lang="en-US" dirty="0"/>
          </a:p>
        </p:txBody>
      </p:sp>
      <p:sp>
        <p:nvSpPr>
          <p:cNvPr id="21" name="Text Placeholder 20"/>
          <p:cNvSpPr>
            <a:spLocks noGrp="1"/>
          </p:cNvSpPr>
          <p:nvPr>
            <p:ph type="body" sz="quarter" idx="17" hasCustomPrompt="1"/>
          </p:nvPr>
        </p:nvSpPr>
        <p:spPr>
          <a:xfrm>
            <a:off x="6001123" y="4191000"/>
            <a:ext cx="3029739" cy="685800"/>
          </a:xfrm>
        </p:spPr>
        <p:txBody>
          <a:bodyPr>
            <a:normAutofit/>
          </a:bodyPr>
          <a:lstStyle>
            <a:lvl1pPr algn="ctr">
              <a:buNone/>
              <a:defRPr sz="2400" baseline="0"/>
            </a:lvl1pPr>
          </a:lstStyle>
          <a:p>
            <a:pPr lvl="0"/>
            <a:r>
              <a:rPr lang="en-US" dirty="0" smtClean="0"/>
              <a:t>Link to Demo/Video</a:t>
            </a:r>
            <a:endParaRPr lang="en-US" dirty="0"/>
          </a:p>
        </p:txBody>
      </p:sp>
      <p:sp>
        <p:nvSpPr>
          <p:cNvPr id="22" name="Text Placeholder 20"/>
          <p:cNvSpPr>
            <a:spLocks noGrp="1"/>
          </p:cNvSpPr>
          <p:nvPr>
            <p:ph type="body" sz="quarter" idx="18" hasCustomPrompt="1"/>
          </p:nvPr>
        </p:nvSpPr>
        <p:spPr>
          <a:xfrm>
            <a:off x="6001123" y="4876800"/>
            <a:ext cx="3029739" cy="1143000"/>
          </a:xfrm>
        </p:spPr>
        <p:txBody>
          <a:bodyPr>
            <a:normAutofit/>
          </a:bodyPr>
          <a:lstStyle>
            <a:lvl1pPr algn="l">
              <a:buFont typeface="Arial" pitchFamily="34" charset="0"/>
              <a:buChar char="•"/>
              <a:defRPr sz="1800" baseline="0"/>
            </a:lvl1pPr>
            <a:lvl2pPr>
              <a:defRPr sz="1800" baseline="0"/>
            </a:lvl2pPr>
          </a:lstStyle>
          <a:p>
            <a:pPr lvl="0"/>
            <a:r>
              <a:rPr lang="en-US" dirty="0" smtClean="0"/>
              <a:t>Related Demos:</a:t>
            </a:r>
          </a:p>
          <a:p>
            <a:pPr lvl="1"/>
            <a:r>
              <a:rPr lang="en-US" dirty="0" smtClean="0"/>
              <a:t>Demo 1</a:t>
            </a:r>
          </a:p>
          <a:p>
            <a:pPr lvl="1"/>
            <a:r>
              <a:rPr lang="en-US" dirty="0" smtClean="0"/>
              <a:t>Demo 2</a:t>
            </a:r>
          </a:p>
          <a:p>
            <a:pPr lvl="0"/>
            <a:endParaRPr lang="en-US" dirty="0"/>
          </a:p>
        </p:txBody>
      </p:sp>
    </p:spTree>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Ideafunnel Demo Slide">
    <p:spTree>
      <p:nvGrpSpPr>
        <p:cNvPr id="1" name=""/>
        <p:cNvGrpSpPr/>
        <p:nvPr/>
      </p:nvGrpSpPr>
      <p:grpSpPr>
        <a:xfrm>
          <a:off x="0" y="0"/>
          <a:ext cx="0" cy="0"/>
          <a:chOff x="0" y="0"/>
          <a:chExt cx="0" cy="0"/>
        </a:xfrm>
      </p:grpSpPr>
      <p:pic>
        <p:nvPicPr>
          <p:cNvPr id="10" name="Picture 9" descr="textextext13.png"/>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0" y="4780616"/>
            <a:ext cx="9144000" cy="2077387"/>
          </a:xfrm>
          <a:prstGeom prst="rect">
            <a:avLst/>
          </a:prstGeom>
        </p:spPr>
      </p:pic>
      <p:sp>
        <p:nvSpPr>
          <p:cNvPr id="3" name="Date Placeholder 2"/>
          <p:cNvSpPr>
            <a:spLocks noGrp="1"/>
          </p:cNvSpPr>
          <p:nvPr>
            <p:ph type="dt" sz="half" idx="10"/>
          </p:nvPr>
        </p:nvSpPr>
        <p:spPr/>
        <p:txBody>
          <a:bodyPr/>
          <a:lstStyle/>
          <a:p>
            <a:fld id="{47C9B81F-C347-4BEF-BFDF-29C42F48304A}" type="datetimeFigureOut">
              <a:rPr lang="en-US" smtClean="0"/>
              <a:pPr/>
              <a:t>5/21/2010</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a:t>
            </a:fld>
            <a:endParaRPr kumimoji="0" lang="en-US"/>
          </a:p>
        </p:txBody>
      </p:sp>
      <p:sp>
        <p:nvSpPr>
          <p:cNvPr id="13" name="Title 13"/>
          <p:cNvSpPr>
            <a:spLocks noGrp="1"/>
          </p:cNvSpPr>
          <p:nvPr>
            <p:ph type="title"/>
          </p:nvPr>
        </p:nvSpPr>
        <p:spPr>
          <a:xfrm>
            <a:off x="58117" y="0"/>
            <a:ext cx="6800478" cy="914400"/>
          </a:xfrm>
        </p:spPr>
        <p:txBody>
          <a:bodyPr anchor="t"/>
          <a:lstStyle>
            <a:lvl1pPr>
              <a:defRPr>
                <a:solidFill>
                  <a:schemeClr val="tx2">
                    <a:lumMod val="90000"/>
                  </a:schemeClr>
                </a:solidFill>
              </a:defRPr>
            </a:lvl1pPr>
          </a:lstStyle>
          <a:p>
            <a:r>
              <a:rPr lang="en-US" smtClean="0"/>
              <a:t>Click to edit Master title style</a:t>
            </a:r>
            <a:endParaRPr lang="en-US" dirty="0"/>
          </a:p>
        </p:txBody>
      </p:sp>
      <p:sp>
        <p:nvSpPr>
          <p:cNvPr id="9" name="Text Placeholder 8"/>
          <p:cNvSpPr>
            <a:spLocks noGrp="1"/>
          </p:cNvSpPr>
          <p:nvPr>
            <p:ph type="body" sz="quarter" idx="13" hasCustomPrompt="1"/>
          </p:nvPr>
        </p:nvSpPr>
        <p:spPr>
          <a:xfrm>
            <a:off x="7030091" y="228600"/>
            <a:ext cx="2000771" cy="533400"/>
          </a:xfrm>
        </p:spPr>
        <p:style>
          <a:lnRef idx="3">
            <a:schemeClr val="lt1"/>
          </a:lnRef>
          <a:fillRef idx="1">
            <a:schemeClr val="dk1"/>
          </a:fillRef>
          <a:effectRef idx="1">
            <a:schemeClr val="dk1"/>
          </a:effectRef>
          <a:fontRef idx="none"/>
        </p:style>
        <p:txBody>
          <a:bodyPr/>
          <a:lstStyle>
            <a:lvl1pPr algn="ctr">
              <a:buNone/>
              <a:defRPr baseline="0"/>
            </a:lvl1pPr>
          </a:lstStyle>
          <a:p>
            <a:pPr lvl="0"/>
            <a:r>
              <a:rPr lang="en-US" dirty="0" smtClean="0"/>
              <a:t>Idea Funnel</a:t>
            </a:r>
          </a:p>
        </p:txBody>
      </p:sp>
      <p:sp>
        <p:nvSpPr>
          <p:cNvPr id="16" name="Content Placeholder 15"/>
          <p:cNvSpPr>
            <a:spLocks noGrp="1"/>
          </p:cNvSpPr>
          <p:nvPr>
            <p:ph sz="quarter" idx="14" hasCustomPrompt="1"/>
          </p:nvPr>
        </p:nvSpPr>
        <p:spPr>
          <a:xfrm>
            <a:off x="113140" y="990600"/>
            <a:ext cx="5772463" cy="2286000"/>
          </a:xfrm>
        </p:spPr>
        <p:txBody>
          <a:bodyPr/>
          <a:lstStyle>
            <a:lvl1pPr>
              <a:defRPr/>
            </a:lvl1pPr>
          </a:lstStyle>
          <a:p>
            <a:pPr lvl="0"/>
            <a:r>
              <a:rPr lang="en-US" dirty="0" smtClean="0"/>
              <a:t>Summary:</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7" name="Content Placeholder 15"/>
          <p:cNvSpPr>
            <a:spLocks noGrp="1"/>
          </p:cNvSpPr>
          <p:nvPr>
            <p:ph sz="quarter" idx="15" hasCustomPrompt="1"/>
          </p:nvPr>
        </p:nvSpPr>
        <p:spPr>
          <a:xfrm>
            <a:off x="113140" y="3352800"/>
            <a:ext cx="5772463" cy="2819400"/>
          </a:xfrm>
        </p:spPr>
        <p:txBody>
          <a:bodyPr/>
          <a:lstStyle>
            <a:lvl1pPr>
              <a:defRPr/>
            </a:lvl1pPr>
          </a:lstStyle>
          <a:p>
            <a:pPr lvl="0"/>
            <a:r>
              <a:rPr lang="en-US" dirty="0" smtClean="0"/>
              <a:t>Relevance to Audience: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Picture Placeholder 18"/>
          <p:cNvSpPr>
            <a:spLocks noGrp="1"/>
          </p:cNvSpPr>
          <p:nvPr>
            <p:ph type="pic" sz="quarter" idx="16" hasCustomPrompt="1"/>
          </p:nvPr>
        </p:nvSpPr>
        <p:spPr>
          <a:xfrm>
            <a:off x="6001123" y="990600"/>
            <a:ext cx="3029739" cy="3200400"/>
          </a:xfrm>
        </p:spPr>
        <p:txBody>
          <a:bodyPr/>
          <a:lstStyle>
            <a:lvl1pPr>
              <a:defRPr/>
            </a:lvl1pPr>
          </a:lstStyle>
          <a:p>
            <a:r>
              <a:rPr lang="en-US" dirty="0" err="1" smtClean="0"/>
              <a:t>ScreenShot</a:t>
            </a:r>
            <a:endParaRPr lang="en-US" dirty="0"/>
          </a:p>
        </p:txBody>
      </p:sp>
      <p:sp>
        <p:nvSpPr>
          <p:cNvPr id="21" name="Text Placeholder 20"/>
          <p:cNvSpPr>
            <a:spLocks noGrp="1"/>
          </p:cNvSpPr>
          <p:nvPr>
            <p:ph type="body" sz="quarter" idx="17" hasCustomPrompt="1"/>
          </p:nvPr>
        </p:nvSpPr>
        <p:spPr>
          <a:xfrm>
            <a:off x="6001123" y="4191000"/>
            <a:ext cx="3029739" cy="685800"/>
          </a:xfrm>
        </p:spPr>
        <p:txBody>
          <a:bodyPr>
            <a:normAutofit/>
          </a:bodyPr>
          <a:lstStyle>
            <a:lvl1pPr algn="ctr">
              <a:buNone/>
              <a:defRPr sz="2400" baseline="0"/>
            </a:lvl1pPr>
          </a:lstStyle>
          <a:p>
            <a:pPr lvl="0"/>
            <a:r>
              <a:rPr lang="en-US" dirty="0" smtClean="0"/>
              <a:t>Link to Demo/Video</a:t>
            </a:r>
            <a:endParaRPr lang="en-US" dirty="0"/>
          </a:p>
        </p:txBody>
      </p:sp>
      <p:sp>
        <p:nvSpPr>
          <p:cNvPr id="22" name="Text Placeholder 20"/>
          <p:cNvSpPr>
            <a:spLocks noGrp="1"/>
          </p:cNvSpPr>
          <p:nvPr>
            <p:ph type="body" sz="quarter" idx="18" hasCustomPrompt="1"/>
          </p:nvPr>
        </p:nvSpPr>
        <p:spPr>
          <a:xfrm>
            <a:off x="6001123" y="4876800"/>
            <a:ext cx="3029739" cy="1143000"/>
          </a:xfrm>
        </p:spPr>
        <p:txBody>
          <a:bodyPr>
            <a:normAutofit/>
          </a:bodyPr>
          <a:lstStyle>
            <a:lvl1pPr algn="l">
              <a:buFont typeface="Arial" pitchFamily="34" charset="0"/>
              <a:buChar char="•"/>
              <a:defRPr sz="1800" baseline="0"/>
            </a:lvl1pPr>
            <a:lvl2pPr>
              <a:defRPr sz="1800" baseline="0"/>
            </a:lvl2pPr>
          </a:lstStyle>
          <a:p>
            <a:pPr lvl="0"/>
            <a:r>
              <a:rPr lang="en-US" dirty="0" smtClean="0"/>
              <a:t>Related Demos:</a:t>
            </a:r>
          </a:p>
          <a:p>
            <a:pPr lvl="1"/>
            <a:r>
              <a:rPr lang="en-US" dirty="0" smtClean="0"/>
              <a:t>Demo 1</a:t>
            </a:r>
          </a:p>
          <a:p>
            <a:pPr lvl="1"/>
            <a:r>
              <a:rPr lang="en-US" dirty="0" smtClean="0"/>
              <a:t>Demo 2</a:t>
            </a:r>
          </a:p>
          <a:p>
            <a:pPr lvl="0"/>
            <a:endParaRPr lang="en-US" dirty="0"/>
          </a:p>
        </p:txBody>
      </p:sp>
    </p:spTree>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pic>
        <p:nvPicPr>
          <p:cNvPr id="11" name="Picture 10" descr="textextext13.png"/>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0" y="4780616"/>
            <a:ext cx="9144000" cy="2077387"/>
          </a:xfrm>
          <a:prstGeom prst="rect">
            <a:avLst/>
          </a:prstGeom>
        </p:spPr>
      </p:pic>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5/21/2010</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
        <p:nvSpPr>
          <p:cNvPr id="15" name="Title 13"/>
          <p:cNvSpPr>
            <a:spLocks noGrp="1"/>
          </p:cNvSpPr>
          <p:nvPr>
            <p:ph type="title"/>
          </p:nvPr>
        </p:nvSpPr>
        <p:spPr>
          <a:xfrm>
            <a:off x="58117" y="0"/>
            <a:ext cx="8229600" cy="1143000"/>
          </a:xfrm>
        </p:spPr>
        <p:txBody>
          <a:bodyPr anchor="t"/>
          <a:lstStyle>
            <a:lvl1pPr>
              <a:defRPr>
                <a:solidFill>
                  <a:schemeClr val="tx2">
                    <a:lumMod val="90000"/>
                  </a:schemeClr>
                </a:solidFill>
              </a:defRPr>
            </a:lvl1pPr>
          </a:lstStyle>
          <a:p>
            <a:r>
              <a:rPr lang="en-US" smtClean="0"/>
              <a:t>Click to edit Master title style</a:t>
            </a:r>
            <a:endParaRPr lang="en-US" dirty="0"/>
          </a:p>
        </p:txBody>
      </p:sp>
    </p:spTree>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Comparison">
    <p:spTree>
      <p:nvGrpSpPr>
        <p:cNvPr id="1" name=""/>
        <p:cNvGrpSpPr/>
        <p:nvPr/>
      </p:nvGrpSpPr>
      <p:grpSpPr>
        <a:xfrm>
          <a:off x="0" y="0"/>
          <a:ext cx="0" cy="0"/>
          <a:chOff x="0" y="0"/>
          <a:chExt cx="0" cy="0"/>
        </a:xfrm>
      </p:grpSpPr>
      <p:pic>
        <p:nvPicPr>
          <p:cNvPr id="12" name="Picture 11" descr="textextext13.png"/>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0" y="4780616"/>
            <a:ext cx="9144000" cy="2077387"/>
          </a:xfrm>
          <a:prstGeom prst="rect">
            <a:avLst/>
          </a:prstGeom>
        </p:spPr>
      </p:pic>
      <p:sp>
        <p:nvSpPr>
          <p:cNvPr id="3" name="Text Placeholder 2"/>
          <p:cNvSpPr>
            <a:spLocks noGrp="1"/>
          </p:cNvSpPr>
          <p:nvPr>
            <p:ph type="body" idx="1"/>
          </p:nvPr>
        </p:nvSpPr>
        <p:spPr>
          <a:xfrm>
            <a:off x="401106" y="1219200"/>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smtClean="0"/>
              <a:t>Click to edit Master text styles</a:t>
            </a:r>
          </a:p>
        </p:txBody>
      </p:sp>
      <p:sp>
        <p:nvSpPr>
          <p:cNvPr id="4" name="Text Placeholder 3"/>
          <p:cNvSpPr>
            <a:spLocks noGrp="1"/>
          </p:cNvSpPr>
          <p:nvPr>
            <p:ph type="body" sz="half" idx="3"/>
          </p:nvPr>
        </p:nvSpPr>
        <p:spPr>
          <a:xfrm>
            <a:off x="4629165" y="1223713"/>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01106" y="1981200"/>
            <a:ext cx="4040188" cy="43791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6" name="Content Placeholder 5"/>
          <p:cNvSpPr>
            <a:spLocks noGrp="1"/>
          </p:cNvSpPr>
          <p:nvPr>
            <p:ph sz="quarter" idx="4"/>
          </p:nvPr>
        </p:nvSpPr>
        <p:spPr>
          <a:xfrm>
            <a:off x="4629165" y="1981200"/>
            <a:ext cx="4041775" cy="43791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7C9B81F-C347-4BEF-BFDF-29C42F48304A}" type="datetimeFigureOut">
              <a:rPr lang="en-US" smtClean="0"/>
              <a:pPr/>
              <a:t>5/21/2010</a:t>
            </a:fld>
            <a:endParaRPr lang="en-US"/>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fld id="{042AED99-7FB4-404E-8A97-64753DCE42EC}" type="slidenum">
              <a:rPr kumimoji="0" lang="en-US" smtClean="0"/>
              <a:pPr/>
              <a:t>‹#›</a:t>
            </a:fld>
            <a:endParaRPr kumimoji="0" lang="en-US"/>
          </a:p>
        </p:txBody>
      </p:sp>
      <p:sp>
        <p:nvSpPr>
          <p:cNvPr id="15" name="Title 13"/>
          <p:cNvSpPr>
            <a:spLocks noGrp="1"/>
          </p:cNvSpPr>
          <p:nvPr>
            <p:ph type="title"/>
          </p:nvPr>
        </p:nvSpPr>
        <p:spPr>
          <a:xfrm>
            <a:off x="401108" y="228600"/>
            <a:ext cx="8229600" cy="838200"/>
          </a:xfrm>
        </p:spPr>
        <p:txBody>
          <a:bodyPr anchor="t"/>
          <a:lstStyle>
            <a:lvl1pPr>
              <a:defRPr>
                <a:solidFill>
                  <a:schemeClr val="tx2">
                    <a:lumMod val="90000"/>
                  </a:schemeClr>
                </a:solidFill>
              </a:defRPr>
            </a:lvl1pPr>
          </a:lstStyle>
          <a:p>
            <a:r>
              <a:rPr lang="en-US" smtClean="0"/>
              <a:t>Click to edit Master title style</a:t>
            </a:r>
            <a:endParaRPr lang="en-US" dirty="0"/>
          </a:p>
        </p:txBody>
      </p:sp>
    </p:spTree>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pic>
        <p:nvPicPr>
          <p:cNvPr id="10" name="Picture 9" descr="textextext13.png"/>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0" y="4780616"/>
            <a:ext cx="9144000" cy="2077387"/>
          </a:xfrm>
          <a:prstGeom prst="rect">
            <a:avLst/>
          </a:prstGeom>
        </p:spPr>
      </p:pic>
      <p:sp>
        <p:nvSpPr>
          <p:cNvPr id="3" name="Date Placeholder 2"/>
          <p:cNvSpPr>
            <a:spLocks noGrp="1"/>
          </p:cNvSpPr>
          <p:nvPr>
            <p:ph type="dt" sz="half" idx="10"/>
          </p:nvPr>
        </p:nvSpPr>
        <p:spPr/>
        <p:txBody>
          <a:bodyPr/>
          <a:lstStyle/>
          <a:p>
            <a:fld id="{47C9B81F-C347-4BEF-BFDF-29C42F48304A}" type="datetimeFigureOut">
              <a:rPr lang="en-US" smtClean="0"/>
              <a:pPr/>
              <a:t>5/21/2010</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a:t>
            </a:fld>
            <a:endParaRPr kumimoji="0" lang="en-US"/>
          </a:p>
        </p:txBody>
      </p:sp>
      <p:sp>
        <p:nvSpPr>
          <p:cNvPr id="13" name="Title 13"/>
          <p:cNvSpPr>
            <a:spLocks noGrp="1"/>
          </p:cNvSpPr>
          <p:nvPr>
            <p:ph type="title"/>
          </p:nvPr>
        </p:nvSpPr>
        <p:spPr>
          <a:xfrm>
            <a:off x="401108" y="228600"/>
            <a:ext cx="8229600" cy="1143000"/>
          </a:xfrm>
        </p:spPr>
        <p:txBody>
          <a:bodyPr anchor="t"/>
          <a:lstStyle>
            <a:lvl1pPr>
              <a:defRPr>
                <a:solidFill>
                  <a:schemeClr val="tx2">
                    <a:lumMod val="90000"/>
                  </a:schemeClr>
                </a:solidFill>
              </a:defRPr>
            </a:lvl1pPr>
          </a:lstStyle>
          <a:p>
            <a:r>
              <a:rPr lang="en-US" smtClean="0"/>
              <a:t>Click to edit Master title style</a:t>
            </a:r>
            <a:endParaRPr lang="en-US" dirty="0"/>
          </a:p>
        </p:txBody>
      </p:sp>
    </p:spTree>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5/21/2010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
        <p:nvSpPr>
          <p:cNvPr id="8" name="Title 1"/>
          <p:cNvSpPr txBox="1">
            <a:spLocks/>
          </p:cNvSpPr>
          <p:nvPr userDrawn="1"/>
        </p:nvSpPr>
        <p:spPr>
          <a:xfrm>
            <a:off x="381002" y="228600"/>
            <a:ext cx="8229600" cy="1143000"/>
          </a:xfrm>
          <a:prstGeom prst="rect">
            <a:avLst/>
          </a:prstGeom>
        </p:spPr>
        <p:txBody>
          <a:bodyPr vert="horz" lIns="0" rIns="0" bIns="0" anchor="t">
            <a:normAutofit/>
          </a:bodyPr>
          <a:lstStyle>
            <a:lvl1pPr>
              <a:defRPr sz="4000" spc="-150">
                <a:solidFill>
                  <a:schemeClr val="tx2"/>
                </a:solidFill>
                <a:latin typeface="Segoe Semibold"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150" normalizeH="0" baseline="0" noProof="0" dirty="0" smtClean="0">
                <a:ln>
                  <a:noFill/>
                </a:ln>
                <a:solidFill>
                  <a:schemeClr val="tx2">
                    <a:lumMod val="90000"/>
                  </a:schemeClr>
                </a:solidFill>
                <a:effectLst/>
                <a:uLnTx/>
                <a:uFillTx/>
                <a:latin typeface="Segoe" pitchFamily="34" charset="0"/>
                <a:ea typeface="+mj-ea"/>
                <a:cs typeface="+mj-cs"/>
              </a:rPr>
              <a:t>Click to edit Master title style</a:t>
            </a:r>
            <a:endParaRPr kumimoji="0" lang="en-US" sz="4000" b="0" i="0" u="none" strike="noStrike" kern="1200" cap="none" spc="-150" normalizeH="0" baseline="0" noProof="0" dirty="0">
              <a:ln>
                <a:noFill/>
              </a:ln>
              <a:solidFill>
                <a:schemeClr val="tx2">
                  <a:lumMod val="90000"/>
                </a:schemeClr>
              </a:solidFill>
              <a:effectLst/>
              <a:uLnTx/>
              <a:uFillTx/>
              <a:latin typeface="Segoe" pitchFamily="34" charset="0"/>
              <a:ea typeface="+mj-ea"/>
              <a:cs typeface="+mj-cs"/>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C9B81F-C347-4BEF-BFDF-29C42F48304A}" type="datetimeFigureOut">
              <a:rPr lang="en-US" smtClean="0"/>
              <a:pPr/>
              <a:t>5/21/2010</a:t>
            </a:fld>
            <a:endParaRPr lang="en-US" dirty="0">
              <a:solidFill>
                <a:schemeClr val="tx2">
                  <a:shade val="90000"/>
                </a:scheme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eaLnBrk="1" latinLnBrk="0" hangingPunct="1"/>
            <a:endParaRPr kumimoji="0" lang="en-US" dirty="0">
              <a:solidFill>
                <a:schemeClr val="tx2">
                  <a:shade val="90000"/>
                </a:scheme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2AED99-7FB4-404E-8A97-64753DCE42EC}" type="slidenum">
              <a:rPr kumimoji="0" lang="en-US" smtClean="0"/>
              <a:pPr/>
              <a:t>‹#›</a:t>
            </a:fld>
            <a:endParaRPr kumimoji="0" lang="en-US" dirty="0">
              <a:solidFill>
                <a:schemeClr val="tx2">
                  <a:shade val="90000"/>
                </a:schemeClr>
              </a:solidFill>
            </a:endParaRPr>
          </a:p>
        </p:txBody>
      </p:sp>
    </p:spTree>
    <p:extLst>
      <p:ext uri="{BB962C8B-B14F-4D97-AF65-F5344CB8AC3E}">
        <p14:creationId xmlns:p14="http://schemas.microsoft.com/office/powerpoint/2010/main" val="3901688126"/>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 id="2147483762" r:id="rId13"/>
    <p:sldLayoutId id="2147483763" r:id="rId14"/>
    <p:sldLayoutId id="2147483764" r:id="rId15"/>
    <p:sldLayoutId id="2147483765" r:id="rId16"/>
    <p:sldLayoutId id="2147483753" r:id="rId17"/>
    <p:sldLayoutId id="2147483754" r:id="rId18"/>
    <p:sldLayoutId id="2147483755" r:id="rId19"/>
    <p:sldLayoutId id="2147483759" r:id="rId20"/>
  </p:sldLayoutIdLst>
  <p:transition>
    <p:fade/>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4.e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hyperlink" Target="http://microsofttranslator.com/"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dirty="0" smtClean="0"/>
              <a:t>Achieving Domain Specificity in SMT without Over </a:t>
            </a:r>
            <a:r>
              <a:rPr lang="en-US" dirty="0" err="1" smtClean="0"/>
              <a:t>Siloing</a:t>
            </a:r>
            <a:endParaRPr lang="en-US" dirty="0"/>
          </a:p>
        </p:txBody>
      </p:sp>
      <p:sp>
        <p:nvSpPr>
          <p:cNvPr id="5" name="Subtitle 4"/>
          <p:cNvSpPr>
            <a:spLocks noGrp="1"/>
          </p:cNvSpPr>
          <p:nvPr>
            <p:ph type="subTitle" idx="1"/>
          </p:nvPr>
        </p:nvSpPr>
        <p:spPr>
          <a:xfrm>
            <a:off x="914400" y="3886200"/>
            <a:ext cx="7315200" cy="1752600"/>
          </a:xfrm>
        </p:spPr>
        <p:txBody>
          <a:bodyPr>
            <a:normAutofit/>
          </a:bodyPr>
          <a:lstStyle/>
          <a:p>
            <a:r>
              <a:rPr lang="en-US" dirty="0" smtClean="0"/>
              <a:t>William Lewis, Chris Wendt, David Bullock</a:t>
            </a:r>
          </a:p>
          <a:p>
            <a:r>
              <a:rPr lang="en-US" dirty="0" smtClean="0"/>
              <a:t>Microsoft Research</a:t>
            </a:r>
          </a:p>
          <a:p>
            <a:r>
              <a:rPr lang="en-US" dirty="0" smtClean="0"/>
              <a:t>Machine Translation</a:t>
            </a:r>
            <a:endParaRPr lang="en-US" dirty="0"/>
          </a:p>
        </p:txBody>
      </p:sp>
    </p:spTree>
    <p:extLst>
      <p:ext uri="{BB962C8B-B14F-4D97-AF65-F5344CB8AC3E}">
        <p14:creationId xmlns:p14="http://schemas.microsoft.com/office/powerpoint/2010/main" val="3723681948"/>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Domain Specific Engines</a:t>
            </a:r>
            <a:endParaRPr lang="en-US" dirty="0"/>
          </a:p>
        </p:txBody>
      </p:sp>
      <p:sp>
        <p:nvSpPr>
          <p:cNvPr id="2" name="Content Placeholder 1"/>
          <p:cNvSpPr>
            <a:spLocks noGrp="1"/>
          </p:cNvSpPr>
          <p:nvPr>
            <p:ph idx="1"/>
          </p:nvPr>
        </p:nvSpPr>
        <p:spPr>
          <a:xfrm>
            <a:off x="457200" y="1600200"/>
            <a:ext cx="8229600" cy="5105400"/>
          </a:xfrm>
        </p:spPr>
        <p:txBody>
          <a:bodyPr>
            <a:normAutofit/>
          </a:bodyPr>
          <a:lstStyle/>
          <a:p>
            <a:r>
              <a:rPr lang="en-US" dirty="0" smtClean="0"/>
              <a:t>Typically:  News, Govt., Travel (e.g., WMT workshops, etc.)</a:t>
            </a:r>
          </a:p>
          <a:p>
            <a:r>
              <a:rPr lang="en-US" dirty="0" smtClean="0"/>
              <a:t>Typically:  do quite well on test data drawn from the same source/domain (e.g., </a:t>
            </a:r>
            <a:r>
              <a:rPr lang="en-US" dirty="0" err="1" smtClean="0"/>
              <a:t>Koehn&amp;Monz</a:t>
            </a:r>
            <a:r>
              <a:rPr lang="en-US" dirty="0" smtClean="0"/>
              <a:t> 2006, etc.)</a:t>
            </a:r>
          </a:p>
          <a:p>
            <a:r>
              <a:rPr lang="en-US" dirty="0" smtClean="0"/>
              <a:t>But domain can be taken very narrowly:</a:t>
            </a:r>
          </a:p>
          <a:p>
            <a:pPr lvl="1"/>
            <a:r>
              <a:rPr lang="en-US" dirty="0" smtClean="0"/>
              <a:t>E.g., Data supply for a particular company</a:t>
            </a:r>
          </a:p>
          <a:p>
            <a:pPr lvl="1"/>
            <a:r>
              <a:rPr lang="en-US" dirty="0" smtClean="0"/>
              <a:t>“Micro-domain”</a:t>
            </a:r>
          </a:p>
          <a:p>
            <a:endParaRPr lang="en-US" dirty="0"/>
          </a:p>
        </p:txBody>
      </p:sp>
    </p:spTree>
    <p:extLst>
      <p:ext uri="{BB962C8B-B14F-4D97-AF65-F5344CB8AC3E}">
        <p14:creationId xmlns:p14="http://schemas.microsoft.com/office/powerpoint/2010/main" val="2781514782"/>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Domain Specific Engines</a:t>
            </a:r>
            <a:endParaRPr lang="en-US" dirty="0"/>
          </a:p>
        </p:txBody>
      </p:sp>
      <p:sp>
        <p:nvSpPr>
          <p:cNvPr id="2" name="Content Placeholder 1"/>
          <p:cNvSpPr>
            <a:spLocks noGrp="1"/>
          </p:cNvSpPr>
          <p:nvPr>
            <p:ph idx="1"/>
          </p:nvPr>
        </p:nvSpPr>
        <p:spPr>
          <a:xfrm>
            <a:off x="457200" y="1600200"/>
            <a:ext cx="8229600" cy="1905000"/>
          </a:xfrm>
        </p:spPr>
        <p:txBody>
          <a:bodyPr>
            <a:normAutofit/>
          </a:bodyPr>
          <a:lstStyle/>
          <a:p>
            <a:r>
              <a:rPr lang="en-US" dirty="0" smtClean="0"/>
              <a:t>Given large samples of in-domain data, quality can be quite high</a:t>
            </a:r>
          </a:p>
          <a:p>
            <a:r>
              <a:rPr lang="en-US" dirty="0" smtClean="0"/>
              <a:t>Examples from MS engines (test systems):</a:t>
            </a:r>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180377584"/>
              </p:ext>
            </p:extLst>
          </p:nvPr>
        </p:nvGraphicFramePr>
        <p:xfrm>
          <a:off x="228600" y="3581400"/>
          <a:ext cx="8686799" cy="2209800"/>
        </p:xfrm>
        <a:graphic>
          <a:graphicData uri="http://schemas.openxmlformats.org/drawingml/2006/table">
            <a:tbl>
              <a:tblPr>
                <a:tableStyleId>{5C22544A-7EE6-4342-B048-85BDC9FD1C3A}</a:tableStyleId>
              </a:tblPr>
              <a:tblGrid>
                <a:gridCol w="2679657"/>
                <a:gridCol w="1148424"/>
                <a:gridCol w="1855147"/>
                <a:gridCol w="1148424"/>
                <a:gridCol w="1855147"/>
              </a:tblGrid>
              <a:tr h="736600">
                <a:tc>
                  <a:txBody>
                    <a:bodyPr/>
                    <a:lstStyle/>
                    <a:p>
                      <a:pPr algn="l" fontAlgn="b"/>
                      <a:r>
                        <a:rPr lang="en-US" sz="2400" b="1" u="none" strike="noStrike" dirty="0">
                          <a:effectLst/>
                        </a:rPr>
                        <a:t>Language Pair</a:t>
                      </a:r>
                      <a:endParaRPr lang="en-US" sz="2400" b="1" i="0" u="none" strike="noStrike" dirty="0">
                        <a:solidFill>
                          <a:srgbClr val="000000"/>
                        </a:solidFill>
                        <a:effectLst/>
                        <a:latin typeface="Calibri"/>
                      </a:endParaRPr>
                    </a:p>
                  </a:txBody>
                  <a:tcPr marL="9525" marR="9525" marT="9525" marB="0" anchor="b"/>
                </a:tc>
                <a:tc>
                  <a:txBody>
                    <a:bodyPr/>
                    <a:lstStyle/>
                    <a:p>
                      <a:pPr algn="r" fontAlgn="b"/>
                      <a:r>
                        <a:rPr lang="en-US" sz="2400" b="1" u="none" strike="noStrike" dirty="0">
                          <a:effectLst/>
                        </a:rPr>
                        <a:t>Size</a:t>
                      </a:r>
                      <a:endParaRPr lang="en-US" sz="2400" b="1" i="0" u="none" strike="noStrike" dirty="0">
                        <a:solidFill>
                          <a:srgbClr val="000000"/>
                        </a:solidFill>
                        <a:effectLst/>
                        <a:latin typeface="Calibri"/>
                      </a:endParaRPr>
                    </a:p>
                  </a:txBody>
                  <a:tcPr marL="9525" marR="9525" marT="9525" marB="0" anchor="b"/>
                </a:tc>
                <a:tc>
                  <a:txBody>
                    <a:bodyPr/>
                    <a:lstStyle/>
                    <a:p>
                      <a:pPr algn="r" fontAlgn="b"/>
                      <a:r>
                        <a:rPr lang="en-US" sz="2400" b="1" u="none" strike="noStrike" dirty="0">
                          <a:effectLst/>
                        </a:rPr>
                        <a:t>In-Domain</a:t>
                      </a:r>
                      <a:endParaRPr lang="en-US" sz="2400" b="1" i="0" u="none" strike="noStrike" dirty="0">
                        <a:solidFill>
                          <a:srgbClr val="000000"/>
                        </a:solidFill>
                        <a:effectLst/>
                        <a:latin typeface="Calibri"/>
                      </a:endParaRPr>
                    </a:p>
                  </a:txBody>
                  <a:tcPr marL="9525" marR="9525" marT="9525" marB="0" anchor="b"/>
                </a:tc>
                <a:tc>
                  <a:txBody>
                    <a:bodyPr/>
                    <a:lstStyle/>
                    <a:p>
                      <a:pPr algn="r" fontAlgn="b"/>
                      <a:r>
                        <a:rPr lang="en-US" sz="2400" b="1" u="none" strike="noStrike" dirty="0">
                          <a:effectLst/>
                        </a:rPr>
                        <a:t>Size</a:t>
                      </a:r>
                      <a:endParaRPr lang="en-US" sz="2400" b="1" i="0" u="none" strike="noStrike" dirty="0">
                        <a:solidFill>
                          <a:srgbClr val="000000"/>
                        </a:solidFill>
                        <a:effectLst/>
                        <a:latin typeface="Calibri"/>
                      </a:endParaRPr>
                    </a:p>
                  </a:txBody>
                  <a:tcPr marL="9525" marR="9525" marT="9525" marB="0" anchor="b"/>
                </a:tc>
                <a:tc>
                  <a:txBody>
                    <a:bodyPr/>
                    <a:lstStyle/>
                    <a:p>
                      <a:pPr algn="r" fontAlgn="b"/>
                      <a:r>
                        <a:rPr lang="en-US" sz="2400" b="1" u="none" strike="noStrike" dirty="0">
                          <a:effectLst/>
                        </a:rPr>
                        <a:t>General</a:t>
                      </a:r>
                      <a:endParaRPr lang="en-US" sz="2400" b="1" i="0" u="none" strike="noStrike" dirty="0">
                        <a:solidFill>
                          <a:srgbClr val="000000"/>
                        </a:solidFill>
                        <a:effectLst/>
                        <a:latin typeface="Calibri"/>
                      </a:endParaRPr>
                    </a:p>
                  </a:txBody>
                  <a:tcPr marL="9525" marR="9525" marT="9525" marB="0" anchor="b"/>
                </a:tc>
              </a:tr>
              <a:tr h="736600">
                <a:tc>
                  <a:txBody>
                    <a:bodyPr/>
                    <a:lstStyle/>
                    <a:p>
                      <a:pPr algn="l" fontAlgn="b"/>
                      <a:r>
                        <a:rPr lang="en-US" sz="2400" u="none" strike="noStrike">
                          <a:effectLst/>
                        </a:rPr>
                        <a:t>ENU-DEU</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effectLst/>
                        </a:rPr>
                        <a:t>7.6M</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a:effectLst/>
                        </a:rPr>
                        <a:t>52.39</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effectLst/>
                        </a:rPr>
                        <a:t>4.4M</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a:effectLst/>
                        </a:rPr>
                        <a:t>25.19</a:t>
                      </a:r>
                      <a:endParaRPr lang="en-US" sz="2400" b="0" i="0" u="none" strike="noStrike">
                        <a:solidFill>
                          <a:srgbClr val="000000"/>
                        </a:solidFill>
                        <a:effectLst/>
                        <a:latin typeface="Calibri"/>
                      </a:endParaRPr>
                    </a:p>
                  </a:txBody>
                  <a:tcPr marL="9525" marR="9525" marT="9525" marB="0" anchor="b"/>
                </a:tc>
              </a:tr>
              <a:tr h="736600">
                <a:tc>
                  <a:txBody>
                    <a:bodyPr/>
                    <a:lstStyle/>
                    <a:p>
                      <a:pPr algn="l" fontAlgn="b"/>
                      <a:r>
                        <a:rPr lang="en-US" sz="2400" u="none" strike="noStrike" dirty="0">
                          <a:effectLst/>
                        </a:rPr>
                        <a:t>ENU-JPN</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b="0" i="0" u="none" strike="noStrike" dirty="0" smtClean="0">
                          <a:solidFill>
                            <a:srgbClr val="000000"/>
                          </a:solidFill>
                          <a:effectLst/>
                          <a:latin typeface="Calibri"/>
                        </a:rPr>
                        <a:t>4.4M</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a:effectLst/>
                        </a:rPr>
                        <a:t>41.32</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b="0" i="0" u="none" strike="noStrike" dirty="0" smtClean="0">
                          <a:solidFill>
                            <a:srgbClr val="000000"/>
                          </a:solidFill>
                          <a:effectLst/>
                          <a:latin typeface="Calibri"/>
                        </a:rPr>
                        <a:t>9.4M</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dirty="0">
                          <a:effectLst/>
                        </a:rPr>
                        <a:t>17.99</a:t>
                      </a:r>
                      <a:endParaRPr lang="en-US" sz="2400" b="0" i="0" u="none" strike="noStrike" dirty="0">
                        <a:solidFill>
                          <a:srgbClr val="000000"/>
                        </a:solidFill>
                        <a:effectLst/>
                        <a:latin typeface="Calibri"/>
                      </a:endParaRPr>
                    </a:p>
                  </a:txBody>
                  <a:tcPr marL="9525" marR="9525" marT="9525" marB="0" anchor="b"/>
                </a:tc>
              </a:tr>
            </a:tbl>
          </a:graphicData>
        </a:graphic>
      </p:graphicFrame>
      <p:sp>
        <p:nvSpPr>
          <p:cNvPr id="5" name="Rectangle 4"/>
          <p:cNvSpPr/>
          <p:nvPr/>
        </p:nvSpPr>
        <p:spPr>
          <a:xfrm>
            <a:off x="-14748" y="5867400"/>
            <a:ext cx="5608908" cy="369332"/>
          </a:xfrm>
          <a:prstGeom prst="rect">
            <a:avLst/>
          </a:prstGeom>
        </p:spPr>
        <p:txBody>
          <a:bodyPr wrap="none">
            <a:spAutoFit/>
          </a:bodyPr>
          <a:lstStyle/>
          <a:p>
            <a:pPr marL="393192" lvl="1" indent="0">
              <a:buNone/>
            </a:pPr>
            <a:r>
              <a:rPr lang="en-US" dirty="0">
                <a:sym typeface="Wingdings" pitchFamily="2" charset="2"/>
              </a:rPr>
              <a:t>* </a:t>
            </a:r>
            <a:r>
              <a:rPr lang="en-US" dirty="0" err="1">
                <a:sym typeface="Wingdings" pitchFamily="2" charset="2"/>
              </a:rPr>
              <a:t>eval</a:t>
            </a:r>
            <a:r>
              <a:rPr lang="en-US" dirty="0">
                <a:sym typeface="Wingdings" pitchFamily="2" charset="2"/>
              </a:rPr>
              <a:t> data consists of 5000 </a:t>
            </a:r>
            <a:r>
              <a:rPr lang="en-US" dirty="0" smtClean="0">
                <a:sym typeface="Wingdings" pitchFamily="2" charset="2"/>
              </a:rPr>
              <a:t>same/similar domain </a:t>
            </a:r>
            <a:r>
              <a:rPr lang="en-US" dirty="0" err="1">
                <a:sym typeface="Wingdings" pitchFamily="2" charset="2"/>
              </a:rPr>
              <a:t>snts</a:t>
            </a:r>
            <a:endParaRPr lang="en-US" dirty="0"/>
          </a:p>
        </p:txBody>
      </p:sp>
    </p:spTree>
    <p:extLst>
      <p:ext uri="{BB962C8B-B14F-4D97-AF65-F5344CB8AC3E}">
        <p14:creationId xmlns:p14="http://schemas.microsoft.com/office/powerpoint/2010/main" val="2876911430"/>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Availability of </a:t>
            </a:r>
            <a:r>
              <a:rPr lang="en-US" dirty="0" smtClean="0"/>
              <a:t>Statistical Machine Translation (SMT)</a:t>
            </a:r>
            <a:endParaRPr lang="en-US" dirty="0"/>
          </a:p>
        </p:txBody>
      </p:sp>
      <p:sp>
        <p:nvSpPr>
          <p:cNvPr id="2" name="Content Placeholder 1"/>
          <p:cNvSpPr>
            <a:spLocks noGrp="1"/>
          </p:cNvSpPr>
          <p:nvPr>
            <p:ph idx="1"/>
          </p:nvPr>
        </p:nvSpPr>
        <p:spPr/>
        <p:txBody>
          <a:bodyPr>
            <a:normAutofit fontScale="85000" lnSpcReduction="20000"/>
          </a:bodyPr>
          <a:lstStyle/>
          <a:p>
            <a:r>
              <a:rPr lang="en-US" dirty="0" smtClean="0"/>
              <a:t>Tools such as Moses and Giza++ has opened SMT to the masses</a:t>
            </a:r>
          </a:p>
          <a:p>
            <a:r>
              <a:rPr lang="en-US" dirty="0" smtClean="0"/>
              <a:t>SMT far more accessible than it ever has been</a:t>
            </a:r>
          </a:p>
          <a:p>
            <a:r>
              <a:rPr lang="en-US" dirty="0" smtClean="0"/>
              <a:t>Company X or University Y needs to localize documents from English into Spanish</a:t>
            </a:r>
          </a:p>
          <a:p>
            <a:r>
              <a:rPr lang="en-US" dirty="0" smtClean="0"/>
              <a:t>Given ample data can</a:t>
            </a:r>
          </a:p>
          <a:p>
            <a:pPr lvl="1"/>
            <a:r>
              <a:rPr lang="en-US" dirty="0" smtClean="0"/>
              <a:t>Align the data (at the sentence level)</a:t>
            </a:r>
          </a:p>
          <a:p>
            <a:pPr lvl="1"/>
            <a:r>
              <a:rPr lang="en-US" dirty="0" smtClean="0"/>
              <a:t>Train an MT engine</a:t>
            </a:r>
          </a:p>
          <a:p>
            <a:pPr lvl="1"/>
            <a:r>
              <a:rPr lang="en-US" dirty="0" smtClean="0"/>
              <a:t>Produce first-pass translations</a:t>
            </a:r>
          </a:p>
          <a:p>
            <a:pPr lvl="2"/>
            <a:r>
              <a:rPr lang="en-US" dirty="0" smtClean="0"/>
              <a:t>Post edit</a:t>
            </a:r>
          </a:p>
          <a:p>
            <a:pPr lvl="2"/>
            <a:r>
              <a:rPr lang="en-US" dirty="0" smtClean="0"/>
              <a:t>Leave </a:t>
            </a:r>
            <a:r>
              <a:rPr lang="en-US" dirty="0"/>
              <a:t>a</a:t>
            </a:r>
            <a:r>
              <a:rPr lang="en-US" dirty="0" smtClean="0"/>
              <a:t>s is for some dynamic Web content</a:t>
            </a:r>
          </a:p>
          <a:p>
            <a:r>
              <a:rPr lang="en-US" dirty="0" smtClean="0"/>
              <a:t>Requirement:  Need some amount of parallel data</a:t>
            </a:r>
          </a:p>
          <a:p>
            <a:endParaRPr lang="en-US" dirty="0"/>
          </a:p>
        </p:txBody>
      </p:sp>
    </p:spTree>
    <p:extLst>
      <p:ext uri="{BB962C8B-B14F-4D97-AF65-F5344CB8AC3E}">
        <p14:creationId xmlns:p14="http://schemas.microsoft.com/office/powerpoint/2010/main" val="231211529"/>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Data and Micro-Domains</a:t>
            </a:r>
            <a:endParaRPr lang="en-US" dirty="0"/>
          </a:p>
        </p:txBody>
      </p:sp>
      <p:sp>
        <p:nvSpPr>
          <p:cNvPr id="2" name="Content Placeholder 1"/>
          <p:cNvSpPr>
            <a:spLocks noGrp="1"/>
          </p:cNvSpPr>
          <p:nvPr>
            <p:ph idx="1"/>
          </p:nvPr>
        </p:nvSpPr>
        <p:spPr/>
        <p:txBody>
          <a:bodyPr>
            <a:normAutofit fontScale="85000" lnSpcReduction="10000"/>
          </a:bodyPr>
          <a:lstStyle/>
          <a:p>
            <a:r>
              <a:rPr lang="en-US" dirty="0" smtClean="0"/>
              <a:t>Problems with Micro-Domain engines:  data</a:t>
            </a:r>
          </a:p>
          <a:p>
            <a:r>
              <a:rPr lang="en-US" dirty="0" smtClean="0"/>
              <a:t>The more data you have, the better the engine quality</a:t>
            </a:r>
          </a:p>
          <a:p>
            <a:r>
              <a:rPr lang="en-US" dirty="0" smtClean="0"/>
              <a:t>Improvements in BLEU over MS data (</a:t>
            </a:r>
            <a:r>
              <a:rPr lang="en-US" dirty="0" err="1" smtClean="0"/>
              <a:t>enu-deu</a:t>
            </a:r>
            <a:r>
              <a:rPr lang="en-US" dirty="0" smtClean="0"/>
              <a:t>)</a:t>
            </a:r>
          </a:p>
          <a:p>
            <a:pPr lvl="1"/>
            <a:r>
              <a:rPr lang="en-US" dirty="0" smtClean="0"/>
              <a:t>500K </a:t>
            </a:r>
            <a:r>
              <a:rPr lang="en-US" dirty="0" err="1" smtClean="0"/>
              <a:t>snts</a:t>
            </a:r>
            <a:r>
              <a:rPr lang="en-US" dirty="0" smtClean="0"/>
              <a:t> </a:t>
            </a:r>
            <a:r>
              <a:rPr lang="en-US" dirty="0" smtClean="0">
                <a:sym typeface="Wingdings" pitchFamily="2" charset="2"/>
              </a:rPr>
              <a:t> BLEU of 37.68</a:t>
            </a:r>
            <a:endParaRPr lang="en-US" dirty="0" smtClean="0"/>
          </a:p>
          <a:p>
            <a:pPr lvl="1"/>
            <a:r>
              <a:rPr lang="en-US" dirty="0" smtClean="0"/>
              <a:t>7.7M </a:t>
            </a:r>
            <a:r>
              <a:rPr lang="en-US" dirty="0" err="1" smtClean="0"/>
              <a:t>snts</a:t>
            </a:r>
            <a:r>
              <a:rPr lang="en-US" dirty="0" smtClean="0"/>
              <a:t> </a:t>
            </a:r>
            <a:r>
              <a:rPr lang="en-US" dirty="0" smtClean="0">
                <a:sym typeface="Wingdings" pitchFamily="2" charset="2"/>
              </a:rPr>
              <a:t> BLEU of 52.39</a:t>
            </a:r>
          </a:p>
          <a:p>
            <a:pPr marL="393192" lvl="1" indent="0">
              <a:buNone/>
            </a:pPr>
            <a:r>
              <a:rPr lang="en-US" dirty="0" smtClean="0">
                <a:sym typeface="Wingdings" pitchFamily="2" charset="2"/>
              </a:rPr>
              <a:t>	* </a:t>
            </a:r>
            <a:r>
              <a:rPr lang="en-US" dirty="0" err="1" smtClean="0">
                <a:sym typeface="Wingdings" pitchFamily="2" charset="2"/>
              </a:rPr>
              <a:t>eval</a:t>
            </a:r>
            <a:r>
              <a:rPr lang="en-US" dirty="0" smtClean="0">
                <a:sym typeface="Wingdings" pitchFamily="2" charset="2"/>
              </a:rPr>
              <a:t> data consists of 5000 in-domain </a:t>
            </a:r>
            <a:r>
              <a:rPr lang="en-US" dirty="0" err="1" smtClean="0">
                <a:sym typeface="Wingdings" pitchFamily="2" charset="2"/>
              </a:rPr>
              <a:t>snts</a:t>
            </a:r>
            <a:endParaRPr lang="en-US" dirty="0" smtClean="0"/>
          </a:p>
          <a:p>
            <a:r>
              <a:rPr lang="en-US" dirty="0" smtClean="0"/>
              <a:t>Problem:  If there isn’t a sufficient supply of in-domain data, the quality of the resulting engine may be reduced</a:t>
            </a:r>
          </a:p>
          <a:p>
            <a:r>
              <a:rPr lang="en-US" dirty="0" smtClean="0"/>
              <a:t>Solution:  Take advantage of data outside the domain</a:t>
            </a:r>
            <a:endParaRPr lang="en-US" dirty="0"/>
          </a:p>
        </p:txBody>
      </p:sp>
    </p:spTree>
    <p:extLst>
      <p:ext uri="{BB962C8B-B14F-4D97-AF65-F5344CB8AC3E}">
        <p14:creationId xmlns:p14="http://schemas.microsoft.com/office/powerpoint/2010/main" val="2464236699"/>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At least three ways this can be done:</a:t>
            </a:r>
          </a:p>
          <a:p>
            <a:pPr marL="971550" lvl="1" indent="-514350">
              <a:buFont typeface="+mj-lt"/>
              <a:buAutoNum type="arabicPeriod"/>
            </a:pPr>
            <a:r>
              <a:rPr lang="en-US" dirty="0" smtClean="0"/>
              <a:t>No domain specific parallel training data, only monolingual target</a:t>
            </a:r>
          </a:p>
          <a:p>
            <a:pPr marL="971550" lvl="1" indent="-514350">
              <a:buFont typeface="+mj-lt"/>
              <a:buAutoNum type="arabicPeriod"/>
            </a:pPr>
            <a:r>
              <a:rPr lang="en-US" dirty="0" smtClean="0"/>
              <a:t>Same, but parallel </a:t>
            </a:r>
            <a:r>
              <a:rPr lang="en-US" dirty="0" err="1" smtClean="0"/>
              <a:t>dev</a:t>
            </a:r>
            <a:r>
              <a:rPr lang="en-US" dirty="0" smtClean="0"/>
              <a:t>/test data, and monolingual target</a:t>
            </a:r>
          </a:p>
          <a:p>
            <a:pPr marL="971550" lvl="1" indent="-514350">
              <a:buFont typeface="+mj-lt"/>
              <a:buAutoNum type="arabicPeriod"/>
            </a:pPr>
            <a:r>
              <a:rPr lang="en-US" dirty="0" smtClean="0"/>
              <a:t>Supply of parallel training data, </a:t>
            </a:r>
            <a:r>
              <a:rPr lang="en-US" dirty="0" err="1" smtClean="0"/>
              <a:t>dev</a:t>
            </a:r>
            <a:r>
              <a:rPr lang="en-US" dirty="0" smtClean="0"/>
              <a:t>/test, and monolingual target (may be derived from parallel)</a:t>
            </a:r>
          </a:p>
          <a:p>
            <a:pPr marL="514350" indent="-457200"/>
            <a:r>
              <a:rPr lang="en-US" dirty="0" smtClean="0"/>
              <a:t>Our focus has been on the most expensive, #3 (</a:t>
            </a:r>
            <a:r>
              <a:rPr lang="en-US" dirty="0" smtClean="0"/>
              <a:t>assume </a:t>
            </a:r>
            <a:r>
              <a:rPr lang="en-US" dirty="0" smtClean="0"/>
              <a:t>the best results) = “Pooling”</a:t>
            </a:r>
            <a:endParaRPr lang="en-US" dirty="0"/>
          </a:p>
        </p:txBody>
      </p:sp>
      <p:sp>
        <p:nvSpPr>
          <p:cNvPr id="3" name="Title 2"/>
          <p:cNvSpPr>
            <a:spLocks noGrp="1"/>
          </p:cNvSpPr>
          <p:nvPr>
            <p:ph type="title"/>
          </p:nvPr>
        </p:nvSpPr>
        <p:spPr/>
        <p:txBody>
          <a:bodyPr>
            <a:normAutofit fontScale="90000"/>
          </a:bodyPr>
          <a:lstStyle/>
          <a:p>
            <a:r>
              <a:rPr lang="en-US" dirty="0" smtClean="0">
                <a:solidFill>
                  <a:schemeClr val="tx1"/>
                </a:solidFill>
              </a:rPr>
              <a:t>Taking Advantage of Out of Domain Data</a:t>
            </a:r>
            <a:endParaRPr lang="en-US" dirty="0">
              <a:solidFill>
                <a:schemeClr val="tx1"/>
              </a:solidFill>
            </a:endParaRPr>
          </a:p>
        </p:txBody>
      </p:sp>
    </p:spTree>
    <p:extLst>
      <p:ext uri="{BB962C8B-B14F-4D97-AF65-F5344CB8AC3E}">
        <p14:creationId xmlns:p14="http://schemas.microsoft.com/office/powerpoint/2010/main" val="645161251"/>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Pooling Data</a:t>
            </a:r>
            <a:endParaRPr lang="en-US" dirty="0"/>
          </a:p>
        </p:txBody>
      </p:sp>
      <p:sp>
        <p:nvSpPr>
          <p:cNvPr id="2" name="Content Placeholder 1"/>
          <p:cNvSpPr>
            <a:spLocks noGrp="1"/>
          </p:cNvSpPr>
          <p:nvPr>
            <p:ph idx="1"/>
          </p:nvPr>
        </p:nvSpPr>
        <p:spPr/>
        <p:txBody>
          <a:bodyPr>
            <a:normAutofit/>
          </a:bodyPr>
          <a:lstStyle/>
          <a:p>
            <a:r>
              <a:rPr lang="en-US" dirty="0" smtClean="0"/>
              <a:t>Benefit:  May improve quality and generalizability of the engine</a:t>
            </a:r>
          </a:p>
          <a:p>
            <a:r>
              <a:rPr lang="en-US" dirty="0" smtClean="0"/>
              <a:t>Drawback:  Engine may not do as well on domain specific content</a:t>
            </a:r>
          </a:p>
          <a:p>
            <a:r>
              <a:rPr lang="en-US" dirty="0" smtClean="0"/>
              <a:t>Solution:  </a:t>
            </a:r>
          </a:p>
          <a:p>
            <a:pPr lvl="1"/>
            <a:r>
              <a:rPr lang="en-US" dirty="0" smtClean="0"/>
              <a:t>Train on all available data</a:t>
            </a:r>
          </a:p>
          <a:p>
            <a:pPr lvl="1"/>
            <a:r>
              <a:rPr lang="en-US" dirty="0" smtClean="0"/>
              <a:t>Use target language models to “focus” engine</a:t>
            </a:r>
          </a:p>
          <a:p>
            <a:endParaRPr lang="en-US" dirty="0"/>
          </a:p>
        </p:txBody>
      </p:sp>
    </p:spTree>
    <p:extLst>
      <p:ext uri="{BB962C8B-B14F-4D97-AF65-F5344CB8AC3E}">
        <p14:creationId xmlns:p14="http://schemas.microsoft.com/office/powerpoint/2010/main" val="305847964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Pooling:  How it works</a:t>
            </a:r>
            <a:endParaRPr lang="en-US" dirty="0"/>
          </a:p>
        </p:txBody>
      </p:sp>
      <p:sp>
        <p:nvSpPr>
          <p:cNvPr id="2" name="Content Placeholder 1"/>
          <p:cNvSpPr>
            <a:spLocks noGrp="1"/>
          </p:cNvSpPr>
          <p:nvPr>
            <p:ph idx="1"/>
          </p:nvPr>
        </p:nvSpPr>
        <p:spPr/>
        <p:txBody>
          <a:bodyPr>
            <a:normAutofit lnSpcReduction="10000"/>
          </a:bodyPr>
          <a:lstStyle/>
          <a:p>
            <a:r>
              <a:rPr lang="en-US" dirty="0" smtClean="0"/>
              <a:t>Combine all readily available parallel data</a:t>
            </a:r>
          </a:p>
          <a:p>
            <a:r>
              <a:rPr lang="en-US" dirty="0" smtClean="0"/>
              <a:t>Include “in-domain” parallel training data</a:t>
            </a:r>
          </a:p>
          <a:p>
            <a:r>
              <a:rPr lang="en-US" dirty="0" smtClean="0"/>
              <a:t>Create one or more target language models (LMs)</a:t>
            </a:r>
          </a:p>
          <a:p>
            <a:pPr lvl="1"/>
            <a:r>
              <a:rPr lang="en-US" dirty="0" smtClean="0"/>
              <a:t>Must have one that is “in-domain”, with as much monolingual data as possible</a:t>
            </a:r>
          </a:p>
          <a:p>
            <a:r>
              <a:rPr lang="en-US" dirty="0" smtClean="0"/>
              <a:t>Use held-out in-domain data for LM tuning (lambda training</a:t>
            </a:r>
            <a:r>
              <a:rPr lang="en-US" dirty="0" smtClean="0"/>
              <a:t>) – 2K</a:t>
            </a:r>
            <a:endParaRPr lang="en-US" dirty="0" smtClean="0"/>
          </a:p>
          <a:p>
            <a:r>
              <a:rPr lang="en-US" dirty="0" smtClean="0"/>
              <a:t>Evaluate against held-out in-domain </a:t>
            </a:r>
            <a:r>
              <a:rPr lang="en-US" dirty="0" smtClean="0"/>
              <a:t>data – 5K</a:t>
            </a:r>
            <a:endParaRPr lang="en-US" dirty="0" smtClean="0"/>
          </a:p>
        </p:txBody>
      </p:sp>
    </p:spTree>
    <p:extLst>
      <p:ext uri="{BB962C8B-B14F-4D97-AF65-F5344CB8AC3E}">
        <p14:creationId xmlns:p14="http://schemas.microsoft.com/office/powerpoint/2010/main" val="268650784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Pooled Data, Domain Specific LMs</a:t>
            </a:r>
            <a:endParaRPr lang="en-US" dirty="0"/>
          </a:p>
        </p:txBody>
      </p:sp>
      <p:sp>
        <p:nvSpPr>
          <p:cNvPr id="2" name="Content Placeholder 1"/>
          <p:cNvSpPr>
            <a:spLocks noGrp="1"/>
          </p:cNvSpPr>
          <p:nvPr>
            <p:ph idx="1"/>
          </p:nvPr>
        </p:nvSpPr>
        <p:spPr/>
        <p:txBody>
          <a:bodyPr/>
          <a:lstStyle/>
          <a:p>
            <a:r>
              <a:rPr lang="en-US" dirty="0" smtClean="0"/>
              <a:t>Sources of data</a:t>
            </a:r>
          </a:p>
          <a:p>
            <a:pPr lvl="1"/>
            <a:r>
              <a:rPr lang="en-US" dirty="0" smtClean="0"/>
              <a:t>TAUS Data Association (www.tausdata.org)</a:t>
            </a:r>
          </a:p>
          <a:p>
            <a:pPr lvl="2"/>
            <a:r>
              <a:rPr lang="en-US" dirty="0" smtClean="0"/>
              <a:t>Parallel data for 70+ languages</a:t>
            </a:r>
          </a:p>
          <a:p>
            <a:pPr lvl="2"/>
            <a:r>
              <a:rPr lang="en-US" dirty="0" smtClean="0"/>
              <a:t>Significant number of company-specific TMs (200+)</a:t>
            </a:r>
          </a:p>
          <a:p>
            <a:pPr lvl="1"/>
            <a:r>
              <a:rPr lang="en-US" dirty="0" smtClean="0"/>
              <a:t>MS localization data</a:t>
            </a:r>
          </a:p>
          <a:p>
            <a:pPr lvl="1"/>
            <a:r>
              <a:rPr lang="en-US" dirty="0" smtClean="0"/>
              <a:t>General data (e.g., newswire, govt., etc.)</a:t>
            </a:r>
          </a:p>
          <a:p>
            <a:pPr marL="0" indent="0">
              <a:buNone/>
            </a:pPr>
            <a:endParaRPr lang="en-US" dirty="0"/>
          </a:p>
        </p:txBody>
      </p:sp>
    </p:spTree>
    <p:extLst>
      <p:ext uri="{BB962C8B-B14F-4D97-AF65-F5344CB8AC3E}">
        <p14:creationId xmlns:p14="http://schemas.microsoft.com/office/powerpoint/2010/main" val="136730250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Experiments</a:t>
            </a:r>
            <a:endParaRPr lang="en-US" dirty="0"/>
          </a:p>
        </p:txBody>
      </p:sp>
      <p:sp>
        <p:nvSpPr>
          <p:cNvPr id="2" name="Content Placeholder 1"/>
          <p:cNvSpPr>
            <a:spLocks noGrp="1"/>
          </p:cNvSpPr>
          <p:nvPr>
            <p:ph idx="1"/>
          </p:nvPr>
        </p:nvSpPr>
        <p:spPr/>
        <p:txBody>
          <a:bodyPr>
            <a:normAutofit/>
          </a:bodyPr>
          <a:lstStyle/>
          <a:p>
            <a:r>
              <a:rPr lang="en-US" dirty="0" smtClean="0"/>
              <a:t>Initial experiments on:</a:t>
            </a:r>
          </a:p>
          <a:p>
            <a:pPr lvl="1"/>
            <a:r>
              <a:rPr lang="en-US" dirty="0" err="1" smtClean="0"/>
              <a:t>enu-deu</a:t>
            </a:r>
            <a:r>
              <a:rPr lang="en-US" dirty="0" smtClean="0"/>
              <a:t> in-domain: Sybase</a:t>
            </a:r>
          </a:p>
          <a:p>
            <a:pPr lvl="1"/>
            <a:r>
              <a:rPr lang="en-US" dirty="0" err="1" smtClean="0"/>
              <a:t>enu-jpn</a:t>
            </a:r>
            <a:r>
              <a:rPr lang="en-US" dirty="0" smtClean="0"/>
              <a:t> in-domain: Dell</a:t>
            </a:r>
          </a:p>
          <a:p>
            <a:r>
              <a:rPr lang="en-US" dirty="0" smtClean="0"/>
              <a:t>Training</a:t>
            </a:r>
          </a:p>
          <a:p>
            <a:pPr lvl="1"/>
            <a:r>
              <a:rPr lang="en-US" dirty="0" smtClean="0"/>
              <a:t>MS MT’s training infrastructure</a:t>
            </a:r>
          </a:p>
          <a:p>
            <a:pPr lvl="1"/>
            <a:r>
              <a:rPr lang="en-US" dirty="0" smtClean="0"/>
              <a:t>Word alignment:  WDHMM (He 2007)</a:t>
            </a:r>
          </a:p>
          <a:p>
            <a:pPr lvl="1"/>
            <a:r>
              <a:rPr lang="en-US" dirty="0" smtClean="0"/>
              <a:t>Lambda training using MERT (</a:t>
            </a:r>
            <a:r>
              <a:rPr lang="en-US" dirty="0" err="1" smtClean="0"/>
              <a:t>Moore&amp;Quirk</a:t>
            </a:r>
            <a:r>
              <a:rPr lang="en-US" dirty="0" smtClean="0"/>
              <a:t> 2008, </a:t>
            </a:r>
            <a:r>
              <a:rPr lang="en-US" dirty="0" err="1" smtClean="0"/>
              <a:t>Och</a:t>
            </a:r>
            <a:r>
              <a:rPr lang="en-US" dirty="0" smtClean="0"/>
              <a:t> 2003)</a:t>
            </a:r>
          </a:p>
          <a:p>
            <a:pPr lvl="1"/>
            <a:endParaRPr lang="en-US" dirty="0" smtClean="0"/>
          </a:p>
        </p:txBody>
      </p:sp>
    </p:spTree>
    <p:extLst>
      <p:ext uri="{BB962C8B-B14F-4D97-AF65-F5344CB8AC3E}">
        <p14:creationId xmlns:p14="http://schemas.microsoft.com/office/powerpoint/2010/main" val="26955772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dirty="0" smtClean="0"/>
              <a:t>Microsoft’s Statistical MT Engine</a:t>
            </a:r>
            <a:endParaRPr lang="en-US" dirty="0"/>
          </a:p>
        </p:txBody>
      </p:sp>
      <p:sp>
        <p:nvSpPr>
          <p:cNvPr id="6" name="Slide Number Placeholder 5"/>
          <p:cNvSpPr>
            <a:spLocks noGrp="1"/>
          </p:cNvSpPr>
          <p:nvPr>
            <p:ph type="sldNum" sz="quarter" idx="12"/>
          </p:nvPr>
        </p:nvSpPr>
        <p:spPr/>
        <p:txBody>
          <a:bodyPr/>
          <a:lstStyle/>
          <a:p>
            <a:fld id="{99D2DD98-50DB-4A52-AB96-ACB7F5F94936}" type="slidenum">
              <a:rPr lang="en-US" smtClean="0"/>
              <a:pPr/>
              <a:t>11</a:t>
            </a:fld>
            <a:endParaRPr lang="en-US"/>
          </a:p>
        </p:txBody>
      </p:sp>
      <p:graphicFrame>
        <p:nvGraphicFramePr>
          <p:cNvPr id="19" name="Object 18"/>
          <p:cNvGraphicFramePr>
            <a:graphicFrameLocks noChangeAspect="1"/>
          </p:cNvGraphicFramePr>
          <p:nvPr/>
        </p:nvGraphicFramePr>
        <p:xfrm>
          <a:off x="228600" y="1371600"/>
          <a:ext cx="8656638" cy="4495800"/>
        </p:xfrm>
        <a:graphic>
          <a:graphicData uri="http://schemas.openxmlformats.org/presentationml/2006/ole">
            <mc:AlternateContent xmlns:mc="http://schemas.openxmlformats.org/markup-compatibility/2006">
              <mc:Choice xmlns:v="urn:schemas-microsoft-com:vml" Requires="v">
                <p:oleObj spid="_x0000_s3103" name="Visio" r:id="rId4" imgW="6715009" imgH="3457459" progId="Visio.Drawing.11">
                  <p:embed/>
                </p:oleObj>
              </mc:Choice>
              <mc:Fallback>
                <p:oleObj name="Visio" r:id="rId4" imgW="6715009" imgH="3457459"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371600"/>
                        <a:ext cx="8656638" cy="449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5248274" y="1581150"/>
            <a:ext cx="3743326" cy="461665"/>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en-US" dirty="0" smtClean="0"/>
              <a:t>Linguistically informed SMT</a:t>
            </a:r>
            <a:endParaRPr lang="en-US" dirty="0"/>
          </a:p>
        </p:txBody>
      </p:sp>
    </p:spTree>
    <p:extLst>
      <p:ext uri="{BB962C8B-B14F-4D97-AF65-F5344CB8AC3E}">
        <p14:creationId xmlns:p14="http://schemas.microsoft.com/office/powerpoint/2010/main" val="4235806907"/>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07963"/>
            <a:ext cx="8229600" cy="687387"/>
          </a:xfrm>
        </p:spPr>
        <p:txBody>
          <a:bodyPr>
            <a:normAutofit fontScale="90000"/>
          </a:bodyPr>
          <a:lstStyle/>
          <a:p>
            <a:pPr algn="ctr"/>
            <a:r>
              <a:rPr lang="en-US" dirty="0" smtClean="0"/>
              <a:t>Training</a:t>
            </a:r>
            <a:endParaRPr lang="en-US" dirty="0"/>
          </a:p>
        </p:txBody>
      </p:sp>
      <p:sp>
        <p:nvSpPr>
          <p:cNvPr id="5" name="Slide Number Placeholder 4"/>
          <p:cNvSpPr>
            <a:spLocks noGrp="1"/>
          </p:cNvSpPr>
          <p:nvPr>
            <p:ph type="sldNum" sz="quarter" idx="12"/>
          </p:nvPr>
        </p:nvSpPr>
        <p:spPr/>
        <p:txBody>
          <a:bodyPr/>
          <a:lstStyle/>
          <a:p>
            <a:fld id="{99D2DD98-50DB-4A52-AB96-ACB7F5F94936}" type="slidenum">
              <a:rPr lang="en-US" smtClean="0"/>
              <a:pPr/>
              <a:t>12</a:t>
            </a:fld>
            <a:endParaRPr lang="en-US"/>
          </a:p>
        </p:txBody>
      </p:sp>
      <p:graphicFrame>
        <p:nvGraphicFramePr>
          <p:cNvPr id="19" name="Object 18"/>
          <p:cNvGraphicFramePr>
            <a:graphicFrameLocks/>
          </p:cNvGraphicFramePr>
          <p:nvPr/>
        </p:nvGraphicFramePr>
        <p:xfrm>
          <a:off x="379413" y="952500"/>
          <a:ext cx="8334375" cy="5235575"/>
        </p:xfrm>
        <a:graphic>
          <a:graphicData uri="http://schemas.openxmlformats.org/presentationml/2006/ole">
            <mc:AlternateContent xmlns:mc="http://schemas.openxmlformats.org/markup-compatibility/2006">
              <mc:Choice xmlns:v="urn:schemas-microsoft-com:vml" Requires="v">
                <p:oleObj spid="_x0000_s4127" name="Visio" r:id="rId4" imgW="6429443" imgH="4029143" progId="Visio.Drawing.11">
                  <p:embed/>
                </p:oleObj>
              </mc:Choice>
              <mc:Fallback>
                <p:oleObj name="Visio" r:id="rId4" imgW="6429443" imgH="4029143" progId="Visio.Drawing.11">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9413" y="952500"/>
                        <a:ext cx="8334375" cy="5235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5"/>
          <p:cNvSpPr/>
          <p:nvPr/>
        </p:nvSpPr>
        <p:spPr>
          <a:xfrm>
            <a:off x="6353175" y="1504950"/>
            <a:ext cx="2486025" cy="1314450"/>
          </a:xfrm>
          <a:prstGeom prst="rect">
            <a:avLst/>
          </a:prstGeom>
          <a:no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9505950" y="1333500"/>
            <a:ext cx="47625"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23850" y="4314825"/>
            <a:ext cx="8220075" cy="1676400"/>
          </a:xfrm>
          <a:prstGeom prst="rect">
            <a:avLst/>
          </a:prstGeom>
          <a:no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656996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Experiments</a:t>
            </a:r>
            <a:endParaRPr lang="en-US" dirty="0"/>
          </a:p>
        </p:txBody>
      </p:sp>
      <p:sp>
        <p:nvSpPr>
          <p:cNvPr id="2" name="Content Placeholder 1"/>
          <p:cNvSpPr>
            <a:spLocks noGrp="1"/>
          </p:cNvSpPr>
          <p:nvPr>
            <p:ph idx="1"/>
          </p:nvPr>
        </p:nvSpPr>
        <p:spPr/>
        <p:txBody>
          <a:bodyPr/>
          <a:lstStyle/>
          <a:p>
            <a:r>
              <a:rPr lang="en-US" dirty="0" smtClean="0"/>
              <a:t>Results</a:t>
            </a:r>
            <a:endParaRPr lang="en-US"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362200"/>
            <a:ext cx="79248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4797584"/>
            <a:ext cx="7924800" cy="198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85800" y="2012533"/>
            <a:ext cx="4267200" cy="369332"/>
          </a:xfrm>
          <a:prstGeom prst="rect">
            <a:avLst/>
          </a:prstGeom>
          <a:noFill/>
        </p:spPr>
        <p:txBody>
          <a:bodyPr wrap="square" rtlCol="0">
            <a:spAutoFit/>
          </a:bodyPr>
          <a:lstStyle/>
          <a:p>
            <a:r>
              <a:rPr lang="en-US" dirty="0" smtClean="0"/>
              <a:t>English-German</a:t>
            </a:r>
          </a:p>
        </p:txBody>
      </p:sp>
      <p:sp>
        <p:nvSpPr>
          <p:cNvPr id="8" name="TextBox 7"/>
          <p:cNvSpPr txBox="1"/>
          <p:nvPr/>
        </p:nvSpPr>
        <p:spPr>
          <a:xfrm>
            <a:off x="658761" y="4428252"/>
            <a:ext cx="4267200" cy="369332"/>
          </a:xfrm>
          <a:prstGeom prst="rect">
            <a:avLst/>
          </a:prstGeom>
          <a:noFill/>
        </p:spPr>
        <p:txBody>
          <a:bodyPr wrap="square" rtlCol="0">
            <a:spAutoFit/>
          </a:bodyPr>
          <a:lstStyle/>
          <a:p>
            <a:r>
              <a:rPr lang="en-US" dirty="0" smtClean="0"/>
              <a:t>English-Japanese</a:t>
            </a:r>
          </a:p>
        </p:txBody>
      </p:sp>
    </p:spTree>
    <p:extLst>
      <p:ext uri="{BB962C8B-B14F-4D97-AF65-F5344CB8AC3E}">
        <p14:creationId xmlns:p14="http://schemas.microsoft.com/office/powerpoint/2010/main" val="199503786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Experiments</a:t>
            </a:r>
            <a:endParaRPr lang="en-US" dirty="0"/>
          </a:p>
        </p:txBody>
      </p:sp>
      <p:sp>
        <p:nvSpPr>
          <p:cNvPr id="2" name="Content Placeholder 1"/>
          <p:cNvSpPr>
            <a:spLocks noGrp="1"/>
          </p:cNvSpPr>
          <p:nvPr>
            <p:ph idx="1"/>
          </p:nvPr>
        </p:nvSpPr>
        <p:spPr/>
        <p:txBody>
          <a:bodyPr/>
          <a:lstStyle/>
          <a:p>
            <a:r>
              <a:rPr lang="en-US" dirty="0" smtClean="0"/>
              <a:t>Results</a:t>
            </a:r>
            <a:endParaRPr lang="en-US"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362200"/>
            <a:ext cx="79248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4797584"/>
            <a:ext cx="7924800" cy="198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85800" y="2012533"/>
            <a:ext cx="4267200" cy="369332"/>
          </a:xfrm>
          <a:prstGeom prst="rect">
            <a:avLst/>
          </a:prstGeom>
          <a:noFill/>
        </p:spPr>
        <p:txBody>
          <a:bodyPr wrap="square" rtlCol="0">
            <a:spAutoFit/>
          </a:bodyPr>
          <a:lstStyle/>
          <a:p>
            <a:r>
              <a:rPr lang="en-US" dirty="0" smtClean="0"/>
              <a:t>English-German</a:t>
            </a:r>
          </a:p>
        </p:txBody>
      </p:sp>
      <p:sp>
        <p:nvSpPr>
          <p:cNvPr id="8" name="TextBox 7"/>
          <p:cNvSpPr txBox="1"/>
          <p:nvPr/>
        </p:nvSpPr>
        <p:spPr>
          <a:xfrm>
            <a:off x="658761" y="4428252"/>
            <a:ext cx="4267200" cy="369332"/>
          </a:xfrm>
          <a:prstGeom prst="rect">
            <a:avLst/>
          </a:prstGeom>
          <a:noFill/>
        </p:spPr>
        <p:txBody>
          <a:bodyPr wrap="square" rtlCol="0">
            <a:spAutoFit/>
          </a:bodyPr>
          <a:lstStyle/>
          <a:p>
            <a:r>
              <a:rPr lang="en-US" dirty="0" smtClean="0"/>
              <a:t>English-Japanese</a:t>
            </a:r>
          </a:p>
        </p:txBody>
      </p:sp>
      <p:sp>
        <p:nvSpPr>
          <p:cNvPr id="7" name="Rectangle 6"/>
          <p:cNvSpPr/>
          <p:nvPr/>
        </p:nvSpPr>
        <p:spPr>
          <a:xfrm>
            <a:off x="7543800" y="4038600"/>
            <a:ext cx="10668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43800" y="6477000"/>
            <a:ext cx="10668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749186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Additional Experiments</a:t>
            </a:r>
            <a:endParaRPr lang="en-US" dirty="0"/>
          </a:p>
        </p:txBody>
      </p:sp>
      <p:sp>
        <p:nvSpPr>
          <p:cNvPr id="2" name="Content Placeholder 1"/>
          <p:cNvSpPr>
            <a:spLocks noGrp="1"/>
          </p:cNvSpPr>
          <p:nvPr>
            <p:ph idx="1"/>
          </p:nvPr>
        </p:nvSpPr>
        <p:spPr/>
        <p:txBody>
          <a:bodyPr/>
          <a:lstStyle/>
          <a:p>
            <a:r>
              <a:rPr lang="en-US" dirty="0" smtClean="0"/>
              <a:t>What about additional data providers, additional languages? </a:t>
            </a:r>
          </a:p>
          <a:p>
            <a:r>
              <a:rPr lang="en-US" dirty="0" smtClean="0"/>
              <a:t>Further, what are the results against provider’s own engines?</a:t>
            </a:r>
          </a:p>
          <a:p>
            <a:r>
              <a:rPr lang="en-US" dirty="0" smtClean="0"/>
              <a:t>Tested against:</a:t>
            </a:r>
          </a:p>
          <a:p>
            <a:pPr lvl="1"/>
            <a:r>
              <a:rPr lang="en-US" dirty="0" smtClean="0"/>
              <a:t>Adobe, eBay,  ZZZ (in addition to Sybase &amp; Dell)</a:t>
            </a:r>
          </a:p>
          <a:p>
            <a:pPr lvl="1"/>
            <a:r>
              <a:rPr lang="en-US" dirty="0" err="1" smtClean="0"/>
              <a:t>chs</a:t>
            </a:r>
            <a:r>
              <a:rPr lang="en-US" dirty="0" smtClean="0"/>
              <a:t>, </a:t>
            </a:r>
            <a:r>
              <a:rPr lang="en-US" dirty="0" err="1" smtClean="0"/>
              <a:t>deu</a:t>
            </a:r>
            <a:r>
              <a:rPr lang="en-US" dirty="0" smtClean="0"/>
              <a:t>, pol, </a:t>
            </a:r>
            <a:r>
              <a:rPr lang="en-US" dirty="0" err="1" smtClean="0"/>
              <a:t>jpn</a:t>
            </a:r>
            <a:r>
              <a:rPr lang="en-US" dirty="0" smtClean="0"/>
              <a:t>, </a:t>
            </a:r>
            <a:r>
              <a:rPr lang="en-US" dirty="0" err="1" smtClean="0"/>
              <a:t>esn</a:t>
            </a:r>
            <a:endParaRPr lang="en-US" dirty="0" smtClean="0"/>
          </a:p>
        </p:txBody>
      </p:sp>
    </p:spTree>
    <p:extLst>
      <p:ext uri="{BB962C8B-B14F-4D97-AF65-F5344CB8AC3E}">
        <p14:creationId xmlns:p14="http://schemas.microsoft.com/office/powerpoint/2010/main" val="2382996848"/>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Additional Experiments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229104751"/>
              </p:ext>
            </p:extLst>
          </p:nvPr>
        </p:nvGraphicFramePr>
        <p:xfrm>
          <a:off x="152400" y="1981200"/>
          <a:ext cx="8839200" cy="4114800"/>
        </p:xfrm>
        <a:graphic>
          <a:graphicData uri="http://schemas.openxmlformats.org/drawingml/2006/table">
            <a:tbl>
              <a:tblPr>
                <a:tableStyleId>{5C22544A-7EE6-4342-B048-85BDC9FD1C3A}</a:tableStyleId>
              </a:tblPr>
              <a:tblGrid>
                <a:gridCol w="1423764"/>
                <a:gridCol w="1423764"/>
                <a:gridCol w="1423764"/>
                <a:gridCol w="2758542"/>
                <a:gridCol w="1809366"/>
              </a:tblGrid>
              <a:tr h="457200">
                <a:tc>
                  <a:txBody>
                    <a:bodyPr/>
                    <a:lstStyle/>
                    <a:p>
                      <a:pPr algn="l" fontAlgn="b"/>
                      <a:r>
                        <a:rPr lang="en-US" sz="2400" b="1" u="none" strike="noStrike" dirty="0">
                          <a:effectLst/>
                        </a:rPr>
                        <a:t>Provider</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b="1" u="none" strike="noStrike" dirty="0">
                          <a:effectLst/>
                        </a:rPr>
                        <a:t>Language</a:t>
                      </a:r>
                      <a:endParaRPr lang="en-US" sz="2400" b="1" i="0" u="none" strike="noStrike" dirty="0">
                        <a:solidFill>
                          <a:srgbClr val="000000"/>
                        </a:solidFill>
                        <a:effectLst/>
                        <a:latin typeface="Calibri"/>
                      </a:endParaRPr>
                    </a:p>
                  </a:txBody>
                  <a:tcPr marL="9525" marR="9525" marT="9525" marB="0" anchor="b"/>
                </a:tc>
                <a:tc>
                  <a:txBody>
                    <a:bodyPr/>
                    <a:lstStyle/>
                    <a:p>
                      <a:pPr algn="r" fontAlgn="b"/>
                      <a:r>
                        <a:rPr lang="en-US" sz="2400" b="1" u="none" strike="noStrike" dirty="0">
                          <a:effectLst/>
                        </a:rPr>
                        <a:t>BLEU 3a</a:t>
                      </a:r>
                      <a:endParaRPr lang="en-US" sz="2400" b="1" i="0" u="none" strike="noStrike" dirty="0">
                        <a:solidFill>
                          <a:srgbClr val="000000"/>
                        </a:solidFill>
                        <a:effectLst/>
                        <a:latin typeface="Calibri"/>
                      </a:endParaRPr>
                    </a:p>
                  </a:txBody>
                  <a:tcPr marL="9525" marR="9525" marT="9525" marB="0" anchor="b"/>
                </a:tc>
                <a:tc>
                  <a:txBody>
                    <a:bodyPr/>
                    <a:lstStyle/>
                    <a:p>
                      <a:pPr algn="r" fontAlgn="b"/>
                      <a:r>
                        <a:rPr lang="en-US" sz="2400" b="1" u="none" strike="noStrike" dirty="0">
                          <a:effectLst/>
                        </a:rPr>
                        <a:t>BLEU Provider Only</a:t>
                      </a:r>
                      <a:endParaRPr lang="en-US" sz="2400" b="1" i="0" u="none" strike="noStrike" dirty="0">
                        <a:solidFill>
                          <a:srgbClr val="000000"/>
                        </a:solidFill>
                        <a:effectLst/>
                        <a:latin typeface="Calibri"/>
                      </a:endParaRPr>
                    </a:p>
                  </a:txBody>
                  <a:tcPr marL="9525" marR="9525" marT="9525" marB="0" anchor="b"/>
                </a:tc>
                <a:tc>
                  <a:txBody>
                    <a:bodyPr/>
                    <a:lstStyle/>
                    <a:p>
                      <a:pPr algn="r" fontAlgn="b"/>
                      <a:r>
                        <a:rPr lang="en-US" sz="2400" b="1" u="none" strike="noStrike" dirty="0">
                          <a:effectLst/>
                        </a:rPr>
                        <a:t># Segments</a:t>
                      </a:r>
                      <a:endParaRPr lang="en-US" sz="2400" b="1" i="0" u="none" strike="noStrike" dirty="0">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Adobe</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a:effectLst/>
                        </a:rPr>
                        <a:t>CHS</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effectLst/>
                        </a:rPr>
                        <a:t>28.44</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dirty="0">
                          <a:effectLst/>
                        </a:rPr>
                        <a:t>33.13</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dirty="0">
                          <a:effectLst/>
                        </a:rPr>
                        <a:t>80002</a:t>
                      </a:r>
                      <a:endParaRPr lang="en-US" sz="2400" b="0" i="0" u="none" strike="noStrike" dirty="0">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Adobe</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a:effectLst/>
                        </a:rPr>
                        <a:t>DEU</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effectLst/>
                        </a:rPr>
                        <a:t>30.97</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dirty="0">
                          <a:effectLst/>
                        </a:rPr>
                        <a:t>36.38</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a:effectLst/>
                        </a:rPr>
                        <a:t>165203</a:t>
                      </a:r>
                      <a:endParaRPr lang="en-US" sz="2400" b="0" i="0" u="none" strike="noStrike">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Adobe</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dirty="0" smtClean="0">
                          <a:effectLst/>
                        </a:rPr>
                        <a:t>POL</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a:effectLst/>
                        </a:rPr>
                        <a:t>33.74</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32.26</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129084</a:t>
                      </a:r>
                      <a:endParaRPr lang="en-US" sz="2400" b="0" i="0" u="none" strike="noStrike">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Dell</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a:effectLst/>
                        </a:rPr>
                        <a:t>JPN</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42.43</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40.85</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172017</a:t>
                      </a:r>
                      <a:endParaRPr lang="en-US" sz="2400" b="0" i="0" u="none" strike="noStrike">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eBay</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a:effectLst/>
                        </a:rPr>
                        <a:t>ESN</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51.94</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b="0" i="0" u="none" strike="noStrike" dirty="0" smtClean="0">
                          <a:solidFill>
                            <a:srgbClr val="000000"/>
                          </a:solidFill>
                          <a:effectLst/>
                          <a:latin typeface="+mn-lt"/>
                        </a:rPr>
                        <a:t>45.50</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a:effectLst/>
                        </a:rPr>
                        <a:t>45535</a:t>
                      </a:r>
                      <a:endParaRPr lang="en-US" sz="2400" b="0" i="0" u="none" strike="noStrike">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Sybase</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dirty="0">
                          <a:effectLst/>
                        </a:rPr>
                        <a:t>DEU</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a:effectLst/>
                        </a:rPr>
                        <a:t>50.85</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50.23</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160394</a:t>
                      </a:r>
                      <a:endParaRPr lang="en-US" sz="2400" b="0" i="0" u="none" strike="noStrike">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ZZZ</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a:effectLst/>
                        </a:rPr>
                        <a:t>CHS</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32.72</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34.81</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173892</a:t>
                      </a:r>
                      <a:endParaRPr lang="en-US" sz="2400" b="0" i="0" u="none" strike="noStrike">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ZZZ</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a:effectLst/>
                        </a:rPr>
                        <a:t>ESN</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54.26</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52.12</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effectLst/>
                        </a:rPr>
                        <a:t>790181</a:t>
                      </a:r>
                      <a:endParaRPr lang="en-US" sz="2400" b="0"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3080486002"/>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Additional Experiments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714813055"/>
              </p:ext>
            </p:extLst>
          </p:nvPr>
        </p:nvGraphicFramePr>
        <p:xfrm>
          <a:off x="152400" y="1981200"/>
          <a:ext cx="8839200" cy="4114800"/>
        </p:xfrm>
        <a:graphic>
          <a:graphicData uri="http://schemas.openxmlformats.org/drawingml/2006/table">
            <a:tbl>
              <a:tblPr>
                <a:tableStyleId>{5C22544A-7EE6-4342-B048-85BDC9FD1C3A}</a:tableStyleId>
              </a:tblPr>
              <a:tblGrid>
                <a:gridCol w="1423764"/>
                <a:gridCol w="1423764"/>
                <a:gridCol w="1423764"/>
                <a:gridCol w="2758542"/>
                <a:gridCol w="1809366"/>
              </a:tblGrid>
              <a:tr h="457200">
                <a:tc>
                  <a:txBody>
                    <a:bodyPr/>
                    <a:lstStyle/>
                    <a:p>
                      <a:pPr algn="l" fontAlgn="b"/>
                      <a:r>
                        <a:rPr lang="en-US" sz="2400" b="1" u="none" strike="noStrike" dirty="0">
                          <a:effectLst/>
                        </a:rPr>
                        <a:t>Provider</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b="1" u="none" strike="noStrike" dirty="0">
                          <a:effectLst/>
                        </a:rPr>
                        <a:t>Language</a:t>
                      </a:r>
                      <a:endParaRPr lang="en-US" sz="2400" b="1" i="0" u="none" strike="noStrike" dirty="0">
                        <a:solidFill>
                          <a:srgbClr val="000000"/>
                        </a:solidFill>
                        <a:effectLst/>
                        <a:latin typeface="Calibri"/>
                      </a:endParaRPr>
                    </a:p>
                  </a:txBody>
                  <a:tcPr marL="9525" marR="9525" marT="9525" marB="0" anchor="b"/>
                </a:tc>
                <a:tc>
                  <a:txBody>
                    <a:bodyPr/>
                    <a:lstStyle/>
                    <a:p>
                      <a:pPr algn="r" fontAlgn="b"/>
                      <a:r>
                        <a:rPr lang="en-US" sz="2400" b="1" u="none" strike="noStrike" dirty="0">
                          <a:effectLst/>
                        </a:rPr>
                        <a:t>BLEU 3a</a:t>
                      </a:r>
                      <a:endParaRPr lang="en-US" sz="2400" b="1" i="0" u="none" strike="noStrike" dirty="0">
                        <a:solidFill>
                          <a:srgbClr val="000000"/>
                        </a:solidFill>
                        <a:effectLst/>
                        <a:latin typeface="Calibri"/>
                      </a:endParaRPr>
                    </a:p>
                  </a:txBody>
                  <a:tcPr marL="9525" marR="9525" marT="9525" marB="0" anchor="b"/>
                </a:tc>
                <a:tc>
                  <a:txBody>
                    <a:bodyPr/>
                    <a:lstStyle/>
                    <a:p>
                      <a:pPr algn="r" fontAlgn="b"/>
                      <a:r>
                        <a:rPr lang="en-US" sz="2400" b="1" u="none" strike="noStrike" dirty="0">
                          <a:effectLst/>
                        </a:rPr>
                        <a:t>BLEU Provider Only</a:t>
                      </a:r>
                      <a:endParaRPr lang="en-US" sz="2400" b="1" i="0" u="none" strike="noStrike" dirty="0">
                        <a:solidFill>
                          <a:srgbClr val="000000"/>
                        </a:solidFill>
                        <a:effectLst/>
                        <a:latin typeface="Calibri"/>
                      </a:endParaRPr>
                    </a:p>
                  </a:txBody>
                  <a:tcPr marL="9525" marR="9525" marT="9525" marB="0" anchor="b"/>
                </a:tc>
                <a:tc>
                  <a:txBody>
                    <a:bodyPr/>
                    <a:lstStyle/>
                    <a:p>
                      <a:pPr algn="r" fontAlgn="b"/>
                      <a:r>
                        <a:rPr lang="en-US" sz="2400" b="1" u="none" strike="noStrike" dirty="0">
                          <a:effectLst/>
                        </a:rPr>
                        <a:t># Segments</a:t>
                      </a:r>
                      <a:endParaRPr lang="en-US" sz="2400" b="1" i="0" u="none" strike="noStrike" dirty="0">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Adobe</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dirty="0">
                          <a:effectLst/>
                        </a:rPr>
                        <a:t>CHS</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dirty="0">
                          <a:effectLst/>
                        </a:rPr>
                        <a:t>28.44</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dirty="0">
                          <a:solidFill>
                            <a:srgbClr val="FF0000"/>
                          </a:solidFill>
                          <a:effectLst/>
                        </a:rPr>
                        <a:t>33.13</a:t>
                      </a:r>
                      <a:endParaRPr lang="en-US" sz="2400" b="0" i="0" u="none" strike="noStrike" dirty="0">
                        <a:solidFill>
                          <a:srgbClr val="FF0000"/>
                        </a:solidFill>
                        <a:effectLst/>
                        <a:latin typeface="Calibri"/>
                      </a:endParaRPr>
                    </a:p>
                  </a:txBody>
                  <a:tcPr marL="9525" marR="9525" marT="9525" marB="0" anchor="b"/>
                </a:tc>
                <a:tc>
                  <a:txBody>
                    <a:bodyPr/>
                    <a:lstStyle/>
                    <a:p>
                      <a:pPr algn="r" fontAlgn="b"/>
                      <a:r>
                        <a:rPr lang="en-US" sz="2400" u="none" strike="noStrike" dirty="0">
                          <a:effectLst/>
                        </a:rPr>
                        <a:t>80002</a:t>
                      </a:r>
                      <a:endParaRPr lang="en-US" sz="2400" b="0" i="0" u="none" strike="noStrike" dirty="0">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Adobe</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a:effectLst/>
                        </a:rPr>
                        <a:t>DEU</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effectLst/>
                        </a:rPr>
                        <a:t>30.97</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dirty="0">
                          <a:solidFill>
                            <a:srgbClr val="FF0000"/>
                          </a:solidFill>
                          <a:effectLst/>
                        </a:rPr>
                        <a:t>36.38</a:t>
                      </a:r>
                      <a:endParaRPr lang="en-US" sz="2400" b="0" i="0" u="none" strike="noStrike" dirty="0">
                        <a:solidFill>
                          <a:srgbClr val="FF0000"/>
                        </a:solidFill>
                        <a:effectLst/>
                        <a:latin typeface="Calibri"/>
                      </a:endParaRPr>
                    </a:p>
                  </a:txBody>
                  <a:tcPr marL="9525" marR="9525" marT="9525" marB="0" anchor="b"/>
                </a:tc>
                <a:tc>
                  <a:txBody>
                    <a:bodyPr/>
                    <a:lstStyle/>
                    <a:p>
                      <a:pPr algn="r" fontAlgn="b"/>
                      <a:r>
                        <a:rPr lang="en-US" sz="2400" u="none" strike="noStrike" dirty="0">
                          <a:effectLst/>
                        </a:rPr>
                        <a:t>165203</a:t>
                      </a:r>
                      <a:endParaRPr lang="en-US" sz="2400" b="0" i="0" u="none" strike="noStrike" dirty="0">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Adobe</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dirty="0" smtClean="0">
                          <a:effectLst/>
                        </a:rPr>
                        <a:t>POL</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a:effectLst/>
                        </a:rPr>
                        <a:t>33.74</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effectLst/>
                        </a:rPr>
                        <a:t>32.26</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a:effectLst/>
                        </a:rPr>
                        <a:t>129084</a:t>
                      </a:r>
                      <a:endParaRPr lang="en-US" sz="2400" b="0" i="0" u="none" strike="noStrike">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Dell</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a:effectLst/>
                        </a:rPr>
                        <a:t>JPN</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42.43</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effectLst/>
                        </a:rPr>
                        <a:t>40.85</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a:effectLst/>
                        </a:rPr>
                        <a:t>172017</a:t>
                      </a:r>
                      <a:endParaRPr lang="en-US" sz="2400" b="0" i="0" u="none" strike="noStrike">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eBay</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a:effectLst/>
                        </a:rPr>
                        <a:t>ESN</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51.94</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b="0" i="0" u="none" strike="noStrike" dirty="0">
                          <a:solidFill>
                            <a:srgbClr val="000000"/>
                          </a:solidFill>
                          <a:effectLst/>
                          <a:latin typeface="Calibri"/>
                        </a:rPr>
                        <a:t>45.50</a:t>
                      </a:r>
                    </a:p>
                  </a:txBody>
                  <a:tcPr marL="9525" marR="9525" marT="9525" marB="0" anchor="b"/>
                </a:tc>
                <a:tc>
                  <a:txBody>
                    <a:bodyPr/>
                    <a:lstStyle/>
                    <a:p>
                      <a:pPr algn="r" fontAlgn="b"/>
                      <a:r>
                        <a:rPr lang="en-US" sz="2400" u="none" strike="noStrike" dirty="0">
                          <a:effectLst/>
                        </a:rPr>
                        <a:t>45535</a:t>
                      </a:r>
                      <a:endParaRPr lang="en-US" sz="2400" b="0" i="0" u="none" strike="noStrike" dirty="0">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Sybase</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dirty="0">
                          <a:effectLst/>
                        </a:rPr>
                        <a:t>DEU</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a:effectLst/>
                        </a:rPr>
                        <a:t>50.85</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effectLst/>
                        </a:rPr>
                        <a:t>50.23</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a:effectLst/>
                        </a:rPr>
                        <a:t>160394</a:t>
                      </a:r>
                      <a:endParaRPr lang="en-US" sz="2400" b="0" i="0" u="none" strike="noStrike">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ZZZ</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a:effectLst/>
                        </a:rPr>
                        <a:t>CHS</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32.72</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solidFill>
                            <a:srgbClr val="FF0000"/>
                          </a:solidFill>
                          <a:effectLst/>
                        </a:rPr>
                        <a:t>34.81</a:t>
                      </a:r>
                      <a:endParaRPr lang="en-US" sz="2400" b="0" i="0" u="none" strike="noStrike" dirty="0">
                        <a:solidFill>
                          <a:srgbClr val="FF0000"/>
                        </a:solidFill>
                        <a:effectLst/>
                        <a:latin typeface="Calibri"/>
                      </a:endParaRPr>
                    </a:p>
                  </a:txBody>
                  <a:tcPr marL="9525" marR="9525" marT="9525" marB="0" anchor="b"/>
                </a:tc>
                <a:tc>
                  <a:txBody>
                    <a:bodyPr/>
                    <a:lstStyle/>
                    <a:p>
                      <a:pPr algn="r" fontAlgn="b"/>
                      <a:r>
                        <a:rPr lang="en-US" sz="2400" u="none" strike="noStrike">
                          <a:effectLst/>
                        </a:rPr>
                        <a:t>173892</a:t>
                      </a:r>
                      <a:endParaRPr lang="en-US" sz="2400" b="0" i="0" u="none" strike="noStrike">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ZZZ</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a:effectLst/>
                        </a:rPr>
                        <a:t>ESN</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54.26</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effectLst/>
                        </a:rPr>
                        <a:t>52.12</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dirty="0">
                          <a:effectLst/>
                        </a:rPr>
                        <a:t>790181</a:t>
                      </a:r>
                      <a:endParaRPr lang="en-US" sz="2400" b="0"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1545661603"/>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Analysis of Additional Results</a:t>
            </a:r>
            <a:endParaRPr lang="en-US" dirty="0"/>
          </a:p>
        </p:txBody>
      </p:sp>
      <p:sp>
        <p:nvSpPr>
          <p:cNvPr id="2" name="Content Placeholder 1"/>
          <p:cNvSpPr>
            <a:spLocks noGrp="1"/>
          </p:cNvSpPr>
          <p:nvPr>
            <p:ph idx="1"/>
          </p:nvPr>
        </p:nvSpPr>
        <p:spPr/>
        <p:txBody>
          <a:bodyPr/>
          <a:lstStyle/>
          <a:p>
            <a:r>
              <a:rPr lang="en-US" dirty="0" smtClean="0"/>
              <a:t>Some new data showed promising results</a:t>
            </a:r>
          </a:p>
          <a:p>
            <a:r>
              <a:rPr lang="en-US" dirty="0" smtClean="0"/>
              <a:t>Some were counter the expectation (a couple dramatically)</a:t>
            </a:r>
          </a:p>
          <a:p>
            <a:r>
              <a:rPr lang="en-US" dirty="0" smtClean="0"/>
              <a:t>Why?</a:t>
            </a:r>
            <a:endParaRPr lang="en-US" dirty="0"/>
          </a:p>
        </p:txBody>
      </p:sp>
    </p:spTree>
    <p:extLst>
      <p:ext uri="{BB962C8B-B14F-4D97-AF65-F5344CB8AC3E}">
        <p14:creationId xmlns:p14="http://schemas.microsoft.com/office/powerpoint/2010/main" val="3138232111"/>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Hypothesis 1</a:t>
            </a:r>
            <a:endParaRPr lang="en-US" dirty="0"/>
          </a:p>
        </p:txBody>
      </p:sp>
      <p:sp>
        <p:nvSpPr>
          <p:cNvPr id="2" name="Content Placeholder 1"/>
          <p:cNvSpPr>
            <a:spLocks noGrp="1"/>
          </p:cNvSpPr>
          <p:nvPr>
            <p:ph idx="1"/>
          </p:nvPr>
        </p:nvSpPr>
        <p:spPr/>
        <p:txBody>
          <a:bodyPr/>
          <a:lstStyle/>
          <a:p>
            <a:r>
              <a:rPr lang="en-US" dirty="0" smtClean="0"/>
              <a:t>Domain specific training data less diverse</a:t>
            </a:r>
          </a:p>
          <a:p>
            <a:r>
              <a:rPr lang="en-US" dirty="0" smtClean="0"/>
              <a:t>Ergo, less data required for domain specific engine</a:t>
            </a:r>
          </a:p>
          <a:p>
            <a:r>
              <a:rPr lang="en-US" dirty="0" smtClean="0"/>
              <a:t>Looked at:</a:t>
            </a:r>
          </a:p>
          <a:p>
            <a:pPr lvl="1"/>
            <a:r>
              <a:rPr lang="en-US" dirty="0" smtClean="0"/>
              <a:t>Vocabulary saturation</a:t>
            </a:r>
          </a:p>
          <a:p>
            <a:pPr lvl="1"/>
            <a:r>
              <a:rPr lang="en-US" dirty="0" smtClean="0"/>
              <a:t>Word edit </a:t>
            </a:r>
            <a:r>
              <a:rPr lang="en-US" dirty="0" smtClean="0"/>
              <a:t>distance between sentences (1-5)</a:t>
            </a:r>
          </a:p>
          <a:p>
            <a:pPr lvl="1"/>
            <a:r>
              <a:rPr lang="en-US" dirty="0" smtClean="0"/>
              <a:t>Perplexity of LM (training data) against test</a:t>
            </a:r>
          </a:p>
          <a:p>
            <a:r>
              <a:rPr lang="en-US" dirty="0" smtClean="0"/>
              <a:t>No statistically significant pattern emerged</a:t>
            </a:r>
          </a:p>
          <a:p>
            <a:endParaRPr lang="en-US" dirty="0" smtClean="0"/>
          </a:p>
        </p:txBody>
      </p:sp>
    </p:spTree>
    <p:extLst>
      <p:ext uri="{BB962C8B-B14F-4D97-AF65-F5344CB8AC3E}">
        <p14:creationId xmlns:p14="http://schemas.microsoft.com/office/powerpoint/2010/main" val="3957793070"/>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Hypothesis 2</a:t>
            </a:r>
            <a:endParaRPr lang="en-US" dirty="0"/>
          </a:p>
        </p:txBody>
      </p:sp>
      <p:sp>
        <p:nvSpPr>
          <p:cNvPr id="2" name="Content Placeholder 1"/>
          <p:cNvSpPr>
            <a:spLocks noGrp="1"/>
          </p:cNvSpPr>
          <p:nvPr>
            <p:ph idx="1"/>
          </p:nvPr>
        </p:nvSpPr>
        <p:spPr>
          <a:xfrm>
            <a:off x="457200" y="1524000"/>
            <a:ext cx="8229600" cy="4525963"/>
          </a:xfrm>
        </p:spPr>
        <p:txBody>
          <a:bodyPr/>
          <a:lstStyle/>
          <a:p>
            <a:r>
              <a:rPr lang="en-US" dirty="0" smtClean="0"/>
              <a:t>In-domain test data “similar” to out of domain training data (i.e., greater contribution from out of domain data)</a:t>
            </a:r>
          </a:p>
          <a:p>
            <a:r>
              <a:rPr lang="en-US" dirty="0" smtClean="0"/>
              <a:t>Examined BLEU scores of general system against in-domain </a:t>
            </a:r>
            <a:r>
              <a:rPr lang="en-US" dirty="0" err="1" smtClean="0"/>
              <a:t>eval</a:t>
            </a:r>
            <a:r>
              <a:rPr lang="en-US" dirty="0" smtClean="0"/>
              <a:t> data</a:t>
            </a:r>
          </a:p>
          <a:p>
            <a:endParaRPr lang="en-US" dirty="0" smtClean="0"/>
          </a:p>
        </p:txBody>
      </p:sp>
    </p:spTree>
    <p:extLst>
      <p:ext uri="{BB962C8B-B14F-4D97-AF65-F5344CB8AC3E}">
        <p14:creationId xmlns:p14="http://schemas.microsoft.com/office/powerpoint/2010/main" val="25584769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Hypothesis 2</a:t>
            </a:r>
            <a:endParaRPr lang="en-US" dirty="0"/>
          </a:p>
        </p:txBody>
      </p:sp>
      <p:sp>
        <p:nvSpPr>
          <p:cNvPr id="2" name="Content Placeholder 1"/>
          <p:cNvSpPr>
            <a:spLocks noGrp="1"/>
          </p:cNvSpPr>
          <p:nvPr>
            <p:ph idx="1"/>
          </p:nvPr>
        </p:nvSpPr>
        <p:spPr>
          <a:xfrm>
            <a:off x="457200" y="1524000"/>
            <a:ext cx="8229600" cy="4525963"/>
          </a:xfrm>
        </p:spPr>
        <p:txBody>
          <a:bodyPr/>
          <a:lstStyle/>
          <a:p>
            <a:r>
              <a:rPr lang="en-US" dirty="0" smtClean="0"/>
              <a:t>In-domain test data “similar” to out of domain training data (i.e., greater contribution from out of domain data)</a:t>
            </a:r>
          </a:p>
          <a:p>
            <a:r>
              <a:rPr lang="en-US" dirty="0" smtClean="0"/>
              <a:t>Examined BLEU scores of general system against in-domain </a:t>
            </a:r>
            <a:r>
              <a:rPr lang="en-US" dirty="0" err="1" smtClean="0"/>
              <a:t>eval</a:t>
            </a:r>
            <a:r>
              <a:rPr lang="en-US" dirty="0" smtClean="0"/>
              <a:t> data</a:t>
            </a:r>
          </a:p>
          <a:p>
            <a:endParaRPr lang="en-US" dirty="0" smtClean="0"/>
          </a:p>
        </p:txBody>
      </p:sp>
      <p:graphicFrame>
        <p:nvGraphicFramePr>
          <p:cNvPr id="4" name="Table 3"/>
          <p:cNvGraphicFramePr>
            <a:graphicFrameLocks noGrp="1"/>
          </p:cNvGraphicFramePr>
          <p:nvPr>
            <p:extLst>
              <p:ext uri="{D42A27DB-BD31-4B8C-83A1-F6EECF244321}">
                <p14:modId xmlns:p14="http://schemas.microsoft.com/office/powerpoint/2010/main" val="4217051261"/>
              </p:ext>
            </p:extLst>
          </p:nvPr>
        </p:nvGraphicFramePr>
        <p:xfrm>
          <a:off x="1219200" y="4211955"/>
          <a:ext cx="6858000" cy="2569845"/>
        </p:xfrm>
        <a:graphic>
          <a:graphicData uri="http://schemas.openxmlformats.org/drawingml/2006/table">
            <a:tbl>
              <a:tblPr>
                <a:tableStyleId>{5C22544A-7EE6-4342-B048-85BDC9FD1C3A}</a:tableStyleId>
              </a:tblPr>
              <a:tblGrid>
                <a:gridCol w="1246916"/>
                <a:gridCol w="1447298"/>
                <a:gridCol w="1061358"/>
                <a:gridCol w="1306286"/>
                <a:gridCol w="1796142"/>
              </a:tblGrid>
              <a:tr h="457200">
                <a:tc>
                  <a:txBody>
                    <a:bodyPr/>
                    <a:lstStyle/>
                    <a:p>
                      <a:pPr algn="l" fontAlgn="b"/>
                      <a:r>
                        <a:rPr lang="en-US" sz="2400" b="1" u="none" strike="noStrike" dirty="0">
                          <a:effectLst/>
                        </a:rPr>
                        <a:t>Provider</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b="1" u="none" strike="noStrike" dirty="0">
                          <a:effectLst/>
                        </a:rPr>
                        <a:t>Language</a:t>
                      </a:r>
                      <a:endParaRPr lang="en-US" sz="2400" b="1" i="0" u="none" strike="noStrike" dirty="0">
                        <a:solidFill>
                          <a:srgbClr val="000000"/>
                        </a:solidFill>
                        <a:effectLst/>
                        <a:latin typeface="Calibri"/>
                      </a:endParaRPr>
                    </a:p>
                  </a:txBody>
                  <a:tcPr marL="9525" marR="9525" marT="9525" marB="0" anchor="b"/>
                </a:tc>
                <a:tc>
                  <a:txBody>
                    <a:bodyPr/>
                    <a:lstStyle/>
                    <a:p>
                      <a:pPr algn="r" fontAlgn="b"/>
                      <a:r>
                        <a:rPr lang="en-US" sz="2400" b="1" u="none" strike="noStrike" dirty="0" smtClean="0">
                          <a:effectLst/>
                        </a:rPr>
                        <a:t> </a:t>
                      </a:r>
                      <a:r>
                        <a:rPr lang="en-US" sz="2400" b="1" u="none" strike="noStrike" dirty="0">
                          <a:effectLst/>
                        </a:rPr>
                        <a:t>3a</a:t>
                      </a:r>
                      <a:endParaRPr lang="en-US" sz="2400" b="1" i="0" u="none" strike="noStrike" dirty="0">
                        <a:solidFill>
                          <a:srgbClr val="000000"/>
                        </a:solidFill>
                        <a:effectLst/>
                        <a:latin typeface="Calibri"/>
                      </a:endParaRPr>
                    </a:p>
                  </a:txBody>
                  <a:tcPr marL="9525" marR="9525" marT="9525" marB="0" anchor="b"/>
                </a:tc>
                <a:tc>
                  <a:txBody>
                    <a:bodyPr/>
                    <a:lstStyle/>
                    <a:p>
                      <a:pPr algn="r" fontAlgn="b"/>
                      <a:r>
                        <a:rPr lang="en-US" sz="2400" b="1" u="none" strike="noStrike" dirty="0" smtClean="0">
                          <a:effectLst/>
                        </a:rPr>
                        <a:t>Provider </a:t>
                      </a:r>
                      <a:r>
                        <a:rPr lang="en-US" sz="2400" b="1" u="none" strike="noStrike" dirty="0">
                          <a:effectLst/>
                        </a:rPr>
                        <a:t>Only</a:t>
                      </a:r>
                      <a:endParaRPr lang="en-US" sz="2400" b="1" i="0" u="none" strike="noStrike" dirty="0">
                        <a:solidFill>
                          <a:srgbClr val="000000"/>
                        </a:solidFill>
                        <a:effectLst/>
                        <a:latin typeface="Calibri"/>
                      </a:endParaRPr>
                    </a:p>
                  </a:txBody>
                  <a:tcPr marL="9525" marR="9525" marT="9525" marB="0" anchor="b"/>
                </a:tc>
                <a:tc>
                  <a:txBody>
                    <a:bodyPr/>
                    <a:lstStyle/>
                    <a:p>
                      <a:pPr algn="r" fontAlgn="b"/>
                      <a:r>
                        <a:rPr lang="en-US" sz="2400" b="1" i="0" u="none" strike="noStrike" dirty="0" smtClean="0">
                          <a:solidFill>
                            <a:srgbClr val="000000"/>
                          </a:solidFill>
                          <a:effectLst/>
                          <a:latin typeface="Calibri"/>
                        </a:rPr>
                        <a:t>3a,</a:t>
                      </a:r>
                      <a:r>
                        <a:rPr lang="en-US" sz="2400" b="1" i="0" u="none" strike="noStrike" baseline="0" dirty="0" smtClean="0">
                          <a:solidFill>
                            <a:srgbClr val="000000"/>
                          </a:solidFill>
                          <a:effectLst/>
                          <a:latin typeface="Calibri"/>
                        </a:rPr>
                        <a:t> No Provider Data</a:t>
                      </a:r>
                      <a:endParaRPr lang="en-US" sz="2400" b="1" i="0" u="none" strike="noStrike" dirty="0">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Adobe</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a:effectLst/>
                        </a:rPr>
                        <a:t>DEU</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effectLst/>
                        </a:rPr>
                        <a:t>30.97</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dirty="0">
                          <a:solidFill>
                            <a:srgbClr val="FF0000"/>
                          </a:solidFill>
                          <a:effectLst/>
                        </a:rPr>
                        <a:t>36.38</a:t>
                      </a:r>
                      <a:endParaRPr lang="en-US" sz="2400" b="0" i="0" u="none" strike="noStrike" dirty="0">
                        <a:solidFill>
                          <a:srgbClr val="FF0000"/>
                        </a:solidFill>
                        <a:effectLst/>
                        <a:latin typeface="Calibri"/>
                      </a:endParaRPr>
                    </a:p>
                  </a:txBody>
                  <a:tcPr marL="9525" marR="9525" marT="9525" marB="0" anchor="b"/>
                </a:tc>
                <a:tc>
                  <a:txBody>
                    <a:bodyPr/>
                    <a:lstStyle/>
                    <a:p>
                      <a:pPr algn="r" fontAlgn="b"/>
                      <a:r>
                        <a:rPr lang="en-US" sz="2400" b="0" i="0" u="none" strike="noStrike" dirty="0" smtClean="0">
                          <a:solidFill>
                            <a:srgbClr val="000000"/>
                          </a:solidFill>
                          <a:effectLst/>
                          <a:latin typeface="Calibri"/>
                        </a:rPr>
                        <a:t>26.18</a:t>
                      </a:r>
                      <a:endParaRPr lang="en-US" sz="2400" b="0" i="0" u="none" strike="noStrike" dirty="0">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eBay</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dirty="0">
                          <a:effectLst/>
                        </a:rPr>
                        <a:t>ESN</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a:effectLst/>
                        </a:rPr>
                        <a:t>51.94</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b="0" i="0" u="none" strike="noStrike" dirty="0">
                          <a:solidFill>
                            <a:srgbClr val="000000"/>
                          </a:solidFill>
                          <a:effectLst/>
                          <a:latin typeface="Calibri"/>
                        </a:rPr>
                        <a:t>45.50</a:t>
                      </a:r>
                    </a:p>
                  </a:txBody>
                  <a:tcPr marL="9525" marR="9525" marT="9525" marB="0" anchor="b"/>
                </a:tc>
                <a:tc>
                  <a:txBody>
                    <a:bodyPr/>
                    <a:lstStyle/>
                    <a:p>
                      <a:pPr algn="r" fontAlgn="b"/>
                      <a:r>
                        <a:rPr lang="en-US" sz="2400" b="0" i="0" u="none" strike="noStrike" dirty="0" smtClean="0">
                          <a:solidFill>
                            <a:srgbClr val="000000"/>
                          </a:solidFill>
                          <a:effectLst/>
                          <a:latin typeface="Calibri"/>
                        </a:rPr>
                        <a:t>45.97</a:t>
                      </a:r>
                    </a:p>
                  </a:txBody>
                  <a:tcPr marL="9525" marR="9525" marT="9525" marB="0" anchor="b"/>
                </a:tc>
              </a:tr>
              <a:tr h="457200">
                <a:tc>
                  <a:txBody>
                    <a:bodyPr/>
                    <a:lstStyle/>
                    <a:p>
                      <a:pPr algn="l" fontAlgn="b"/>
                      <a:r>
                        <a:rPr lang="en-US" sz="2400" b="1" u="none" strike="noStrike" dirty="0">
                          <a:effectLst/>
                        </a:rPr>
                        <a:t>Sybase</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dirty="0">
                          <a:effectLst/>
                        </a:rPr>
                        <a:t>DEU</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a:effectLst/>
                        </a:rPr>
                        <a:t>50.85</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effectLst/>
                        </a:rPr>
                        <a:t>50.23</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b="0" i="0" u="none" strike="noStrike" dirty="0" smtClean="0">
                          <a:solidFill>
                            <a:srgbClr val="000000"/>
                          </a:solidFill>
                          <a:effectLst/>
                          <a:latin typeface="Calibri"/>
                        </a:rPr>
                        <a:t>35.73</a:t>
                      </a:r>
                      <a:endParaRPr lang="en-US" sz="2400" b="0" i="0" u="none" strike="noStrike" dirty="0">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ZZZ</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a:effectLst/>
                        </a:rPr>
                        <a:t>CHS</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32.72</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solidFill>
                            <a:srgbClr val="FF0000"/>
                          </a:solidFill>
                          <a:effectLst/>
                        </a:rPr>
                        <a:t>34.81</a:t>
                      </a:r>
                      <a:endParaRPr lang="en-US" sz="2400" b="0" i="0" u="none" strike="noStrike" dirty="0">
                        <a:solidFill>
                          <a:srgbClr val="FF0000"/>
                        </a:solidFill>
                        <a:effectLst/>
                        <a:latin typeface="Calibri"/>
                      </a:endParaRPr>
                    </a:p>
                  </a:txBody>
                  <a:tcPr marL="9525" marR="9525" marT="9525" marB="0" anchor="b"/>
                </a:tc>
                <a:tc>
                  <a:txBody>
                    <a:bodyPr/>
                    <a:lstStyle/>
                    <a:p>
                      <a:pPr algn="r" fontAlgn="b"/>
                      <a:r>
                        <a:rPr lang="en-US" sz="2400" b="0" i="0" u="none" strike="noStrike" dirty="0" smtClean="0">
                          <a:solidFill>
                            <a:srgbClr val="000000"/>
                          </a:solidFill>
                          <a:effectLst/>
                          <a:latin typeface="Calibri"/>
                        </a:rPr>
                        <a:t>25.17</a:t>
                      </a:r>
                      <a:endParaRPr lang="en-US" sz="2400" b="0"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307566701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Hypothesis 2</a:t>
            </a:r>
            <a:endParaRPr lang="en-US" dirty="0"/>
          </a:p>
        </p:txBody>
      </p:sp>
      <p:sp>
        <p:nvSpPr>
          <p:cNvPr id="2" name="Content Placeholder 1"/>
          <p:cNvSpPr>
            <a:spLocks noGrp="1"/>
          </p:cNvSpPr>
          <p:nvPr>
            <p:ph idx="1"/>
          </p:nvPr>
        </p:nvSpPr>
        <p:spPr>
          <a:xfrm>
            <a:off x="457200" y="1524000"/>
            <a:ext cx="8229600" cy="4525963"/>
          </a:xfrm>
        </p:spPr>
        <p:txBody>
          <a:bodyPr/>
          <a:lstStyle/>
          <a:p>
            <a:r>
              <a:rPr lang="en-US" dirty="0" smtClean="0"/>
              <a:t>In-domain test data “similar” to out of domain training data (i.e., greater contribution from out of domain data)</a:t>
            </a:r>
          </a:p>
          <a:p>
            <a:r>
              <a:rPr lang="en-US" dirty="0" smtClean="0"/>
              <a:t>Examined BLEU scores of general system against in-domain </a:t>
            </a:r>
            <a:r>
              <a:rPr lang="en-US" dirty="0" err="1" smtClean="0"/>
              <a:t>eval</a:t>
            </a:r>
            <a:r>
              <a:rPr lang="en-US" dirty="0" smtClean="0"/>
              <a:t> data</a:t>
            </a:r>
          </a:p>
          <a:p>
            <a:endParaRPr lang="en-US" dirty="0" smtClean="0"/>
          </a:p>
        </p:txBody>
      </p:sp>
      <p:graphicFrame>
        <p:nvGraphicFramePr>
          <p:cNvPr id="4" name="Table 3"/>
          <p:cNvGraphicFramePr>
            <a:graphicFrameLocks noGrp="1"/>
          </p:cNvGraphicFramePr>
          <p:nvPr>
            <p:extLst>
              <p:ext uri="{D42A27DB-BD31-4B8C-83A1-F6EECF244321}">
                <p14:modId xmlns:p14="http://schemas.microsoft.com/office/powerpoint/2010/main" val="980486010"/>
              </p:ext>
            </p:extLst>
          </p:nvPr>
        </p:nvGraphicFramePr>
        <p:xfrm>
          <a:off x="1219200" y="4211955"/>
          <a:ext cx="6858000" cy="2569845"/>
        </p:xfrm>
        <a:graphic>
          <a:graphicData uri="http://schemas.openxmlformats.org/drawingml/2006/table">
            <a:tbl>
              <a:tblPr>
                <a:tableStyleId>{5C22544A-7EE6-4342-B048-85BDC9FD1C3A}</a:tableStyleId>
              </a:tblPr>
              <a:tblGrid>
                <a:gridCol w="1246916"/>
                <a:gridCol w="1447298"/>
                <a:gridCol w="1061358"/>
                <a:gridCol w="1306286"/>
                <a:gridCol w="1796142"/>
              </a:tblGrid>
              <a:tr h="457200">
                <a:tc>
                  <a:txBody>
                    <a:bodyPr/>
                    <a:lstStyle/>
                    <a:p>
                      <a:pPr algn="l" fontAlgn="b"/>
                      <a:r>
                        <a:rPr lang="en-US" sz="2400" b="1" u="none" strike="noStrike" dirty="0">
                          <a:effectLst/>
                        </a:rPr>
                        <a:t>Provider</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b="1" u="none" strike="noStrike" dirty="0">
                          <a:effectLst/>
                        </a:rPr>
                        <a:t>Language</a:t>
                      </a:r>
                      <a:endParaRPr lang="en-US" sz="2400" b="1" i="0" u="none" strike="noStrike" dirty="0">
                        <a:solidFill>
                          <a:srgbClr val="000000"/>
                        </a:solidFill>
                        <a:effectLst/>
                        <a:latin typeface="Calibri"/>
                      </a:endParaRPr>
                    </a:p>
                  </a:txBody>
                  <a:tcPr marL="9525" marR="9525" marT="9525" marB="0" anchor="b"/>
                </a:tc>
                <a:tc>
                  <a:txBody>
                    <a:bodyPr/>
                    <a:lstStyle/>
                    <a:p>
                      <a:pPr algn="r" fontAlgn="b"/>
                      <a:r>
                        <a:rPr lang="en-US" sz="2400" b="1" u="none" strike="noStrike" dirty="0" smtClean="0">
                          <a:effectLst/>
                        </a:rPr>
                        <a:t> </a:t>
                      </a:r>
                      <a:r>
                        <a:rPr lang="en-US" sz="2400" b="1" u="none" strike="noStrike" dirty="0">
                          <a:effectLst/>
                        </a:rPr>
                        <a:t>3a</a:t>
                      </a:r>
                      <a:endParaRPr lang="en-US" sz="2400" b="1" i="0" u="none" strike="noStrike" dirty="0">
                        <a:solidFill>
                          <a:srgbClr val="000000"/>
                        </a:solidFill>
                        <a:effectLst/>
                        <a:latin typeface="Calibri"/>
                      </a:endParaRPr>
                    </a:p>
                  </a:txBody>
                  <a:tcPr marL="9525" marR="9525" marT="9525" marB="0" anchor="b"/>
                </a:tc>
                <a:tc>
                  <a:txBody>
                    <a:bodyPr/>
                    <a:lstStyle/>
                    <a:p>
                      <a:pPr algn="r" fontAlgn="b"/>
                      <a:r>
                        <a:rPr lang="en-US" sz="2400" b="1" u="none" strike="noStrike" dirty="0" smtClean="0">
                          <a:effectLst/>
                        </a:rPr>
                        <a:t>Provider </a:t>
                      </a:r>
                      <a:r>
                        <a:rPr lang="en-US" sz="2400" b="1" u="none" strike="noStrike" dirty="0">
                          <a:effectLst/>
                        </a:rPr>
                        <a:t>Only</a:t>
                      </a:r>
                      <a:endParaRPr lang="en-US" sz="2400" b="1" i="0" u="none" strike="noStrike" dirty="0">
                        <a:solidFill>
                          <a:srgbClr val="000000"/>
                        </a:solidFill>
                        <a:effectLst/>
                        <a:latin typeface="Calibri"/>
                      </a:endParaRPr>
                    </a:p>
                  </a:txBody>
                  <a:tcPr marL="9525" marR="9525" marT="9525" marB="0" anchor="b"/>
                </a:tc>
                <a:tc>
                  <a:txBody>
                    <a:bodyPr/>
                    <a:lstStyle/>
                    <a:p>
                      <a:pPr algn="r" fontAlgn="b"/>
                      <a:r>
                        <a:rPr lang="en-US" sz="2400" b="1" i="0" u="none" strike="noStrike" dirty="0" smtClean="0">
                          <a:solidFill>
                            <a:srgbClr val="000000"/>
                          </a:solidFill>
                          <a:effectLst/>
                          <a:latin typeface="Calibri"/>
                        </a:rPr>
                        <a:t>3a,</a:t>
                      </a:r>
                      <a:r>
                        <a:rPr lang="en-US" sz="2400" b="1" i="0" u="none" strike="noStrike" baseline="0" dirty="0" smtClean="0">
                          <a:solidFill>
                            <a:srgbClr val="000000"/>
                          </a:solidFill>
                          <a:effectLst/>
                          <a:latin typeface="Calibri"/>
                        </a:rPr>
                        <a:t> No Provider Data</a:t>
                      </a:r>
                      <a:endParaRPr lang="en-US" sz="2400" b="1" i="0" u="none" strike="noStrike" dirty="0">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Adobe</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a:effectLst/>
                        </a:rPr>
                        <a:t>DEU</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effectLst/>
                        </a:rPr>
                        <a:t>30.97</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dirty="0">
                          <a:solidFill>
                            <a:srgbClr val="FF0000"/>
                          </a:solidFill>
                          <a:effectLst/>
                        </a:rPr>
                        <a:t>36.38</a:t>
                      </a:r>
                      <a:endParaRPr lang="en-US" sz="2400" b="0" i="0" u="none" strike="noStrike" dirty="0">
                        <a:solidFill>
                          <a:srgbClr val="FF0000"/>
                        </a:solidFill>
                        <a:effectLst/>
                        <a:latin typeface="Calibri"/>
                      </a:endParaRPr>
                    </a:p>
                  </a:txBody>
                  <a:tcPr marL="9525" marR="9525" marT="9525" marB="0" anchor="b"/>
                </a:tc>
                <a:tc>
                  <a:txBody>
                    <a:bodyPr/>
                    <a:lstStyle/>
                    <a:p>
                      <a:pPr algn="r" fontAlgn="b"/>
                      <a:r>
                        <a:rPr lang="en-US" sz="2400" b="0" i="0" u="none" strike="noStrike" dirty="0" smtClean="0">
                          <a:solidFill>
                            <a:srgbClr val="000000"/>
                          </a:solidFill>
                          <a:effectLst/>
                          <a:latin typeface="Calibri"/>
                        </a:rPr>
                        <a:t>26.18</a:t>
                      </a:r>
                      <a:endParaRPr lang="en-US" sz="2400" b="0" i="0" u="none" strike="noStrike" dirty="0">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eBay</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dirty="0">
                          <a:effectLst/>
                        </a:rPr>
                        <a:t>ESN</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a:effectLst/>
                        </a:rPr>
                        <a:t>51.94</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b="0" i="0" u="none" strike="noStrike" dirty="0">
                          <a:solidFill>
                            <a:srgbClr val="000000"/>
                          </a:solidFill>
                          <a:effectLst/>
                          <a:latin typeface="Calibri"/>
                        </a:rPr>
                        <a:t>45.50</a:t>
                      </a:r>
                    </a:p>
                  </a:txBody>
                  <a:tcPr marL="9525" marR="9525" marT="9525" marB="0" anchor="b"/>
                </a:tc>
                <a:tc>
                  <a:txBody>
                    <a:bodyPr/>
                    <a:lstStyle/>
                    <a:p>
                      <a:pPr algn="r" fontAlgn="b"/>
                      <a:r>
                        <a:rPr lang="en-US" sz="2400" b="0" i="0" u="none" strike="noStrike" dirty="0" smtClean="0">
                          <a:solidFill>
                            <a:srgbClr val="000000"/>
                          </a:solidFill>
                          <a:effectLst/>
                          <a:latin typeface="Calibri"/>
                        </a:rPr>
                        <a:t>45.97</a:t>
                      </a:r>
                    </a:p>
                  </a:txBody>
                  <a:tcPr marL="9525" marR="9525" marT="9525" marB="0" anchor="b"/>
                </a:tc>
              </a:tr>
              <a:tr h="457200">
                <a:tc>
                  <a:txBody>
                    <a:bodyPr/>
                    <a:lstStyle/>
                    <a:p>
                      <a:pPr algn="l" fontAlgn="b"/>
                      <a:r>
                        <a:rPr lang="en-US" sz="2400" b="1" u="none" strike="noStrike" dirty="0">
                          <a:effectLst/>
                        </a:rPr>
                        <a:t>Sybase</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dirty="0">
                          <a:effectLst/>
                        </a:rPr>
                        <a:t>DEU</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a:effectLst/>
                        </a:rPr>
                        <a:t>50.85</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effectLst/>
                        </a:rPr>
                        <a:t>50.23</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b="0" i="0" u="none" strike="noStrike" dirty="0" smtClean="0">
                          <a:solidFill>
                            <a:srgbClr val="000000"/>
                          </a:solidFill>
                          <a:effectLst/>
                          <a:latin typeface="Calibri"/>
                        </a:rPr>
                        <a:t>35.73</a:t>
                      </a:r>
                      <a:endParaRPr lang="en-US" sz="2400" b="0" i="0" u="none" strike="noStrike" dirty="0">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ZZZ</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a:effectLst/>
                        </a:rPr>
                        <a:t>CHS</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32.72</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solidFill>
                            <a:srgbClr val="FF0000"/>
                          </a:solidFill>
                          <a:effectLst/>
                        </a:rPr>
                        <a:t>34.81</a:t>
                      </a:r>
                      <a:endParaRPr lang="en-US" sz="2400" b="0" i="0" u="none" strike="noStrike" dirty="0">
                        <a:solidFill>
                          <a:srgbClr val="FF0000"/>
                        </a:solidFill>
                        <a:effectLst/>
                        <a:latin typeface="Calibri"/>
                      </a:endParaRPr>
                    </a:p>
                  </a:txBody>
                  <a:tcPr marL="9525" marR="9525" marT="9525" marB="0" anchor="b"/>
                </a:tc>
                <a:tc>
                  <a:txBody>
                    <a:bodyPr/>
                    <a:lstStyle/>
                    <a:p>
                      <a:pPr algn="r" fontAlgn="b"/>
                      <a:r>
                        <a:rPr lang="en-US" sz="2400" b="0" i="0" u="none" strike="noStrike" dirty="0" smtClean="0">
                          <a:solidFill>
                            <a:srgbClr val="000000"/>
                          </a:solidFill>
                          <a:effectLst/>
                          <a:latin typeface="Calibri"/>
                        </a:rPr>
                        <a:t>25.17</a:t>
                      </a:r>
                      <a:endParaRPr lang="en-US" sz="2400" b="0" i="0" u="none" strike="noStrike" dirty="0">
                        <a:solidFill>
                          <a:srgbClr val="000000"/>
                        </a:solidFill>
                        <a:effectLst/>
                        <a:latin typeface="Calibri"/>
                      </a:endParaRPr>
                    </a:p>
                  </a:txBody>
                  <a:tcPr marL="9525" marR="9525" marT="9525" marB="0" anchor="b"/>
                </a:tc>
              </a:tr>
            </a:tbl>
          </a:graphicData>
        </a:graphic>
      </p:graphicFrame>
      <p:sp>
        <p:nvSpPr>
          <p:cNvPr id="6" name="Rectangle 5"/>
          <p:cNvSpPr/>
          <p:nvPr/>
        </p:nvSpPr>
        <p:spPr>
          <a:xfrm>
            <a:off x="7010400" y="5029200"/>
            <a:ext cx="10668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025148" y="6368844"/>
            <a:ext cx="10668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534085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Hypothesis 2</a:t>
            </a:r>
            <a:endParaRPr lang="en-US" dirty="0"/>
          </a:p>
        </p:txBody>
      </p:sp>
      <p:sp>
        <p:nvSpPr>
          <p:cNvPr id="2" name="Content Placeholder 1"/>
          <p:cNvSpPr>
            <a:spLocks noGrp="1"/>
          </p:cNvSpPr>
          <p:nvPr>
            <p:ph idx="1"/>
          </p:nvPr>
        </p:nvSpPr>
        <p:spPr>
          <a:xfrm>
            <a:off x="457200" y="1524000"/>
            <a:ext cx="8229600" cy="4525963"/>
          </a:xfrm>
        </p:spPr>
        <p:txBody>
          <a:bodyPr/>
          <a:lstStyle/>
          <a:p>
            <a:r>
              <a:rPr lang="en-US" dirty="0" smtClean="0"/>
              <a:t>In-domain test data “similar” to out of domain training data (i.e., greater contribution from out of domain data)</a:t>
            </a:r>
          </a:p>
          <a:p>
            <a:r>
              <a:rPr lang="en-US" dirty="0" smtClean="0"/>
              <a:t>Examined BLEU scores of general system against in-domain </a:t>
            </a:r>
            <a:r>
              <a:rPr lang="en-US" dirty="0" err="1" smtClean="0"/>
              <a:t>eval</a:t>
            </a:r>
            <a:r>
              <a:rPr lang="en-US" dirty="0" smtClean="0"/>
              <a:t> data</a:t>
            </a:r>
          </a:p>
          <a:p>
            <a:endParaRPr lang="en-US" dirty="0" smtClean="0"/>
          </a:p>
        </p:txBody>
      </p:sp>
      <p:graphicFrame>
        <p:nvGraphicFramePr>
          <p:cNvPr id="4" name="Table 3"/>
          <p:cNvGraphicFramePr>
            <a:graphicFrameLocks noGrp="1"/>
          </p:cNvGraphicFramePr>
          <p:nvPr>
            <p:extLst>
              <p:ext uri="{D42A27DB-BD31-4B8C-83A1-F6EECF244321}">
                <p14:modId xmlns:p14="http://schemas.microsoft.com/office/powerpoint/2010/main" val="1713323258"/>
              </p:ext>
            </p:extLst>
          </p:nvPr>
        </p:nvGraphicFramePr>
        <p:xfrm>
          <a:off x="1219200" y="4211955"/>
          <a:ext cx="6858000" cy="2569845"/>
        </p:xfrm>
        <a:graphic>
          <a:graphicData uri="http://schemas.openxmlformats.org/drawingml/2006/table">
            <a:tbl>
              <a:tblPr>
                <a:tableStyleId>{5C22544A-7EE6-4342-B048-85BDC9FD1C3A}</a:tableStyleId>
              </a:tblPr>
              <a:tblGrid>
                <a:gridCol w="1246916"/>
                <a:gridCol w="1447298"/>
                <a:gridCol w="1061358"/>
                <a:gridCol w="1306286"/>
                <a:gridCol w="1796142"/>
              </a:tblGrid>
              <a:tr h="457200">
                <a:tc>
                  <a:txBody>
                    <a:bodyPr/>
                    <a:lstStyle/>
                    <a:p>
                      <a:pPr algn="l" fontAlgn="b"/>
                      <a:r>
                        <a:rPr lang="en-US" sz="2400" b="1" u="none" strike="noStrike" dirty="0">
                          <a:effectLst/>
                        </a:rPr>
                        <a:t>Provider</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b="1" u="none" strike="noStrike" dirty="0">
                          <a:effectLst/>
                        </a:rPr>
                        <a:t>Language</a:t>
                      </a:r>
                      <a:endParaRPr lang="en-US" sz="2400" b="1" i="0" u="none" strike="noStrike" dirty="0">
                        <a:solidFill>
                          <a:srgbClr val="000000"/>
                        </a:solidFill>
                        <a:effectLst/>
                        <a:latin typeface="Calibri"/>
                      </a:endParaRPr>
                    </a:p>
                  </a:txBody>
                  <a:tcPr marL="9525" marR="9525" marT="9525" marB="0" anchor="b"/>
                </a:tc>
                <a:tc>
                  <a:txBody>
                    <a:bodyPr/>
                    <a:lstStyle/>
                    <a:p>
                      <a:pPr algn="r" fontAlgn="b"/>
                      <a:r>
                        <a:rPr lang="en-US" sz="2400" b="1" u="none" strike="noStrike" dirty="0" smtClean="0">
                          <a:effectLst/>
                        </a:rPr>
                        <a:t> </a:t>
                      </a:r>
                      <a:r>
                        <a:rPr lang="en-US" sz="2400" b="1" u="none" strike="noStrike" dirty="0">
                          <a:effectLst/>
                        </a:rPr>
                        <a:t>3a</a:t>
                      </a:r>
                      <a:endParaRPr lang="en-US" sz="2400" b="1" i="0" u="none" strike="noStrike" dirty="0">
                        <a:solidFill>
                          <a:srgbClr val="000000"/>
                        </a:solidFill>
                        <a:effectLst/>
                        <a:latin typeface="Calibri"/>
                      </a:endParaRPr>
                    </a:p>
                  </a:txBody>
                  <a:tcPr marL="9525" marR="9525" marT="9525" marB="0" anchor="b"/>
                </a:tc>
                <a:tc>
                  <a:txBody>
                    <a:bodyPr/>
                    <a:lstStyle/>
                    <a:p>
                      <a:pPr algn="r" fontAlgn="b"/>
                      <a:r>
                        <a:rPr lang="en-US" sz="2400" b="1" u="none" strike="noStrike" dirty="0" smtClean="0">
                          <a:effectLst/>
                        </a:rPr>
                        <a:t>Provider </a:t>
                      </a:r>
                      <a:r>
                        <a:rPr lang="en-US" sz="2400" b="1" u="none" strike="noStrike" dirty="0">
                          <a:effectLst/>
                        </a:rPr>
                        <a:t>Only</a:t>
                      </a:r>
                      <a:endParaRPr lang="en-US" sz="2400" b="1" i="0" u="none" strike="noStrike" dirty="0">
                        <a:solidFill>
                          <a:srgbClr val="000000"/>
                        </a:solidFill>
                        <a:effectLst/>
                        <a:latin typeface="Calibri"/>
                      </a:endParaRPr>
                    </a:p>
                  </a:txBody>
                  <a:tcPr marL="9525" marR="9525" marT="9525" marB="0" anchor="b"/>
                </a:tc>
                <a:tc>
                  <a:txBody>
                    <a:bodyPr/>
                    <a:lstStyle/>
                    <a:p>
                      <a:pPr algn="r" fontAlgn="b"/>
                      <a:r>
                        <a:rPr lang="en-US" sz="2400" b="1" i="0" u="none" strike="noStrike" dirty="0" smtClean="0">
                          <a:solidFill>
                            <a:srgbClr val="000000"/>
                          </a:solidFill>
                          <a:effectLst/>
                          <a:latin typeface="Calibri"/>
                        </a:rPr>
                        <a:t>3a,</a:t>
                      </a:r>
                      <a:r>
                        <a:rPr lang="en-US" sz="2400" b="1" i="0" u="none" strike="noStrike" baseline="0" dirty="0" smtClean="0">
                          <a:solidFill>
                            <a:srgbClr val="000000"/>
                          </a:solidFill>
                          <a:effectLst/>
                          <a:latin typeface="Calibri"/>
                        </a:rPr>
                        <a:t> No Provider Data</a:t>
                      </a:r>
                      <a:endParaRPr lang="en-US" sz="2400" b="1" i="0" u="none" strike="noStrike" dirty="0">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Adobe</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a:effectLst/>
                        </a:rPr>
                        <a:t>DEU</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effectLst/>
                        </a:rPr>
                        <a:t>30.97</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dirty="0">
                          <a:solidFill>
                            <a:srgbClr val="FF0000"/>
                          </a:solidFill>
                          <a:effectLst/>
                        </a:rPr>
                        <a:t>36.38</a:t>
                      </a:r>
                      <a:endParaRPr lang="en-US" sz="2400" b="0" i="0" u="none" strike="noStrike" dirty="0">
                        <a:solidFill>
                          <a:srgbClr val="FF0000"/>
                        </a:solidFill>
                        <a:effectLst/>
                        <a:latin typeface="Calibri"/>
                      </a:endParaRPr>
                    </a:p>
                  </a:txBody>
                  <a:tcPr marL="9525" marR="9525" marT="9525" marB="0" anchor="b"/>
                </a:tc>
                <a:tc>
                  <a:txBody>
                    <a:bodyPr/>
                    <a:lstStyle/>
                    <a:p>
                      <a:pPr algn="r" fontAlgn="b"/>
                      <a:r>
                        <a:rPr lang="en-US" sz="2400" b="0" i="0" u="none" strike="noStrike" dirty="0" smtClean="0">
                          <a:solidFill>
                            <a:srgbClr val="000000"/>
                          </a:solidFill>
                          <a:effectLst/>
                          <a:latin typeface="Calibri"/>
                        </a:rPr>
                        <a:t>26.18</a:t>
                      </a:r>
                      <a:endParaRPr lang="en-US" sz="2400" b="0" i="0" u="none" strike="noStrike" dirty="0">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eBay</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dirty="0">
                          <a:effectLst/>
                        </a:rPr>
                        <a:t>ESN</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a:effectLst/>
                        </a:rPr>
                        <a:t>51.94</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b="0" i="0" u="none" strike="noStrike" dirty="0">
                          <a:solidFill>
                            <a:srgbClr val="000000"/>
                          </a:solidFill>
                          <a:effectLst/>
                          <a:latin typeface="Calibri"/>
                        </a:rPr>
                        <a:t>45.50</a:t>
                      </a:r>
                    </a:p>
                  </a:txBody>
                  <a:tcPr marL="9525" marR="9525" marT="9525" marB="0" anchor="b"/>
                </a:tc>
                <a:tc>
                  <a:txBody>
                    <a:bodyPr/>
                    <a:lstStyle/>
                    <a:p>
                      <a:pPr algn="r" fontAlgn="b"/>
                      <a:r>
                        <a:rPr lang="en-US" sz="2400" b="0" i="0" u="none" strike="noStrike" dirty="0" smtClean="0">
                          <a:solidFill>
                            <a:srgbClr val="000000"/>
                          </a:solidFill>
                          <a:effectLst/>
                          <a:latin typeface="Calibri"/>
                        </a:rPr>
                        <a:t>45.97</a:t>
                      </a:r>
                    </a:p>
                  </a:txBody>
                  <a:tcPr marL="9525" marR="9525" marT="9525" marB="0" anchor="b"/>
                </a:tc>
              </a:tr>
              <a:tr h="457200">
                <a:tc>
                  <a:txBody>
                    <a:bodyPr/>
                    <a:lstStyle/>
                    <a:p>
                      <a:pPr algn="l" fontAlgn="b"/>
                      <a:r>
                        <a:rPr lang="en-US" sz="2400" b="1" u="none" strike="noStrike" dirty="0">
                          <a:effectLst/>
                        </a:rPr>
                        <a:t>Sybase</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dirty="0">
                          <a:effectLst/>
                        </a:rPr>
                        <a:t>DEU</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a:effectLst/>
                        </a:rPr>
                        <a:t>50.85</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effectLst/>
                        </a:rPr>
                        <a:t>50.23</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b="0" i="0" u="none" strike="noStrike" dirty="0" smtClean="0">
                          <a:solidFill>
                            <a:srgbClr val="000000"/>
                          </a:solidFill>
                          <a:effectLst/>
                          <a:latin typeface="Calibri"/>
                        </a:rPr>
                        <a:t>35.73</a:t>
                      </a:r>
                      <a:endParaRPr lang="en-US" sz="2400" b="0" i="0" u="none" strike="noStrike" dirty="0">
                        <a:solidFill>
                          <a:srgbClr val="000000"/>
                        </a:solidFill>
                        <a:effectLst/>
                        <a:latin typeface="Calibri"/>
                      </a:endParaRPr>
                    </a:p>
                  </a:txBody>
                  <a:tcPr marL="9525" marR="9525" marT="9525" marB="0" anchor="b"/>
                </a:tc>
              </a:tr>
              <a:tr h="457200">
                <a:tc>
                  <a:txBody>
                    <a:bodyPr/>
                    <a:lstStyle/>
                    <a:p>
                      <a:pPr algn="l" fontAlgn="b"/>
                      <a:r>
                        <a:rPr lang="en-US" sz="2400" b="1" u="none" strike="noStrike" dirty="0">
                          <a:effectLst/>
                        </a:rPr>
                        <a:t>ZZZ</a:t>
                      </a:r>
                      <a:endParaRPr lang="en-US" sz="2400" b="1" i="0" u="none" strike="noStrike" dirty="0">
                        <a:solidFill>
                          <a:srgbClr val="000000"/>
                        </a:solidFill>
                        <a:effectLst/>
                        <a:latin typeface="Calibri"/>
                      </a:endParaRPr>
                    </a:p>
                  </a:txBody>
                  <a:tcPr marL="9525" marR="9525" marT="9525" marB="0" anchor="b"/>
                </a:tc>
                <a:tc>
                  <a:txBody>
                    <a:bodyPr/>
                    <a:lstStyle/>
                    <a:p>
                      <a:pPr algn="l" fontAlgn="b"/>
                      <a:r>
                        <a:rPr lang="en-US" sz="2400" u="none" strike="noStrike">
                          <a:effectLst/>
                        </a:rPr>
                        <a:t>CHS</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32.72</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solidFill>
                            <a:srgbClr val="FF0000"/>
                          </a:solidFill>
                          <a:effectLst/>
                        </a:rPr>
                        <a:t>34.81</a:t>
                      </a:r>
                      <a:endParaRPr lang="en-US" sz="2400" b="0" i="0" u="none" strike="noStrike" dirty="0">
                        <a:solidFill>
                          <a:srgbClr val="FF0000"/>
                        </a:solidFill>
                        <a:effectLst/>
                        <a:latin typeface="Calibri"/>
                      </a:endParaRPr>
                    </a:p>
                  </a:txBody>
                  <a:tcPr marL="9525" marR="9525" marT="9525" marB="0" anchor="b"/>
                </a:tc>
                <a:tc>
                  <a:txBody>
                    <a:bodyPr/>
                    <a:lstStyle/>
                    <a:p>
                      <a:pPr algn="r" fontAlgn="b"/>
                      <a:r>
                        <a:rPr lang="en-US" sz="2400" b="0" i="0" u="none" strike="noStrike" dirty="0" smtClean="0">
                          <a:solidFill>
                            <a:srgbClr val="000000"/>
                          </a:solidFill>
                          <a:effectLst/>
                          <a:latin typeface="Calibri"/>
                        </a:rPr>
                        <a:t>25.17</a:t>
                      </a:r>
                      <a:endParaRPr lang="en-US" sz="2400" b="0" i="0" u="none" strike="noStrike" dirty="0">
                        <a:solidFill>
                          <a:srgbClr val="000000"/>
                        </a:solidFill>
                        <a:effectLst/>
                        <a:latin typeface="Calibri"/>
                      </a:endParaRPr>
                    </a:p>
                  </a:txBody>
                  <a:tcPr marL="9525" marR="9525" marT="9525" marB="0" anchor="b"/>
                </a:tc>
              </a:tr>
            </a:tbl>
          </a:graphicData>
        </a:graphic>
      </p:graphicFrame>
      <p:sp>
        <p:nvSpPr>
          <p:cNvPr id="6" name="Rectangle 5"/>
          <p:cNvSpPr/>
          <p:nvPr/>
        </p:nvSpPr>
        <p:spPr>
          <a:xfrm>
            <a:off x="7010400" y="5029200"/>
            <a:ext cx="10668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025148" y="6368844"/>
            <a:ext cx="10668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27606" y="5427406"/>
            <a:ext cx="1066800" cy="3810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629167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7470" y="1524000"/>
            <a:ext cx="8229600" cy="4876800"/>
          </a:xfrm>
        </p:spPr>
        <p:txBody>
          <a:bodyPr/>
          <a:lstStyle/>
          <a:p>
            <a:r>
              <a:rPr lang="en-US" dirty="0" smtClean="0"/>
              <a:t>Pooling data </a:t>
            </a:r>
            <a:r>
              <a:rPr lang="en-US" i="1" dirty="0" smtClean="0"/>
              <a:t>can</a:t>
            </a:r>
            <a:r>
              <a:rPr lang="en-US" dirty="0" smtClean="0"/>
              <a:t> help in micro-domain contexts</a:t>
            </a:r>
          </a:p>
          <a:p>
            <a:r>
              <a:rPr lang="en-US" dirty="0" smtClean="0"/>
              <a:t>Suspect where it does not help, there may be</a:t>
            </a:r>
          </a:p>
          <a:p>
            <a:pPr lvl="1"/>
            <a:r>
              <a:rPr lang="en-US" dirty="0" smtClean="0"/>
              <a:t>Similarity between in-domain and pooled content</a:t>
            </a:r>
          </a:p>
          <a:p>
            <a:pPr lvl="1"/>
            <a:r>
              <a:rPr lang="en-US" dirty="0" smtClean="0"/>
              <a:t>“Reduced” diversity in the in-domain </a:t>
            </a:r>
            <a:r>
              <a:rPr lang="en-US" dirty="0" smtClean="0"/>
              <a:t>data</a:t>
            </a:r>
            <a:endParaRPr lang="en-US" dirty="0"/>
          </a:p>
          <a:p>
            <a:pPr marL="457200" lvl="1" indent="0">
              <a:buNone/>
            </a:pPr>
            <a:endParaRPr lang="en-US" dirty="0"/>
          </a:p>
        </p:txBody>
      </p:sp>
      <p:sp>
        <p:nvSpPr>
          <p:cNvPr id="3" name="Title 2"/>
          <p:cNvSpPr>
            <a:spLocks noGrp="1"/>
          </p:cNvSpPr>
          <p:nvPr>
            <p:ph type="title"/>
          </p:nvPr>
        </p:nvSpPr>
        <p:spPr>
          <a:xfrm>
            <a:off x="228599" y="304800"/>
            <a:ext cx="8534401" cy="1143000"/>
          </a:xfrm>
        </p:spPr>
        <p:txBody>
          <a:bodyPr/>
          <a:lstStyle/>
          <a:p>
            <a:r>
              <a:rPr lang="en-US" dirty="0" smtClean="0">
                <a:solidFill>
                  <a:schemeClr val="tx1"/>
                </a:solidFill>
              </a:rPr>
              <a:t>Conclusion</a:t>
            </a:r>
            <a:endParaRPr lang="en-US" dirty="0">
              <a:solidFill>
                <a:schemeClr val="tx1"/>
              </a:solidFill>
            </a:endParaRPr>
          </a:p>
        </p:txBody>
      </p:sp>
    </p:spTree>
    <p:extLst>
      <p:ext uri="{BB962C8B-B14F-4D97-AF65-F5344CB8AC3E}">
        <p14:creationId xmlns:p14="http://schemas.microsoft.com/office/powerpoint/2010/main" val="3577065075"/>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7470" y="1524000"/>
            <a:ext cx="8229600" cy="4876800"/>
          </a:xfrm>
        </p:spPr>
        <p:txBody>
          <a:bodyPr>
            <a:normAutofit fontScale="92500" lnSpcReduction="20000"/>
          </a:bodyPr>
          <a:lstStyle/>
          <a:p>
            <a:r>
              <a:rPr lang="en-US" dirty="0" smtClean="0"/>
              <a:t>Determine when pooling will help and when it will not</a:t>
            </a:r>
          </a:p>
          <a:p>
            <a:r>
              <a:rPr lang="en-US" dirty="0" smtClean="0"/>
              <a:t>Develop metric for measuring the contribution of various data (other than BLEU)</a:t>
            </a:r>
          </a:p>
          <a:p>
            <a:r>
              <a:rPr lang="en-US" dirty="0" smtClean="0"/>
              <a:t>Data selection from “out of domain” data that most closely resembles in-domain (using methods discussed in </a:t>
            </a:r>
            <a:r>
              <a:rPr lang="en-US" dirty="0" err="1" smtClean="0"/>
              <a:t>Moore&amp;Lewis</a:t>
            </a:r>
            <a:r>
              <a:rPr lang="en-US" dirty="0" smtClean="0"/>
              <a:t> 2010)</a:t>
            </a:r>
          </a:p>
          <a:p>
            <a:r>
              <a:rPr lang="en-US" dirty="0" smtClean="0"/>
              <a:t>Run much larger scale tests on large sample of TDA data suppliers and languages</a:t>
            </a:r>
          </a:p>
          <a:p>
            <a:r>
              <a:rPr lang="en-US" dirty="0" smtClean="0"/>
              <a:t>Determine when a TM might be the most appropriate solution (e.g., very narrow domain) (Armstrong, 2010)</a:t>
            </a:r>
            <a:endParaRPr lang="en-US" dirty="0"/>
          </a:p>
        </p:txBody>
      </p:sp>
      <p:sp>
        <p:nvSpPr>
          <p:cNvPr id="3" name="Title 2"/>
          <p:cNvSpPr>
            <a:spLocks noGrp="1"/>
          </p:cNvSpPr>
          <p:nvPr>
            <p:ph type="title"/>
          </p:nvPr>
        </p:nvSpPr>
        <p:spPr>
          <a:xfrm>
            <a:off x="228599" y="381000"/>
            <a:ext cx="8534401" cy="1143000"/>
          </a:xfrm>
        </p:spPr>
        <p:txBody>
          <a:bodyPr/>
          <a:lstStyle/>
          <a:p>
            <a:r>
              <a:rPr lang="en-US" dirty="0" smtClean="0">
                <a:solidFill>
                  <a:schemeClr val="tx1"/>
                </a:solidFill>
              </a:rPr>
              <a:t>Future Work</a:t>
            </a:r>
            <a:endParaRPr lang="en-US" dirty="0">
              <a:solidFill>
                <a:schemeClr val="tx1"/>
              </a:solidFill>
            </a:endParaRPr>
          </a:p>
        </p:txBody>
      </p:sp>
    </p:spTree>
    <p:extLst>
      <p:ext uri="{BB962C8B-B14F-4D97-AF65-F5344CB8AC3E}">
        <p14:creationId xmlns:p14="http://schemas.microsoft.com/office/powerpoint/2010/main" val="777384246"/>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lvl="1" indent="0">
              <a:buNone/>
            </a:pPr>
            <a:endParaRPr lang="en-US" dirty="0"/>
          </a:p>
          <a:p>
            <a:r>
              <a:rPr lang="en-US" dirty="0"/>
              <a:t>Microsoft Translator:  </a:t>
            </a:r>
            <a:r>
              <a:rPr lang="en-US" dirty="0">
                <a:hlinkClick r:id="rId2"/>
              </a:rPr>
              <a:t>http://microsofttranslator.com</a:t>
            </a:r>
            <a:endParaRPr lang="en-US" dirty="0"/>
          </a:p>
          <a:p>
            <a:endParaRPr lang="en-US" dirty="0"/>
          </a:p>
        </p:txBody>
      </p:sp>
      <p:sp>
        <p:nvSpPr>
          <p:cNvPr id="3" name="Title 2"/>
          <p:cNvSpPr>
            <a:spLocks noGrp="1"/>
          </p:cNvSpPr>
          <p:nvPr>
            <p:ph type="title"/>
          </p:nvPr>
        </p:nvSpPr>
        <p:spPr/>
        <p:txBody>
          <a:bodyPr/>
          <a:lstStyle/>
          <a:p>
            <a:r>
              <a:rPr lang="en-US" dirty="0" smtClean="0"/>
              <a:t>Microsoft Translator</a:t>
            </a:r>
            <a:endParaRPr lang="en-US" dirty="0"/>
          </a:p>
        </p:txBody>
      </p:sp>
    </p:spTree>
    <p:extLst>
      <p:ext uri="{BB962C8B-B14F-4D97-AF65-F5344CB8AC3E}">
        <p14:creationId xmlns:p14="http://schemas.microsoft.com/office/powerpoint/2010/main" val="2600942339"/>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C5F0505FB5A164793E9BB299624CECC" ma:contentTypeVersion="0" ma:contentTypeDescription="Create a new document." ma:contentTypeScope="" ma:versionID="e9d8cc8dc153c82b439f00612a1b6b33">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767350FC-A5EE-46B2-BF94-209A0E84DBBF}">
  <ds:schemaRefs>
    <ds:schemaRef ds:uri="http://schemas.microsoft.com/sharepoint/v3/contenttype/forms"/>
  </ds:schemaRefs>
</ds:datastoreItem>
</file>

<file path=customXml/itemProps2.xml><?xml version="1.0" encoding="utf-8"?>
<ds:datastoreItem xmlns:ds="http://schemas.openxmlformats.org/officeDocument/2006/customXml" ds:itemID="{BF8F8F8D-74F8-474B-BE19-8FB3D94F87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61225475-DCC4-4011-8197-9DE7CC0F75E9}">
  <ds:schemaRefs>
    <ds:schemaRef ds:uri="http://purl.org/dc/dcmitype/"/>
    <ds:schemaRef ds:uri="http://purl.org/dc/terms/"/>
    <ds:schemaRef ds:uri="http://schemas.microsoft.com/office/infopath/2007/PartnerControls"/>
    <ds:schemaRef ds:uri="http://schemas.microsoft.com/office/2006/metadata/properties"/>
    <ds:schemaRef ds:uri="http://purl.org/dc/elements/1.1/"/>
    <ds:schemaRef ds:uri="http://schemas.microsoft.com/office/2006/documentManagement/type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4471</TotalTime>
  <Words>1387</Words>
  <Application>Microsoft Office PowerPoint</Application>
  <PresentationFormat>On-screen Show (4:3)</PresentationFormat>
  <Paragraphs>346</Paragraphs>
  <Slides>26</Slides>
  <Notes>20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Office Theme</vt:lpstr>
      <vt:lpstr>Visio</vt:lpstr>
      <vt:lpstr>Achieving Domain Specificity in SMT without Over Siloing</vt:lpstr>
      <vt:lpstr>Domain Specific Engines</vt:lpstr>
      <vt:lpstr>Domain Specific Engines</vt:lpstr>
      <vt:lpstr>Availability of Statistical Machine Translation (SMT)</vt:lpstr>
      <vt:lpstr>Data and Micro-Domains</vt:lpstr>
      <vt:lpstr>Taking Advantage of Out of Domain Data</vt:lpstr>
      <vt:lpstr>Pooling Data</vt:lpstr>
      <vt:lpstr>Pooling:  How it works</vt:lpstr>
      <vt:lpstr>Pooled Data, Domain Specific LMs</vt:lpstr>
      <vt:lpstr>The Experiments</vt:lpstr>
      <vt:lpstr>Microsoft’s Statistical MT Engine</vt:lpstr>
      <vt:lpstr>Training</vt:lpstr>
      <vt:lpstr>The Experiments</vt:lpstr>
      <vt:lpstr>The Experiments</vt:lpstr>
      <vt:lpstr>Additional Experiments</vt:lpstr>
      <vt:lpstr>Additional Experiments</vt:lpstr>
      <vt:lpstr>Additional Experiments</vt:lpstr>
      <vt:lpstr>Analysis of Additional Results</vt:lpstr>
      <vt:lpstr>Hypothesis 1</vt:lpstr>
      <vt:lpstr>Hypothesis 2</vt:lpstr>
      <vt:lpstr>Hypothesis 2</vt:lpstr>
      <vt:lpstr>Hypothesis 2</vt:lpstr>
      <vt:lpstr>Hypothesis 2</vt:lpstr>
      <vt:lpstr>Conclusion</vt:lpstr>
      <vt:lpstr>Future Work</vt:lpstr>
      <vt:lpstr>Microsoft Translator</vt:lpstr>
    </vt:vector>
  </TitlesOfParts>
  <Manager>&lt;Content Manager Name Here&gt;</Manager>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Translator Rico Review 2010</dc:title>
  <dc:subject>&lt;Event Name Here&gt;</dc:subject>
  <dc:creator>vikramde</dc:creator>
  <dc:description>Template: Maryfj_x000d_
Formatting:_x000d_
Event Date:_x000d_
Event Location:_x000d_
Audience:</dc:description>
  <cp:lastModifiedBy>wilewis</cp:lastModifiedBy>
  <cp:revision>812</cp:revision>
  <cp:lastPrinted>2010-05-14T21:40:23Z</cp:lastPrinted>
  <dcterms:created xsi:type="dcterms:W3CDTF">2008-06-27T06:42:20Z</dcterms:created>
  <dcterms:modified xsi:type="dcterms:W3CDTF">2010-05-21T06:50:06Z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0x0101000C5F0505FB5A164793E9BB299624CECC</vt:lpwstr>
  </property>
</Properties>
</file>