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tiff" ContentType="image/tif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6" r:id="rId2"/>
    <p:sldId id="262" r:id="rId3"/>
    <p:sldId id="257" r:id="rId4"/>
    <p:sldId id="263" r:id="rId5"/>
    <p:sldId id="264" r:id="rId6"/>
    <p:sldId id="265" r:id="rId7"/>
    <p:sldId id="258" r:id="rId8"/>
    <p:sldId id="260" r:id="rId9"/>
    <p:sldId id="259" r:id="rId10"/>
    <p:sldId id="266" r:id="rId11"/>
    <p:sldId id="267" r:id="rId12"/>
    <p:sldId id="261" r:id="rId13"/>
    <p:sldId id="268" r:id="rId14"/>
    <p:sldId id="269" r:id="rId1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14" autoAdjust="0"/>
  </p:normalViewPr>
  <p:slideViewPr>
    <p:cSldViewPr>
      <p:cViewPr varScale="1">
        <p:scale>
          <a:sx n="88" d="100"/>
          <a:sy n="88" d="100"/>
        </p:scale>
        <p:origin x="-146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FD83DC-9ECA-4901-8DAC-7AD1C6AA301D}" type="datetimeFigureOut">
              <a:rPr lang="es-ES" smtClean="0"/>
              <a:pPr/>
              <a:t>19/05/2010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9E6500-657D-4C6B-BCA7-1341A84A124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E6500-657D-4C6B-BCA7-1341A84A1243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E6500-657D-4C6B-BCA7-1341A84A1243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E6500-657D-4C6B-BCA7-1341A84A1243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E6500-657D-4C6B-BCA7-1341A84A1243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E6500-657D-4C6B-BCA7-1341A84A1243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E6500-657D-4C6B-BCA7-1341A84A1243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E6500-657D-4C6B-BCA7-1341A84A1243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E6500-657D-4C6B-BCA7-1341A84A1243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E6500-657D-4C6B-BCA7-1341A84A1243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E6500-657D-4C6B-BCA7-1341A84A1243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E6500-657D-4C6B-BCA7-1341A84A1243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E6500-657D-4C6B-BCA7-1341A84A1243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E6500-657D-4C6B-BCA7-1341A84A1243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E6500-657D-4C6B-BCA7-1341A84A1243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0EE6D-2B51-4E4D-9ADD-B75D08EB8DC3}" type="datetimeFigureOut">
              <a:rPr lang="es-ES" smtClean="0"/>
              <a:pPr/>
              <a:t>19/05/2010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6D334-C513-4227-BBBD-FF7EB824A3D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0EE6D-2B51-4E4D-9ADD-B75D08EB8DC3}" type="datetimeFigureOut">
              <a:rPr lang="es-ES" smtClean="0"/>
              <a:pPr/>
              <a:t>19/05/2010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6D334-C513-4227-BBBD-FF7EB824A3D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0EE6D-2B51-4E4D-9ADD-B75D08EB8DC3}" type="datetimeFigureOut">
              <a:rPr lang="es-ES" smtClean="0"/>
              <a:pPr/>
              <a:t>19/05/2010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6D334-C513-4227-BBBD-FF7EB824A3D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0EE6D-2B51-4E4D-9ADD-B75D08EB8DC3}" type="datetimeFigureOut">
              <a:rPr lang="es-ES" smtClean="0"/>
              <a:pPr/>
              <a:t>19/05/2010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6D334-C513-4227-BBBD-FF7EB824A3D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0EE6D-2B51-4E4D-9ADD-B75D08EB8DC3}" type="datetimeFigureOut">
              <a:rPr lang="es-ES" smtClean="0"/>
              <a:pPr/>
              <a:t>19/05/2010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6D334-C513-4227-BBBD-FF7EB824A3D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0EE6D-2B51-4E4D-9ADD-B75D08EB8DC3}" type="datetimeFigureOut">
              <a:rPr lang="es-ES" smtClean="0"/>
              <a:pPr/>
              <a:t>19/05/2010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6D334-C513-4227-BBBD-FF7EB824A3D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0EE6D-2B51-4E4D-9ADD-B75D08EB8DC3}" type="datetimeFigureOut">
              <a:rPr lang="es-ES" smtClean="0"/>
              <a:pPr/>
              <a:t>19/05/2010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6D334-C513-4227-BBBD-FF7EB824A3D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0EE6D-2B51-4E4D-9ADD-B75D08EB8DC3}" type="datetimeFigureOut">
              <a:rPr lang="es-ES" smtClean="0"/>
              <a:pPr/>
              <a:t>19/05/2010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6D334-C513-4227-BBBD-FF7EB824A3D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0EE6D-2B51-4E4D-9ADD-B75D08EB8DC3}" type="datetimeFigureOut">
              <a:rPr lang="es-ES" smtClean="0"/>
              <a:pPr/>
              <a:t>19/05/2010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6D334-C513-4227-BBBD-FF7EB824A3D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0EE6D-2B51-4E4D-9ADD-B75D08EB8DC3}" type="datetimeFigureOut">
              <a:rPr lang="es-ES" smtClean="0"/>
              <a:pPr/>
              <a:t>19/05/2010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6D334-C513-4227-BBBD-FF7EB824A3D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0EE6D-2B51-4E4D-9ADD-B75D08EB8DC3}" type="datetimeFigureOut">
              <a:rPr lang="es-ES" smtClean="0"/>
              <a:pPr/>
              <a:t>19/05/2010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6D334-C513-4227-BBBD-FF7EB824A3D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0EE6D-2B51-4E4D-9ADD-B75D08EB8DC3}" type="datetimeFigureOut">
              <a:rPr lang="es-ES" smtClean="0"/>
              <a:pPr/>
              <a:t>19/05/2010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6D334-C513-4227-BBBD-FF7EB824A3D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tiff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tif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tiff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tiff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tiff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3.tiff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tiff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tiff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image" Target="../media/image3.tiff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image" Target="../media/image3.tiff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tiff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714348" y="100010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Building High Quality Databases for Minority Languages such as Galician</a:t>
            </a:r>
            <a:endParaRPr lang="es-ES" dirty="0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57290" y="3429000"/>
            <a:ext cx="6400800" cy="1752600"/>
          </a:xfrm>
        </p:spPr>
        <p:txBody>
          <a:bodyPr>
            <a:norm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F.  Campillo, D.  Braga, </a:t>
            </a:r>
            <a:r>
              <a:rPr lang="pt-BR" dirty="0" err="1" smtClean="0">
                <a:solidFill>
                  <a:schemeClr val="bg1"/>
                </a:solidFill>
              </a:rPr>
              <a:t>A.B.</a:t>
            </a:r>
            <a:r>
              <a:rPr lang="pt-BR" dirty="0" smtClean="0">
                <a:solidFill>
                  <a:schemeClr val="bg1"/>
                </a:solidFill>
              </a:rPr>
              <a:t> Mourín, </a:t>
            </a:r>
            <a:r>
              <a:rPr lang="pt-BR" b="1" dirty="0" smtClean="0">
                <a:solidFill>
                  <a:schemeClr val="bg1"/>
                </a:solidFill>
              </a:rPr>
              <a:t>Carmen </a:t>
            </a:r>
            <a:r>
              <a:rPr lang="pt-BR" b="1" dirty="0" err="1" smtClean="0">
                <a:solidFill>
                  <a:schemeClr val="bg1"/>
                </a:solidFill>
              </a:rPr>
              <a:t>García-Mateo</a:t>
            </a:r>
            <a:r>
              <a:rPr lang="pt-BR" dirty="0" smtClean="0">
                <a:solidFill>
                  <a:schemeClr val="bg1"/>
                </a:solidFill>
              </a:rPr>
              <a:t>, P. Silva, M. Sales Dias, F. Méndez</a:t>
            </a:r>
          </a:p>
          <a:p>
            <a:pPr>
              <a:buNone/>
            </a:pPr>
            <a:endParaRPr lang="es-ES" dirty="0">
              <a:solidFill>
                <a:schemeClr val="bg1"/>
              </a:solidFill>
            </a:endParaRPr>
          </a:p>
        </p:txBody>
      </p:sp>
      <p:cxnSp>
        <p:nvCxnSpPr>
          <p:cNvPr id="11" name="Conector recto 17"/>
          <p:cNvCxnSpPr/>
          <p:nvPr/>
        </p:nvCxnSpPr>
        <p:spPr>
          <a:xfrm rot="16200000" flipH="1">
            <a:off x="4571206" y="1904207"/>
            <a:ext cx="1587" cy="7924800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n 21" descr="LogoUniversidad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6143644"/>
            <a:ext cx="2827337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18 Imagen" descr="logoGTM_traspBlanc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43306" y="6000768"/>
            <a:ext cx="857256" cy="67989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6143644"/>
            <a:ext cx="1785950" cy="289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3"/>
          <p:cNvCxnSpPr/>
          <p:nvPr/>
        </p:nvCxnSpPr>
        <p:spPr>
          <a:xfrm rot="16200000" flipH="1">
            <a:off x="4571206" y="2058194"/>
            <a:ext cx="1588" cy="7924800"/>
          </a:xfrm>
          <a:prstGeom prst="line">
            <a:avLst/>
          </a:prstGeom>
          <a:ln w="158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n 16" descr="logotipouniversidadedevigo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6227813"/>
            <a:ext cx="2319326" cy="331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ángulo 10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70C0"/>
          </a:solidFill>
          <a:ln>
            <a:solidFill>
              <a:srgbClr val="9A9C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57188" y="428625"/>
            <a:ext cx="839152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gl-ES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Outline</a:t>
            </a:r>
            <a:endParaRPr lang="es-ES" sz="2400" dirty="0">
              <a:solidFill>
                <a:schemeClr val="bg1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28625" y="1143000"/>
            <a:ext cx="8215341" cy="3031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endParaRPr lang="gl-ES" sz="900" dirty="0" smtClean="0"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Introduction /Background</a:t>
            </a:r>
            <a:endParaRPr lang="en-US" sz="900" dirty="0" smtClean="0"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Resources for TTS development: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Voice talent selection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Design and recording of the speech corpus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Building up the lexicon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Description of the TTS systems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Evaluation and Discussion</a:t>
            </a:r>
            <a:endParaRPr lang="en-US" sz="1600" dirty="0">
              <a:latin typeface="Arial" charset="0"/>
              <a:cs typeface="Arial" charset="0"/>
            </a:endParaRPr>
          </a:p>
        </p:txBody>
      </p:sp>
      <p:pic>
        <p:nvPicPr>
          <p:cNvPr id="9" name="8 Imagen" descr="logoGTM_traspNegr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2" y="6072206"/>
            <a:ext cx="810635" cy="642918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6249128"/>
            <a:ext cx="1785950" cy="289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3"/>
          <p:cNvCxnSpPr/>
          <p:nvPr/>
        </p:nvCxnSpPr>
        <p:spPr>
          <a:xfrm rot="16200000" flipH="1">
            <a:off x="4571206" y="2058194"/>
            <a:ext cx="1588" cy="7924800"/>
          </a:xfrm>
          <a:prstGeom prst="line">
            <a:avLst/>
          </a:prstGeom>
          <a:ln w="158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n 16" descr="logotipouniversidadedevigo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6227813"/>
            <a:ext cx="2319326" cy="331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ángulo 10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70C0"/>
          </a:solidFill>
          <a:ln>
            <a:solidFill>
              <a:srgbClr val="9A9C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57188" y="428625"/>
            <a:ext cx="839152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gl-ES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Background</a:t>
            </a:r>
            <a:endParaRPr lang="es-ES" sz="2400" dirty="0">
              <a:solidFill>
                <a:schemeClr val="bg1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28625" y="1143000"/>
            <a:ext cx="8215341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Collaboration between the GTM group of the University of Vigo and MLDC in Portugal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</a:t>
            </a: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Common interest for developing linguistic resources for Galician</a:t>
            </a:r>
            <a:endParaRPr lang="en-US" sz="900" dirty="0" smtClean="0"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Galician language suffers from a serious shortage of speech and text  resources</a:t>
            </a:r>
            <a:endParaRPr lang="en-US" sz="900" dirty="0" smtClean="0"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The Multimedia Technology Group of the University of Vigo has been working on Speech technologies in Galician for more than ten years, and Microsoft has a widely developed methodology to build new languages in a short period of time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First step of the collaboration: A 6-month project  for TTS development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Acquisition of a speech database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Construction of a lexicon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Integration of the new voice in the GTM-UVIGO system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Developing of a first prototype of the Galician Microsoft  TTS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Preliminary evaluation</a:t>
            </a:r>
            <a:endParaRPr lang="en-US" sz="1600" dirty="0">
              <a:latin typeface="Arial" charset="0"/>
              <a:cs typeface="Arial" charset="0"/>
            </a:endParaRPr>
          </a:p>
        </p:txBody>
      </p:sp>
      <p:pic>
        <p:nvPicPr>
          <p:cNvPr id="9" name="8 Imagen" descr="logoGTM_traspNegr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2" y="6072206"/>
            <a:ext cx="810635" cy="642918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6249128"/>
            <a:ext cx="1785950" cy="289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3"/>
          <p:cNvCxnSpPr/>
          <p:nvPr/>
        </p:nvCxnSpPr>
        <p:spPr>
          <a:xfrm rot="16200000" flipH="1">
            <a:off x="4571206" y="2058194"/>
            <a:ext cx="1588" cy="7924800"/>
          </a:xfrm>
          <a:prstGeom prst="line">
            <a:avLst/>
          </a:prstGeom>
          <a:ln w="158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n 16" descr="logotipouniversidadedevigo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6227813"/>
            <a:ext cx="2319326" cy="331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ángulo 10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70C0"/>
          </a:solidFill>
          <a:ln>
            <a:solidFill>
              <a:srgbClr val="9A9C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57188" y="428625"/>
            <a:ext cx="839152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gl-ES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Voice</a:t>
            </a:r>
            <a:r>
              <a:rPr lang="gl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 </a:t>
            </a:r>
            <a:r>
              <a:rPr lang="gl-ES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Talent</a:t>
            </a:r>
            <a:r>
              <a:rPr lang="gl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 </a:t>
            </a:r>
            <a:r>
              <a:rPr lang="gl-ES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Selection</a:t>
            </a:r>
            <a:endParaRPr lang="es-ES" sz="2400" dirty="0">
              <a:solidFill>
                <a:schemeClr val="bg1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28625" y="1143000"/>
            <a:ext cx="821534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Microsoft Protocol was used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First step: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Short recordings of 12 native female professional speakers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An online subjective perceptual test was conducted: pleasantness, intelligibility, correct articulation and expressiveness were assessed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Five speakers were selected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endParaRPr lang="en-US" sz="1600" dirty="0" smtClean="0"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Second step: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1-hour recording per speaker (approx. 600 sentences)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Objective evaluation was conducted: reading rhythm,  amplitude of  the speech signal </a:t>
            </a:r>
            <a:endParaRPr lang="en-US" sz="1600" dirty="0">
              <a:latin typeface="Arial" charset="0"/>
              <a:cs typeface="Arial" charset="0"/>
            </a:endParaRPr>
          </a:p>
        </p:txBody>
      </p:sp>
      <p:pic>
        <p:nvPicPr>
          <p:cNvPr id="9" name="8 Imagen" descr="logoGTM_traspNegr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2" y="6072206"/>
            <a:ext cx="810635" cy="642918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6249128"/>
            <a:ext cx="1785950" cy="289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3"/>
          <p:cNvCxnSpPr/>
          <p:nvPr/>
        </p:nvCxnSpPr>
        <p:spPr>
          <a:xfrm rot="16200000" flipH="1">
            <a:off x="4571206" y="2058194"/>
            <a:ext cx="1588" cy="7924800"/>
          </a:xfrm>
          <a:prstGeom prst="line">
            <a:avLst/>
          </a:prstGeom>
          <a:ln w="158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n 16" descr="logotipouniversidadedevigo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6227813"/>
            <a:ext cx="2319326" cy="331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ángulo 10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70C0"/>
          </a:solidFill>
          <a:ln>
            <a:solidFill>
              <a:srgbClr val="9A9C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57188" y="428625"/>
            <a:ext cx="839152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gl-ES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Linguistic</a:t>
            </a:r>
            <a:r>
              <a:rPr lang="gl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 and </a:t>
            </a:r>
            <a:r>
              <a:rPr lang="gl-ES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Speech</a:t>
            </a:r>
            <a:r>
              <a:rPr lang="gl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 </a:t>
            </a:r>
            <a:r>
              <a:rPr lang="gl-ES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Resources</a:t>
            </a:r>
            <a:endParaRPr lang="es-ES" sz="2400" dirty="0">
              <a:solidFill>
                <a:schemeClr val="bg1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28625" y="1143000"/>
            <a:ext cx="8429655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Speech Corpus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</a:t>
            </a:r>
            <a:r>
              <a:rPr lang="en-US" sz="1600" b="1" dirty="0" smtClean="0">
                <a:latin typeface="Arial" charset="0"/>
                <a:cs typeface="Arial" charset="0"/>
              </a:rPr>
              <a:t>10.000</a:t>
            </a:r>
            <a:r>
              <a:rPr lang="en-US" sz="1600" dirty="0" smtClean="0">
                <a:latin typeface="Arial" charset="0"/>
                <a:cs typeface="Arial" charset="0"/>
              </a:rPr>
              <a:t> Galician isolated sentences between 1-25 word length extracted from a large newspaper  text data: declarative, interrogative, exclamatory, ellipsis and lists of numbers.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An automatic greedy selection algorithm was used with criteria: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A good phonemic coverage.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A variety of syntactic structures: </a:t>
            </a:r>
            <a:r>
              <a:rPr lang="fr-FR" sz="1600" dirty="0" smtClean="0">
                <a:latin typeface="Arial" charset="0"/>
                <a:cs typeface="Arial" charset="0"/>
              </a:rPr>
              <a:t>Noun phrase, </a:t>
            </a:r>
            <a:r>
              <a:rPr lang="fr-FR" sz="1600" dirty="0" err="1" smtClean="0">
                <a:latin typeface="Arial" charset="0"/>
                <a:cs typeface="Arial" charset="0"/>
              </a:rPr>
              <a:t>Verb</a:t>
            </a:r>
            <a:r>
              <a:rPr lang="fr-FR" sz="1600" dirty="0" smtClean="0">
                <a:latin typeface="Arial" charset="0"/>
                <a:cs typeface="Arial" charset="0"/>
              </a:rPr>
              <a:t> phrase, Adjective phrase, </a:t>
            </a:r>
            <a:r>
              <a:rPr lang="fr-FR" sz="1600" dirty="0" err="1" smtClean="0">
                <a:latin typeface="Arial" charset="0"/>
                <a:cs typeface="Arial" charset="0"/>
              </a:rPr>
              <a:t>Adverb</a:t>
            </a:r>
            <a:r>
              <a:rPr lang="fr-FR" sz="1600" dirty="0" smtClean="0">
                <a:latin typeface="Arial" charset="0"/>
                <a:cs typeface="Arial" charset="0"/>
              </a:rPr>
              <a:t> phrase, </a:t>
            </a:r>
            <a:r>
              <a:rPr lang="fr-FR" sz="1600" dirty="0" err="1" smtClean="0">
                <a:latin typeface="Arial" charset="0"/>
                <a:cs typeface="Arial" charset="0"/>
              </a:rPr>
              <a:t>different</a:t>
            </a:r>
            <a:r>
              <a:rPr lang="fr-FR" sz="1600" dirty="0" smtClean="0">
                <a:latin typeface="Arial" charset="0"/>
                <a:cs typeface="Arial" charset="0"/>
              </a:rPr>
              <a:t> types of </a:t>
            </a:r>
            <a:r>
              <a:rPr lang="fr-FR" sz="1600" dirty="0" err="1" smtClean="0">
                <a:latin typeface="Arial" charset="0"/>
                <a:cs typeface="Arial" charset="0"/>
              </a:rPr>
              <a:t>conjunctions</a:t>
            </a:r>
            <a:endParaRPr lang="fr-FR" sz="1600" dirty="0" smtClean="0"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Manual revision by a linguist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Recorded in a professional studio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Three people took care of the recording sessions to pay attention to technical recording issues, errors in the pronunciation and variations in the rhythm.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Fs= 44,1 KHz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Duration: </a:t>
            </a:r>
            <a:r>
              <a:rPr lang="en-US" sz="1600" b="1" dirty="0" smtClean="0">
                <a:latin typeface="Arial" charset="0"/>
                <a:cs typeface="Arial" charset="0"/>
              </a:rPr>
              <a:t>14 hours and 28 minutes</a:t>
            </a:r>
            <a:r>
              <a:rPr lang="en-US" sz="1600" dirty="0" smtClean="0">
                <a:latin typeface="Arial" charset="0"/>
                <a:cs typeface="Arial" charset="0"/>
              </a:rPr>
              <a:t> </a:t>
            </a:r>
            <a:endParaRPr lang="en-US" sz="1600" dirty="0">
              <a:latin typeface="Arial" charset="0"/>
              <a:cs typeface="Arial" charset="0"/>
            </a:endParaRPr>
          </a:p>
        </p:txBody>
      </p:sp>
      <p:pic>
        <p:nvPicPr>
          <p:cNvPr id="9" name="8 Imagen" descr="logoGTM_traspNegr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2" y="6072206"/>
            <a:ext cx="810635" cy="642918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6249128"/>
            <a:ext cx="1785950" cy="289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3"/>
          <p:cNvCxnSpPr/>
          <p:nvPr/>
        </p:nvCxnSpPr>
        <p:spPr>
          <a:xfrm rot="16200000" flipH="1">
            <a:off x="4571206" y="2058194"/>
            <a:ext cx="1588" cy="7924800"/>
          </a:xfrm>
          <a:prstGeom prst="line">
            <a:avLst/>
          </a:prstGeom>
          <a:ln w="158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n 16" descr="logotipouniversidadedevigo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6227813"/>
            <a:ext cx="2319326" cy="331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ángulo 10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70C0"/>
          </a:solidFill>
          <a:ln>
            <a:solidFill>
              <a:srgbClr val="9A9C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57188" y="428625"/>
            <a:ext cx="839152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gl-ES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Linguistic</a:t>
            </a:r>
            <a:r>
              <a:rPr lang="gl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 and </a:t>
            </a:r>
            <a:r>
              <a:rPr lang="gl-ES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Speech</a:t>
            </a:r>
            <a:r>
              <a:rPr lang="gl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 </a:t>
            </a:r>
            <a:r>
              <a:rPr lang="gl-ES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Resources</a:t>
            </a:r>
            <a:endParaRPr lang="es-ES" sz="2400" dirty="0">
              <a:solidFill>
                <a:schemeClr val="bg1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9" name="8 Imagen" descr="logoGTM_traspNegr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2" y="6072206"/>
            <a:ext cx="810635" cy="642918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6249128"/>
            <a:ext cx="1785950" cy="289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13 CuadroTexto"/>
          <p:cNvSpPr txBox="1"/>
          <p:nvPr/>
        </p:nvSpPr>
        <p:spPr>
          <a:xfrm>
            <a:off x="785786" y="1143000"/>
            <a:ext cx="785818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Lexicon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</a:t>
            </a:r>
            <a:r>
              <a:rPr lang="es-ES" sz="1600" dirty="0" smtClean="0">
                <a:latin typeface="Arial" charset="0"/>
                <a:cs typeface="Arial" charset="0"/>
              </a:rPr>
              <a:t> </a:t>
            </a:r>
            <a:r>
              <a:rPr lang="en-US" sz="1600" dirty="0" smtClean="0">
                <a:latin typeface="Arial" charset="0"/>
                <a:cs typeface="Arial" charset="0"/>
              </a:rPr>
              <a:t>Search of most  frequent words in Galician using a large text corpora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endParaRPr lang="en-US" sz="1600" dirty="0" smtClean="0"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 Approximately </a:t>
            </a:r>
            <a:r>
              <a:rPr lang="en-US" sz="1600" b="1" dirty="0" smtClean="0">
                <a:latin typeface="Arial" charset="0"/>
                <a:cs typeface="Arial" charset="0"/>
              </a:rPr>
              <a:t>100.000 words </a:t>
            </a:r>
            <a:r>
              <a:rPr lang="en-US" sz="1600" dirty="0" smtClean="0">
                <a:latin typeface="Arial" charset="0"/>
                <a:cs typeface="Arial" charset="0"/>
              </a:rPr>
              <a:t>were selected augmented with 300.000 conjugated verbal forms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endParaRPr lang="en-US" sz="1600" dirty="0" smtClean="0"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Following Microsoft specifications, each word is tagged with phonetic transcription, syllable boundaries, stress marks and POS.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endParaRPr lang="en-US" sz="1600" dirty="0" smtClean="0"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Phonetic transcription, stress and syllable marking were automatically assigned using  UVIGO system and  manually reviewed by a linguist expert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endParaRPr lang="en-US" sz="16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3"/>
          <p:cNvCxnSpPr/>
          <p:nvPr/>
        </p:nvCxnSpPr>
        <p:spPr>
          <a:xfrm rot="16200000" flipH="1">
            <a:off x="4571206" y="2058194"/>
            <a:ext cx="1588" cy="7924800"/>
          </a:xfrm>
          <a:prstGeom prst="line">
            <a:avLst/>
          </a:prstGeom>
          <a:ln w="158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n 16" descr="logotipouniversidadedevigo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6227813"/>
            <a:ext cx="2319326" cy="331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ángulo 10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70C0"/>
          </a:solidFill>
          <a:ln>
            <a:solidFill>
              <a:srgbClr val="9A9C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57188" y="428625"/>
            <a:ext cx="839152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sz="2400" b="1" dirty="0" smtClean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UVIGO : TD-PSOLA </a:t>
            </a:r>
            <a:r>
              <a:rPr lang="es-ES" sz="2400" b="1" dirty="0" err="1" smtClean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Based</a:t>
            </a:r>
            <a:r>
              <a:rPr lang="es-ES" sz="2400" b="1" dirty="0" smtClean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 </a:t>
            </a:r>
            <a:r>
              <a:rPr lang="es-ES" sz="2400" b="1" i="1" dirty="0" err="1" smtClean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Cotovia</a:t>
            </a:r>
            <a:r>
              <a:rPr lang="es-ES" sz="2400" b="1" dirty="0" smtClean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 TTS </a:t>
            </a:r>
            <a:endParaRPr lang="es-ES" sz="2400" b="1" dirty="0">
              <a:solidFill>
                <a:schemeClr val="bg1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28625" y="1143000"/>
            <a:ext cx="821534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gl-E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Unit</a:t>
            </a:r>
            <a:r>
              <a:rPr lang="gl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gl-E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selection</a:t>
            </a:r>
            <a:r>
              <a:rPr lang="gl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gl-E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speech</a:t>
            </a:r>
            <a:r>
              <a:rPr lang="gl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gl-E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synthesizer</a:t>
            </a:r>
            <a:endParaRPr lang="gl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gl-ES" sz="1600" dirty="0">
                <a:latin typeface="Arial" charset="0"/>
                <a:cs typeface="Arial" charset="0"/>
              </a:rPr>
              <a:t> </a:t>
            </a:r>
            <a:r>
              <a:rPr lang="gl-ES" sz="1600" dirty="0" smtClean="0">
                <a:latin typeface="Arial" charset="0"/>
                <a:cs typeface="Arial" charset="0"/>
              </a:rPr>
              <a:t> </a:t>
            </a:r>
            <a:r>
              <a:rPr lang="gl-ES" sz="1600" dirty="0" err="1" smtClean="0">
                <a:latin typeface="Arial" charset="0"/>
                <a:cs typeface="Arial" charset="0"/>
              </a:rPr>
              <a:t>Demiphone</a:t>
            </a:r>
            <a:r>
              <a:rPr lang="gl-ES" sz="1600" dirty="0" smtClean="0">
                <a:latin typeface="Arial" charset="0"/>
                <a:cs typeface="Arial" charset="0"/>
              </a:rPr>
              <a:t> </a:t>
            </a:r>
            <a:r>
              <a:rPr lang="gl-ES" sz="1600" dirty="0" err="1" smtClean="0">
                <a:latin typeface="Arial" charset="0"/>
                <a:cs typeface="Arial" charset="0"/>
              </a:rPr>
              <a:t>based</a:t>
            </a:r>
            <a:r>
              <a:rPr lang="gl-ES" sz="1600" dirty="0" smtClean="0">
                <a:latin typeface="Arial" charset="0"/>
                <a:cs typeface="Arial" charset="0"/>
              </a:rPr>
              <a:t> , </a:t>
            </a:r>
            <a:r>
              <a:rPr lang="gl-ES" sz="1600" dirty="0" err="1" smtClean="0">
                <a:latin typeface="Arial" charset="0"/>
                <a:cs typeface="Arial" charset="0"/>
              </a:rPr>
              <a:t>Fs</a:t>
            </a:r>
            <a:r>
              <a:rPr lang="gl-ES" sz="1600" dirty="0" smtClean="0">
                <a:latin typeface="Arial" charset="0"/>
                <a:cs typeface="Arial" charset="0"/>
              </a:rPr>
              <a:t>= 16 KHz  </a:t>
            </a:r>
            <a:r>
              <a:rPr lang="gl-ES" sz="1600" dirty="0" err="1" smtClean="0">
                <a:latin typeface="Arial" charset="0"/>
                <a:cs typeface="Arial" charset="0"/>
              </a:rPr>
              <a:t>downsampled</a:t>
            </a:r>
            <a:r>
              <a:rPr lang="gl-ES" sz="1600" dirty="0" smtClean="0">
                <a:latin typeface="Arial" charset="0"/>
                <a:cs typeface="Arial" charset="0"/>
              </a:rPr>
              <a:t> to </a:t>
            </a:r>
            <a:r>
              <a:rPr lang="gl-ES" sz="1600" dirty="0" err="1" smtClean="0">
                <a:latin typeface="Arial" charset="0"/>
                <a:cs typeface="Arial" charset="0"/>
              </a:rPr>
              <a:t>Fs</a:t>
            </a:r>
            <a:r>
              <a:rPr lang="gl-ES" sz="1600" dirty="0" smtClean="0">
                <a:latin typeface="Arial" charset="0"/>
                <a:cs typeface="Arial" charset="0"/>
              </a:rPr>
              <a:t>=8 Khz for </a:t>
            </a:r>
            <a:r>
              <a:rPr lang="gl-ES" sz="1600" dirty="0" err="1" smtClean="0">
                <a:latin typeface="Arial" charset="0"/>
                <a:cs typeface="Arial" charset="0"/>
              </a:rPr>
              <a:t>comparison</a:t>
            </a:r>
            <a:r>
              <a:rPr lang="gl-ES" sz="1600" dirty="0" smtClean="0">
                <a:latin typeface="Arial" charset="0"/>
                <a:cs typeface="Arial" charset="0"/>
              </a:rPr>
              <a:t> </a:t>
            </a:r>
            <a:r>
              <a:rPr lang="gl-ES" sz="1600" dirty="0" err="1" smtClean="0">
                <a:latin typeface="Arial" charset="0"/>
                <a:cs typeface="Arial" charset="0"/>
              </a:rPr>
              <a:t>with</a:t>
            </a:r>
            <a:r>
              <a:rPr lang="gl-ES" sz="1600" dirty="0" smtClean="0">
                <a:latin typeface="Arial" charset="0"/>
                <a:cs typeface="Arial" charset="0"/>
              </a:rPr>
              <a:t> </a:t>
            </a:r>
            <a:r>
              <a:rPr lang="gl-ES" sz="1600" dirty="0" err="1" smtClean="0">
                <a:latin typeface="Arial" charset="0"/>
                <a:cs typeface="Arial" charset="0"/>
              </a:rPr>
              <a:t>the</a:t>
            </a:r>
            <a:r>
              <a:rPr lang="gl-ES" sz="1600" dirty="0" smtClean="0">
                <a:latin typeface="Arial" charset="0"/>
                <a:cs typeface="Arial" charset="0"/>
              </a:rPr>
              <a:t> Microsoft </a:t>
            </a:r>
            <a:r>
              <a:rPr lang="gl-ES" sz="1600" dirty="0" err="1" smtClean="0">
                <a:latin typeface="Arial" charset="0"/>
                <a:cs typeface="Arial" charset="0"/>
              </a:rPr>
              <a:t>system</a:t>
            </a:r>
            <a:r>
              <a:rPr lang="gl-ES" sz="1600" dirty="0" smtClean="0">
                <a:latin typeface="Arial" charset="0"/>
                <a:cs typeface="Arial" charset="0"/>
              </a:rPr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gl-ES" sz="1600" dirty="0" smtClean="0">
                <a:latin typeface="Arial" charset="0"/>
                <a:cs typeface="Arial" charset="0"/>
              </a:rPr>
              <a:t> </a:t>
            </a:r>
            <a:r>
              <a:rPr lang="en-US" sz="1600" dirty="0" smtClean="0">
                <a:latin typeface="Arial" charset="0"/>
                <a:cs typeface="Arial" charset="0"/>
              </a:rPr>
              <a:t>The best sequence of units is chosen by dynamic programming, using a </a:t>
            </a:r>
            <a:r>
              <a:rPr lang="en-US" sz="1600" dirty="0" err="1" smtClean="0">
                <a:latin typeface="Arial" charset="0"/>
                <a:cs typeface="Arial" charset="0"/>
              </a:rPr>
              <a:t>Viterbi</a:t>
            </a:r>
            <a:r>
              <a:rPr lang="en-US" sz="1600" dirty="0" smtClean="0">
                <a:latin typeface="Arial" charset="0"/>
                <a:cs typeface="Arial" charset="0"/>
              </a:rPr>
              <a:t> algorithm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endParaRPr lang="en-US" sz="1600" dirty="0" smtClean="0"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endParaRPr lang="en-US" sz="1600" dirty="0" smtClean="0"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endParaRPr lang="en-US" sz="1600" dirty="0" smtClean="0"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endParaRPr lang="en-US" sz="1600" dirty="0" smtClean="0"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endParaRPr lang="en-US" sz="1600" dirty="0" smtClean="0"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endParaRPr lang="en-US" sz="1600" dirty="0" smtClean="0"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Regarding duration, different linear regression models are trained for each phoneme class.</a:t>
            </a:r>
            <a:endParaRPr lang="gl-ES" sz="1600" dirty="0">
              <a:latin typeface="Arial" charset="0"/>
              <a:cs typeface="Arial" charset="0"/>
            </a:endParaRPr>
          </a:p>
        </p:txBody>
      </p:sp>
      <p:pic>
        <p:nvPicPr>
          <p:cNvPr id="9" name="8 Imagen" descr="logoGTM_traspNegr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2" y="6072206"/>
            <a:ext cx="810635" cy="642918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6249128"/>
            <a:ext cx="1785950" cy="289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9 Imagen" descr="cotovia.eps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71604" y="2714620"/>
            <a:ext cx="4714908" cy="2508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3"/>
          <p:cNvCxnSpPr/>
          <p:nvPr/>
        </p:nvCxnSpPr>
        <p:spPr>
          <a:xfrm rot="16200000" flipH="1">
            <a:off x="4571206" y="2058194"/>
            <a:ext cx="1588" cy="7924800"/>
          </a:xfrm>
          <a:prstGeom prst="line">
            <a:avLst/>
          </a:prstGeom>
          <a:ln w="158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n 16" descr="logotipouniversidadedevigo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6227813"/>
            <a:ext cx="2319326" cy="331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ángulo 10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70C0"/>
          </a:solidFill>
          <a:ln>
            <a:solidFill>
              <a:srgbClr val="9A9C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57188" y="428625"/>
            <a:ext cx="839152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sz="2400" b="1" dirty="0" smtClean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Microsoft: HMM-</a:t>
            </a:r>
            <a:r>
              <a:rPr lang="es-ES" sz="2400" b="1" dirty="0" err="1" smtClean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Based</a:t>
            </a:r>
            <a:r>
              <a:rPr lang="es-ES" sz="2400" b="1" dirty="0" smtClean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 TTS </a:t>
            </a:r>
            <a:endParaRPr lang="es-ES" sz="2400" b="1" dirty="0">
              <a:solidFill>
                <a:schemeClr val="bg1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9" name="8 Imagen" descr="logoGTM_traspNegr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2" y="6072206"/>
            <a:ext cx="810635" cy="642918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6249128"/>
            <a:ext cx="1785950" cy="289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CuadroTexto"/>
          <p:cNvSpPr txBox="1"/>
          <p:nvPr/>
        </p:nvSpPr>
        <p:spPr>
          <a:xfrm>
            <a:off x="785786" y="1143000"/>
            <a:ext cx="7858180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Dictionary based front-end made in collaboration with UVIGO: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Lexicon, 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Text analysis, which involves the sentence separator and word splitter modules, the TN (Text Normalization) rules, the homograph ambiguity resolution algorithm, a stochastic-based LTS (Letter-to-Sound) converter to predict phonetic transcriptions for out-of-vocabulary words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Prosody models, which are data-driven using a prosody tagged corpus of 2.000 sentences. In this stage of the Galician system, the prosody models were not enabled yet because the prosody tagged corpus is still not complete.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endParaRPr lang="en-US" sz="1600" dirty="0" smtClean="0"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Statistical parametric speech synthesis based on Hidden Markov Models (HMM) using the HTS back-end module with Fs= 8Khz and 8 bits resolution. It has been trained with the 10.000 utterance voice-font.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endParaRPr lang="en-US" sz="16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3"/>
          <p:cNvCxnSpPr/>
          <p:nvPr/>
        </p:nvCxnSpPr>
        <p:spPr>
          <a:xfrm rot="16200000" flipH="1">
            <a:off x="4571206" y="2058194"/>
            <a:ext cx="1588" cy="7924800"/>
          </a:xfrm>
          <a:prstGeom prst="line">
            <a:avLst/>
          </a:prstGeom>
          <a:ln w="158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n 16" descr="logotipouniversidadedevigo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6227813"/>
            <a:ext cx="2319326" cy="331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ángulo 10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70C0"/>
          </a:solidFill>
          <a:ln>
            <a:solidFill>
              <a:srgbClr val="9A9C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57188" y="428625"/>
            <a:ext cx="839152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sz="2400" b="1" dirty="0" err="1" smtClean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Evaluation</a:t>
            </a:r>
            <a:endParaRPr lang="es-ES" sz="2400" b="1" dirty="0">
              <a:solidFill>
                <a:schemeClr val="bg1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28625" y="1143000"/>
            <a:ext cx="5000631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gl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MOS (Mean </a:t>
            </a:r>
            <a:r>
              <a:rPr lang="gl-E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Opinion</a:t>
            </a:r>
            <a:r>
              <a:rPr lang="gl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gl-E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Score</a:t>
            </a:r>
            <a:r>
              <a:rPr lang="gl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) test</a:t>
            </a:r>
            <a:endParaRPr lang="gl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gl-ES" sz="1600" dirty="0" smtClean="0">
                <a:latin typeface="Arial" charset="0"/>
                <a:cs typeface="Arial" charset="0"/>
              </a:rPr>
              <a:t> </a:t>
            </a:r>
            <a:r>
              <a:rPr lang="en-US" sz="1600" dirty="0" err="1" smtClean="0">
                <a:latin typeface="Arial" charset="0"/>
                <a:cs typeface="Arial" charset="0"/>
              </a:rPr>
              <a:t>Pairwise</a:t>
            </a:r>
            <a:r>
              <a:rPr lang="en-US" sz="1600" dirty="0" smtClean="0">
                <a:latin typeface="Arial" charset="0"/>
                <a:cs typeface="Arial" charset="0"/>
              </a:rPr>
              <a:t> comparison between “System A” and “System B” with a five scale grading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 40 isolated sentences between four and twenty words length, and belonging to different types: declaratives, questions, ellipsis, etc.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Each test consists of 20 sentences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two sentences were equal in order to test the ability of the evaluators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33 tests were performed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3 evaluators were discarded because of their lack of ability to recognize the two realizations that were the same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</a:t>
            </a:r>
            <a:r>
              <a:rPr lang="en-US" sz="1600" b="1" dirty="0" smtClean="0">
                <a:latin typeface="Arial" charset="0"/>
                <a:cs typeface="Arial" charset="0"/>
              </a:rPr>
              <a:t>570</a:t>
            </a:r>
            <a:r>
              <a:rPr lang="en-US" sz="1600" dirty="0" smtClean="0">
                <a:latin typeface="Arial" charset="0"/>
                <a:cs typeface="Arial" charset="0"/>
              </a:rPr>
              <a:t> valid scores were obtained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endParaRPr lang="gl-ES" sz="1600" dirty="0">
              <a:latin typeface="Arial" charset="0"/>
              <a:cs typeface="Arial" charset="0"/>
            </a:endParaRPr>
          </a:p>
        </p:txBody>
      </p:sp>
      <p:pic>
        <p:nvPicPr>
          <p:cNvPr id="9" name="8 Imagen" descr="logoGTM_traspNegr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2" y="6072206"/>
            <a:ext cx="810635" cy="642918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6249128"/>
            <a:ext cx="1785950" cy="289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5429256" y="1714488"/>
          <a:ext cx="3308985" cy="1573914"/>
        </p:xfrm>
        <a:graphic>
          <a:graphicData uri="http://schemas.openxmlformats.org/drawingml/2006/table">
            <a:tbl>
              <a:tblPr/>
              <a:tblGrid>
                <a:gridCol w="702310"/>
                <a:gridCol w="260667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Calibri"/>
                          <a:cs typeface="Times New Roman"/>
                        </a:rPr>
                        <a:t>Score 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Calibri"/>
                          <a:cs typeface="Times New Roman"/>
                        </a:rPr>
                        <a:t> Meaning 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Calibri"/>
                          <a:cs typeface="Times New Roman"/>
                        </a:rPr>
                        <a:t>      1 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Calibri"/>
                          <a:cs typeface="Times New Roman"/>
                        </a:rPr>
                        <a:t> “A” system much better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Calibri"/>
                          <a:cs typeface="Times New Roman"/>
                        </a:rPr>
                        <a:t>      2 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Calibri"/>
                          <a:cs typeface="Times New Roman"/>
                        </a:rPr>
                        <a:t> “A” system better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Calibri"/>
                          <a:cs typeface="Times New Roman"/>
                        </a:rPr>
                        <a:t>      3 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Calibri"/>
                          <a:cs typeface="Times New Roman"/>
                        </a:rPr>
                        <a:t> Equal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Calibri"/>
                          <a:cs typeface="Times New Roman"/>
                        </a:rPr>
                        <a:t>      4 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Calibri"/>
                          <a:cs typeface="Times New Roman"/>
                        </a:rPr>
                        <a:t> “B” system better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Calibri"/>
                          <a:cs typeface="Times New Roman"/>
                        </a:rPr>
                        <a:t>      5 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Calibri"/>
                          <a:cs typeface="Times New Roman"/>
                        </a:rPr>
                        <a:t> “B” </a:t>
                      </a:r>
                      <a:r>
                        <a:rPr lang="es-ES" sz="1600" dirty="0" err="1">
                          <a:latin typeface="Arial"/>
                          <a:ea typeface="Calibri"/>
                          <a:cs typeface="Times New Roman"/>
                        </a:rPr>
                        <a:t>system</a:t>
                      </a:r>
                      <a:r>
                        <a:rPr lang="es-ES" sz="16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600" dirty="0" err="1">
                          <a:latin typeface="Arial"/>
                          <a:ea typeface="Calibri"/>
                          <a:cs typeface="Times New Roman"/>
                        </a:rPr>
                        <a:t>much</a:t>
                      </a:r>
                      <a:r>
                        <a:rPr lang="es-ES" sz="16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600" dirty="0" err="1">
                          <a:latin typeface="Arial"/>
                          <a:ea typeface="Calibri"/>
                          <a:cs typeface="Times New Roman"/>
                        </a:rPr>
                        <a:t>better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3"/>
          <p:cNvCxnSpPr/>
          <p:nvPr/>
        </p:nvCxnSpPr>
        <p:spPr>
          <a:xfrm rot="16200000" flipH="1">
            <a:off x="4571206" y="2058194"/>
            <a:ext cx="1588" cy="7924800"/>
          </a:xfrm>
          <a:prstGeom prst="line">
            <a:avLst/>
          </a:prstGeom>
          <a:ln w="158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n 16" descr="logotipouniversidadedevigo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6227813"/>
            <a:ext cx="2319326" cy="331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ángulo 10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70C0"/>
          </a:solidFill>
          <a:ln>
            <a:solidFill>
              <a:srgbClr val="9A9C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57188" y="428625"/>
            <a:ext cx="839152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sz="2400" b="1" dirty="0" err="1" smtClean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Evaluation</a:t>
            </a:r>
            <a:endParaRPr lang="es-ES" sz="2400" b="1" dirty="0">
              <a:solidFill>
                <a:schemeClr val="bg1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9" name="8 Imagen" descr="logoGTM_traspNegr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2" y="6072206"/>
            <a:ext cx="810635" cy="642918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6249128"/>
            <a:ext cx="1785950" cy="289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10 Imagen" descr="chart-Ms.eps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89014" y="713944"/>
            <a:ext cx="5569002" cy="55725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3"/>
          <p:cNvCxnSpPr/>
          <p:nvPr/>
        </p:nvCxnSpPr>
        <p:spPr>
          <a:xfrm rot="16200000" flipH="1">
            <a:off x="4571206" y="2058194"/>
            <a:ext cx="1588" cy="7924800"/>
          </a:xfrm>
          <a:prstGeom prst="line">
            <a:avLst/>
          </a:prstGeom>
          <a:ln w="158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n 16" descr="logotipouniversidadedevigo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6227813"/>
            <a:ext cx="2319326" cy="331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ángulo 10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70C0"/>
          </a:solidFill>
          <a:ln>
            <a:solidFill>
              <a:srgbClr val="9A9C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57188" y="428625"/>
            <a:ext cx="839152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sz="2400" b="1" dirty="0" err="1" smtClean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Evaluation</a:t>
            </a:r>
            <a:endParaRPr lang="es-ES" sz="2400" b="1" dirty="0">
              <a:solidFill>
                <a:schemeClr val="bg1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9" name="8 Imagen" descr="logoGTM_traspNegr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2" y="6072206"/>
            <a:ext cx="810635" cy="642918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6249128"/>
            <a:ext cx="1785950" cy="289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10 Imagen" descr="chart-Ms.eps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29058" y="1071546"/>
            <a:ext cx="4429156" cy="4431998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428625" y="1143000"/>
            <a:ext cx="5000631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endParaRPr lang="gl-ES" sz="1600" dirty="0" smtClean="0"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endParaRPr lang="gl-ES" sz="1600" dirty="0" smtClean="0"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endParaRPr lang="gl-ES" sz="1600" dirty="0" smtClean="0"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gl-ES" sz="1600" dirty="0" smtClean="0">
                <a:latin typeface="Arial" charset="0"/>
                <a:cs typeface="Arial" charset="0"/>
              </a:rPr>
              <a:t> </a:t>
            </a:r>
            <a:r>
              <a:rPr lang="gl-ES" sz="1600" dirty="0" err="1" smtClean="0">
                <a:latin typeface="Arial" charset="0"/>
                <a:cs typeface="Arial" charset="0"/>
              </a:rPr>
              <a:t>System</a:t>
            </a:r>
            <a:r>
              <a:rPr lang="gl-ES" sz="1600" dirty="0" smtClean="0">
                <a:latin typeface="Arial" charset="0"/>
                <a:cs typeface="Arial" charset="0"/>
              </a:rPr>
              <a:t> B is Microsoft HMM </a:t>
            </a:r>
            <a:r>
              <a:rPr lang="gl-ES" sz="1600" dirty="0" err="1" smtClean="0">
                <a:latin typeface="Arial" charset="0"/>
                <a:cs typeface="Arial" charset="0"/>
              </a:rPr>
              <a:t>Based</a:t>
            </a:r>
            <a:r>
              <a:rPr lang="gl-ES" sz="1600" dirty="0" smtClean="0">
                <a:latin typeface="Arial" charset="0"/>
                <a:cs typeface="Arial" charset="0"/>
              </a:rPr>
              <a:t> TTS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endParaRPr lang="gl-ES" sz="1600" dirty="0" smtClean="0"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gl-ES" sz="1600" dirty="0" smtClean="0">
                <a:latin typeface="Arial" charset="0"/>
                <a:cs typeface="Arial" charset="0"/>
              </a:rPr>
              <a:t>  </a:t>
            </a:r>
            <a:r>
              <a:rPr lang="gl-ES" sz="1600" dirty="0" err="1" smtClean="0">
                <a:latin typeface="Arial" charset="0"/>
                <a:cs typeface="Arial" charset="0"/>
              </a:rPr>
              <a:t>System</a:t>
            </a:r>
            <a:r>
              <a:rPr lang="gl-ES" sz="1600" dirty="0" smtClean="0">
                <a:latin typeface="Arial" charset="0"/>
                <a:cs typeface="Arial" charset="0"/>
              </a:rPr>
              <a:t> A is GTM </a:t>
            </a:r>
            <a:r>
              <a:rPr lang="gl-ES" sz="1600" dirty="0" err="1" smtClean="0">
                <a:latin typeface="Arial" charset="0"/>
                <a:cs typeface="Arial" charset="0"/>
              </a:rPr>
              <a:t>Unit</a:t>
            </a:r>
            <a:r>
              <a:rPr lang="gl-ES" sz="1600" dirty="0" smtClean="0">
                <a:latin typeface="Arial" charset="0"/>
                <a:cs typeface="Arial" charset="0"/>
              </a:rPr>
              <a:t> </a:t>
            </a:r>
            <a:r>
              <a:rPr lang="gl-ES" sz="1600" dirty="0" err="1" smtClean="0">
                <a:latin typeface="Arial" charset="0"/>
                <a:cs typeface="Arial" charset="0"/>
              </a:rPr>
              <a:t>Based</a:t>
            </a:r>
            <a:r>
              <a:rPr lang="gl-ES" sz="1600" dirty="0" smtClean="0">
                <a:latin typeface="Arial" charset="0"/>
                <a:cs typeface="Arial" charset="0"/>
              </a:rPr>
              <a:t> TTS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endParaRPr lang="gl-ES" sz="16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3"/>
          <p:cNvCxnSpPr/>
          <p:nvPr/>
        </p:nvCxnSpPr>
        <p:spPr>
          <a:xfrm rot="16200000" flipH="1">
            <a:off x="4571206" y="2058194"/>
            <a:ext cx="1588" cy="7924800"/>
          </a:xfrm>
          <a:prstGeom prst="line">
            <a:avLst/>
          </a:prstGeom>
          <a:ln w="158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n 16" descr="logotipouniversidadedevigo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6227813"/>
            <a:ext cx="2319326" cy="331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ángulo 10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70C0"/>
          </a:solidFill>
          <a:ln>
            <a:solidFill>
              <a:srgbClr val="9A9C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57188" y="428625"/>
            <a:ext cx="839152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sz="2400" b="1" dirty="0" err="1" smtClean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Evaluation</a:t>
            </a:r>
            <a:r>
              <a:rPr lang="es-ES" sz="2400" b="1" dirty="0" smtClean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 </a:t>
            </a:r>
            <a:endParaRPr lang="es-ES" sz="2400" b="1" dirty="0">
              <a:solidFill>
                <a:schemeClr val="bg1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28625" y="1143000"/>
            <a:ext cx="8215341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gl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Some </a:t>
            </a:r>
            <a:r>
              <a:rPr lang="gl-E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conclusions</a:t>
            </a:r>
            <a:r>
              <a:rPr lang="gl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gl-E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drawn</a:t>
            </a:r>
            <a:r>
              <a:rPr lang="gl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endParaRPr lang="gl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gl-ES" sz="1600" dirty="0" smtClean="0">
                <a:latin typeface="Arial" charset="0"/>
                <a:cs typeface="Arial" charset="0"/>
              </a:rPr>
              <a:t> </a:t>
            </a:r>
            <a:r>
              <a:rPr lang="en-US" sz="1600" dirty="0" smtClean="0">
                <a:latin typeface="Arial" charset="0"/>
                <a:cs typeface="Arial" charset="0"/>
              </a:rPr>
              <a:t>Comments of the evaluators remarked that they found the samples from the unit selection system more natural and human-like, but the presence of artifacts made them prefer the other system.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The artifacts are caused by a problem with the pitch tracking algorithm: pitch marks were not always located at the same point of each period, which caused discontinuities  of up to 30Hz at the concatenation points.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It seems that HMM based systems are more robust  to pitch marking which it is a very attractive feature when dealing with a large database as this one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Next steps: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Microsoft: to  finalize the missing front-end features (compounding, polyphony, morphology, vowel liaison and prosody marking)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 UVIGO: to improve  the pitch marking and segmentation algorithms and to start to work with HMM based systems</a:t>
            </a:r>
          </a:p>
        </p:txBody>
      </p:sp>
      <p:pic>
        <p:nvPicPr>
          <p:cNvPr id="9" name="8 Imagen" descr="logoGTM_traspNegr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2" y="6072206"/>
            <a:ext cx="810635" cy="642918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6249128"/>
            <a:ext cx="1785950" cy="289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428604"/>
            <a:ext cx="4810125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2786050" y="5929330"/>
            <a:ext cx="33942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smtClean="0"/>
              <a:t>http://fala.uvigo.es</a:t>
            </a:r>
            <a:endParaRPr lang="es-E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FALA2010_Pos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3772" y="0"/>
            <a:ext cx="4876456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654</TotalTime>
  <Words>995</Words>
  <Application>Microsoft Office PowerPoint</Application>
  <PresentationFormat>Presentación en pantalla (4:3)</PresentationFormat>
  <Paragraphs>123</Paragraphs>
  <Slides>14</Slides>
  <Notes>14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Building High Quality Databases for Minority Languages such as Galician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high quality databases for minority languages such as Ga</dc:title>
  <dc:creator>Carmen Garcia Mateo</dc:creator>
  <cp:lastModifiedBy>Carmen Garcia Mateo</cp:lastModifiedBy>
  <cp:revision>61</cp:revision>
  <dcterms:created xsi:type="dcterms:W3CDTF">2010-05-07T18:51:54Z</dcterms:created>
  <dcterms:modified xsi:type="dcterms:W3CDTF">2010-05-19T06:35:33Z</dcterms:modified>
</cp:coreProperties>
</file>