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27.xml" ContentType="application/vnd.openxmlformats-officedocument.presentationml.slide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Default Extension="pict" ContentType="image/pict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vml" ContentType="application/vnd.openxmlformats-officedocument.vmlDrawing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0" r:id="rId17"/>
    <p:sldId id="271" r:id="rId18"/>
    <p:sldId id="272" r:id="rId19"/>
    <p:sldId id="277" r:id="rId20"/>
    <p:sldId id="279" r:id="rId21"/>
    <p:sldId id="280" r:id="rId22"/>
    <p:sldId id="281" r:id="rId23"/>
    <p:sldId id="273" r:id="rId24"/>
    <p:sldId id="275" r:id="rId25"/>
    <p:sldId id="276" r:id="rId26"/>
    <p:sldId id="278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85" autoAdjust="0"/>
    <p:restoredTop sz="94660"/>
  </p:normalViewPr>
  <p:slideViewPr>
    <p:cSldViewPr snapToGrid="0" snapToObjects="1">
      <p:cViewPr varScale="1">
        <p:scale>
          <a:sx n="137" d="100"/>
          <a:sy n="137" d="100"/>
        </p:scale>
        <p:origin x="-15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ict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3EA1-9A06-744C-B7F7-9CE12A8FE1E9}" type="datetimeFigureOut">
              <a:rPr lang="en-US" smtClean="0"/>
              <a:pPr/>
              <a:t>5/18/10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B4DBC-73DB-C541-9BCC-DF076D71A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3EA1-9A06-744C-B7F7-9CE12A8FE1E9}" type="datetimeFigureOut">
              <a:rPr lang="en-US" smtClean="0"/>
              <a:pPr/>
              <a:t>5/18/10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B4DBC-73DB-C541-9BCC-DF076D71A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3EA1-9A06-744C-B7F7-9CE12A8FE1E9}" type="datetimeFigureOut">
              <a:rPr lang="en-US" smtClean="0"/>
              <a:pPr/>
              <a:t>5/18/10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B4DBC-73DB-C541-9BCC-DF076D71A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3EA1-9A06-744C-B7F7-9CE12A8FE1E9}" type="datetimeFigureOut">
              <a:rPr lang="en-US" smtClean="0"/>
              <a:pPr/>
              <a:t>5/18/10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B4DBC-73DB-C541-9BCC-DF076D71A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3EA1-9A06-744C-B7F7-9CE12A8FE1E9}" type="datetimeFigureOut">
              <a:rPr lang="en-US" smtClean="0"/>
              <a:pPr/>
              <a:t>5/18/10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B4DBC-73DB-C541-9BCC-DF076D71A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3EA1-9A06-744C-B7F7-9CE12A8FE1E9}" type="datetimeFigureOut">
              <a:rPr lang="en-US" smtClean="0"/>
              <a:pPr/>
              <a:t>5/18/10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B4DBC-73DB-C541-9BCC-DF076D71A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3EA1-9A06-744C-B7F7-9CE12A8FE1E9}" type="datetimeFigureOut">
              <a:rPr lang="en-US" smtClean="0"/>
              <a:pPr/>
              <a:t>5/18/10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B4DBC-73DB-C541-9BCC-DF076D71A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3EA1-9A06-744C-B7F7-9CE12A8FE1E9}" type="datetimeFigureOut">
              <a:rPr lang="en-US" smtClean="0"/>
              <a:pPr/>
              <a:t>5/18/10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B4DBC-73DB-C541-9BCC-DF076D71A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3EA1-9A06-744C-B7F7-9CE12A8FE1E9}" type="datetimeFigureOut">
              <a:rPr lang="en-US" smtClean="0"/>
              <a:pPr/>
              <a:t>5/18/10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B4DBC-73DB-C541-9BCC-DF076D71A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3EA1-9A06-744C-B7F7-9CE12A8FE1E9}" type="datetimeFigureOut">
              <a:rPr lang="en-US" smtClean="0"/>
              <a:pPr/>
              <a:t>5/18/10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B4DBC-73DB-C541-9BCC-DF076D71A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3EA1-9A06-744C-B7F7-9CE12A8FE1E9}" type="datetimeFigureOut">
              <a:rPr lang="en-US" smtClean="0"/>
              <a:pPr/>
              <a:t>5/18/10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B4DBC-73DB-C541-9BCC-DF076D71A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354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93EA1-9A06-744C-B7F7-9CE12A8FE1E9}" type="datetimeFigureOut">
              <a:rPr lang="en-US" smtClean="0"/>
              <a:pPr/>
              <a:t>5/21/10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2533" y="6356350"/>
            <a:ext cx="3243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Eurostile"/>
                <a:cs typeface="Eurostile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LREC 2010, Valetta, Malta</a:t>
            </a:r>
          </a:p>
          <a:p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54002" y="237071"/>
            <a:ext cx="8229600" cy="1588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rot="5400000">
            <a:off x="-157425" y="655371"/>
            <a:ext cx="822855" cy="1588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0000" dir="21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Geneva"/>
          <a:ea typeface="+mj-ea"/>
          <a:cs typeface="Genev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eneva"/>
          <a:ea typeface="+mn-ea"/>
          <a:cs typeface="Genev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Geneva"/>
          <a:ea typeface="+mn-ea"/>
          <a:cs typeface="Genev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Geneva"/>
          <a:ea typeface="+mn-ea"/>
          <a:cs typeface="Genev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Geneva"/>
          <a:ea typeface="+mn-ea"/>
          <a:cs typeface="Genev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Geneva"/>
          <a:ea typeface="+mn-ea"/>
          <a:cs typeface="Genev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Relationship Id="rId3" Type="http://schemas.openxmlformats.org/officeDocument/2006/relationships/oleObject" Target="Document1!OLE_LINK1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Relationship Id="rId3" Type="http://schemas.openxmlformats.org/officeDocument/2006/relationships/oleObject" Target="Document1!OLE_LINK1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45" y="1402502"/>
            <a:ext cx="7772400" cy="1470025"/>
          </a:xfrm>
        </p:spPr>
        <p:txBody>
          <a:bodyPr/>
          <a:lstStyle/>
          <a:p>
            <a:r>
              <a:rPr lang="en-US" dirty="0" smtClean="0"/>
              <a:t>A Web</a:t>
            </a:r>
            <a:r>
              <a:rPr lang="en-US" dirty="0" smtClean="0"/>
              <a:t> Application for </a:t>
            </a:r>
            <a:r>
              <a:rPr lang="en-US" dirty="0" smtClean="0"/>
              <a:t>Customized Corpus Delivery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1111" y="3886200"/>
            <a:ext cx="7110326" cy="17526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/>
              <a:t>Nancy </a:t>
            </a:r>
            <a:r>
              <a:rPr lang="en-US" sz="2400" dirty="0" smtClean="0"/>
              <a:t>Ide, Keith </a:t>
            </a:r>
            <a:r>
              <a:rPr lang="en-US" sz="2400" dirty="0" err="1" smtClean="0"/>
              <a:t>Suderman</a:t>
            </a:r>
            <a:r>
              <a:rPr lang="en-US" sz="2400" dirty="0" smtClean="0"/>
              <a:t>, Brian Simms </a:t>
            </a:r>
            <a:endParaRPr lang="en-US" sz="2400" dirty="0" smtClean="0"/>
          </a:p>
          <a:p>
            <a:pPr algn="l"/>
            <a:r>
              <a:rPr lang="en-US" sz="2162" dirty="0" smtClean="0"/>
              <a:t>Department of Computer Science</a:t>
            </a:r>
          </a:p>
          <a:p>
            <a:pPr algn="l"/>
            <a:r>
              <a:rPr lang="en-US" sz="2162" dirty="0" smtClean="0"/>
              <a:t>Vassar College</a:t>
            </a:r>
          </a:p>
          <a:p>
            <a:pPr algn="l"/>
            <a:r>
              <a:rPr lang="en-US" sz="2162" dirty="0" smtClean="0"/>
              <a:t>USA</a:t>
            </a:r>
            <a:endParaRPr lang="en-US" sz="2162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63715" y="2937424"/>
            <a:ext cx="7128667" cy="1588"/>
          </a:xfrm>
          <a:prstGeom prst="line">
            <a:avLst/>
          </a:prstGeom>
          <a:ln w="158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>
            <a:glow>
              <a:schemeClr val="accent6">
                <a:lumMod val="75000"/>
              </a:schemeClr>
            </a:glow>
            <a:reflection stA="50000" endPos="75000" dist="12700" dir="5400000" sy="-100000" algn="bl" rotWithShape="0"/>
            <a:softEdge rad="5080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Language processing tasks are likely to be handled by web services in the future</a:t>
            </a:r>
          </a:p>
          <a:p>
            <a:pPr lvl="1"/>
            <a:r>
              <a:rPr lang="en-US" dirty="0" smtClean="0"/>
              <a:t>Applications such as machine translation</a:t>
            </a:r>
          </a:p>
          <a:p>
            <a:pPr lvl="1"/>
            <a:r>
              <a:rPr lang="en-US" dirty="0" smtClean="0"/>
              <a:t>Low- and mid-level NLP tasks that can be pipelined</a:t>
            </a:r>
          </a:p>
          <a:p>
            <a:pPr lvl="2"/>
            <a:r>
              <a:rPr lang="en-US" dirty="0" smtClean="0"/>
              <a:t>Tokenization</a:t>
            </a:r>
          </a:p>
          <a:p>
            <a:pPr lvl="2"/>
            <a:r>
              <a:rPr lang="en-US" dirty="0" smtClean="0"/>
              <a:t>POS labeling</a:t>
            </a:r>
          </a:p>
          <a:p>
            <a:pPr lvl="2"/>
            <a:r>
              <a:rPr lang="en-US" dirty="0" smtClean="0"/>
              <a:t>Shallow syntax</a:t>
            </a:r>
          </a:p>
          <a:p>
            <a:pPr lvl="2"/>
            <a:r>
              <a:rPr lang="en-US" dirty="0" smtClean="0"/>
              <a:t>Etc.</a:t>
            </a:r>
          </a:p>
          <a:p>
            <a:pPr lvl="1"/>
            <a:r>
              <a:rPr lang="en-US" dirty="0" smtClean="0"/>
              <a:t>Access to resources that is otherwise undesirable or prohibited (e.g. retrieval of information from lexicons)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Open American National Corpus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15 </a:t>
            </a:r>
            <a:r>
              <a:rPr lang="en-US" dirty="0" smtClean="0"/>
              <a:t>million </a:t>
            </a:r>
            <a:r>
              <a:rPr lang="en-US" dirty="0"/>
              <a:t>word corpus of contemporary American English</a:t>
            </a:r>
            <a:r>
              <a:rPr lang="en-US" dirty="0" smtClean="0"/>
              <a:t>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Range </a:t>
            </a:r>
            <a:r>
              <a:rPr lang="en-US" dirty="0"/>
              <a:t>of genres comparable to those in the British National Corpus (BNC)</a:t>
            </a:r>
            <a:r>
              <a:rPr lang="en-US" dirty="0" smtClean="0"/>
              <a:t>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Also newer </a:t>
            </a:r>
            <a:r>
              <a:rPr lang="en-US" dirty="0"/>
              <a:t>genres such as blogs, email, rap lyrics,</a:t>
            </a:r>
            <a:r>
              <a:rPr lang="en-US" dirty="0" smtClean="0"/>
              <a:t> tweets, etc</a:t>
            </a:r>
            <a:r>
              <a:rPr lang="en-US" dirty="0"/>
              <a:t>.</a:t>
            </a:r>
            <a:r>
              <a:rPr lang="en-US" dirty="0" smtClean="0"/>
              <a:t>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Automatically </a:t>
            </a:r>
            <a:r>
              <a:rPr lang="en-US" dirty="0"/>
              <a:t>annotated for a variety of linguistic </a:t>
            </a:r>
            <a:r>
              <a:rPr lang="en-US" dirty="0" smtClean="0"/>
              <a:t>phenomena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All </a:t>
            </a:r>
            <a:r>
              <a:rPr lang="en-US" dirty="0"/>
              <a:t>annotations</a:t>
            </a:r>
            <a:r>
              <a:rPr lang="en-US" dirty="0" smtClean="0"/>
              <a:t> available </a:t>
            </a:r>
            <a:r>
              <a:rPr lang="en-US" dirty="0"/>
              <a:t>as standoff </a:t>
            </a:r>
            <a:r>
              <a:rPr lang="en-US" dirty="0" smtClean="0"/>
              <a:t>files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Manually Annotated Sub-Corpus (MASC)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Ide et al., 2008, LREC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Balanced subset of half a million words of written texts and transcribed speech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drawn from the OANC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Hand-validated or manually-produced annotations for a wide variety of linguistic phenomena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Also a corpus of 10,000 sentences manually annotated for </a:t>
            </a:r>
            <a:r>
              <a:rPr lang="en-US" dirty="0" err="1" smtClean="0"/>
              <a:t>WordNet</a:t>
            </a:r>
            <a:r>
              <a:rPr lang="en-US" dirty="0" smtClean="0"/>
              <a:t> senses (WN 3.1) 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All data and annotations freely available for any use 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Downloadable from ANC web site</a:t>
            </a:r>
            <a:r>
              <a:rPr lang="en-US" dirty="0" smtClean="0"/>
              <a:t>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http</a:t>
            </a:r>
            <a:r>
              <a:rPr lang="en-US" dirty="0" smtClean="0"/>
              <a:t>://www.anc.org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Both OANC and MASC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many annotations of different types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several different annotations of the same type 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E.g. 3-4 different </a:t>
            </a:r>
            <a:r>
              <a:rPr lang="en-US" dirty="0" err="1" smtClean="0"/>
              <a:t>tokenizations</a:t>
            </a:r>
            <a:r>
              <a:rPr lang="en-US" dirty="0" smtClean="0"/>
              <a:t>, POS annotations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Many different genres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Many users want only part of data, certain annotations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Desirable to provide in a variety of formats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Now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Validated </a:t>
            </a:r>
            <a:r>
              <a:rPr lang="en-US" dirty="0"/>
              <a:t>or manually produced annotations for a wide variety of linguistic phenomena at several linguistic levels</a:t>
            </a:r>
            <a:r>
              <a:rPr lang="en-US" dirty="0" smtClean="0"/>
              <a:t> available </a:t>
            </a:r>
            <a:r>
              <a:rPr lang="en-US" dirty="0"/>
              <a:t>for</a:t>
            </a:r>
            <a:r>
              <a:rPr lang="en-US" dirty="0" smtClean="0"/>
              <a:t> 82K words</a:t>
            </a:r>
            <a:endParaRPr lang="en-US" dirty="0" smtClean="0"/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1000 occurrences of each of 50 words manually sense-tagged with </a:t>
            </a:r>
            <a:r>
              <a:rPr lang="en-US" dirty="0" err="1" smtClean="0"/>
              <a:t>Wordnet</a:t>
            </a:r>
            <a:r>
              <a:rPr lang="en-US" dirty="0" smtClean="0"/>
              <a:t> senses</a:t>
            </a:r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MASC </a:t>
            </a:r>
            <a:r>
              <a:rPr lang="en-US" dirty="0"/>
              <a:t>contains</a:t>
            </a:r>
            <a:r>
              <a:rPr lang="en-US" dirty="0" smtClean="0"/>
              <a:t> or shortly will contain sixteen </a:t>
            </a:r>
            <a:r>
              <a:rPr lang="en-US" dirty="0"/>
              <a:t>different types of </a:t>
            </a:r>
            <a:r>
              <a:rPr lang="en-US" dirty="0" smtClean="0"/>
              <a:t>annotation</a:t>
            </a:r>
            <a:endParaRPr lang="en-US" dirty="0" smtClean="0"/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Most </a:t>
            </a:r>
            <a:r>
              <a:rPr lang="en-US" dirty="0"/>
              <a:t>produced at different sites using </a:t>
            </a:r>
            <a:r>
              <a:rPr lang="en-US" dirty="0" smtClean="0"/>
              <a:t>specialized </a:t>
            </a:r>
            <a:r>
              <a:rPr lang="en-US" dirty="0"/>
              <a:t>annotation </a:t>
            </a:r>
            <a:r>
              <a:rPr lang="en-US" dirty="0" smtClean="0"/>
              <a:t>software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dirty="0" err="1" smtClean="0"/>
              <a:t>FrameNet</a:t>
            </a:r>
            <a:r>
              <a:rPr lang="en-US" dirty="0" smtClean="0"/>
              <a:t> annotation of 500 sentences from the </a:t>
            </a:r>
            <a:r>
              <a:rPr lang="en-US" dirty="0" err="1" smtClean="0"/>
              <a:t>WordNet</a:t>
            </a:r>
            <a:r>
              <a:rPr lang="en-US" dirty="0" smtClean="0"/>
              <a:t> corpus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MASC Annotations (first 220K words)</a:t>
            </a:r>
            <a:endParaRPr lang="en-US" dirty="0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148544" y="1522040"/>
          <a:ext cx="8322481" cy="6156698"/>
        </p:xfrm>
        <a:graphic>
          <a:graphicData uri="http://schemas.openxmlformats.org/presentationml/2006/ole">
            <p:oleObj spid="_x0000_s20482" name="Document" r:id="rId3" imgW="5626100" imgH="37592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MASC Composition (first 220K words)</a:t>
            </a:r>
            <a:endParaRPr lang="en-US" dirty="0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737849" y="1718294"/>
          <a:ext cx="8455036" cy="5668501"/>
        </p:xfrm>
        <a:graphic>
          <a:graphicData uri="http://schemas.openxmlformats.org/presentationml/2006/ole">
            <p:oleObj spid="_x0000_s22530" name="Document" r:id="rId3" imgW="5626100" imgH="3403600" progId="Word.Document.12">
              <p:link updateAutomatic="1"/>
            </p:oleObj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MASC Format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2000" dirty="0" smtClean="0"/>
              <a:t>The layering of annotations over MASC texts dictates the use of a stand-off annotation representation format</a:t>
            </a:r>
            <a:endParaRPr lang="en-US" sz="2000" dirty="0" smtClean="0"/>
          </a:p>
          <a:p>
            <a:pPr lvl="1">
              <a:spcAft>
                <a:spcPts val="1200"/>
              </a:spcAft>
            </a:pPr>
            <a:r>
              <a:rPr lang="en-US" sz="1800" dirty="0" smtClean="0"/>
              <a:t>Each </a:t>
            </a:r>
            <a:r>
              <a:rPr lang="en-US" sz="1800" dirty="0" smtClean="0"/>
              <a:t>annotation contained in a separate document linked to the primary data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All annotations represented using the Graph Annotation Format (</a:t>
            </a:r>
            <a:r>
              <a:rPr lang="en-US" sz="2000" dirty="0" err="1" smtClean="0"/>
              <a:t>GrAF</a:t>
            </a:r>
            <a:r>
              <a:rPr lang="en-US" sz="2000" dirty="0" smtClean="0"/>
              <a:t>)</a:t>
            </a:r>
          </a:p>
          <a:p>
            <a:pPr lvl="1">
              <a:spcAft>
                <a:spcPts val="1200"/>
              </a:spcAft>
            </a:pPr>
            <a:r>
              <a:rPr lang="en-US" sz="1800" dirty="0" smtClean="0"/>
              <a:t>XML serialization of abstract model : directed graph decorated with feature structures providing the annotation content </a:t>
            </a:r>
          </a:p>
          <a:p>
            <a:pPr lvl="1">
              <a:spcAft>
                <a:spcPts val="1200"/>
              </a:spcAft>
            </a:pPr>
            <a:r>
              <a:rPr lang="en-US" sz="1800" dirty="0" smtClean="0"/>
              <a:t>Enables merging annotations originally represented in different </a:t>
            </a:r>
          </a:p>
          <a:p>
            <a:pPr lvl="1">
              <a:spcAft>
                <a:spcPts val="1200"/>
              </a:spcAft>
            </a:pPr>
            <a:r>
              <a:rPr lang="en-US" sz="1800" dirty="0" smtClean="0"/>
              <a:t>Enables </a:t>
            </a:r>
            <a:r>
              <a:rPr lang="en-US" sz="1800" dirty="0" err="1" smtClean="0"/>
              <a:t>transducing</a:t>
            </a:r>
            <a:r>
              <a:rPr lang="en-US" sz="1800" dirty="0" smtClean="0"/>
              <a:t> annotations to a variety of other formats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MASC File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 text provided </a:t>
            </a:r>
            <a:r>
              <a:rPr lang="en-US" dirty="0"/>
              <a:t>in a separate file in UTF- 8 </a:t>
            </a:r>
            <a:r>
              <a:rPr lang="en-US" dirty="0" smtClean="0"/>
              <a:t>encoding</a:t>
            </a:r>
          </a:p>
          <a:p>
            <a:pPr lvl="1"/>
            <a:r>
              <a:rPr lang="en-US" dirty="0" smtClean="0"/>
              <a:t>contains </a:t>
            </a:r>
            <a:r>
              <a:rPr lang="en-US" dirty="0"/>
              <a:t>no annotation or markup of any </a:t>
            </a:r>
            <a:r>
              <a:rPr lang="en-US" dirty="0" smtClean="0"/>
              <a:t>kind</a:t>
            </a:r>
          </a:p>
          <a:p>
            <a:r>
              <a:rPr lang="en-US" dirty="0" smtClean="0"/>
              <a:t>Each text associated </a:t>
            </a:r>
            <a:r>
              <a:rPr lang="en-US" dirty="0"/>
              <a:t>with a set of stand- off files, one for each annotation </a:t>
            </a:r>
            <a:r>
              <a:rPr lang="en-US" dirty="0" smtClean="0"/>
              <a:t>type</a:t>
            </a:r>
          </a:p>
          <a:p>
            <a:pPr lvl="1"/>
            <a:r>
              <a:rPr lang="en-US" dirty="0" smtClean="0"/>
              <a:t>Some or all of annotation </a:t>
            </a:r>
            <a:r>
              <a:rPr lang="en-US" dirty="0"/>
              <a:t>types</a:t>
            </a:r>
            <a:r>
              <a:rPr lang="en-US" dirty="0" smtClean="0"/>
              <a:t> in previous slide </a:t>
            </a:r>
          </a:p>
          <a:p>
            <a:pPr lvl="1"/>
            <a:r>
              <a:rPr lang="en-US" dirty="0" smtClean="0"/>
              <a:t>Also, minimal </a:t>
            </a:r>
            <a:r>
              <a:rPr lang="en-US" dirty="0"/>
              <a:t>segmentation and logical structure (titles, headings, paragraphs, etc</a:t>
            </a:r>
            <a:r>
              <a:rPr lang="en-US" dirty="0" smtClean="0"/>
              <a:t>.)</a:t>
            </a:r>
            <a:endParaRPr lang="en-US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WordNet/FrameNet</a:t>
            </a:r>
            <a:r>
              <a:rPr lang="en-US" dirty="0" smtClean="0"/>
              <a:t> Annotation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Annotation of </a:t>
            </a:r>
            <a:r>
              <a:rPr lang="en-US" sz="2400" dirty="0"/>
              <a:t>1000 occurrences of 100 words selected by</a:t>
            </a:r>
            <a:r>
              <a:rPr lang="en-US" sz="2400" dirty="0" smtClean="0"/>
              <a:t> </a:t>
            </a:r>
            <a:r>
              <a:rPr lang="en-US" sz="2400" dirty="0" err="1" smtClean="0"/>
              <a:t>WordNet</a:t>
            </a:r>
            <a:r>
              <a:rPr lang="en-US" sz="2400" dirty="0" smtClean="0"/>
              <a:t> </a:t>
            </a:r>
            <a:r>
              <a:rPr lang="en-US" sz="2400" dirty="0"/>
              <a:t>and </a:t>
            </a:r>
            <a:r>
              <a:rPr lang="en-US" sz="2400" dirty="0" err="1"/>
              <a:t>FrameNet</a:t>
            </a:r>
            <a:r>
              <a:rPr lang="en-US" sz="2400" dirty="0"/>
              <a:t> teams</a:t>
            </a:r>
            <a:r>
              <a:rPr lang="en-US" sz="2400" dirty="0" smtClean="0"/>
              <a:t> 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P</a:t>
            </a:r>
            <a:r>
              <a:rPr lang="en-US" sz="2000" dirty="0" smtClean="0"/>
              <a:t>rovide corpus evidence for an effort to harmonize sense distinctions in </a:t>
            </a:r>
            <a:r>
              <a:rPr lang="en-US" sz="2000" dirty="0" err="1" smtClean="0"/>
              <a:t>WordNet</a:t>
            </a:r>
            <a:r>
              <a:rPr lang="en-US" sz="2000" dirty="0" smtClean="0"/>
              <a:t> and </a:t>
            </a:r>
            <a:r>
              <a:rPr lang="en-US" sz="2000" dirty="0" err="1" smtClean="0"/>
              <a:t>FrameNet</a:t>
            </a:r>
            <a:r>
              <a:rPr lang="en-US" sz="2000" dirty="0" smtClean="0"/>
              <a:t> </a:t>
            </a:r>
          </a:p>
          <a:p>
            <a:pPr lvl="1">
              <a:spcAft>
                <a:spcPts val="1200"/>
              </a:spcAft>
            </a:pPr>
            <a:r>
              <a:rPr lang="en-US" sz="2000" dirty="0" smtClean="0"/>
              <a:t>Use </a:t>
            </a:r>
            <a:r>
              <a:rPr lang="en-US" sz="2000" dirty="0" err="1" smtClean="0"/>
              <a:t>WordNet</a:t>
            </a:r>
            <a:r>
              <a:rPr lang="en-US" sz="2000" dirty="0" smtClean="0"/>
              <a:t> 3.1 senses </a:t>
            </a:r>
          </a:p>
          <a:p>
            <a:pPr lvl="2">
              <a:spcAft>
                <a:spcPts val="1200"/>
              </a:spcAft>
            </a:pPr>
            <a:r>
              <a:rPr lang="en-US" sz="1800" dirty="0" smtClean="0"/>
              <a:t>WN database modified based on tagging experience in MASC</a:t>
            </a:r>
          </a:p>
          <a:p>
            <a:pPr lvl="2">
              <a:spcAft>
                <a:spcPts val="1200"/>
              </a:spcAft>
            </a:pPr>
            <a:r>
              <a:rPr lang="en-US" sz="1800" dirty="0" smtClean="0"/>
              <a:t>WN3.1 will be released in the future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100 of the 1000 sentences for each word also annotated for </a:t>
            </a:r>
            <a:r>
              <a:rPr lang="en-US" sz="2400" dirty="0" err="1" smtClean="0"/>
              <a:t>FrameNet</a:t>
            </a:r>
            <a:r>
              <a:rPr lang="en-US" sz="2400" dirty="0" smtClean="0"/>
              <a:t> frame elements</a:t>
            </a:r>
          </a:p>
          <a:p>
            <a:pPr>
              <a:spcAft>
                <a:spcPts val="1200"/>
              </a:spcAft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 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Annotated </a:t>
            </a:r>
            <a:r>
              <a:rPr lang="en-US" sz="2400" dirty="0"/>
              <a:t>sentences</a:t>
            </a:r>
            <a:r>
              <a:rPr lang="en-US" sz="2400" dirty="0" smtClean="0"/>
              <a:t> provided </a:t>
            </a:r>
            <a:r>
              <a:rPr lang="en-US" sz="2400" dirty="0"/>
              <a:t>as a stand- alone </a:t>
            </a:r>
            <a:r>
              <a:rPr lang="en-US" sz="2400" dirty="0" smtClean="0"/>
              <a:t>corpus</a:t>
            </a:r>
          </a:p>
          <a:p>
            <a:pPr>
              <a:spcAft>
                <a:spcPts val="1200"/>
              </a:spcAft>
            </a:pPr>
            <a:r>
              <a:rPr lang="en-US" sz="2400" dirty="0" err="1" smtClean="0"/>
              <a:t>WordNet</a:t>
            </a:r>
            <a:r>
              <a:rPr lang="en-US" sz="2400" dirty="0" smtClean="0"/>
              <a:t> </a:t>
            </a:r>
            <a:r>
              <a:rPr lang="en-US" sz="2400" dirty="0"/>
              <a:t>and </a:t>
            </a:r>
            <a:r>
              <a:rPr lang="en-US" sz="2400" dirty="0" err="1"/>
              <a:t>FrameNet</a:t>
            </a:r>
            <a:r>
              <a:rPr lang="en-US" sz="2400" dirty="0"/>
              <a:t> annotations represented in standoff </a:t>
            </a:r>
            <a:r>
              <a:rPr lang="en-US" sz="2400" dirty="0" smtClean="0"/>
              <a:t>files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Each </a:t>
            </a:r>
            <a:r>
              <a:rPr lang="en-US" sz="2400" dirty="0"/>
              <a:t>sentence</a:t>
            </a:r>
            <a:r>
              <a:rPr lang="en-US" sz="2400" dirty="0" smtClean="0"/>
              <a:t> linked </a:t>
            </a:r>
            <a:r>
              <a:rPr lang="en-US" sz="2400" dirty="0"/>
              <a:t>to its occurrence in the original text in the MASC or </a:t>
            </a:r>
            <a:r>
              <a:rPr lang="en-US" sz="2400" dirty="0" smtClean="0"/>
              <a:t>OANC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 Tool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dirty="0" smtClean="0"/>
              <a:t>Few </a:t>
            </a:r>
            <a:r>
              <a:rPr lang="en-US" sz="2400" dirty="0"/>
              <a:t>software systems handle stand-off </a:t>
            </a:r>
            <a:r>
              <a:rPr lang="en-US" sz="2400" dirty="0" smtClean="0"/>
              <a:t>annotation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or require lots of computational expertise 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To solve the problem, ANC </a:t>
            </a:r>
            <a:r>
              <a:rPr lang="en-US" sz="2400" dirty="0"/>
              <a:t>project developed the “ANC Tool”</a:t>
            </a:r>
            <a:r>
              <a:rPr lang="en-US" sz="2400" dirty="0" smtClean="0"/>
              <a:t> 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Merges data </a:t>
            </a:r>
            <a:r>
              <a:rPr lang="en-US" sz="2000" dirty="0"/>
              <a:t>and</a:t>
            </a:r>
            <a:r>
              <a:rPr lang="en-US" sz="2000" dirty="0" smtClean="0"/>
              <a:t> annotations </a:t>
            </a:r>
            <a:r>
              <a:rPr lang="en-US" sz="2000" dirty="0"/>
              <a:t>in </a:t>
            </a:r>
            <a:r>
              <a:rPr lang="en-US" sz="2000" dirty="0" err="1" smtClean="0"/>
              <a:t>GrAF</a:t>
            </a:r>
            <a:endParaRPr lang="en-US" sz="2000" dirty="0" smtClean="0"/>
          </a:p>
          <a:p>
            <a:pPr lvl="1">
              <a:spcAft>
                <a:spcPts val="600"/>
              </a:spcAft>
            </a:pPr>
            <a:r>
              <a:rPr lang="en-US" sz="2000" dirty="0" smtClean="0"/>
              <a:t>Generates </a:t>
            </a:r>
            <a:r>
              <a:rPr lang="en-US" sz="2000" dirty="0"/>
              <a:t>output in various </a:t>
            </a:r>
            <a:r>
              <a:rPr lang="en-US" sz="2000" dirty="0" smtClean="0"/>
              <a:t>formats</a:t>
            </a:r>
          </a:p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Required downloading and installing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the ANC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Tool in order to use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 Tool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4000" dirty="0" smtClean="0"/>
              <a:t>Built </a:t>
            </a:r>
            <a:r>
              <a:rPr lang="en-US" sz="4000" dirty="0"/>
              <a:t>on</a:t>
            </a:r>
            <a:r>
              <a:rPr lang="en-US" sz="4000" dirty="0" smtClean="0"/>
              <a:t> XCES parser</a:t>
            </a:r>
          </a:p>
          <a:p>
            <a:pPr lvl="1">
              <a:lnSpc>
                <a:spcPct val="120000"/>
              </a:lnSpc>
            </a:pPr>
            <a:r>
              <a:rPr lang="en-US" sz="3600" dirty="0" smtClean="0"/>
              <a:t>SAX</a:t>
            </a:r>
            <a:r>
              <a:rPr lang="en-US" sz="3600" dirty="0"/>
              <a:t>- like parser that combines selected annotations with primary </a:t>
            </a:r>
            <a:r>
              <a:rPr lang="en-US" sz="3600" dirty="0" smtClean="0"/>
              <a:t>data</a:t>
            </a:r>
          </a:p>
          <a:p>
            <a:pPr lvl="1">
              <a:lnSpc>
                <a:spcPct val="120000"/>
              </a:lnSpc>
            </a:pPr>
            <a:r>
              <a:rPr lang="en-US" sz="3600" dirty="0" smtClean="0"/>
              <a:t>Uses </a:t>
            </a:r>
            <a:r>
              <a:rPr lang="en-US" sz="3600" dirty="0"/>
              <a:t>multiple implementations of the </a:t>
            </a:r>
            <a:r>
              <a:rPr lang="en-US" sz="3600" dirty="0" err="1"/>
              <a:t>org.xml.sax.DocumentHandler</a:t>
            </a:r>
            <a:r>
              <a:rPr lang="en-US" sz="3600" dirty="0"/>
              <a:t> </a:t>
            </a:r>
            <a:r>
              <a:rPr lang="en-US" sz="3600" dirty="0" smtClean="0"/>
              <a:t>interface</a:t>
            </a:r>
          </a:p>
          <a:p>
            <a:pPr>
              <a:lnSpc>
                <a:spcPct val="120000"/>
              </a:lnSpc>
            </a:pPr>
            <a:r>
              <a:rPr lang="en-US" sz="4000" dirty="0" smtClean="0"/>
              <a:t>Freely </a:t>
            </a:r>
            <a:r>
              <a:rPr lang="en-US" sz="4000" dirty="0"/>
              <a:t>available from the ANC </a:t>
            </a:r>
            <a:r>
              <a:rPr lang="en-US" sz="4000" dirty="0" smtClean="0"/>
              <a:t>website</a:t>
            </a:r>
          </a:p>
          <a:p>
            <a:pPr>
              <a:lnSpc>
                <a:spcPct val="120000"/>
              </a:lnSpc>
            </a:pPr>
            <a:r>
              <a:rPr lang="en-US" sz="4000" dirty="0" smtClean="0"/>
              <a:t>Can be </a:t>
            </a:r>
            <a:r>
              <a:rPr lang="en-US" sz="4000" dirty="0"/>
              <a:t>used by any application that allows the user to specify the SAX parser to be </a:t>
            </a:r>
            <a:r>
              <a:rPr lang="en-US" sz="4000" dirty="0" smtClean="0"/>
              <a:t>used</a:t>
            </a:r>
          </a:p>
          <a:p>
            <a:pPr lvl="2">
              <a:lnSpc>
                <a:spcPct val="120000"/>
              </a:lnSpc>
            </a:pPr>
            <a:r>
              <a:rPr lang="en-US" sz="3200" dirty="0" smtClean="0"/>
              <a:t>e.g</a:t>
            </a:r>
            <a:r>
              <a:rPr lang="en-US" sz="3200" dirty="0"/>
              <a:t>., Saxon can be used to apply XSLT </a:t>
            </a:r>
            <a:r>
              <a:rPr lang="en-US" sz="3200" dirty="0" err="1"/>
              <a:t>stylesheets</a:t>
            </a:r>
            <a:r>
              <a:rPr lang="en-US" sz="3200" dirty="0"/>
              <a:t> to</a:t>
            </a:r>
            <a:r>
              <a:rPr lang="en-US" sz="3200" dirty="0" smtClean="0"/>
              <a:t> </a:t>
            </a:r>
            <a:r>
              <a:rPr lang="en-US" sz="3200" dirty="0" err="1" smtClean="0"/>
              <a:t>GrAF</a:t>
            </a:r>
            <a:r>
              <a:rPr lang="en-US" sz="3200" dirty="0" smtClean="0"/>
              <a:t> annotations </a:t>
            </a:r>
            <a:r>
              <a:rPr lang="en-US" sz="3200" dirty="0"/>
              <a:t>without first </a:t>
            </a:r>
            <a:r>
              <a:rPr lang="en-US" sz="3200" dirty="0" smtClean="0"/>
              <a:t>merging </a:t>
            </a:r>
            <a:r>
              <a:rPr lang="en-US" sz="3200" dirty="0"/>
              <a:t>annotations and primary </a:t>
            </a:r>
            <a:r>
              <a:rPr lang="en-US" sz="3200" dirty="0" smtClean="0"/>
              <a:t>data</a:t>
            </a:r>
          </a:p>
          <a:p>
            <a:pPr>
              <a:lnSpc>
                <a:spcPct val="120000"/>
              </a:lnSpc>
            </a:pPr>
            <a:r>
              <a:rPr lang="en-US" sz="4000" dirty="0" smtClean="0"/>
              <a:t>Provides </a:t>
            </a:r>
            <a:r>
              <a:rPr lang="en-US" sz="4000" dirty="0"/>
              <a:t>several options for representing overlapping </a:t>
            </a:r>
            <a:r>
              <a:rPr lang="en-US" sz="4000" dirty="0" smtClean="0"/>
              <a:t>hierarchies</a:t>
            </a:r>
            <a:endParaRPr lang="en-US" sz="4000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ANC2Go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Web application 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will </a:t>
            </a:r>
            <a:r>
              <a:rPr lang="en-US" dirty="0"/>
              <a:t>be implemented as a </a:t>
            </a:r>
            <a:r>
              <a:rPr lang="en-US" dirty="0" err="1"/>
              <a:t>RESTful</a:t>
            </a:r>
            <a:r>
              <a:rPr lang="en-US" dirty="0"/>
              <a:t> web service</a:t>
            </a:r>
            <a:r>
              <a:rPr lang="en-US" dirty="0" smtClean="0"/>
              <a:t> this summer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Users choose </a:t>
            </a:r>
            <a:r>
              <a:rPr lang="en-US" dirty="0"/>
              <a:t>data and annotations</a:t>
            </a:r>
            <a:r>
              <a:rPr lang="en-US" dirty="0" smtClean="0"/>
              <a:t> and desired </a:t>
            </a:r>
            <a:r>
              <a:rPr lang="en-US" dirty="0"/>
              <a:t>output </a:t>
            </a:r>
            <a:r>
              <a:rPr lang="en-US" dirty="0" smtClean="0"/>
              <a:t>format</a:t>
            </a:r>
          </a:p>
          <a:p>
            <a:pPr>
              <a:lnSpc>
                <a:spcPct val="120000"/>
              </a:lnSpc>
            </a:pPr>
            <a:r>
              <a:rPr lang="en-US" dirty="0"/>
              <a:t>S</a:t>
            </a:r>
            <a:r>
              <a:rPr lang="en-US" dirty="0" smtClean="0"/>
              <a:t>end request </a:t>
            </a:r>
            <a:r>
              <a:rPr lang="en-US" dirty="0"/>
              <a:t>via</a:t>
            </a:r>
            <a:r>
              <a:rPr lang="en-US" dirty="0" smtClean="0"/>
              <a:t> web interface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ANC2Go </a:t>
            </a:r>
            <a:r>
              <a:rPr lang="en-US" dirty="0"/>
              <a:t>returns a URL from which the user can </a:t>
            </a:r>
            <a:r>
              <a:rPr lang="en-US" dirty="0" smtClean="0"/>
              <a:t>download </a:t>
            </a:r>
            <a:r>
              <a:rPr lang="en-US" dirty="0"/>
              <a:t>the requested </a:t>
            </a:r>
            <a:r>
              <a:rPr lang="en-US" dirty="0" smtClean="0"/>
              <a:t>corpus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E46C0A"/>
                </a:solidFill>
              </a:rPr>
              <a:t>U</a:t>
            </a:r>
            <a:r>
              <a:rPr lang="en-US" b="1" dirty="0" smtClean="0">
                <a:solidFill>
                  <a:srgbClr val="E46C0A"/>
                </a:solidFill>
              </a:rPr>
              <a:t>sers create </a:t>
            </a:r>
            <a:r>
              <a:rPr lang="en-US" b="1" dirty="0">
                <a:solidFill>
                  <a:srgbClr val="E46C0A"/>
                </a:solidFill>
              </a:rPr>
              <a:t>a</a:t>
            </a:r>
            <a:r>
              <a:rPr lang="en-US" b="1" dirty="0" smtClean="0">
                <a:solidFill>
                  <a:srgbClr val="E46C0A"/>
                </a:solidFill>
              </a:rPr>
              <a:t> “personalized” </a:t>
            </a:r>
            <a:r>
              <a:rPr lang="en-US" b="1" dirty="0">
                <a:solidFill>
                  <a:srgbClr val="E46C0A"/>
                </a:solidFill>
              </a:rPr>
              <a:t>corpus</a:t>
            </a:r>
            <a:r>
              <a:rPr lang="en-US" b="1" dirty="0" smtClean="0">
                <a:solidFill>
                  <a:srgbClr val="E46C0A"/>
                </a:solidFill>
              </a:rPr>
              <a:t> 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data </a:t>
            </a:r>
            <a:r>
              <a:rPr lang="en-US" dirty="0"/>
              <a:t>and </a:t>
            </a:r>
            <a:r>
              <a:rPr lang="en-US" dirty="0" smtClean="0"/>
              <a:t>annotations </a:t>
            </a:r>
            <a:r>
              <a:rPr lang="en-US" dirty="0"/>
              <a:t>of their </a:t>
            </a:r>
            <a:r>
              <a:rPr lang="en-US" dirty="0" smtClean="0"/>
              <a:t>choosing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format </a:t>
            </a:r>
            <a:r>
              <a:rPr lang="en-US" dirty="0"/>
              <a:t>most useful to </a:t>
            </a:r>
            <a:r>
              <a:rPr lang="en-US" dirty="0" smtClean="0"/>
              <a:t>them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ANC2Go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ts val="3360"/>
              </a:lnSpc>
              <a:spcAft>
                <a:spcPts val="600"/>
              </a:spcAft>
            </a:pPr>
            <a:r>
              <a:rPr lang="en-US" sz="2400" dirty="0" smtClean="0"/>
              <a:t>Can </a:t>
            </a:r>
            <a:r>
              <a:rPr lang="en-US" sz="2400" dirty="0"/>
              <a:t>be applied to</a:t>
            </a:r>
            <a:r>
              <a:rPr lang="en-US" sz="2400" dirty="0" smtClean="0"/>
              <a:t> </a:t>
            </a:r>
          </a:p>
          <a:p>
            <a:pPr lvl="1">
              <a:lnSpc>
                <a:spcPts val="3360"/>
              </a:lnSpc>
              <a:spcAft>
                <a:spcPts val="600"/>
              </a:spcAft>
            </a:pPr>
            <a:r>
              <a:rPr lang="en-US" sz="2000" dirty="0" smtClean="0"/>
              <a:t>MASC </a:t>
            </a:r>
            <a:r>
              <a:rPr lang="en-US" sz="2000" dirty="0"/>
              <a:t>data and </a:t>
            </a:r>
            <a:r>
              <a:rPr lang="en-US" sz="2000" dirty="0" smtClean="0"/>
              <a:t>annotations</a:t>
            </a:r>
          </a:p>
          <a:p>
            <a:pPr lvl="1">
              <a:lnSpc>
                <a:spcPts val="3360"/>
              </a:lnSpc>
              <a:spcAft>
                <a:spcPts val="600"/>
              </a:spcAft>
            </a:pPr>
            <a:r>
              <a:rPr lang="en-US" sz="2000" dirty="0" smtClean="0"/>
              <a:t>Sentence Corpus (WN/FN)</a:t>
            </a:r>
          </a:p>
          <a:p>
            <a:pPr lvl="1">
              <a:lnSpc>
                <a:spcPts val="3360"/>
              </a:lnSpc>
              <a:spcAft>
                <a:spcPts val="600"/>
              </a:spcAft>
            </a:pPr>
            <a:r>
              <a:rPr lang="en-US" sz="2000" dirty="0" smtClean="0"/>
              <a:t>OANC</a:t>
            </a:r>
          </a:p>
          <a:p>
            <a:pPr>
              <a:lnSpc>
                <a:spcPts val="3360"/>
              </a:lnSpc>
              <a:spcAft>
                <a:spcPts val="600"/>
              </a:spcAft>
            </a:pPr>
            <a:r>
              <a:rPr lang="en-US" sz="2400" b="1" dirty="0" smtClean="0">
                <a:solidFill>
                  <a:srgbClr val="E46C0A"/>
                </a:solidFill>
              </a:rPr>
              <a:t>MASC </a:t>
            </a:r>
            <a:r>
              <a:rPr lang="en-US" sz="2400" b="1" dirty="0">
                <a:solidFill>
                  <a:srgbClr val="E46C0A"/>
                </a:solidFill>
              </a:rPr>
              <a:t>user need never deal directly with or see the underlying </a:t>
            </a:r>
            <a:r>
              <a:rPr lang="en-US" sz="2400" b="1" dirty="0" smtClean="0">
                <a:solidFill>
                  <a:srgbClr val="E46C0A"/>
                </a:solidFill>
              </a:rPr>
              <a:t>representation </a:t>
            </a:r>
            <a:r>
              <a:rPr lang="en-US" sz="2400" b="1" dirty="0">
                <a:solidFill>
                  <a:srgbClr val="E46C0A"/>
                </a:solidFill>
              </a:rPr>
              <a:t>of the corpus and</a:t>
            </a:r>
            <a:r>
              <a:rPr lang="en-US" sz="2400" b="1" dirty="0" smtClean="0">
                <a:solidFill>
                  <a:srgbClr val="E46C0A"/>
                </a:solidFill>
              </a:rPr>
              <a:t> stand</a:t>
            </a:r>
            <a:r>
              <a:rPr lang="en-US" sz="2400" b="1" dirty="0">
                <a:solidFill>
                  <a:srgbClr val="E46C0A"/>
                </a:solidFill>
              </a:rPr>
              <a:t>-off </a:t>
            </a:r>
            <a:r>
              <a:rPr lang="en-US" sz="2400" b="1" dirty="0" smtClean="0">
                <a:solidFill>
                  <a:srgbClr val="E46C0A"/>
                </a:solidFill>
              </a:rPr>
              <a:t>annotations</a:t>
            </a:r>
            <a:endParaRPr lang="en-US" sz="2400" dirty="0" smtClean="0"/>
          </a:p>
          <a:p>
            <a:pPr lvl="1">
              <a:lnSpc>
                <a:spcPts val="3360"/>
              </a:lnSpc>
              <a:spcAft>
                <a:spcPts val="600"/>
              </a:spcAft>
            </a:pPr>
            <a:r>
              <a:rPr lang="en-US" sz="2000" dirty="0" smtClean="0"/>
              <a:t>But gains </a:t>
            </a:r>
            <a:r>
              <a:rPr lang="en-US" sz="2000" dirty="0"/>
              <a:t>all the advantages that representation </a:t>
            </a:r>
            <a:r>
              <a:rPr lang="en-US" sz="2000" dirty="0" smtClean="0"/>
              <a:t>offers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 formats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57478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dirty="0"/>
              <a:t>XML in-</a:t>
            </a:r>
            <a:r>
              <a:rPr lang="en-US" sz="2000" dirty="0" smtClean="0"/>
              <a:t>line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1600" dirty="0" smtClean="0"/>
              <a:t>Suitable </a:t>
            </a:r>
            <a:r>
              <a:rPr lang="en-US" sz="1600" dirty="0"/>
              <a:t>for use with the </a:t>
            </a:r>
            <a:r>
              <a:rPr lang="en-US" sz="1600" dirty="0" err="1"/>
              <a:t>BNCs</a:t>
            </a:r>
            <a:r>
              <a:rPr lang="en-US" sz="1600" dirty="0"/>
              <a:t> XAIRA search and access interface</a:t>
            </a:r>
            <a:r>
              <a:rPr lang="en-US" sz="1600" dirty="0" smtClean="0"/>
              <a:t> 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1600" dirty="0" smtClean="0"/>
              <a:t>Input to any XML</a:t>
            </a:r>
            <a:r>
              <a:rPr lang="en-US" sz="1600" dirty="0"/>
              <a:t>-aware </a:t>
            </a:r>
            <a:r>
              <a:rPr lang="en-US" sz="1600" dirty="0" smtClean="0"/>
              <a:t>software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dirty="0" smtClean="0"/>
              <a:t>Token with </a:t>
            </a:r>
            <a:r>
              <a:rPr lang="en-US" sz="2000" dirty="0"/>
              <a:t>part of speech </a:t>
            </a:r>
            <a:r>
              <a:rPr lang="en-US" sz="2000" dirty="0" smtClean="0"/>
              <a:t>tags, separated </a:t>
            </a:r>
            <a:r>
              <a:rPr lang="en-US" sz="2000" dirty="0"/>
              <a:t>by</a:t>
            </a:r>
            <a:r>
              <a:rPr lang="en-US" sz="2000" dirty="0" smtClean="0"/>
              <a:t> character </a:t>
            </a:r>
            <a:r>
              <a:rPr lang="en-US" sz="2000" dirty="0"/>
              <a:t>of the user’s </a:t>
            </a:r>
            <a:r>
              <a:rPr lang="en-US" sz="2000" dirty="0" smtClean="0"/>
              <a:t>choice</a:t>
            </a:r>
            <a:endParaRPr lang="en-US" sz="2000" dirty="0" smtClean="0"/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1600" dirty="0" smtClean="0"/>
              <a:t>Input </a:t>
            </a:r>
            <a:r>
              <a:rPr lang="en-US" sz="1600" dirty="0"/>
              <a:t>to general-purpose </a:t>
            </a:r>
            <a:r>
              <a:rPr lang="en-US" sz="1600" dirty="0" smtClean="0"/>
              <a:t>concordance </a:t>
            </a:r>
            <a:r>
              <a:rPr lang="en-US" sz="1600" dirty="0"/>
              <a:t>software including </a:t>
            </a:r>
            <a:r>
              <a:rPr lang="en-US" sz="1600" dirty="0" err="1" smtClean="0"/>
              <a:t>MonoConc</a:t>
            </a:r>
            <a:r>
              <a:rPr lang="en-US" sz="1600" dirty="0" smtClean="0"/>
              <a:t> </a:t>
            </a:r>
            <a:r>
              <a:rPr lang="en-US" sz="1600" dirty="0"/>
              <a:t>and Word- </a:t>
            </a:r>
            <a:r>
              <a:rPr lang="en-US" sz="1600" dirty="0" smtClean="0"/>
              <a:t>Smith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dirty="0" smtClean="0"/>
              <a:t>Token/part </a:t>
            </a:r>
            <a:r>
              <a:rPr lang="en-US" sz="2000" dirty="0"/>
              <a:t>of speech input for the Natural Language Toolkit (NLTK</a:t>
            </a:r>
            <a:r>
              <a:rPr lang="en-US" sz="2000" dirty="0" smtClean="0"/>
              <a:t>)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dirty="0" smtClean="0"/>
              <a:t>CONLL </a:t>
            </a:r>
            <a:r>
              <a:rPr lang="en-US" sz="2000" dirty="0"/>
              <a:t>IOB </a:t>
            </a:r>
            <a:r>
              <a:rPr lang="en-US" sz="2000" dirty="0" smtClean="0"/>
              <a:t>format</a:t>
            </a:r>
            <a:endParaRPr lang="en-US" sz="2000" dirty="0" smtClean="0"/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1600" dirty="0" smtClean="0"/>
              <a:t>U</a:t>
            </a:r>
            <a:r>
              <a:rPr lang="en-US" sz="1600" dirty="0" smtClean="0"/>
              <a:t>sed </a:t>
            </a:r>
            <a:r>
              <a:rPr lang="en-US" sz="1600" dirty="0"/>
              <a:t>in the Conference on </a:t>
            </a:r>
            <a:r>
              <a:rPr lang="en-US" sz="1600" dirty="0" smtClean="0"/>
              <a:t>Natural </a:t>
            </a:r>
            <a:r>
              <a:rPr lang="en-US" sz="1600" dirty="0"/>
              <a:t>Language Learning shared </a:t>
            </a:r>
            <a:r>
              <a:rPr lang="en-US" sz="1600" dirty="0" smtClean="0"/>
              <a:t>tasks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</a:t>
            </a:r>
            <a:r>
              <a:rPr lang="en-US" dirty="0" err="1" smtClean="0"/>
              <a:t>GrAF</a:t>
            </a:r>
            <a:r>
              <a:rPr lang="en-US" dirty="0" smtClean="0"/>
              <a:t>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dirty="0"/>
              <a:t>M</a:t>
            </a:r>
            <a:r>
              <a:rPr lang="en-US" sz="2000" dirty="0" smtClean="0"/>
              <a:t>odules to use </a:t>
            </a:r>
            <a:r>
              <a:rPr lang="en-US" sz="2000" dirty="0" err="1" smtClean="0"/>
              <a:t>GrAF</a:t>
            </a:r>
            <a:r>
              <a:rPr lang="en-US" sz="2000" dirty="0" smtClean="0"/>
              <a:t> annotations in general</a:t>
            </a:r>
            <a:r>
              <a:rPr lang="en-US" sz="2000" dirty="0"/>
              <a:t>-purpose </a:t>
            </a:r>
            <a:r>
              <a:rPr lang="en-US" sz="2000" dirty="0" smtClean="0"/>
              <a:t>annotation </a:t>
            </a:r>
            <a:r>
              <a:rPr lang="en-US" sz="2000" dirty="0"/>
              <a:t>and analysis </a:t>
            </a:r>
            <a:r>
              <a:rPr lang="en-US" sz="2000" dirty="0" smtClean="0"/>
              <a:t>tools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1800" dirty="0" smtClean="0"/>
              <a:t>GATE 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1800" dirty="0" smtClean="0"/>
              <a:t>UIMA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1800" dirty="0" smtClean="0"/>
              <a:t>NLTK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dirty="0" smtClean="0"/>
              <a:t>Can use these </a:t>
            </a:r>
            <a:r>
              <a:rPr lang="en-US" sz="2000" dirty="0"/>
              <a:t>systems independently</a:t>
            </a:r>
            <a:r>
              <a:rPr lang="en-US" sz="2000" dirty="0" smtClean="0"/>
              <a:t> or interchangeably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dirty="0" smtClean="0"/>
              <a:t>Java </a:t>
            </a:r>
            <a:r>
              <a:rPr lang="en-US" sz="2000" dirty="0"/>
              <a:t>API for </a:t>
            </a:r>
            <a:r>
              <a:rPr lang="en-US" sz="2000" dirty="0" err="1"/>
              <a:t>GrAF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1800" dirty="0" smtClean="0"/>
              <a:t>I</a:t>
            </a:r>
            <a:r>
              <a:rPr lang="en-US" sz="1800" dirty="0" smtClean="0"/>
              <a:t>ncludes </a:t>
            </a:r>
            <a:r>
              <a:rPr lang="en-US" sz="1800" dirty="0"/>
              <a:t>a </a:t>
            </a:r>
            <a:r>
              <a:rPr lang="en-US" sz="1800" dirty="0" err="1" smtClean="0"/>
              <a:t>GraphVizRenderer</a:t>
            </a:r>
            <a:r>
              <a:rPr lang="en-US" sz="1800" dirty="0" smtClean="0"/>
              <a:t> to </a:t>
            </a:r>
            <a:r>
              <a:rPr lang="en-US" sz="1800" dirty="0"/>
              <a:t>generate</a:t>
            </a:r>
            <a:r>
              <a:rPr lang="en-US" sz="1800" dirty="0" smtClean="0"/>
              <a:t> visualizations of an annotation </a:t>
            </a:r>
            <a:r>
              <a:rPr lang="en-US" sz="1800" dirty="0" err="1" smtClean="0"/>
              <a:t>subgraph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c2go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702" y="0"/>
            <a:ext cx="53713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c2go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037" y="-1"/>
            <a:ext cx="4997451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c2go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752" y="50799"/>
            <a:ext cx="6997700" cy="680720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ANC2Go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Choose among 3 corpus options (OANC, MASC, </a:t>
            </a:r>
            <a:r>
              <a:rPr lang="en-US" dirty="0" err="1" smtClean="0"/>
              <a:t>WordNet</a:t>
            </a:r>
            <a:r>
              <a:rPr lang="en-US" dirty="0" smtClean="0"/>
              <a:t> sense corpus)</a:t>
            </a:r>
          </a:p>
          <a:p>
            <a:pPr marL="514350" indent="-514350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Choose entire corpus and annotations</a:t>
            </a:r>
            <a:r>
              <a:rPr lang="en-US" dirty="0"/>
              <a:t>, or</a:t>
            </a:r>
            <a:r>
              <a:rPr lang="en-US" dirty="0" smtClean="0"/>
              <a:t> browse corpus </a:t>
            </a:r>
            <a:r>
              <a:rPr lang="en-US" dirty="0"/>
              <a:t>file hierarchy and limit the texts to be included</a:t>
            </a:r>
            <a:r>
              <a:rPr lang="en-US" dirty="0" smtClean="0"/>
              <a:t> </a:t>
            </a:r>
          </a:p>
          <a:p>
            <a:pPr marL="514350" indent="-514350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When </a:t>
            </a:r>
            <a:r>
              <a:rPr lang="en-US" dirty="0"/>
              <a:t>a corpus is chosen,</a:t>
            </a:r>
            <a:r>
              <a:rPr lang="en-US" dirty="0" smtClean="0"/>
              <a:t> list </a:t>
            </a:r>
            <a:r>
              <a:rPr lang="en-US" dirty="0"/>
              <a:t>of available annotations</a:t>
            </a:r>
            <a:r>
              <a:rPr lang="en-US" dirty="0" smtClean="0"/>
              <a:t> dynamically </a:t>
            </a:r>
            <a:r>
              <a:rPr lang="en-US" dirty="0"/>
              <a:t>updated to include only those annotations available for that </a:t>
            </a:r>
            <a:r>
              <a:rPr lang="en-US" dirty="0" smtClean="0"/>
              <a:t>corpus </a:t>
            </a:r>
          </a:p>
          <a:p>
            <a:pPr marL="514350" indent="-514350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Annotation </a:t>
            </a:r>
            <a:r>
              <a:rPr lang="en-US" dirty="0"/>
              <a:t>options may be further limited when the user chooses an output </a:t>
            </a:r>
            <a:r>
              <a:rPr lang="en-US" dirty="0" smtClean="0"/>
              <a:t>format</a:t>
            </a:r>
          </a:p>
          <a:p>
            <a:pPr marL="914400" lvl="1" indent="-514350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For e</a:t>
            </a:r>
            <a:r>
              <a:rPr lang="en-US" dirty="0"/>
              <a:t>x</a:t>
            </a:r>
            <a:r>
              <a:rPr lang="en-US" dirty="0" smtClean="0"/>
              <a:t>ample</a:t>
            </a:r>
            <a:r>
              <a:rPr lang="en-US" dirty="0"/>
              <a:t>, </a:t>
            </a:r>
            <a:r>
              <a:rPr lang="en-US" dirty="0" err="1"/>
              <a:t>MonoConc</a:t>
            </a:r>
            <a:r>
              <a:rPr lang="en-US" dirty="0"/>
              <a:t> and Wordsmith formats</a:t>
            </a:r>
            <a:r>
              <a:rPr lang="en-US" dirty="0" smtClean="0"/>
              <a:t> available </a:t>
            </a:r>
            <a:r>
              <a:rPr lang="en-US" dirty="0"/>
              <a:t>for token/POS </a:t>
            </a:r>
            <a:r>
              <a:rPr lang="en-US" dirty="0" smtClean="0"/>
              <a:t>only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ANC2Go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20000"/>
              </a:lnSpc>
              <a:spcAft>
                <a:spcPts val="600"/>
              </a:spcAft>
            </a:pPr>
            <a:r>
              <a:rPr lang="en-US" sz="2400" dirty="0" smtClean="0"/>
              <a:t>ANC2Go generates only token/POS for NLTK, although NLTK processes other annotation types. </a:t>
            </a:r>
          </a:p>
          <a:p>
            <a:pPr marL="914400" lvl="1" indent="-514350">
              <a:lnSpc>
                <a:spcPct val="120000"/>
              </a:lnSpc>
              <a:spcAft>
                <a:spcPts val="600"/>
              </a:spcAft>
            </a:pPr>
            <a:r>
              <a:rPr lang="en-US" sz="2000" dirty="0" smtClean="0"/>
              <a:t>NLTK corpus reader for other annotation types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2400" dirty="0" smtClean="0"/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400" dirty="0" smtClean="0"/>
              <a:t>If XML </a:t>
            </a:r>
            <a:r>
              <a:rPr lang="en-US" sz="2400" dirty="0"/>
              <a:t>is the chosen output format, the user is </a:t>
            </a:r>
            <a:r>
              <a:rPr lang="en-US" sz="2400" dirty="0" smtClean="0"/>
              <a:t>provided </a:t>
            </a:r>
            <a:r>
              <a:rPr lang="en-US" sz="2400" dirty="0"/>
              <a:t>with a set of alternative means to handle overlapping </a:t>
            </a:r>
            <a:r>
              <a:rPr lang="en-US" sz="2400" dirty="0" smtClean="0"/>
              <a:t>hierarchies</a:t>
            </a:r>
            <a:endParaRPr lang="en-US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ANC2Go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dirty="0" smtClean="0"/>
              <a:t>ANC2Go </a:t>
            </a:r>
            <a:r>
              <a:rPr lang="en-US" sz="2000" dirty="0"/>
              <a:t>consults the corpus and text headers to determine dependencies</a:t>
            </a:r>
            <a:r>
              <a:rPr lang="en-US" sz="2000" dirty="0" smtClean="0"/>
              <a:t> among annotations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1800" dirty="0" smtClean="0"/>
              <a:t>Occurs when annotation </a:t>
            </a:r>
            <a:r>
              <a:rPr lang="en-US" sz="1800" dirty="0"/>
              <a:t>references another annotation rather the primary data </a:t>
            </a:r>
            <a:r>
              <a:rPr lang="en-US" sz="1800" dirty="0" smtClean="0"/>
              <a:t>itself</a:t>
            </a:r>
          </a:p>
          <a:p>
            <a:pPr marL="342900" lvl="1" indent="-342900">
              <a:lnSpc>
                <a:spcPct val="12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000" dirty="0" smtClean="0"/>
              <a:t>ANC2Go automatically includes required annotations</a:t>
            </a:r>
            <a:endParaRPr lang="en-US" sz="1600" dirty="0" smtClean="0"/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1800" dirty="0" smtClean="0"/>
              <a:t>For </a:t>
            </a:r>
            <a:r>
              <a:rPr lang="en-US" sz="1800" dirty="0"/>
              <a:t>example, the Penn Treebank syntactic </a:t>
            </a:r>
            <a:r>
              <a:rPr lang="en-US" sz="1800" dirty="0" smtClean="0"/>
              <a:t>annotations reference Penn </a:t>
            </a:r>
            <a:r>
              <a:rPr lang="en-US" sz="1800" dirty="0"/>
              <a:t>Treebank token/POS annotations</a:t>
            </a:r>
            <a:r>
              <a:rPr lang="en-US" sz="1800" dirty="0" smtClean="0"/>
              <a:t> 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US" sz="1600" dirty="0" smtClean="0"/>
              <a:t>also </a:t>
            </a:r>
            <a:r>
              <a:rPr lang="en-US" sz="1600" dirty="0"/>
              <a:t>referenced by other </a:t>
            </a:r>
            <a:r>
              <a:rPr lang="en-US" sz="1600" dirty="0" smtClean="0"/>
              <a:t>annotations in MASC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1800" dirty="0" smtClean="0"/>
              <a:t>When user </a:t>
            </a:r>
            <a:r>
              <a:rPr lang="en-US" sz="1800" dirty="0"/>
              <a:t>chooses</a:t>
            </a:r>
            <a:r>
              <a:rPr lang="en-US" sz="1800" dirty="0" smtClean="0"/>
              <a:t> Penn </a:t>
            </a:r>
            <a:r>
              <a:rPr lang="en-US" sz="1800" dirty="0"/>
              <a:t>Treebank annotations</a:t>
            </a:r>
            <a:r>
              <a:rPr lang="en-US" sz="1800" dirty="0" smtClean="0"/>
              <a:t> ANC2Go automatically </a:t>
            </a:r>
            <a:r>
              <a:rPr lang="en-US" sz="1800" dirty="0"/>
              <a:t>includes the Treebank token </a:t>
            </a:r>
            <a:r>
              <a:rPr lang="en-US" sz="1800" dirty="0" smtClean="0"/>
              <a:t>annotations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http://</a:t>
            </a:r>
            <a:r>
              <a:rPr lang="en-US" dirty="0" err="1" smtClean="0"/>
              <a:t>www.anc.org</a:t>
            </a:r>
            <a:endParaRPr lang="en-US" dirty="0" smtClean="0"/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OANC data (15 million words) and annotations freely downloadable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NB: </a:t>
            </a:r>
            <a:r>
              <a:rPr lang="en-US" dirty="0" smtClean="0"/>
              <a:t>Still in a previous version of </a:t>
            </a:r>
            <a:r>
              <a:rPr lang="en-US" dirty="0" err="1" smtClean="0"/>
              <a:t>GrAF</a:t>
            </a:r>
            <a:r>
              <a:rPr lang="en-US" dirty="0" smtClean="0"/>
              <a:t>—will be updated this summer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http://www.anc.org/MASC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MASC data (220K words) and annotations (for 82K words) freely downloadable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Uses the new and final ISO version of </a:t>
            </a:r>
            <a:r>
              <a:rPr lang="en-US" dirty="0" err="1" smtClean="0"/>
              <a:t>GrAF</a:t>
            </a:r>
            <a:endParaRPr lang="en-US" dirty="0" smtClean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http://www.anc.org:8080/ANC2Go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ANC2Go web application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900493"/>
            <a:ext cx="8229600" cy="298875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Thank you!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Questions?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5178</TotalTime>
  <Words>1212</Words>
  <Application>Microsoft Macintosh PowerPoint</Application>
  <PresentationFormat>On-screen Show (4:3)</PresentationFormat>
  <Paragraphs>150</Paragraphs>
  <Slides>27</Slides>
  <Notes>0</Notes>
  <HiddenSlides>4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Office Theme</vt:lpstr>
      <vt:lpstr>Document1!OLE_LINK1</vt:lpstr>
      <vt:lpstr>Document1!OLE_LINK1</vt:lpstr>
      <vt:lpstr>A Web Application for Customized Corpus Delivery</vt:lpstr>
      <vt:lpstr>Web services</vt:lpstr>
      <vt:lpstr>Context</vt:lpstr>
      <vt:lpstr>Context</vt:lpstr>
      <vt:lpstr>Context</vt:lpstr>
      <vt:lpstr>Context </vt:lpstr>
      <vt:lpstr>MASC</vt:lpstr>
      <vt:lpstr>MASC Annotations (first 220K words)</vt:lpstr>
      <vt:lpstr>MASC Composition (first 220K words)</vt:lpstr>
      <vt:lpstr>MASC Format</vt:lpstr>
      <vt:lpstr>MASC File Structure</vt:lpstr>
      <vt:lpstr>WordNet/FrameNet Annotation</vt:lpstr>
      <vt:lpstr>Sentence Corpus</vt:lpstr>
      <vt:lpstr>ANC Tool</vt:lpstr>
      <vt:lpstr>ANC Tool</vt:lpstr>
      <vt:lpstr>ANC2Go</vt:lpstr>
      <vt:lpstr>ANC2Go</vt:lpstr>
      <vt:lpstr>Output formats</vt:lpstr>
      <vt:lpstr>Additional GrAF Tools</vt:lpstr>
      <vt:lpstr>Slide 20</vt:lpstr>
      <vt:lpstr>Slide 21</vt:lpstr>
      <vt:lpstr>Slide 22</vt:lpstr>
      <vt:lpstr>Using ANC2Go</vt:lpstr>
      <vt:lpstr>Using ANC2Go</vt:lpstr>
      <vt:lpstr>Using ANC2Go</vt:lpstr>
      <vt:lpstr>Download</vt:lpstr>
      <vt:lpstr>Thank you!  Questions? </vt:lpstr>
    </vt:vector>
  </TitlesOfParts>
  <Company>Vassar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Web Service for Customized Corpus Delivery</dc:title>
  <dc:creator>Nancy Ide</dc:creator>
  <cp:lastModifiedBy>Nancy Ide</cp:lastModifiedBy>
  <cp:revision>14</cp:revision>
  <cp:lastPrinted>2010-05-18T15:39:54Z</cp:lastPrinted>
  <dcterms:created xsi:type="dcterms:W3CDTF">2010-05-18T15:39:20Z</dcterms:created>
  <dcterms:modified xsi:type="dcterms:W3CDTF">2010-05-21T10:53:50Z</dcterms:modified>
</cp:coreProperties>
</file>