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2.xml" ContentType="application/vnd.openxmlformats-officedocument.presentationml.slide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5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tags/tag3.xml" ContentType="application/vnd.openxmlformats-officedocument.presentationml.tags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tags/tag4.xml" ContentType="application/vnd.openxmlformats-officedocument.presentationml.tags+xml"/>
  <Default Extension="wmf" ContentType="image/x-wmf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  <p:sldMasterId id="2147483649" r:id="rId2"/>
  </p:sldMasterIdLst>
  <p:notesMasterIdLst>
    <p:notesMasterId r:id="rId18"/>
  </p:notesMasterIdLst>
  <p:sldIdLst>
    <p:sldId id="256" r:id="rId3"/>
    <p:sldId id="263" r:id="rId4"/>
    <p:sldId id="277" r:id="rId5"/>
    <p:sldId id="269" r:id="rId6"/>
    <p:sldId id="264" r:id="rId7"/>
    <p:sldId id="280" r:id="rId8"/>
    <p:sldId id="268" r:id="rId9"/>
    <p:sldId id="289" r:id="rId10"/>
    <p:sldId id="282" r:id="rId11"/>
    <p:sldId id="284" r:id="rId12"/>
    <p:sldId id="283" r:id="rId13"/>
    <p:sldId id="285" r:id="rId14"/>
    <p:sldId id="286" r:id="rId15"/>
    <p:sldId id="287" r:id="rId16"/>
    <p:sldId id="273" r:id="rId17"/>
  </p:sldIdLst>
  <p:sldSz cx="9144000" cy="6858000" type="screen4x3"/>
  <p:notesSz cx="6743700" cy="9753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0636" autoAdjust="0"/>
  </p:normalViewPr>
  <p:slideViewPr>
    <p:cSldViewPr showGuides="1">
      <p:cViewPr varScale="1">
        <p:scale>
          <a:sx n="111" d="100"/>
          <a:sy n="111" d="100"/>
        </p:scale>
        <p:origin x="-7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dLbls>
            <c:showVal val="1"/>
          </c:dLbls>
          <c:cat>
            <c:strRef>
              <c:f>Sheet1!$A$2:$A$4</c:f>
              <c:strCache>
                <c:ptCount val="3"/>
                <c:pt idx="0">
                  <c:v>NP</c:v>
                </c:pt>
                <c:pt idx="1">
                  <c:v>PP</c:v>
                </c:pt>
                <c:pt idx="2">
                  <c:v>VP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94.13</c:v>
                </c:pt>
                <c:pt idx="1">
                  <c:v>97.36</c:v>
                </c:pt>
                <c:pt idx="2">
                  <c:v>93.39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short sent.</c:v>
                </c:pt>
              </c:strCache>
            </c:strRef>
          </c:tx>
          <c:dLbls>
            <c:showVal val="1"/>
          </c:dLbls>
          <c:cat>
            <c:strRef>
              <c:f>Sheet1!$A$2:$A$4</c:f>
              <c:strCache>
                <c:ptCount val="3"/>
                <c:pt idx="0">
                  <c:v>NP</c:v>
                </c:pt>
                <c:pt idx="1">
                  <c:v>PP</c:v>
                </c:pt>
                <c:pt idx="2">
                  <c:v>VP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93.49</c:v>
                </c:pt>
                <c:pt idx="1">
                  <c:v>96.33</c:v>
                </c:pt>
                <c:pt idx="2">
                  <c:v>90.88</c:v>
                </c:pt>
              </c:numCache>
            </c:numRef>
          </c:val>
        </c:ser>
        <c:dLbls>
          <c:showVal val="1"/>
        </c:dLbls>
        <c:axId val="617794408"/>
        <c:axId val="618240216"/>
      </c:barChart>
      <c:catAx>
        <c:axId val="617794408"/>
        <c:scaling>
          <c:orientation val="minMax"/>
        </c:scaling>
        <c:axPos val="b"/>
        <c:tickLblPos val="nextTo"/>
        <c:crossAx val="618240216"/>
        <c:crosses val="autoZero"/>
        <c:auto val="1"/>
        <c:lblAlgn val="ctr"/>
        <c:lblOffset val="100"/>
      </c:catAx>
      <c:valAx>
        <c:axId val="618240216"/>
        <c:scaling>
          <c:orientation val="minMax"/>
        </c:scaling>
        <c:axPos val="l"/>
        <c:majorGridlines/>
        <c:numFmt formatCode="General" sourceLinked="1"/>
        <c:tickLblPos val="nextTo"/>
        <c:crossAx val="617794408"/>
        <c:crosses val="autoZero"/>
        <c:crossBetween val="between"/>
      </c:valAx>
    </c:plotArea>
    <c:legend>
      <c:legendPos val="r"/>
      <c:layout/>
    </c:legend>
    <c:plotVisOnly val="1"/>
  </c:chart>
  <c:spPr>
    <a:solidFill>
      <a:schemeClr val="bg1"/>
    </a:solidFill>
  </c:spPr>
  <c:txPr>
    <a:bodyPr/>
    <a:lstStyle/>
    <a:p>
      <a:pPr>
        <a:defRPr sz="1800"/>
      </a:pPr>
      <a:endParaRPr lang="ja-JP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dLbls>
            <c:showVal val="1"/>
          </c:dLbls>
          <c:cat>
            <c:strRef>
              <c:f>Sheet1!$A$2:$A$4</c:f>
              <c:strCache>
                <c:ptCount val="3"/>
                <c:pt idx="0">
                  <c:v>NP</c:v>
                </c:pt>
                <c:pt idx="1">
                  <c:v>PP</c:v>
                </c:pt>
                <c:pt idx="2">
                  <c:v>VP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94.13</c:v>
                </c:pt>
                <c:pt idx="1">
                  <c:v>97.36</c:v>
                </c:pt>
                <c:pt idx="2">
                  <c:v>93.39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filtering</c:v>
                </c:pt>
              </c:strCache>
            </c:strRef>
          </c:tx>
          <c:dLbls>
            <c:showVal val="1"/>
          </c:dLbls>
          <c:cat>
            <c:strRef>
              <c:f>Sheet1!$A$2:$A$4</c:f>
              <c:strCache>
                <c:ptCount val="3"/>
                <c:pt idx="0">
                  <c:v>NP</c:v>
                </c:pt>
                <c:pt idx="1">
                  <c:v>PP</c:v>
                </c:pt>
                <c:pt idx="2">
                  <c:v>VP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95.59</c:v>
                </c:pt>
                <c:pt idx="1">
                  <c:v>97.51</c:v>
                </c:pt>
                <c:pt idx="2">
                  <c:v>95.39</c:v>
                </c:pt>
              </c:numCache>
            </c:numRef>
          </c:val>
        </c:ser>
        <c:dLbls>
          <c:showVal val="1"/>
        </c:dLbls>
        <c:axId val="590692920"/>
        <c:axId val="590695976"/>
      </c:barChart>
      <c:catAx>
        <c:axId val="590692920"/>
        <c:scaling>
          <c:orientation val="minMax"/>
        </c:scaling>
        <c:axPos val="b"/>
        <c:tickLblPos val="nextTo"/>
        <c:crossAx val="590695976"/>
        <c:crosses val="autoZero"/>
        <c:auto val="1"/>
        <c:lblAlgn val="ctr"/>
        <c:lblOffset val="100"/>
      </c:catAx>
      <c:valAx>
        <c:axId val="590695976"/>
        <c:scaling>
          <c:orientation val="minMax"/>
        </c:scaling>
        <c:axPos val="l"/>
        <c:majorGridlines/>
        <c:numFmt formatCode="General" sourceLinked="1"/>
        <c:tickLblPos val="nextTo"/>
        <c:crossAx val="590692920"/>
        <c:crosses val="autoZero"/>
        <c:crossBetween val="between"/>
      </c:valAx>
    </c:plotArea>
    <c:legend>
      <c:legendPos val="r"/>
      <c:layout/>
    </c:legend>
    <c:plotVisOnly val="1"/>
  </c:chart>
  <c:spPr>
    <a:solidFill>
      <a:schemeClr val="bg1"/>
    </a:solidFill>
  </c:spPr>
  <c:txPr>
    <a:bodyPr/>
    <a:lstStyle/>
    <a:p>
      <a:pPr>
        <a:defRPr sz="1800"/>
      </a:pPr>
      <a:endParaRPr lang="ja-JP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525" y="0"/>
            <a:ext cx="29225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31838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32325"/>
            <a:ext cx="5394325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4650"/>
            <a:ext cx="29225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525" y="9264650"/>
            <a:ext cx="29225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5340E9-9AFF-DD44-A073-B0E60EF3D774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ＭＳ Ｐ明朝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ＭＳ Ｐ明朝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ＭＳ Ｐ明朝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ＭＳ Ｐ明朝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ＭＳ Ｐ明朝" charset="-128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7D3368-D6FA-5645-9A80-6B9DC8EF52DF}" type="slidenum">
              <a:rPr lang="ja-JP" altLang="en-US"/>
              <a:pPr/>
              <a:t>1</a:t>
            </a:fld>
            <a:endParaRPr lang="en-US" altLang="ja-JP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/>
            <a:endParaRPr lang="ja-JP" altLang="en-US">
              <a:latin typeface="Times New Roman" charset="0"/>
              <a:ea typeface="ＭＳ Ｐ明朝" charset="-128"/>
            </a:endParaRPr>
          </a:p>
        </p:txBody>
      </p:sp>
      <p:sp>
        <p:nvSpPr>
          <p:cNvPr id="4" name="スライド番号プレースホルダ 3"/>
          <p:cNvSpPr txBox="1">
            <a:spLocks noGrp="1"/>
          </p:cNvSpPr>
          <p:nvPr/>
        </p:nvSpPr>
        <p:spPr>
          <a:xfrm>
            <a:off x="3819525" y="9264650"/>
            <a:ext cx="2922588" cy="487363"/>
          </a:xfrm>
          <a:prstGeom prst="rect">
            <a:avLst/>
          </a:prstGeom>
          <a:noFill/>
        </p:spPr>
        <p:txBody>
          <a:bodyPr anchor="b">
            <a:prstTxWarp prst="textNoShape">
              <a:avLst/>
            </a:prstTxWarp>
          </a:bodyPr>
          <a:lstStyle/>
          <a:p>
            <a:pPr algn="r" defTabSz="457200"/>
            <a:fld id="{18887DCD-69EC-E74B-B5FF-65C321F2BE1A}" type="slidenum">
              <a:rPr lang="ja-JP" altLang="en-US" sz="1200">
                <a:latin typeface="Calibri" charset="0"/>
              </a:rPr>
              <a:pPr algn="r" defTabSz="457200"/>
              <a:t>2</a:t>
            </a:fld>
            <a:endParaRPr lang="en-US" altLang="ja-JP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ja-JP">
                <a:latin typeface="Times New Roman" charset="0"/>
                <a:ea typeface="ＭＳ Ｐ明朝" charset="-128"/>
              </a:rPr>
              <a:t>statistical testing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19525" y="9264650"/>
            <a:ext cx="2922588" cy="487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defTabSz="457200"/>
            <a:fld id="{D15C32F5-DAB3-FF4D-BB09-493742B161B2}" type="slidenum">
              <a:rPr lang="en-US" altLang="ja-JP" sz="1200">
                <a:latin typeface="Calibri" charset="0"/>
              </a:rPr>
              <a:pPr algn="r" defTabSz="457200"/>
              <a:t>5</a:t>
            </a:fld>
            <a:endParaRPr lang="en-US" altLang="ja-JP" sz="1200">
              <a:latin typeface="Calibri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>
              <a:spcBef>
                <a:spcPct val="0"/>
              </a:spcBef>
            </a:pPr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19525" y="9264650"/>
            <a:ext cx="2922588" cy="487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defTabSz="457200"/>
            <a:fld id="{4EF07413-8162-9944-8BCB-8614F1A78864}" type="slidenum">
              <a:rPr lang="en-US" altLang="ja-JP" sz="1200">
                <a:latin typeface="Calibri" charset="0"/>
              </a:rPr>
              <a:pPr algn="r" defTabSz="457200"/>
              <a:t>6</a:t>
            </a:fld>
            <a:endParaRPr lang="en-US" altLang="ja-JP" sz="1200">
              <a:latin typeface="Calibri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>
              <a:spcBef>
                <a:spcPct val="0"/>
              </a:spcBef>
            </a:pPr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19525" y="9264650"/>
            <a:ext cx="2922588" cy="487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defTabSz="457200"/>
            <a:fld id="{152FE091-FD8B-174B-B27B-FF1D86223B4C}" type="slidenum">
              <a:rPr lang="en-US" altLang="ja-JP" sz="1200">
                <a:latin typeface="Calibri" charset="0"/>
              </a:rPr>
              <a:pPr algn="r" defTabSz="457200"/>
              <a:t>7</a:t>
            </a:fld>
            <a:endParaRPr lang="en-US" altLang="ja-JP" sz="1200">
              <a:latin typeface="Calibri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>
              <a:spcBef>
                <a:spcPct val="0"/>
              </a:spcBef>
            </a:pPr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19525" y="9264650"/>
            <a:ext cx="2922588" cy="487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defTabSz="457200"/>
            <a:fld id="{4EF07413-8162-9944-8BCB-8614F1A78864}" type="slidenum">
              <a:rPr lang="en-US" altLang="ja-JP" sz="1200">
                <a:latin typeface="Calibri" charset="0"/>
              </a:rPr>
              <a:pPr algn="r" defTabSz="457200"/>
              <a:t>8</a:t>
            </a:fld>
            <a:endParaRPr lang="en-US" altLang="ja-JP" sz="1200">
              <a:latin typeface="Calibri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>
              <a:spcBef>
                <a:spcPct val="0"/>
              </a:spcBef>
            </a:pPr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gold: successfully contended</a:t>
            </a:r>
            <a:r>
              <a:rPr lang="en-US" altLang="ja-JP" baseline="0" dirty="0" smtClean="0"/>
              <a:t> (one VP)</a:t>
            </a:r>
          </a:p>
          <a:p>
            <a:r>
              <a:rPr lang="en-US" altLang="ja-JP" baseline="0" dirty="0" smtClean="0"/>
              <a:t>auto: successfully (ADVP) contended (VP)</a:t>
            </a:r>
          </a:p>
          <a:p>
            <a:endParaRPr lang="en-US" altLang="ja-JP" baseline="0" dirty="0" smtClean="0"/>
          </a:p>
          <a:p>
            <a:r>
              <a:rPr lang="en-US" altLang="ja-JP" baseline="0" dirty="0" smtClean="0"/>
              <a:t>gold: about 10,000 (NP) diamond miners (NP)</a:t>
            </a:r>
          </a:p>
          <a:p>
            <a:r>
              <a:rPr lang="en-US" altLang="ja-JP" baseline="0" dirty="0" smtClean="0"/>
              <a:t>auto: about 10,000 diamond miners (NP)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340E9-9AFF-DD44-A073-B0E60EF3D774}" type="slidenum">
              <a:rPr lang="ja-JP" altLang="en-US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>
              <a:latin typeface="Times New Roman" charset="0"/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F475DB-B9FE-534A-93F0-BEDA687D7DB7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087A40-3B71-0A4A-BAD0-3E2936A7537F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E837E-18B5-7243-9594-838F82B8112C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BECCC-6D9F-634E-928F-03F2BC4CCB90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CB39CF-96DA-2C48-861C-646924943679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03BD50-35DC-A543-AD6F-835005991EFA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D85502-FCDC-C045-92FB-6A0C2879F407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0BCEE-1A7C-374B-A661-E71BAA71D2C7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21CAC-9EF9-2B41-B1EE-8804EC6D52F6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6C568F-9927-D24B-A2CE-14502AB0F3F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4DE532-2F18-2447-939B-F86C48C3F9A4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83CD3-4AF5-C74E-A477-2485FBFADEDB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E3167A-72F9-2B41-A735-B2E8D6C4BABC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287DB9-FEA2-5143-9701-39FD4E1721C4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E5ECB6-24C4-AD48-B785-6119A44C0C8E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F7BF62-B054-2947-8424-2A80B9798F12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8FD7D-9E5D-8E47-943B-1361EC0E617C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E23900-793B-464B-8965-207A19358570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7F3C24-AF83-9444-9CCB-88D0410A77AC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A48BF-697B-2544-AD9D-42637A4D2014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B08585-5424-074F-AF6E-9BBECB180C30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E4F23-7886-8242-B105-E24D7068AAC9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BFA7D7-BB92-6E4A-91CB-0779EE7F9E1B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4FFD15-0A58-3F4F-B2E7-B4E21F5E7C96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9778E-DB18-624C-B9BC-99FC2F5845B0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4E39C1-AEF6-714D-9D22-D3DDDD9512D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FEEAF-C195-5B43-8A22-3BE3F3C59DEA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31BDF4-C58C-F44A-8378-864B4FCEFC50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E74A87-79C6-824F-A5B8-0D0123848904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6D195-66C7-AD4A-ABCE-20E0CEF19602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990EDC-EB7F-F945-9A0A-DEEBDA744717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5D251-2304-474F-9129-66BE23292BA6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24365-F176-5549-93BC-9924884FC2D7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B7CADC-5683-154F-9A26-802275254EDB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CB1CC-3B3F-844D-BF45-E67F75E5563F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2F55F-D0D3-7E41-AC5D-F3AD518D9EB9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D64D70-D4C5-8A40-8C74-6C75EA7561AF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37712-F6E1-0B4D-8CFE-56AFE5EBF202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A1E9C7-F078-7B47-8E9C-4CDA30448DD5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269469-A280-6848-A63F-E369C37770AD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3047A6-1AC6-6C43-B3BC-E789B43599E6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6ECCB-7F84-DB43-89A2-09BB673A3231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5D206E-6FFA-2146-B885-6D7D2A719C71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7D03ED-A01C-C544-9759-AD56593E8AE8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fld id="{B728E2BD-A5F8-8344-80D0-E6085A138FED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Arial" charset="0"/>
              </a:defRPr>
            </a:lvl1pPr>
          </a:lstStyle>
          <a:p>
            <a:fld id="{E772F4F7-214D-C040-B862-2AEACFC8440B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60C3283-A25C-264D-B5CF-65322D50258D}" type="datetime1">
              <a:rPr lang="ja-JP" altLang="en-US"/>
              <a:pPr/>
              <a:t>10.5.20</a:t>
            </a:fld>
            <a:endParaRPr lang="en-US" altLang="ja-JP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ja-JP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8CACE7-1CA0-9B42-BD22-6A5DEC72E8EA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wmf"/><Relationship Id="rId5" Type="http://schemas.openxmlformats.org/officeDocument/2006/relationships/image" Target="../media/image3.wm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484313"/>
            <a:ext cx="8642350" cy="1900237"/>
          </a:xfrm>
        </p:spPr>
        <p:txBody>
          <a:bodyPr/>
          <a:lstStyle/>
          <a:p>
            <a:pPr eaLnBrk="1" hangingPunct="1"/>
            <a:r>
              <a:rPr lang="en-US" altLang="ja-JP" sz="4000" dirty="0" smtClean="0"/>
              <a:t>Acquiring Reliable Predicate-argument Structures from Raw Corpora for Case Frame Compilation</a:t>
            </a:r>
            <a:endParaRPr lang="en-US" altLang="ja-JP" sz="40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9875" y="3810000"/>
            <a:ext cx="8604250" cy="695325"/>
          </a:xfrm>
        </p:spPr>
        <p:txBody>
          <a:bodyPr/>
          <a:lstStyle/>
          <a:p>
            <a:pPr eaLnBrk="1" hangingPunct="1"/>
            <a:r>
              <a:rPr lang="en-US" altLang="ja-JP" dirty="0"/>
              <a:t>Daisuke </a:t>
            </a:r>
            <a:r>
              <a:rPr lang="en-US" altLang="ja-JP" dirty="0" smtClean="0"/>
              <a:t>Kawahara</a:t>
            </a:r>
            <a:r>
              <a:rPr lang="en-US" altLang="ja-JP" baseline="30000" dirty="0" smtClean="0"/>
              <a:t>1</a:t>
            </a:r>
            <a:r>
              <a:rPr lang="en-US" altLang="ja-JP" dirty="0" smtClean="0"/>
              <a:t>  </a:t>
            </a:r>
            <a:r>
              <a:rPr lang="en-US" altLang="ja-JP" dirty="0"/>
              <a:t>and </a:t>
            </a:r>
            <a:r>
              <a:rPr lang="en-US" altLang="ja-JP" dirty="0" smtClean="0"/>
              <a:t> Sadao Kurohashi</a:t>
            </a:r>
            <a:r>
              <a:rPr lang="en-US" altLang="ja-JP" baseline="30000" dirty="0" smtClean="0"/>
              <a:t>1,2</a:t>
            </a:r>
            <a:endParaRPr lang="en-US" altLang="ja-JP" baseline="30000" dirty="0"/>
          </a:p>
        </p:txBody>
      </p:sp>
      <p:pic>
        <p:nvPicPr>
          <p:cNvPr id="4101" name="Picture 15" descr="01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30950"/>
            <a:ext cx="13716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666057" y="6356350"/>
            <a:ext cx="34017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>
                <a:latin typeface="Arial" charset="0"/>
              </a:rPr>
              <a:t>LREC2010, 2010/</a:t>
            </a:r>
            <a:r>
              <a:rPr lang="en-US" altLang="ja-JP" dirty="0">
                <a:latin typeface="Arial" charset="0"/>
              </a:rPr>
              <a:t>05</a:t>
            </a:r>
            <a:r>
              <a:rPr lang="en-US" altLang="ja-JP" dirty="0" smtClean="0">
                <a:latin typeface="Arial" charset="0"/>
              </a:rPr>
              <a:t>/20</a:t>
            </a:r>
            <a:endParaRPr lang="en-US" altLang="ja-JP" dirty="0">
              <a:latin typeface="Arial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92075" y="4797425"/>
            <a:ext cx="92293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baseline="30000" dirty="0" smtClean="0">
                <a:latin typeface="Arial" charset="0"/>
              </a:rPr>
              <a:t>1</a:t>
            </a:r>
            <a:r>
              <a:rPr lang="en-US" altLang="ja-JP" dirty="0" smtClean="0">
                <a:latin typeface="Arial" charset="0"/>
              </a:rPr>
              <a:t>National </a:t>
            </a:r>
            <a:r>
              <a:rPr lang="en-US" altLang="ja-JP" dirty="0">
                <a:latin typeface="Arial" charset="0"/>
              </a:rPr>
              <a:t>Institute of Information and Communications Technology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38500" y="5257800"/>
            <a:ext cx="2667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baseline="30000" dirty="0" smtClean="0">
                <a:latin typeface="Arial" charset="0"/>
              </a:rPr>
              <a:t>2</a:t>
            </a:r>
            <a:r>
              <a:rPr lang="en-US" altLang="ja-JP" dirty="0" smtClean="0">
                <a:latin typeface="Arial" charset="0"/>
              </a:rPr>
              <a:t>Kyoto University</a:t>
            </a:r>
            <a:endParaRPr lang="en-US" altLang="ja-JP" dirty="0">
              <a:latin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16E08EB-2817-DA41-AEF8-D2D4CE7E2A0E}" type="slidenum">
              <a:rPr lang="ja-JP" altLang="en-US"/>
              <a:pPr/>
              <a:t>2</a:t>
            </a:fld>
            <a:endParaRPr lang="en-US" altLang="ja-JP"/>
          </a:p>
        </p:txBody>
      </p:sp>
      <p:sp>
        <p:nvSpPr>
          <p:cNvPr id="38914" name="タイトル 1"/>
          <p:cNvSpPr>
            <a:spLocks noGrp="1"/>
          </p:cNvSpPr>
          <p:nvPr>
            <p:ph type="title" idx="4294967295"/>
          </p:nvPr>
        </p:nvSpPr>
        <p:spPr>
          <a:xfrm>
            <a:off x="685800" y="188913"/>
            <a:ext cx="7772400" cy="1143000"/>
          </a:xfrm>
        </p:spPr>
        <p:txBody>
          <a:bodyPr/>
          <a:lstStyle/>
          <a:p>
            <a:r>
              <a:rPr lang="en-US" altLang="ja-JP"/>
              <a:t>Background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4294967295"/>
          </p:nvPr>
        </p:nvSpPr>
        <p:spPr>
          <a:xfrm>
            <a:off x="457200" y="1341438"/>
            <a:ext cx="8229600" cy="5121275"/>
          </a:xfrm>
        </p:spPr>
        <p:txBody>
          <a:bodyPr>
            <a:normAutofit lnSpcReduction="10000"/>
          </a:bodyPr>
          <a:lstStyle/>
          <a:p>
            <a:pPr defTabSz="457200"/>
            <a:r>
              <a:rPr lang="en-US" altLang="ja-JP" sz="3000" dirty="0"/>
              <a:t>NLP analyzers so far</a:t>
            </a:r>
          </a:p>
          <a:p>
            <a:pPr lvl="1" defTabSz="457200"/>
            <a:r>
              <a:rPr lang="en-US" altLang="ja-JP" sz="2600" dirty="0"/>
              <a:t>(Mainly) supervised, </a:t>
            </a:r>
            <a:br>
              <a:rPr lang="en-US" altLang="ja-JP" sz="2600" dirty="0"/>
            </a:br>
            <a:r>
              <a:rPr lang="en-US" altLang="ja-JP" sz="2600" dirty="0"/>
              <a:t>(relatively) knowledge-poor</a:t>
            </a:r>
          </a:p>
          <a:p>
            <a:pPr defTabSz="457200"/>
            <a:r>
              <a:rPr lang="en-US" altLang="ja-JP" sz="3000" dirty="0"/>
              <a:t>e.g., PP-attachment or parsing</a:t>
            </a:r>
          </a:p>
          <a:p>
            <a:pPr lvl="1" defTabSz="457200">
              <a:buFontTx/>
              <a:buNone/>
            </a:pPr>
            <a:r>
              <a:rPr lang="en-US" altLang="ja-JP" sz="2600" dirty="0"/>
              <a:t>Mary </a:t>
            </a:r>
            <a:r>
              <a:rPr lang="en-US" altLang="ja-JP" sz="2600" b="1" dirty="0">
                <a:solidFill>
                  <a:srgbClr val="FF0000"/>
                </a:solidFill>
              </a:rPr>
              <a:t>ate</a:t>
            </a:r>
            <a:r>
              <a:rPr lang="en-US" altLang="ja-JP" sz="2600" dirty="0"/>
              <a:t> the salad </a:t>
            </a:r>
            <a:r>
              <a:rPr lang="en-US" altLang="ja-JP" sz="2600" u="sng" dirty="0"/>
              <a:t>with a fork</a:t>
            </a:r>
          </a:p>
          <a:p>
            <a:pPr lvl="1" defTabSz="457200">
              <a:buFontTx/>
              <a:buNone/>
            </a:pPr>
            <a:r>
              <a:rPr lang="en-US" altLang="ja-JP" sz="2600" dirty="0"/>
              <a:t>Mary ate </a:t>
            </a:r>
            <a:r>
              <a:rPr lang="en-US" altLang="ja-JP" sz="2600" b="1" dirty="0">
                <a:solidFill>
                  <a:srgbClr val="FF0000"/>
                </a:solidFill>
              </a:rPr>
              <a:t>the salad</a:t>
            </a:r>
            <a:r>
              <a:rPr lang="en-US" altLang="ja-JP" sz="2600" b="1" dirty="0"/>
              <a:t> </a:t>
            </a:r>
            <a:r>
              <a:rPr lang="en-US" altLang="ja-JP" sz="2600" u="sng" dirty="0"/>
              <a:t>with mushrooms</a:t>
            </a:r>
            <a:endParaRPr lang="en-US" altLang="ja-JP" sz="2600" dirty="0"/>
          </a:p>
          <a:p>
            <a:pPr lvl="1" defTabSz="457200"/>
            <a:r>
              <a:rPr lang="en-US" altLang="ja-JP" sz="2600" dirty="0"/>
              <a:t>Only 1.5% of </a:t>
            </a:r>
            <a:r>
              <a:rPr lang="en-US" altLang="ja-JP" sz="2600" dirty="0" err="1"/>
              <a:t>bilexical</a:t>
            </a:r>
            <a:r>
              <a:rPr lang="en-US" altLang="ja-JP" sz="2600" dirty="0"/>
              <a:t> dependency</a:t>
            </a:r>
            <a:br>
              <a:rPr lang="en-US" altLang="ja-JP" sz="2600" dirty="0"/>
            </a:br>
            <a:r>
              <a:rPr lang="en-US" altLang="ja-JP" sz="2600" dirty="0"/>
              <a:t> was learned [</a:t>
            </a:r>
            <a:r>
              <a:rPr lang="en-US" altLang="ja-JP" sz="2600" dirty="0" err="1"/>
              <a:t>Bikel</a:t>
            </a:r>
            <a:r>
              <a:rPr lang="en-US" altLang="ja-JP" sz="2600" dirty="0"/>
              <a:t>, 04]</a:t>
            </a:r>
          </a:p>
          <a:p>
            <a:pPr defTabSz="457200">
              <a:buFont typeface="Wingdings" charset="2"/>
              <a:buChar char="Ø"/>
            </a:pPr>
            <a:r>
              <a:rPr lang="en-US" altLang="ja-JP" sz="3000" dirty="0"/>
              <a:t>Toward knowledge-oriented NLP</a:t>
            </a:r>
          </a:p>
          <a:p>
            <a:pPr lvl="1" defTabSz="457200"/>
            <a:r>
              <a:rPr lang="en-US" altLang="ja-JP" sz="2600" dirty="0"/>
              <a:t>Automatically compile </a:t>
            </a:r>
            <a:r>
              <a:rPr lang="en-US" altLang="ja-JP" sz="2600" b="1" dirty="0"/>
              <a:t>case frames</a:t>
            </a:r>
            <a:r>
              <a:rPr lang="en-US" altLang="ja-JP" sz="2600" dirty="0"/>
              <a:t> and integrate them into NLP analyzers/applications</a:t>
            </a:r>
            <a:endParaRPr lang="ja-JP" altLang="en-US" sz="2600" dirty="0"/>
          </a:p>
        </p:txBody>
      </p:sp>
      <p:pic>
        <p:nvPicPr>
          <p:cNvPr id="20485" name="Picture 5" descr="j02801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2590800"/>
            <a:ext cx="1108075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j035026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3740150"/>
            <a:ext cx="1463675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FE69D7B2-6115-6B4C-A8CE-979AA18B003F}" type="slidenum">
              <a:rPr lang="ja-JP" altLang="en-US"/>
              <a:pPr/>
              <a:t>3</a:t>
            </a:fld>
            <a:endParaRPr lang="en-US" altLang="ja-JP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en-US" altLang="ja-JP"/>
              <a:t>Related work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31950"/>
            <a:ext cx="8134350" cy="4471988"/>
          </a:xfrm>
        </p:spPr>
        <p:txBody>
          <a:bodyPr/>
          <a:lstStyle/>
          <a:p>
            <a:r>
              <a:rPr lang="en-US" altLang="ja-JP" sz="2800"/>
              <a:t>Subcategorization frames</a:t>
            </a:r>
          </a:p>
          <a:p>
            <a:pPr lvl="1"/>
            <a:r>
              <a:rPr lang="en-US" altLang="ja-JP" sz="2400"/>
              <a:t>[Brent, 93] [Ushioda et al., 93] [Manning, 93] [Briscoe and Carroll, 97] [Korhonen, 02] …</a:t>
            </a:r>
          </a:p>
          <a:p>
            <a:pPr lvl="1">
              <a:buFontTx/>
              <a:buNone/>
            </a:pPr>
            <a:r>
              <a:rPr lang="en-US" altLang="ja-JP" sz="2400"/>
              <a:t>e.g., She greeted me.</a:t>
            </a:r>
          </a:p>
          <a:p>
            <a:pPr lvl="2"/>
            <a:r>
              <a:rPr lang="en-US" altLang="ja-JP"/>
              <a:t>NP(sbj) greet NP(obj)</a:t>
            </a:r>
          </a:p>
          <a:p>
            <a:pPr lvl="1">
              <a:buFontTx/>
              <a:buNone/>
            </a:pPr>
            <a:r>
              <a:rPr lang="en-US" altLang="ja-JP" sz="2400"/>
              <a:t>e.g., She gave him a book.</a:t>
            </a:r>
          </a:p>
          <a:p>
            <a:pPr lvl="2"/>
            <a:r>
              <a:rPr lang="en-US" altLang="ja-JP"/>
              <a:t>NP(sbj) give NP(obj) NP(obj)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A7535FE-0E39-B945-B189-ED5319CE7140}" type="slidenum">
              <a:rPr lang="ja-JP" altLang="en-US"/>
              <a:pPr/>
              <a:t>4</a:t>
            </a:fld>
            <a:endParaRPr lang="en-US" altLang="ja-JP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en-US" altLang="ja-JP"/>
              <a:t>Related work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31950"/>
            <a:ext cx="8458200" cy="4892675"/>
          </a:xfrm>
        </p:spPr>
        <p:txBody>
          <a:bodyPr/>
          <a:lstStyle/>
          <a:p>
            <a:r>
              <a:rPr lang="en-US" altLang="ja-JP" sz="2800" dirty="0" err="1"/>
              <a:t>Subcategorization</a:t>
            </a:r>
            <a:r>
              <a:rPr lang="en-US" altLang="ja-JP" sz="2800" dirty="0"/>
              <a:t> frames</a:t>
            </a:r>
          </a:p>
          <a:p>
            <a:pPr lvl="1"/>
            <a:r>
              <a:rPr lang="en-US" altLang="ja-JP" sz="2400" dirty="0"/>
              <a:t>[Brent, 93] [</a:t>
            </a:r>
            <a:r>
              <a:rPr lang="en-US" altLang="ja-JP" sz="2400" dirty="0" err="1"/>
              <a:t>Ushioda</a:t>
            </a:r>
            <a:r>
              <a:rPr lang="en-US" altLang="ja-JP" sz="2400" dirty="0"/>
              <a:t> et al., 93] [Manning, 93] [Briscoe and Carroll, 97] [</a:t>
            </a:r>
            <a:r>
              <a:rPr lang="en-US" altLang="ja-JP" sz="2400" dirty="0" err="1"/>
              <a:t>Korhonen</a:t>
            </a:r>
            <a:r>
              <a:rPr lang="en-US" altLang="ja-JP" sz="2400" dirty="0"/>
              <a:t>, 02] …</a:t>
            </a:r>
          </a:p>
          <a:p>
            <a:r>
              <a:rPr lang="en-US" altLang="ja-JP" sz="2800" dirty="0" smtClean="0"/>
              <a:t>(Manually compiled) semantic frames</a:t>
            </a:r>
            <a:endParaRPr lang="en-US" altLang="ja-JP" sz="2800" dirty="0"/>
          </a:p>
          <a:p>
            <a:pPr lvl="1"/>
            <a:r>
              <a:rPr lang="en-US" altLang="ja-JP" sz="2400" dirty="0" err="1"/>
              <a:t>FrameNet</a:t>
            </a:r>
            <a:r>
              <a:rPr lang="en-US" altLang="ja-JP" sz="2400" dirty="0"/>
              <a:t> [Baker et al., 98], </a:t>
            </a:r>
            <a:br>
              <a:rPr lang="en-US" altLang="ja-JP" sz="2400" dirty="0"/>
            </a:br>
            <a:r>
              <a:rPr lang="en-US" altLang="ja-JP" sz="2400" dirty="0" err="1"/>
              <a:t>PropBank</a:t>
            </a:r>
            <a:r>
              <a:rPr lang="en-US" altLang="ja-JP" sz="2400" dirty="0"/>
              <a:t> [Palmer et al., 05]</a:t>
            </a:r>
          </a:p>
          <a:p>
            <a:r>
              <a:rPr lang="en-US" altLang="ja-JP" sz="2800" dirty="0"/>
              <a:t>Japanese</a:t>
            </a:r>
            <a:r>
              <a:rPr lang="en-US" altLang="ja-JP" sz="2800" dirty="0" smtClean="0"/>
              <a:t> semantic case </a:t>
            </a:r>
            <a:r>
              <a:rPr lang="en-US" altLang="ja-JP" sz="2800" dirty="0"/>
              <a:t>frames</a:t>
            </a:r>
          </a:p>
          <a:p>
            <a:pPr lvl="1"/>
            <a:r>
              <a:rPr lang="en-US" altLang="ja-JP" sz="2400" dirty="0" smtClean="0"/>
              <a:t>Semantic marker-based: </a:t>
            </a:r>
            <a:r>
              <a:rPr lang="en-US" altLang="ja-JP" sz="2400" dirty="0"/>
              <a:t>[</a:t>
            </a:r>
            <a:r>
              <a:rPr lang="en-US" altLang="ja-JP" sz="2400" dirty="0" err="1"/>
              <a:t>Haruno</a:t>
            </a:r>
            <a:r>
              <a:rPr lang="en-US" altLang="ja-JP" sz="2400" dirty="0"/>
              <a:t>, 95] [</a:t>
            </a:r>
            <a:r>
              <a:rPr lang="en-US" altLang="ja-JP" sz="2400" dirty="0" err="1"/>
              <a:t>Utsuro</a:t>
            </a:r>
            <a:r>
              <a:rPr lang="en-US" altLang="ja-JP" sz="2400" dirty="0"/>
              <a:t> et al., 96]</a:t>
            </a:r>
            <a:endParaRPr lang="en-US" altLang="ja-JP" sz="2400" dirty="0" smtClean="0"/>
          </a:p>
          <a:p>
            <a:pPr lvl="1"/>
            <a:r>
              <a:rPr lang="en-US" altLang="ja-JP" sz="2400" dirty="0" smtClean="0"/>
              <a:t>Example-</a:t>
            </a:r>
            <a:r>
              <a:rPr lang="en-US" altLang="ja-JP" sz="2400" dirty="0"/>
              <a:t>based: [Kawahara and Kurohashi, 06]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9B83507E-AFA7-8F49-A2C4-B7F2F4FAB03D}" type="slidenum">
              <a:rPr lang="ja-JP" altLang="en-US"/>
              <a:pPr/>
              <a:t>5</a:t>
            </a:fld>
            <a:endParaRPr lang="en-US" altLang="ja-JP"/>
          </a:p>
        </p:txBody>
      </p:sp>
      <p:graphicFrame>
        <p:nvGraphicFramePr>
          <p:cNvPr id="41008" name="Group 48"/>
          <p:cNvGraphicFramePr>
            <a:graphicFrameLocks noGrp="1"/>
          </p:cNvGraphicFramePr>
          <p:nvPr>
            <p:ph idx="4294967295"/>
          </p:nvPr>
        </p:nvGraphicFramePr>
        <p:xfrm>
          <a:off x="457200" y="1122363"/>
          <a:ext cx="8229600" cy="5028600"/>
        </p:xfrm>
        <a:graphic>
          <a:graphicData uri="http://schemas.openxmlformats.org/drawingml/2006/table">
            <a:tbl>
              <a:tblPr/>
              <a:tblGrid>
                <a:gridCol w="1828800"/>
                <a:gridCol w="914400"/>
                <a:gridCol w="5486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CS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examples (in English)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yaku</a:t>
                      </a: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(1)</a:t>
                      </a:r>
                      <a:b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</a:b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(bake)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ga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I:18, person:15, craftsman:10,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wo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bread:2484, meat:1521, cake:1283,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de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oven:1630, frying pan:1311,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yaku</a:t>
                      </a: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(2)</a:t>
                      </a:r>
                      <a:b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</a:b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(have difficulty)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ga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teacher:3, government:3, person:3,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wo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hand:2950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ni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attack:18, action:15, son:15,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yaku</a:t>
                      </a: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(3)</a:t>
                      </a:r>
                      <a:b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</a:b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(burn)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ga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company:1, distributor:1,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wo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data:178, file:107, copy:9,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ni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R:1583, CD:664, CDR:3,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…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05" name="Text Box 58"/>
          <p:cNvSpPr txBox="1">
            <a:spLocks noChangeArrowheads="1"/>
          </p:cNvSpPr>
          <p:nvPr/>
        </p:nvSpPr>
        <p:spPr bwMode="auto">
          <a:xfrm>
            <a:off x="609600" y="6318250"/>
            <a:ext cx="6542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4" tIns="45690" rIns="91374" bIns="45690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sz="2000" i="1">
                <a:latin typeface="Arial" charset="0"/>
              </a:rPr>
              <a:t>ga</a:t>
            </a:r>
            <a:r>
              <a:rPr lang="en-US" altLang="ja-JP" sz="2000">
                <a:latin typeface="Arial" charset="0"/>
              </a:rPr>
              <a:t>: nominative, </a:t>
            </a:r>
            <a:r>
              <a:rPr lang="en-US" altLang="ja-JP" sz="2000" i="1">
                <a:latin typeface="Arial" charset="0"/>
              </a:rPr>
              <a:t>wo</a:t>
            </a:r>
            <a:r>
              <a:rPr lang="en-US" altLang="ja-JP" sz="2000">
                <a:latin typeface="Arial" charset="0"/>
              </a:rPr>
              <a:t>: accusative, </a:t>
            </a:r>
            <a:r>
              <a:rPr lang="en-US" altLang="ja-JP" sz="2000" i="1">
                <a:latin typeface="Arial" charset="0"/>
              </a:rPr>
              <a:t>ni</a:t>
            </a:r>
            <a:r>
              <a:rPr lang="en-US" altLang="ja-JP" sz="2000">
                <a:latin typeface="Arial" charset="0"/>
              </a:rPr>
              <a:t>: dative, </a:t>
            </a:r>
            <a:r>
              <a:rPr lang="en-US" altLang="ja-JP" sz="2000" i="1">
                <a:latin typeface="Arial" charset="0"/>
              </a:rPr>
              <a:t>de</a:t>
            </a:r>
            <a:r>
              <a:rPr lang="en-US" altLang="ja-JP" sz="2000">
                <a:latin typeface="Arial" charset="0"/>
              </a:rPr>
              <a:t>: instrument</a:t>
            </a:r>
          </a:p>
        </p:txBody>
      </p:sp>
      <p:sp>
        <p:nvSpPr>
          <p:cNvPr id="41007" name="Text Box 3"/>
          <p:cNvSpPr txBox="1">
            <a:spLocks noChangeArrowheads="1"/>
          </p:cNvSpPr>
          <p:nvPr/>
        </p:nvSpPr>
        <p:spPr bwMode="auto">
          <a:xfrm>
            <a:off x="0" y="0"/>
            <a:ext cx="7885113" cy="83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2" tIns="45680" rIns="91352" bIns="45680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dirty="0" smtClean="0">
                <a:latin typeface="Arial" charset="0"/>
              </a:rPr>
              <a:t>Compilation </a:t>
            </a:r>
            <a:r>
              <a:rPr lang="en-US" altLang="ja-JP" dirty="0">
                <a:latin typeface="Arial" charset="0"/>
              </a:rPr>
              <a:t>of</a:t>
            </a:r>
            <a:r>
              <a:rPr lang="en-US" altLang="ja-JP" dirty="0" smtClean="0">
                <a:latin typeface="Arial" charset="0"/>
              </a:rPr>
              <a:t> Japanese semantic case frames</a:t>
            </a:r>
            <a:br>
              <a:rPr lang="en-US" altLang="ja-JP" dirty="0" smtClean="0">
                <a:latin typeface="Arial" charset="0"/>
              </a:rPr>
            </a:br>
            <a:r>
              <a:rPr lang="en-US" altLang="ja-JP" dirty="0">
                <a:latin typeface="Arial" charset="0"/>
              </a:rPr>
              <a:t>[Kawahara and Kurohashi,</a:t>
            </a:r>
            <a:r>
              <a:rPr lang="en-US" altLang="ja-JP" dirty="0" smtClean="0">
                <a:latin typeface="Arial" charset="0"/>
              </a:rPr>
              <a:t> 06</a:t>
            </a:r>
            <a:r>
              <a:rPr lang="en-US" altLang="ja-JP" dirty="0">
                <a:latin typeface="Arial" charset="0"/>
              </a:rPr>
              <a:t>]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55693CE-68C4-A14B-BC5A-FF409B3D82C4}" type="slidenum">
              <a:rPr lang="ja-JP" altLang="en-US"/>
              <a:pPr/>
              <a:t>6</a:t>
            </a:fld>
            <a:endParaRPr lang="en-US" altLang="ja-JP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960938" y="5027613"/>
            <a:ext cx="3455987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52" tIns="45680" rIns="91352" bIns="45680" anchor="ctr">
            <a:prstTxWarp prst="textNoShape">
              <a:avLst/>
            </a:prstTxWarp>
          </a:bodyPr>
          <a:lstStyle/>
          <a:p>
            <a:pPr algn="ctr" defTabSz="457200"/>
            <a:r>
              <a:rPr lang="en-US" altLang="ja-JP" sz="3200" dirty="0">
                <a:solidFill>
                  <a:srgbClr val="FF0000"/>
                </a:solidFill>
                <a:latin typeface="Arial" charset="0"/>
              </a:rPr>
              <a:t>Case </a:t>
            </a:r>
            <a:r>
              <a:rPr lang="en-US" altLang="ja-JP" sz="3200" dirty="0" smtClean="0">
                <a:solidFill>
                  <a:srgbClr val="FF0000"/>
                </a:solidFill>
                <a:latin typeface="Arial" charset="0"/>
              </a:rPr>
              <a:t>frames</a:t>
            </a:r>
            <a:endParaRPr lang="en-US" altLang="ja-JP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61913" y="92075"/>
            <a:ext cx="5008525" cy="46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52" tIns="45680" rIns="91352" bIns="45680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dirty="0" smtClean="0">
                <a:latin typeface="Arial" charset="0"/>
              </a:rPr>
              <a:t>Compilation </a:t>
            </a:r>
            <a:r>
              <a:rPr lang="en-US" altLang="ja-JP" dirty="0">
                <a:latin typeface="Arial" charset="0"/>
              </a:rPr>
              <a:t>of</a:t>
            </a:r>
            <a:r>
              <a:rPr lang="en-US" altLang="ja-JP" dirty="0" smtClean="0">
                <a:latin typeface="Arial" charset="0"/>
              </a:rPr>
              <a:t> English case frames </a:t>
            </a:r>
            <a:endParaRPr lang="en-US" altLang="ja-JP" dirty="0">
              <a:latin typeface="Arial" charset="0"/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23850" y="2700338"/>
            <a:ext cx="3311525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52" tIns="45680" rIns="91352" bIns="45680" anchor="ctr">
            <a:prstTxWarp prst="textNoShape">
              <a:avLst/>
            </a:prstTxWarp>
          </a:bodyPr>
          <a:lstStyle/>
          <a:p>
            <a:pPr algn="ctr" defTabSz="457200"/>
            <a:r>
              <a:rPr lang="en-US" altLang="ja-JP" sz="3200" dirty="0" smtClean="0">
                <a:latin typeface="Arial" charset="0"/>
              </a:rPr>
              <a:t>Sentences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66725" y="4068763"/>
            <a:ext cx="3097213" cy="1800225"/>
            <a:chOff x="294" y="2563"/>
            <a:chExt cx="1951" cy="1134"/>
          </a:xfrm>
        </p:grpSpPr>
        <p:sp>
          <p:nvSpPr>
            <p:cNvPr id="72710" name="AutoShape 13"/>
            <p:cNvSpPr>
              <a:spLocks noChangeArrowheads="1"/>
            </p:cNvSpPr>
            <p:nvPr/>
          </p:nvSpPr>
          <p:spPr bwMode="auto">
            <a:xfrm>
              <a:off x="294" y="2971"/>
              <a:ext cx="1951" cy="726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215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 dirty="0" smtClean="0">
                  <a:latin typeface="Arial" charset="0"/>
                </a:rPr>
                <a:t>Parsing and</a:t>
              </a:r>
              <a:br>
                <a:rPr lang="en-US" altLang="ja-JP" sz="3200" dirty="0" smtClean="0">
                  <a:latin typeface="Arial" charset="0"/>
                </a:rPr>
              </a:br>
              <a:r>
                <a:rPr lang="en-US" altLang="ja-JP" sz="3200" dirty="0" smtClean="0">
                  <a:latin typeface="Arial" charset="0"/>
                </a:rPr>
                <a:t>filtering</a:t>
              </a:r>
              <a:endParaRPr lang="en-US" altLang="ja-JP" sz="3200" dirty="0">
                <a:latin typeface="Arial" charset="0"/>
              </a:endParaRPr>
            </a:p>
          </p:txBody>
        </p:sp>
        <p:sp>
          <p:nvSpPr>
            <p:cNvPr id="72711" name="AutoShape 14"/>
            <p:cNvSpPr>
              <a:spLocks noChangeArrowheads="1"/>
            </p:cNvSpPr>
            <p:nvPr/>
          </p:nvSpPr>
          <p:spPr bwMode="auto">
            <a:xfrm>
              <a:off x="1021" y="2563"/>
              <a:ext cx="454" cy="31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1620838" y="5940425"/>
            <a:ext cx="720725" cy="50323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pPr defTabSz="457200"/>
            <a:endParaRPr lang="ja-JP" altLang="en-US" sz="1800">
              <a:latin typeface="Arial" charset="0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816475" y="708025"/>
            <a:ext cx="3744913" cy="1873250"/>
            <a:chOff x="3034" y="294"/>
            <a:chExt cx="2359" cy="1180"/>
          </a:xfrm>
        </p:grpSpPr>
        <p:sp>
          <p:nvSpPr>
            <p:cNvPr id="72714" name="Rectangle 17"/>
            <p:cNvSpPr>
              <a:spLocks noChangeArrowheads="1"/>
            </p:cNvSpPr>
            <p:nvPr/>
          </p:nvSpPr>
          <p:spPr bwMode="auto">
            <a:xfrm>
              <a:off x="3034" y="612"/>
              <a:ext cx="2359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>
                  <a:latin typeface="Arial" charset="0"/>
                </a:rPr>
                <a:t>Predicate-argument</a:t>
              </a:r>
            </a:p>
            <a:p>
              <a:pPr algn="ctr" defTabSz="457200"/>
              <a:r>
                <a:rPr lang="en-US" altLang="ja-JP" sz="3200">
                  <a:latin typeface="Arial" charset="0"/>
                </a:rPr>
                <a:t>structures</a:t>
              </a:r>
            </a:p>
          </p:txBody>
        </p:sp>
        <p:sp>
          <p:nvSpPr>
            <p:cNvPr id="72715" name="AutoShape 18"/>
            <p:cNvSpPr>
              <a:spLocks noChangeArrowheads="1"/>
            </p:cNvSpPr>
            <p:nvPr/>
          </p:nvSpPr>
          <p:spPr bwMode="auto">
            <a:xfrm rot="5400000">
              <a:off x="4078" y="203"/>
              <a:ext cx="272" cy="4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415 w 21600"/>
                <a:gd name="T13" fmla="*/ 5424 h 21600"/>
                <a:gd name="T14" fmla="*/ 18900 w 21600"/>
                <a:gd name="T15" fmla="*/ 162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8211" name="AutoShape 19"/>
          <p:cNvSpPr>
            <a:spLocks noChangeArrowheads="1"/>
          </p:cNvSpPr>
          <p:nvPr/>
        </p:nvSpPr>
        <p:spPr bwMode="auto">
          <a:xfrm>
            <a:off x="6329363" y="4381500"/>
            <a:ext cx="720725" cy="50323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pPr defTabSz="457200"/>
            <a:endParaRPr lang="ja-JP" altLang="en-US" sz="1800">
              <a:latin typeface="Arial" charset="0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392738" y="2652713"/>
            <a:ext cx="3427412" cy="2097087"/>
            <a:chOff x="3397" y="1519"/>
            <a:chExt cx="2159" cy="1321"/>
          </a:xfrm>
        </p:grpSpPr>
        <p:sp>
          <p:nvSpPr>
            <p:cNvPr id="72721" name="AutoShape 26"/>
            <p:cNvSpPr>
              <a:spLocks noChangeArrowheads="1"/>
            </p:cNvSpPr>
            <p:nvPr/>
          </p:nvSpPr>
          <p:spPr bwMode="auto">
            <a:xfrm>
              <a:off x="3397" y="1881"/>
              <a:ext cx="1633" cy="681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215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>
                  <a:latin typeface="Arial" charset="0"/>
                </a:rPr>
                <a:t>Clustering</a:t>
              </a:r>
            </a:p>
          </p:txBody>
        </p:sp>
        <p:sp>
          <p:nvSpPr>
            <p:cNvPr id="72722" name="AutoShape 27"/>
            <p:cNvSpPr>
              <a:spLocks noChangeArrowheads="1"/>
            </p:cNvSpPr>
            <p:nvPr/>
          </p:nvSpPr>
          <p:spPr bwMode="auto">
            <a:xfrm>
              <a:off x="3987" y="1519"/>
              <a:ext cx="454" cy="31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4830" y="2387"/>
              <a:ext cx="726" cy="453"/>
              <a:chOff x="4830" y="2387"/>
              <a:chExt cx="726" cy="453"/>
            </a:xfrm>
          </p:grpSpPr>
          <p:sp>
            <p:nvSpPr>
              <p:cNvPr id="72724" name="AutoShape 29"/>
              <p:cNvSpPr>
                <a:spLocks noChangeArrowheads="1"/>
              </p:cNvSpPr>
              <p:nvPr/>
            </p:nvSpPr>
            <p:spPr bwMode="auto">
              <a:xfrm>
                <a:off x="4830" y="2387"/>
                <a:ext cx="726" cy="453"/>
              </a:xfrm>
              <a:prstGeom prst="can">
                <a:avLst>
                  <a:gd name="adj" fmla="val 25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457200"/>
                <a:endParaRPr lang="ja-JP" altLang="en-US" sz="1800">
                  <a:latin typeface="Arial" charset="0"/>
                </a:endParaRPr>
              </a:p>
            </p:txBody>
          </p:sp>
          <p:sp>
            <p:nvSpPr>
              <p:cNvPr id="72725" name="Line 30"/>
              <p:cNvSpPr>
                <a:spLocks noChangeShapeType="1"/>
              </p:cNvSpPr>
              <p:nvPr/>
            </p:nvSpPr>
            <p:spPr bwMode="auto">
              <a:xfrm flipH="1">
                <a:off x="4921" y="2523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6" name="Line 31"/>
              <p:cNvSpPr>
                <a:spLocks noChangeShapeType="1"/>
              </p:cNvSpPr>
              <p:nvPr/>
            </p:nvSpPr>
            <p:spPr bwMode="auto">
              <a:xfrm>
                <a:off x="5193" y="2523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7" name="Line 32"/>
              <p:cNvSpPr>
                <a:spLocks noChangeShapeType="1"/>
              </p:cNvSpPr>
              <p:nvPr/>
            </p:nvSpPr>
            <p:spPr bwMode="auto">
              <a:xfrm>
                <a:off x="5014" y="2681"/>
                <a:ext cx="92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8" name="Line 33"/>
              <p:cNvSpPr>
                <a:spLocks noChangeShapeType="1"/>
              </p:cNvSpPr>
              <p:nvPr/>
            </p:nvSpPr>
            <p:spPr bwMode="auto">
              <a:xfrm>
                <a:off x="5079" y="2618"/>
                <a:ext cx="16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9" name="Line 34"/>
              <p:cNvSpPr>
                <a:spLocks noChangeShapeType="1"/>
              </p:cNvSpPr>
              <p:nvPr/>
            </p:nvSpPr>
            <p:spPr bwMode="auto">
              <a:xfrm flipH="1">
                <a:off x="5290" y="2681"/>
                <a:ext cx="92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077200" y="3670300"/>
            <a:ext cx="1090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sz="1800">
                <a:latin typeface="Arial" charset="0"/>
              </a:rPr>
              <a:t>WordNet</a:t>
            </a:r>
            <a:endParaRPr lang="ja-JP" altLang="en-US" sz="1800">
              <a:latin typeface="Arial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 flipH="1">
            <a:off x="2379662" y="5940425"/>
            <a:ext cx="26495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sz="1800" dirty="0" smtClean="0">
                <a:latin typeface="Arial" charset="0"/>
              </a:rPr>
              <a:t>Dependency parser</a:t>
            </a:r>
          </a:p>
          <a:p>
            <a:pPr defTabSz="457200"/>
            <a:r>
              <a:rPr lang="en-US" altLang="ja-JP" sz="1800" dirty="0" smtClean="0">
                <a:latin typeface="Arial" charset="0"/>
              </a:rPr>
              <a:t>89.9% → 91.5% (short sentences)</a:t>
            </a:r>
            <a:endParaRPr lang="ja-JP" altLang="en-US" sz="1800" dirty="0">
              <a:latin typeface="Arial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4953000" y="762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/>
            <a:r>
              <a:rPr lang="en-US" altLang="ja-JP" dirty="0" smtClean="0">
                <a:latin typeface="Arial" charset="0"/>
              </a:rPr>
              <a:t>[Kawahara and </a:t>
            </a:r>
            <a:r>
              <a:rPr lang="en-US" altLang="ja-JP" dirty="0" err="1" smtClean="0">
                <a:latin typeface="Arial" charset="0"/>
              </a:rPr>
              <a:t>Uchimoto</a:t>
            </a:r>
            <a:r>
              <a:rPr lang="en-US" altLang="ja-JP" dirty="0" smtClean="0">
                <a:latin typeface="Arial" charset="0"/>
              </a:rPr>
              <a:t>, 08]</a:t>
            </a:r>
            <a:endParaRPr lang="en-US" altLang="ja-JP" dirty="0">
              <a:latin typeface="Arial" charset="0"/>
            </a:endParaRPr>
          </a:p>
        </p:txBody>
      </p:sp>
      <p:grpSp>
        <p:nvGrpSpPr>
          <p:cNvPr id="35" name="図形グループ 34"/>
          <p:cNvGrpSpPr/>
          <p:nvPr/>
        </p:nvGrpSpPr>
        <p:grpSpPr>
          <a:xfrm>
            <a:off x="457200" y="914400"/>
            <a:ext cx="3097213" cy="1722438"/>
            <a:chOff x="457200" y="914400"/>
            <a:chExt cx="3097213" cy="1722438"/>
          </a:xfrm>
        </p:grpSpPr>
        <p:sp>
          <p:nvSpPr>
            <p:cNvPr id="31" name="AutoShape 13"/>
            <p:cNvSpPr>
              <a:spLocks noChangeArrowheads="1"/>
            </p:cNvSpPr>
            <p:nvPr/>
          </p:nvSpPr>
          <p:spPr bwMode="auto">
            <a:xfrm>
              <a:off x="457200" y="914400"/>
              <a:ext cx="3097213" cy="1152525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215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 dirty="0" smtClean="0">
                  <a:latin typeface="Arial" charset="0"/>
                </a:rPr>
                <a:t>Sentence</a:t>
              </a:r>
              <a:br>
                <a:rPr lang="en-US" altLang="ja-JP" sz="3200" dirty="0" smtClean="0">
                  <a:latin typeface="Arial" charset="0"/>
                </a:rPr>
              </a:br>
              <a:r>
                <a:rPr lang="en-US" altLang="ja-JP" sz="3200" dirty="0" smtClean="0">
                  <a:latin typeface="Arial" charset="0"/>
                </a:rPr>
                <a:t>extraction</a:t>
              </a:r>
              <a:endParaRPr lang="en-US" altLang="ja-JP" sz="3200" dirty="0">
                <a:latin typeface="Arial" charset="0"/>
              </a:endParaRPr>
            </a:p>
          </p:txBody>
        </p:sp>
        <p:sp>
          <p:nvSpPr>
            <p:cNvPr id="34" name="AutoShape 14"/>
            <p:cNvSpPr>
              <a:spLocks noChangeArrowheads="1"/>
            </p:cNvSpPr>
            <p:nvPr/>
          </p:nvSpPr>
          <p:spPr bwMode="auto">
            <a:xfrm>
              <a:off x="1600200" y="2133600"/>
              <a:ext cx="720725" cy="50323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34820" grpId="0" animBg="1"/>
      <p:bldP spid="8207" grpId="0" animBg="1"/>
      <p:bldP spid="8211" grpId="0" animBg="1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E5A6108C-DEF4-AF41-9323-64555961EC34}" type="slidenum">
              <a:rPr lang="ja-JP" altLang="en-US"/>
              <a:pPr/>
              <a:t>7</a:t>
            </a:fld>
            <a:endParaRPr lang="en-US" altLang="ja-JP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76200"/>
            <a:ext cx="7345362" cy="620712"/>
          </a:xfrm>
        </p:spPr>
        <p:txBody>
          <a:bodyPr lIns="91352" tIns="45680" rIns="91352" bIns="45680"/>
          <a:lstStyle/>
          <a:p>
            <a:r>
              <a:rPr lang="en-US" altLang="ja-JP" sz="3600" dirty="0">
                <a:ea typeface="ヒラギノ角ゴ Pro W3" charset="-128"/>
                <a:cs typeface="ヒラギノ角ゴ Pro W3" charset="-128"/>
              </a:rPr>
              <a:t>Examples of obtained case frames</a:t>
            </a:r>
          </a:p>
        </p:txBody>
      </p:sp>
      <p:graphicFrame>
        <p:nvGraphicFramePr>
          <p:cNvPr id="614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409700"/>
          <a:ext cx="8305800" cy="4251327"/>
        </p:xfrm>
        <a:graphic>
          <a:graphicData uri="http://schemas.openxmlformats.org/drawingml/2006/table">
            <a:tbl>
              <a:tblPr/>
              <a:tblGrid>
                <a:gridCol w="1600200"/>
                <a:gridCol w="1143000"/>
                <a:gridCol w="5562600"/>
              </a:tblGrid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CS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examples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burn</a:t>
                      </a: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(1)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sbj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they:262, it:113, protester:99,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obj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flag:247, effigy:81, house:67,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pp:in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&lt;num&gt;:29, ramallah:14, brisbane:11,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pp:for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week:15, hour:6, month:5,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burn</a:t>
                      </a: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(2)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sbj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candle:26, lamp:5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pp:on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motor-scooter:7, altar:3, platform:1, …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pp:for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day:2, steinhaeuser:1</a:t>
                      </a: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…</a:t>
                      </a:r>
                    </a:p>
                  </a:txBody>
                  <a:tcPr marL="91374" marR="91374" marT="45690" marB="456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L="91374" marR="91374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304800" y="605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/>
            <a:r>
              <a:rPr lang="en-US" altLang="ja-JP" dirty="0" smtClean="0">
                <a:latin typeface="Arial" charset="0"/>
              </a:rPr>
              <a:t>[Kawahara and </a:t>
            </a:r>
            <a:r>
              <a:rPr lang="en-US" altLang="ja-JP" dirty="0" err="1" smtClean="0">
                <a:latin typeface="Arial" charset="0"/>
              </a:rPr>
              <a:t>Uchimoto</a:t>
            </a:r>
            <a:r>
              <a:rPr lang="en-US" altLang="ja-JP" dirty="0" smtClean="0">
                <a:latin typeface="Arial" charset="0"/>
              </a:rPr>
              <a:t>, 08]</a:t>
            </a:r>
            <a:endParaRPr lang="en-US" altLang="ja-JP" dirty="0">
              <a:latin typeface="Arial" charset="0"/>
            </a:endParaRPr>
          </a:p>
        </p:txBody>
      </p:sp>
      <p:sp>
        <p:nvSpPr>
          <p:cNvPr id="6" name="角丸四角形吹き出し 5"/>
          <p:cNvSpPr/>
          <p:nvPr/>
        </p:nvSpPr>
        <p:spPr bwMode="auto">
          <a:xfrm>
            <a:off x="2667000" y="1828800"/>
            <a:ext cx="5867400" cy="1219200"/>
          </a:xfrm>
          <a:prstGeom prst="wedgeRoundRectCallout">
            <a:avLst>
              <a:gd name="adj1" fmla="val -46074"/>
              <a:gd name="adj2" fmla="val -6023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2563" lvl="1" defTabSz="457200"/>
            <a:r>
              <a:rPr lang="en-US" altLang="ja-JP" dirty="0" smtClean="0">
                <a:latin typeface="+mj-lt"/>
              </a:rPr>
              <a:t>surface cases and prepositions</a:t>
            </a:r>
          </a:p>
          <a:p>
            <a:pPr marL="536575" lvl="2" defTabSz="457200">
              <a:buFont typeface="Arial"/>
              <a:buChar char="•"/>
            </a:pPr>
            <a:r>
              <a:rPr lang="en-US" altLang="ja-JP" dirty="0" smtClean="0">
                <a:latin typeface="+mj-lt"/>
              </a:rPr>
              <a:t> </a:t>
            </a:r>
            <a:r>
              <a:rPr lang="en-US" altLang="ja-JP" dirty="0" err="1" smtClean="0">
                <a:latin typeface="+mj-lt"/>
              </a:rPr>
              <a:t>sbj</a:t>
            </a:r>
            <a:r>
              <a:rPr lang="en-US" altLang="ja-JP" dirty="0" smtClean="0">
                <a:latin typeface="+mj-lt"/>
              </a:rPr>
              <a:t>, </a:t>
            </a:r>
            <a:r>
              <a:rPr lang="en-US" altLang="ja-JP" dirty="0" err="1" smtClean="0">
                <a:latin typeface="+mj-lt"/>
              </a:rPr>
              <a:t>obj</a:t>
            </a:r>
            <a:r>
              <a:rPr lang="en-US" altLang="ja-JP" dirty="0" smtClean="0">
                <a:latin typeface="+mj-lt"/>
              </a:rPr>
              <a:t>, obj2, </a:t>
            </a:r>
            <a:r>
              <a:rPr lang="en-US" altLang="ja-JP" dirty="0" err="1" smtClean="0">
                <a:latin typeface="+mj-lt"/>
              </a:rPr>
              <a:t>sbar</a:t>
            </a:r>
            <a:r>
              <a:rPr lang="en-US" altLang="ja-JP" dirty="0" smtClean="0">
                <a:latin typeface="+mj-lt"/>
              </a:rPr>
              <a:t>, </a:t>
            </a:r>
            <a:r>
              <a:rPr lang="en-US" altLang="ja-JP" dirty="0" err="1" smtClean="0">
                <a:latin typeface="+mj-lt"/>
              </a:rPr>
              <a:t>pp:for</a:t>
            </a:r>
            <a:r>
              <a:rPr lang="en-US" altLang="ja-JP" dirty="0" smtClean="0">
                <a:latin typeface="+mj-lt"/>
              </a:rPr>
              <a:t>, </a:t>
            </a:r>
            <a:r>
              <a:rPr lang="en-US" altLang="ja-JP" dirty="0" err="1" smtClean="0">
                <a:latin typeface="+mj-lt"/>
              </a:rPr>
              <a:t>pp:in</a:t>
            </a:r>
            <a:r>
              <a:rPr lang="en-US" altLang="ja-JP" dirty="0" smtClean="0">
                <a:latin typeface="+mj-lt"/>
              </a:rPr>
              <a:t>, …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55693CE-68C4-A14B-BC5A-FF409B3D82C4}" type="slidenum">
              <a:rPr lang="ja-JP" altLang="en-US"/>
              <a:pPr/>
              <a:t>8</a:t>
            </a:fld>
            <a:endParaRPr lang="en-US" altLang="ja-JP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960938" y="5027613"/>
            <a:ext cx="3455987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52" tIns="45680" rIns="91352" bIns="45680" anchor="ctr">
            <a:prstTxWarp prst="textNoShape">
              <a:avLst/>
            </a:prstTxWarp>
          </a:bodyPr>
          <a:lstStyle/>
          <a:p>
            <a:pPr algn="ctr" defTabSz="457200"/>
            <a:r>
              <a:rPr lang="en-US" altLang="ja-JP" sz="3200" dirty="0">
                <a:solidFill>
                  <a:srgbClr val="FF0000"/>
                </a:solidFill>
                <a:latin typeface="Arial" charset="0"/>
              </a:rPr>
              <a:t>Case </a:t>
            </a:r>
            <a:r>
              <a:rPr lang="en-US" altLang="ja-JP" sz="3200" dirty="0" smtClean="0">
                <a:solidFill>
                  <a:srgbClr val="FF0000"/>
                </a:solidFill>
                <a:latin typeface="Arial" charset="0"/>
              </a:rPr>
              <a:t>frames</a:t>
            </a:r>
            <a:endParaRPr lang="en-US" altLang="ja-JP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61913" y="92075"/>
            <a:ext cx="5008525" cy="46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52" tIns="45680" rIns="91352" bIns="45680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dirty="0" smtClean="0">
                <a:latin typeface="Arial" charset="0"/>
              </a:rPr>
              <a:t>Compilation </a:t>
            </a:r>
            <a:r>
              <a:rPr lang="en-US" altLang="ja-JP" dirty="0">
                <a:latin typeface="Arial" charset="0"/>
              </a:rPr>
              <a:t>of</a:t>
            </a:r>
            <a:r>
              <a:rPr lang="en-US" altLang="ja-JP" dirty="0" smtClean="0">
                <a:latin typeface="Arial" charset="0"/>
              </a:rPr>
              <a:t> English case frames </a:t>
            </a:r>
            <a:endParaRPr lang="en-US" altLang="ja-JP" dirty="0">
              <a:latin typeface="Arial" charset="0"/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23850" y="2700338"/>
            <a:ext cx="3311525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52" tIns="45680" rIns="91352" bIns="45680" anchor="ctr">
            <a:prstTxWarp prst="textNoShape">
              <a:avLst/>
            </a:prstTxWarp>
          </a:bodyPr>
          <a:lstStyle/>
          <a:p>
            <a:pPr algn="ctr" defTabSz="457200"/>
            <a:r>
              <a:rPr lang="en-US" altLang="ja-JP" sz="3200" dirty="0" smtClean="0">
                <a:latin typeface="Arial" charset="0"/>
              </a:rPr>
              <a:t>Sentences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66725" y="4068763"/>
            <a:ext cx="3097213" cy="1800225"/>
            <a:chOff x="294" y="2563"/>
            <a:chExt cx="1951" cy="1134"/>
          </a:xfrm>
        </p:grpSpPr>
        <p:sp>
          <p:nvSpPr>
            <p:cNvPr id="72710" name="AutoShape 13"/>
            <p:cNvSpPr>
              <a:spLocks noChangeArrowheads="1"/>
            </p:cNvSpPr>
            <p:nvPr/>
          </p:nvSpPr>
          <p:spPr bwMode="auto">
            <a:xfrm>
              <a:off x="294" y="2971"/>
              <a:ext cx="1951" cy="726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215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 dirty="0" smtClean="0">
                  <a:latin typeface="Arial" charset="0"/>
                </a:rPr>
                <a:t>Parsing and</a:t>
              </a:r>
              <a:br>
                <a:rPr lang="en-US" altLang="ja-JP" sz="3200" dirty="0" smtClean="0">
                  <a:latin typeface="Arial" charset="0"/>
                </a:rPr>
              </a:br>
              <a:r>
                <a:rPr lang="en-US" altLang="ja-JP" sz="3200" dirty="0" smtClean="0">
                  <a:latin typeface="Arial" charset="0"/>
                </a:rPr>
                <a:t>filtering</a:t>
              </a:r>
              <a:endParaRPr lang="en-US" altLang="ja-JP" sz="3200" dirty="0">
                <a:latin typeface="Arial" charset="0"/>
              </a:endParaRPr>
            </a:p>
          </p:txBody>
        </p:sp>
        <p:sp>
          <p:nvSpPr>
            <p:cNvPr id="72711" name="AutoShape 14"/>
            <p:cNvSpPr>
              <a:spLocks noChangeArrowheads="1"/>
            </p:cNvSpPr>
            <p:nvPr/>
          </p:nvSpPr>
          <p:spPr bwMode="auto">
            <a:xfrm>
              <a:off x="1021" y="2563"/>
              <a:ext cx="454" cy="31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1620838" y="5940425"/>
            <a:ext cx="720725" cy="50323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pPr defTabSz="457200"/>
            <a:endParaRPr lang="ja-JP" altLang="en-US" sz="1800">
              <a:latin typeface="Arial" charset="0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816475" y="708025"/>
            <a:ext cx="3744913" cy="1873250"/>
            <a:chOff x="3034" y="294"/>
            <a:chExt cx="2359" cy="1180"/>
          </a:xfrm>
        </p:grpSpPr>
        <p:sp>
          <p:nvSpPr>
            <p:cNvPr id="72714" name="Rectangle 17"/>
            <p:cNvSpPr>
              <a:spLocks noChangeArrowheads="1"/>
            </p:cNvSpPr>
            <p:nvPr/>
          </p:nvSpPr>
          <p:spPr bwMode="auto">
            <a:xfrm>
              <a:off x="3034" y="612"/>
              <a:ext cx="2359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>
                  <a:latin typeface="Arial" charset="0"/>
                </a:rPr>
                <a:t>Predicate-argument</a:t>
              </a:r>
            </a:p>
            <a:p>
              <a:pPr algn="ctr" defTabSz="457200"/>
              <a:r>
                <a:rPr lang="en-US" altLang="ja-JP" sz="3200">
                  <a:latin typeface="Arial" charset="0"/>
                </a:rPr>
                <a:t>structures</a:t>
              </a:r>
            </a:p>
          </p:txBody>
        </p:sp>
        <p:sp>
          <p:nvSpPr>
            <p:cNvPr id="72715" name="AutoShape 18"/>
            <p:cNvSpPr>
              <a:spLocks noChangeArrowheads="1"/>
            </p:cNvSpPr>
            <p:nvPr/>
          </p:nvSpPr>
          <p:spPr bwMode="auto">
            <a:xfrm rot="5400000">
              <a:off x="4078" y="203"/>
              <a:ext cx="272" cy="4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415 w 21600"/>
                <a:gd name="T13" fmla="*/ 5424 h 21600"/>
                <a:gd name="T14" fmla="*/ 18900 w 21600"/>
                <a:gd name="T15" fmla="*/ 162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8211" name="AutoShape 19"/>
          <p:cNvSpPr>
            <a:spLocks noChangeArrowheads="1"/>
          </p:cNvSpPr>
          <p:nvPr/>
        </p:nvSpPr>
        <p:spPr bwMode="auto">
          <a:xfrm>
            <a:off x="6329363" y="4381500"/>
            <a:ext cx="720725" cy="50323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pPr defTabSz="457200"/>
            <a:endParaRPr lang="ja-JP" altLang="en-US" sz="1800">
              <a:latin typeface="Arial" charset="0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392738" y="2652713"/>
            <a:ext cx="3427412" cy="2097087"/>
            <a:chOff x="3397" y="1519"/>
            <a:chExt cx="2159" cy="1321"/>
          </a:xfrm>
        </p:grpSpPr>
        <p:sp>
          <p:nvSpPr>
            <p:cNvPr id="72721" name="AutoShape 26"/>
            <p:cNvSpPr>
              <a:spLocks noChangeArrowheads="1"/>
            </p:cNvSpPr>
            <p:nvPr/>
          </p:nvSpPr>
          <p:spPr bwMode="auto">
            <a:xfrm>
              <a:off x="3397" y="1881"/>
              <a:ext cx="1633" cy="681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215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>
                  <a:latin typeface="Arial" charset="0"/>
                </a:rPr>
                <a:t>Clustering</a:t>
              </a:r>
            </a:p>
          </p:txBody>
        </p:sp>
        <p:sp>
          <p:nvSpPr>
            <p:cNvPr id="72722" name="AutoShape 27"/>
            <p:cNvSpPr>
              <a:spLocks noChangeArrowheads="1"/>
            </p:cNvSpPr>
            <p:nvPr/>
          </p:nvSpPr>
          <p:spPr bwMode="auto">
            <a:xfrm>
              <a:off x="3987" y="1519"/>
              <a:ext cx="454" cy="31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4830" y="2387"/>
              <a:ext cx="726" cy="453"/>
              <a:chOff x="4830" y="2387"/>
              <a:chExt cx="726" cy="453"/>
            </a:xfrm>
          </p:grpSpPr>
          <p:sp>
            <p:nvSpPr>
              <p:cNvPr id="72724" name="AutoShape 29"/>
              <p:cNvSpPr>
                <a:spLocks noChangeArrowheads="1"/>
              </p:cNvSpPr>
              <p:nvPr/>
            </p:nvSpPr>
            <p:spPr bwMode="auto">
              <a:xfrm>
                <a:off x="4830" y="2387"/>
                <a:ext cx="726" cy="453"/>
              </a:xfrm>
              <a:prstGeom prst="can">
                <a:avLst>
                  <a:gd name="adj" fmla="val 25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457200"/>
                <a:endParaRPr lang="ja-JP" altLang="en-US" sz="1800">
                  <a:latin typeface="Arial" charset="0"/>
                </a:endParaRPr>
              </a:p>
            </p:txBody>
          </p:sp>
          <p:sp>
            <p:nvSpPr>
              <p:cNvPr id="72725" name="Line 30"/>
              <p:cNvSpPr>
                <a:spLocks noChangeShapeType="1"/>
              </p:cNvSpPr>
              <p:nvPr/>
            </p:nvSpPr>
            <p:spPr bwMode="auto">
              <a:xfrm flipH="1">
                <a:off x="4921" y="2523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6" name="Line 31"/>
              <p:cNvSpPr>
                <a:spLocks noChangeShapeType="1"/>
              </p:cNvSpPr>
              <p:nvPr/>
            </p:nvSpPr>
            <p:spPr bwMode="auto">
              <a:xfrm>
                <a:off x="5193" y="2523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7" name="Line 32"/>
              <p:cNvSpPr>
                <a:spLocks noChangeShapeType="1"/>
              </p:cNvSpPr>
              <p:nvPr/>
            </p:nvSpPr>
            <p:spPr bwMode="auto">
              <a:xfrm>
                <a:off x="5014" y="2681"/>
                <a:ext cx="92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8" name="Line 33"/>
              <p:cNvSpPr>
                <a:spLocks noChangeShapeType="1"/>
              </p:cNvSpPr>
              <p:nvPr/>
            </p:nvSpPr>
            <p:spPr bwMode="auto">
              <a:xfrm>
                <a:off x="5079" y="2618"/>
                <a:ext cx="16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29" name="Line 34"/>
              <p:cNvSpPr>
                <a:spLocks noChangeShapeType="1"/>
              </p:cNvSpPr>
              <p:nvPr/>
            </p:nvSpPr>
            <p:spPr bwMode="auto">
              <a:xfrm flipH="1">
                <a:off x="5290" y="2681"/>
                <a:ext cx="92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077200" y="3670300"/>
            <a:ext cx="1090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sz="1800" dirty="0" err="1">
                <a:latin typeface="Arial" charset="0"/>
              </a:rPr>
              <a:t>WordNet</a:t>
            </a:r>
            <a:endParaRPr lang="ja-JP" altLang="en-US" sz="1800" dirty="0">
              <a:latin typeface="Arial" charset="0"/>
            </a:endParaRPr>
          </a:p>
        </p:txBody>
      </p:sp>
      <p:grpSp>
        <p:nvGrpSpPr>
          <p:cNvPr id="7" name="図形グループ 34"/>
          <p:cNvGrpSpPr/>
          <p:nvPr/>
        </p:nvGrpSpPr>
        <p:grpSpPr>
          <a:xfrm>
            <a:off x="457200" y="914400"/>
            <a:ext cx="3097213" cy="1722438"/>
            <a:chOff x="457200" y="914400"/>
            <a:chExt cx="3097213" cy="1722438"/>
          </a:xfrm>
        </p:grpSpPr>
        <p:sp>
          <p:nvSpPr>
            <p:cNvPr id="31" name="AutoShape 13"/>
            <p:cNvSpPr>
              <a:spLocks noChangeArrowheads="1"/>
            </p:cNvSpPr>
            <p:nvPr/>
          </p:nvSpPr>
          <p:spPr bwMode="auto">
            <a:xfrm>
              <a:off x="457200" y="914400"/>
              <a:ext cx="3097213" cy="1152525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215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352" tIns="45680" rIns="91352" bIns="45680" anchor="ctr">
              <a:prstTxWarp prst="textNoShape">
                <a:avLst/>
              </a:prstTxWarp>
            </a:bodyPr>
            <a:lstStyle/>
            <a:p>
              <a:pPr algn="ctr" defTabSz="457200"/>
              <a:r>
                <a:rPr lang="en-US" altLang="ja-JP" sz="3200" dirty="0" smtClean="0">
                  <a:latin typeface="Arial" charset="0"/>
                </a:rPr>
                <a:t>Sentence</a:t>
              </a:r>
              <a:br>
                <a:rPr lang="en-US" altLang="ja-JP" sz="3200" dirty="0" smtClean="0">
                  <a:latin typeface="Arial" charset="0"/>
                </a:rPr>
              </a:br>
              <a:r>
                <a:rPr lang="en-US" altLang="ja-JP" sz="3200" dirty="0" smtClean="0">
                  <a:latin typeface="Arial" charset="0"/>
                </a:rPr>
                <a:t>extraction</a:t>
              </a:r>
              <a:endParaRPr lang="en-US" altLang="ja-JP" sz="3200" dirty="0">
                <a:latin typeface="Arial" charset="0"/>
              </a:endParaRPr>
            </a:p>
          </p:txBody>
        </p:sp>
        <p:sp>
          <p:nvSpPr>
            <p:cNvPr id="34" name="AutoShape 14"/>
            <p:cNvSpPr>
              <a:spLocks noChangeArrowheads="1"/>
            </p:cNvSpPr>
            <p:nvPr/>
          </p:nvSpPr>
          <p:spPr bwMode="auto">
            <a:xfrm>
              <a:off x="1600200" y="2133600"/>
              <a:ext cx="720725" cy="50323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>
              <a:prstTxWarp prst="textNoShape">
                <a:avLst/>
              </a:prstTxWarp>
            </a:bodyPr>
            <a:lstStyle/>
            <a:p>
              <a:pPr defTabSz="457200"/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35" name="TextBox 26"/>
          <p:cNvSpPr txBox="1">
            <a:spLocks noChangeArrowheads="1"/>
          </p:cNvSpPr>
          <p:nvPr/>
        </p:nvSpPr>
        <p:spPr bwMode="auto">
          <a:xfrm flipH="1">
            <a:off x="2379662" y="5940425"/>
            <a:ext cx="26495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altLang="ja-JP" sz="1800" dirty="0" smtClean="0">
                <a:latin typeface="Arial" charset="0"/>
              </a:rPr>
              <a:t>Dependency parser</a:t>
            </a:r>
          </a:p>
          <a:p>
            <a:pPr defTabSz="457200"/>
            <a:r>
              <a:rPr lang="en-US" altLang="ja-JP" sz="1800" dirty="0" smtClean="0">
                <a:latin typeface="Arial" charset="0"/>
              </a:rPr>
              <a:t>89.9% → 91.5% (short sentences)</a:t>
            </a:r>
            <a:endParaRPr lang="ja-JP" altLang="en-US" sz="1800" dirty="0"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211" grpId="0" animBg="1"/>
      <p:bldP spid="26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1828800" y="5715000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NP:[I] </a:t>
            </a:r>
            <a:r>
              <a:rPr lang="en-US" altLang="ja-JP" sz="2800" dirty="0" err="1" smtClean="0"/>
              <a:t>VP:[borrowed</a:t>
            </a:r>
            <a:r>
              <a:rPr lang="en-US" altLang="ja-JP" sz="2800" dirty="0" smtClean="0"/>
              <a:t>] </a:t>
            </a:r>
            <a:r>
              <a:rPr lang="en-US" altLang="ja-JP" sz="2800" dirty="0" err="1" smtClean="0"/>
              <a:t>NP:[the</a:t>
            </a:r>
            <a:r>
              <a:rPr lang="en-US" altLang="ja-JP" sz="2800" dirty="0" smtClean="0"/>
              <a:t> kits] </a:t>
            </a:r>
            <a:r>
              <a:rPr lang="en-US" altLang="ja-JP" sz="2800" dirty="0" err="1" smtClean="0"/>
              <a:t>PP:[with</a:t>
            </a:r>
            <a:r>
              <a:rPr lang="en-US" altLang="ja-JP" sz="2800" dirty="0" smtClean="0"/>
              <a:t>]</a:t>
            </a:r>
            <a:br>
              <a:rPr lang="en-US" altLang="ja-JP" sz="2800" dirty="0" smtClean="0"/>
            </a:br>
            <a:r>
              <a:rPr lang="en-US" altLang="ja-JP" sz="2800" dirty="0" err="1" smtClean="0"/>
              <a:t>NP:[a</a:t>
            </a:r>
            <a:r>
              <a:rPr lang="en-US" altLang="ja-JP" sz="2800" dirty="0" smtClean="0"/>
              <a:t> $ 25.00 deposit] O:, </a:t>
            </a:r>
            <a:r>
              <a:rPr lang="en-US" altLang="ja-JP" sz="2800" dirty="0" err="1" smtClean="0"/>
              <a:t>O:and</a:t>
            </a:r>
            <a:r>
              <a:rPr lang="en-US" altLang="ja-JP" sz="2800" dirty="0" smtClean="0"/>
              <a:t> …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Procedure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3733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Apply POS tagging and chunking to a </a:t>
            </a:r>
            <a:br>
              <a:rPr lang="en-US" altLang="ja-JP" dirty="0" smtClean="0"/>
            </a:br>
            <a:r>
              <a:rPr lang="en-US" altLang="ja-JP" dirty="0" smtClean="0"/>
              <a:t>raw corpus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Filter out unreliable and inappropriate sentences and chunks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Extract predicate-argument structures and apply PP-attachment disambiguation if a PP exists</a:t>
            </a:r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866900" y="5943600"/>
            <a:ext cx="7277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I borrowed the kits with a $25.00 deposit, and …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6200" y="5953780"/>
            <a:ext cx="1780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i="1" dirty="0" smtClean="0">
                <a:latin typeface="+mn-lt"/>
              </a:rPr>
              <a:t>Example:</a:t>
            </a:r>
            <a:endParaRPr kumimoji="1" lang="ja-JP" altLang="en-US" sz="2800" i="1" dirty="0" err="1" smtClean="0">
              <a:latin typeface="+mn-lt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828800" y="5715000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NP:[I] </a:t>
            </a:r>
            <a:r>
              <a:rPr lang="en-US" altLang="ja-JP" sz="2800" dirty="0" err="1" smtClean="0"/>
              <a:t>VP:[borrowed</a:t>
            </a:r>
            <a:r>
              <a:rPr lang="en-US" altLang="ja-JP" sz="2800" dirty="0" smtClean="0"/>
              <a:t>] </a:t>
            </a:r>
            <a:r>
              <a:rPr lang="en-US" altLang="ja-JP" sz="2800" dirty="0" err="1" smtClean="0"/>
              <a:t>NP:[the</a:t>
            </a:r>
            <a:r>
              <a:rPr lang="en-US" altLang="ja-JP" sz="2800" dirty="0" smtClean="0"/>
              <a:t> kits] </a:t>
            </a:r>
            <a:r>
              <a:rPr lang="en-US" altLang="ja-JP" sz="2800" dirty="0" err="1" smtClean="0"/>
              <a:t>PP:[with</a:t>
            </a:r>
            <a:r>
              <a:rPr lang="en-US" altLang="ja-JP" sz="2800" dirty="0" smtClean="0"/>
              <a:t>]</a:t>
            </a:r>
            <a:br>
              <a:rPr lang="en-US" altLang="ja-JP" sz="2800" dirty="0" smtClean="0"/>
            </a:br>
            <a:r>
              <a:rPr lang="en-US" altLang="ja-JP" sz="2800" dirty="0" err="1" smtClean="0"/>
              <a:t>NP:[a</a:t>
            </a:r>
            <a:r>
              <a:rPr lang="en-US" altLang="ja-JP" sz="2800" dirty="0" smtClean="0"/>
              <a:t> $ 25.00 deposit]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752600" y="5715000"/>
            <a:ext cx="716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err="1" smtClean="0"/>
              <a:t>sbj:[I</a:t>
            </a:r>
            <a:r>
              <a:rPr lang="en-US" altLang="ja-JP" sz="2800" dirty="0" smtClean="0"/>
              <a:t>] </a:t>
            </a:r>
            <a:r>
              <a:rPr lang="en-US" altLang="ja-JP" sz="2800" dirty="0" err="1" smtClean="0"/>
              <a:t>pred:[borrow</a:t>
            </a:r>
            <a:r>
              <a:rPr lang="en-US" altLang="ja-JP" sz="2800" dirty="0" smtClean="0"/>
              <a:t>] </a:t>
            </a:r>
            <a:r>
              <a:rPr lang="en-US" altLang="ja-JP" sz="2800" dirty="0" err="1" smtClean="0"/>
              <a:t>obj:[the</a:t>
            </a:r>
            <a:r>
              <a:rPr lang="en-US" altLang="ja-JP" sz="2800" dirty="0" smtClean="0"/>
              <a:t> kits]</a:t>
            </a:r>
            <a:br>
              <a:rPr lang="en-US" altLang="ja-JP" sz="2800" dirty="0" smtClean="0"/>
            </a:br>
            <a:r>
              <a:rPr lang="en-US" altLang="ja-JP" sz="2800" dirty="0" err="1" smtClean="0"/>
              <a:t>pp:with:[a</a:t>
            </a:r>
            <a:r>
              <a:rPr lang="en-US" altLang="ja-JP" sz="2800" dirty="0" smtClean="0"/>
              <a:t> $ 25.00 deposit]</a:t>
            </a:r>
            <a:endParaRPr lang="ja-JP" altLang="en-US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3" grpId="0" uiExpand="1" build="p"/>
      <p:bldP spid="5" grpId="0"/>
      <p:bldP spid="5" grpId="1"/>
      <p:bldP spid="6" grpId="0"/>
      <p:bldP spid="8" grpId="2"/>
      <p:bldP spid="8" grpId="3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altLang="ja-JP" dirty="0" smtClean="0"/>
              <a:t>POS tagging</a:t>
            </a:r>
          </a:p>
          <a:p>
            <a:pPr lvl="1"/>
            <a:r>
              <a:rPr lang="en-US" altLang="ja-JP" dirty="0" err="1" smtClean="0"/>
              <a:t>Tsuruoka’s</a:t>
            </a:r>
            <a:r>
              <a:rPr lang="en-US" altLang="ja-JP" dirty="0" smtClean="0"/>
              <a:t> tagger [</a:t>
            </a:r>
            <a:r>
              <a:rPr lang="en-US" altLang="ja-JP" dirty="0" err="1" smtClean="0"/>
              <a:t>Tsuruoka</a:t>
            </a:r>
            <a:r>
              <a:rPr lang="en-US" altLang="ja-JP" dirty="0" smtClean="0"/>
              <a:t> and </a:t>
            </a:r>
            <a:r>
              <a:rPr lang="en-US" altLang="ja-JP" dirty="0" err="1" smtClean="0"/>
              <a:t>Tsujii</a:t>
            </a:r>
            <a:r>
              <a:rPr lang="en-US" altLang="ja-JP" dirty="0" smtClean="0"/>
              <a:t>, 05]</a:t>
            </a:r>
            <a:br>
              <a:rPr lang="en-US" altLang="ja-JP" dirty="0" smtClean="0"/>
            </a:br>
            <a:r>
              <a:rPr lang="en-US" altLang="ja-JP" dirty="0" smtClean="0"/>
              <a:t>accuracy: 97.1%</a:t>
            </a:r>
          </a:p>
          <a:p>
            <a:r>
              <a:rPr lang="en-US" altLang="ja-JP" dirty="0" smtClean="0"/>
              <a:t>Chunking</a:t>
            </a:r>
          </a:p>
          <a:p>
            <a:pPr lvl="1"/>
            <a:r>
              <a:rPr lang="en-US" altLang="ja-JP" dirty="0" err="1" smtClean="0"/>
              <a:t>YamCha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chunker</a:t>
            </a:r>
            <a:r>
              <a:rPr lang="en-US" altLang="ja-JP" dirty="0" smtClean="0"/>
              <a:t> [</a:t>
            </a:r>
            <a:r>
              <a:rPr lang="en-US" altLang="ja-JP" dirty="0" err="1" smtClean="0"/>
              <a:t>Kudo</a:t>
            </a:r>
            <a:r>
              <a:rPr lang="en-US" altLang="ja-JP" dirty="0" smtClean="0"/>
              <a:t> and Matsumoto, 01]</a:t>
            </a:r>
            <a:br>
              <a:rPr lang="en-US" altLang="ja-JP" dirty="0" smtClean="0"/>
            </a:br>
            <a:r>
              <a:rPr lang="en-US" altLang="ja-JP" dirty="0" smtClean="0"/>
              <a:t>precision: 93.89%, recall: 93.06%, F: 93.47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1. POS tagging and chunking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BECCC-6D9F-634E-928F-03F2BC4CCB90}" type="slidenum">
              <a:rPr lang="ja-JP" altLang="en-US" smtClean="0"/>
              <a:pPr/>
              <a:t>10</a:t>
            </a:fld>
            <a:endParaRPr lang="en-US" altLang="ja-JP"/>
          </a:p>
        </p:txBody>
      </p:sp>
      <p:graphicFrame>
        <p:nvGraphicFramePr>
          <p:cNvPr id="5" name="グラフ 4"/>
          <p:cNvGraphicFramePr/>
          <p:nvPr/>
        </p:nvGraphicFramePr>
        <p:xfrm>
          <a:off x="2743200" y="2057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2. Filtering of unreliable sentences and chunks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343400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 smtClean="0"/>
              <a:t>sentences to be discarded</a:t>
            </a:r>
          </a:p>
          <a:p>
            <a:pPr lvl="1"/>
            <a:r>
              <a:rPr lang="en-US" altLang="ja-JP" dirty="0" smtClean="0"/>
              <a:t>a sentence that begins with a VP or a PP</a:t>
            </a:r>
          </a:p>
          <a:p>
            <a:pPr lvl="1"/>
            <a:r>
              <a:rPr lang="en-US" altLang="ja-JP" dirty="0" smtClean="0"/>
              <a:t>a sentence that ends with a question mark</a:t>
            </a:r>
          </a:p>
          <a:p>
            <a:pPr lvl="1"/>
            <a:r>
              <a:rPr lang="en-US" altLang="ja-JP" dirty="0" smtClean="0"/>
              <a:t>a sentence that has a comma being adjacent to a VP</a:t>
            </a:r>
          </a:p>
          <a:p>
            <a:pPr lvl="1"/>
            <a:r>
              <a:rPr lang="en-US" altLang="ja-JP" dirty="0" smtClean="0"/>
              <a:t>a sentence that contains a sign (-, ;, …)</a:t>
            </a:r>
          </a:p>
          <a:p>
            <a:pPr lvl="1"/>
            <a:r>
              <a:rPr lang="en-US" altLang="ja-JP" dirty="0" smtClean="0"/>
              <a:t>a sentence that does not have an NP before a VP</a:t>
            </a:r>
          </a:p>
          <a:p>
            <a:pPr lvl="1"/>
            <a:r>
              <a:rPr lang="en-US" altLang="ja-JP" dirty="0" smtClean="0"/>
              <a:t>a sentence in which the first VP is a participle or an infinitive</a:t>
            </a:r>
          </a:p>
          <a:p>
            <a:r>
              <a:rPr lang="en-US" altLang="ja-JP" dirty="0" smtClean="0"/>
              <a:t>chunks to be discarded</a:t>
            </a:r>
          </a:p>
          <a:p>
            <a:pPr lvl="1"/>
            <a:r>
              <a:rPr lang="en-US" altLang="ja-JP" dirty="0" smtClean="0"/>
              <a:t>chunks following the first comma outside an NP</a:t>
            </a:r>
          </a:p>
          <a:p>
            <a:pPr lvl="1"/>
            <a:r>
              <a:rPr lang="en-US" altLang="ja-JP" dirty="0" smtClean="0"/>
              <a:t>chunks following </a:t>
            </a:r>
            <a:r>
              <a:rPr lang="en-US" altLang="ja-JP" dirty="0" err="1" smtClean="0"/>
              <a:t>wh</a:t>
            </a:r>
            <a:r>
              <a:rPr lang="en-US" altLang="ja-JP" dirty="0" smtClean="0"/>
              <a:t>-clauses</a:t>
            </a:r>
          </a:p>
          <a:p>
            <a:pPr lvl="1"/>
            <a:r>
              <a:rPr lang="en-US" altLang="ja-JP" dirty="0" smtClean="0"/>
              <a:t>chunks following the second VP except participles and infinitives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BECCC-6D9F-634E-928F-03F2BC4CCB90}" type="slidenum">
              <a:rPr lang="ja-JP" altLang="en-US" smtClean="0"/>
              <a:pPr/>
              <a:t>11</a:t>
            </a:fld>
            <a:endParaRPr lang="en-US" altLang="ja-JP"/>
          </a:p>
        </p:txBody>
      </p:sp>
      <p:graphicFrame>
        <p:nvGraphicFramePr>
          <p:cNvPr id="5" name="グラフ 4"/>
          <p:cNvGraphicFramePr/>
          <p:nvPr/>
        </p:nvGraphicFramePr>
        <p:xfrm>
          <a:off x="2743200" y="2057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4267200" y="6096000"/>
            <a:ext cx="2562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+mn-lt"/>
              </a:rPr>
              <a:t>Coverage: 17.9%</a:t>
            </a:r>
            <a:endParaRPr kumimoji="1" lang="ja-JP" altLang="en-US" dirty="0" err="1" smtClean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Evaluation of filtering results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VP</a:t>
            </a:r>
          </a:p>
          <a:p>
            <a:pPr lvl="1"/>
            <a:r>
              <a:rPr lang="en-US" altLang="ja-JP" dirty="0" smtClean="0"/>
              <a:t>precision: 96.46% (517/536)</a:t>
            </a:r>
          </a:p>
          <a:p>
            <a:pPr lvl="1"/>
            <a:r>
              <a:rPr lang="en-US" altLang="ja-JP" dirty="0" smtClean="0"/>
              <a:t>12/19 are not harmful</a:t>
            </a:r>
            <a:br>
              <a:rPr lang="en-US" altLang="ja-JP" dirty="0" smtClean="0"/>
            </a:br>
            <a:r>
              <a:rPr lang="en-US" altLang="ja-JP" dirty="0" smtClean="0"/>
              <a:t>e.g., “</a:t>
            </a:r>
            <a:r>
              <a:rPr lang="en-US" altLang="ja-JP" dirty="0" smtClean="0">
                <a:latin typeface="Times New Roman"/>
                <a:cs typeface="Times New Roman"/>
              </a:rPr>
              <a:t>successfully contended</a:t>
            </a:r>
            <a:r>
              <a:rPr lang="en-US" altLang="ja-JP" dirty="0" smtClean="0"/>
              <a:t>”</a:t>
            </a:r>
          </a:p>
          <a:p>
            <a:pPr lvl="1">
              <a:buFont typeface="ヒラギノ角ゴ ProN W3"/>
              <a:buChar char="→"/>
            </a:pPr>
            <a:r>
              <a:rPr lang="en-US" altLang="ja-JP" dirty="0" smtClean="0"/>
              <a:t> precision: 98.69% (529/536)</a:t>
            </a:r>
          </a:p>
          <a:p>
            <a:r>
              <a:rPr lang="en-US" altLang="ja-JP" dirty="0" smtClean="0"/>
              <a:t>NP</a:t>
            </a:r>
          </a:p>
          <a:p>
            <a:pPr lvl="1"/>
            <a:r>
              <a:rPr lang="en-US" altLang="ja-JP" dirty="0" smtClean="0"/>
              <a:t>precision: 96.18% (1559/1621)</a:t>
            </a:r>
          </a:p>
          <a:p>
            <a:pPr lvl="1"/>
            <a:r>
              <a:rPr lang="en-US" altLang="ja-JP" dirty="0" smtClean="0"/>
              <a:t>38/62 are not harmful</a:t>
            </a:r>
            <a:br>
              <a:rPr lang="en-US" altLang="ja-JP" dirty="0" smtClean="0"/>
            </a:br>
            <a:r>
              <a:rPr lang="en-US" altLang="ja-JP" dirty="0" smtClean="0"/>
              <a:t>e.g., “</a:t>
            </a:r>
            <a:r>
              <a:rPr lang="en-US" altLang="ja-JP" dirty="0" smtClean="0">
                <a:latin typeface="Times New Roman"/>
                <a:cs typeface="Times New Roman"/>
              </a:rPr>
              <a:t>about 10,000 diamond miners</a:t>
            </a:r>
            <a:r>
              <a:rPr lang="en-US" altLang="ja-JP" dirty="0" smtClean="0"/>
              <a:t>”</a:t>
            </a:r>
          </a:p>
          <a:p>
            <a:pPr lvl="1">
              <a:buFont typeface="ヒラギノ角ゴ ProN W3"/>
              <a:buChar char="→"/>
            </a:pPr>
            <a:r>
              <a:rPr lang="en-US" altLang="ja-JP" dirty="0" smtClean="0"/>
              <a:t> precision: 98.52% (1597/1621)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BECCC-6D9F-634E-928F-03F2BC4CCB90}" type="slidenum">
              <a:rPr lang="ja-JP" altLang="en-US" smtClean="0"/>
              <a:pPr/>
              <a:t>12</a:t>
            </a:fld>
            <a:endParaRPr lang="en-US" altLang="ja-JP"/>
          </a:p>
        </p:txBody>
      </p:sp>
      <p:sp>
        <p:nvSpPr>
          <p:cNvPr id="6" name="角丸四角形吹き出し 5"/>
          <p:cNvSpPr/>
          <p:nvPr/>
        </p:nvSpPr>
        <p:spPr bwMode="auto">
          <a:xfrm>
            <a:off x="3810000" y="2438400"/>
            <a:ext cx="4572000" cy="1066800"/>
          </a:xfrm>
          <a:prstGeom prst="wedgeRoundRectCallout">
            <a:avLst>
              <a:gd name="adj1" fmla="val -56184"/>
              <a:gd name="adj2" fmla="val 55096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ja-JP" dirty="0" smtClean="0">
                <a:latin typeface="Times New Roman"/>
                <a:cs typeface="Times New Roman"/>
              </a:rPr>
              <a:t>His firm favors </a:t>
            </a:r>
            <a:r>
              <a:rPr lang="en-US" altLang="ja-JP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selected</a:t>
            </a:r>
            <a:r>
              <a:rPr lang="en-US" altLang="ja-JP" dirty="0" smtClean="0">
                <a:latin typeface="Times New Roman"/>
                <a:cs typeface="Times New Roman"/>
              </a:rPr>
              <a:t> computer, drug and pollution-control stocks.</a:t>
            </a:r>
            <a:endParaRPr lang="ja-JP" altLang="en-US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3. Extract predicate-argument structures from chunks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Use straightforward rules</a:t>
            </a:r>
          </a:p>
          <a:p>
            <a:pPr lvl="1"/>
            <a:r>
              <a:rPr lang="en-US" altLang="ja-JP" dirty="0" smtClean="0"/>
              <a:t>VP → </a:t>
            </a:r>
            <a:r>
              <a:rPr lang="en-US" altLang="ja-JP" dirty="0" err="1" smtClean="0"/>
              <a:t>pred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NP preceding the predicate → </a:t>
            </a:r>
            <a:r>
              <a:rPr lang="en-US" altLang="ja-JP" dirty="0" err="1" smtClean="0"/>
              <a:t>sbj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NP following the predicate → </a:t>
            </a:r>
            <a:r>
              <a:rPr lang="en-US" altLang="ja-JP" dirty="0" err="1" smtClean="0"/>
              <a:t>obj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NP following “</a:t>
            </a:r>
            <a:r>
              <a:rPr lang="en-US" altLang="ja-JP" dirty="0" err="1" smtClean="0"/>
              <a:t>obj</a:t>
            </a:r>
            <a:r>
              <a:rPr lang="en-US" altLang="ja-JP" dirty="0" smtClean="0"/>
              <a:t>” → obj2</a:t>
            </a:r>
          </a:p>
          <a:p>
            <a:pPr lvl="1"/>
            <a:r>
              <a:rPr lang="en-US" altLang="ja-JP" dirty="0" smtClean="0"/>
              <a:t>SBAR → </a:t>
            </a:r>
            <a:r>
              <a:rPr lang="en-US" altLang="ja-JP" dirty="0" err="1" smtClean="0"/>
              <a:t>sbar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 pair of adjoining PP and NP → pp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BECCC-6D9F-634E-928F-03F2BC4CCB90}" type="slidenum">
              <a:rPr lang="ja-JP" altLang="en-US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r>
              <a:rPr lang="en-US" altLang="ja-JP" dirty="0" smtClean="0"/>
              <a:t>From 2G English sentences, we acquired 2.4G predicate-argument structures</a:t>
            </a:r>
          </a:p>
          <a:p>
            <a:r>
              <a:rPr lang="en-US" altLang="ja-JP" dirty="0" smtClean="0"/>
              <a:t>Manual evaluation of 200 predicate-argument structures: 97% is correct</a:t>
            </a:r>
          </a:p>
          <a:p>
            <a:pPr lvl="1"/>
            <a:r>
              <a:rPr lang="en-US" altLang="ja-JP" dirty="0" smtClean="0"/>
              <a:t>incorrect objects of </a:t>
            </a:r>
            <a:r>
              <a:rPr lang="en-US" altLang="ja-JP" i="1" dirty="0" smtClean="0"/>
              <a:t>say</a:t>
            </a:r>
            <a:r>
              <a:rPr lang="en-US" altLang="ja-JP" dirty="0" smtClean="0"/>
              <a:t>, </a:t>
            </a:r>
            <a:r>
              <a:rPr lang="en-US" altLang="ja-JP" i="1" dirty="0" smtClean="0"/>
              <a:t>know</a:t>
            </a:r>
            <a:r>
              <a:rPr lang="en-US" altLang="ja-JP" dirty="0" smtClean="0"/>
              <a:t> and so on</a:t>
            </a:r>
          </a:p>
          <a:p>
            <a:pPr lvl="1"/>
            <a:r>
              <a:rPr lang="en-US" altLang="ja-JP" dirty="0" smtClean="0"/>
              <a:t>incorrect detection of “</a:t>
            </a:r>
            <a:r>
              <a:rPr lang="en-US" altLang="ja-JP" dirty="0" err="1" smtClean="0"/>
              <a:t>sbar</a:t>
            </a:r>
            <a:r>
              <a:rPr lang="en-US" altLang="ja-JP" dirty="0" smtClean="0"/>
              <a:t>”</a:t>
            </a:r>
          </a:p>
          <a:p>
            <a:pPr lvl="1"/>
            <a:r>
              <a:rPr lang="en-US" altLang="ja-JP" dirty="0" smtClean="0"/>
              <a:t>Errors of PP-attachment disambiguation</a:t>
            </a:r>
          </a:p>
          <a:p>
            <a:pPr lvl="1"/>
            <a:endParaRPr lang="en-US" altLang="ja-JP" dirty="0" smtClean="0"/>
          </a:p>
        </p:txBody>
      </p:sp>
      <p:sp>
        <p:nvSpPr>
          <p:cNvPr id="5" name="角丸四角形吹き出し 4"/>
          <p:cNvSpPr/>
          <p:nvPr/>
        </p:nvSpPr>
        <p:spPr bwMode="auto">
          <a:xfrm>
            <a:off x="152400" y="3505200"/>
            <a:ext cx="8839200" cy="2819400"/>
          </a:xfrm>
          <a:prstGeom prst="wedgeRoundRectCallout">
            <a:avLst>
              <a:gd name="adj1" fmla="val -9744"/>
              <a:gd name="adj2" fmla="val -70120"/>
              <a:gd name="adj3" fmla="val 16667"/>
            </a:avLst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ja-JP" sz="2600" dirty="0" err="1" smtClean="0"/>
              <a:t>sbj:[the</a:t>
            </a:r>
            <a:r>
              <a:rPr lang="en-US" altLang="ja-JP" sz="2600" dirty="0" smtClean="0"/>
              <a:t> super-user] </a:t>
            </a:r>
            <a:r>
              <a:rPr lang="en-US" altLang="ja-JP" sz="2600" dirty="0" err="1" smtClean="0"/>
              <a:t>pred:[raise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obj:[the</a:t>
            </a:r>
            <a:r>
              <a:rPr lang="en-US" altLang="ja-JP" sz="2600" dirty="0" smtClean="0"/>
              <a:t> hard limits]</a:t>
            </a:r>
          </a:p>
          <a:p>
            <a:r>
              <a:rPr lang="en-US" altLang="ja-JP" sz="2600" dirty="0" err="1" smtClean="0"/>
              <a:t>sbj:[it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pred:[strengthen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obj:[the</a:t>
            </a:r>
            <a:r>
              <a:rPr lang="en-US" altLang="ja-JP" sz="2600" dirty="0" smtClean="0"/>
              <a:t> action]</a:t>
            </a:r>
          </a:p>
          <a:p>
            <a:r>
              <a:rPr lang="en-US" altLang="ja-JP" sz="2600" dirty="0" err="1" smtClean="0"/>
              <a:t>sbj:[he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pred:[raise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obj:[a</a:t>
            </a:r>
            <a:r>
              <a:rPr lang="en-US" altLang="ja-JP" sz="2600" dirty="0" smtClean="0"/>
              <a:t> hand]</a:t>
            </a:r>
          </a:p>
          <a:p>
            <a:r>
              <a:rPr lang="en-US" altLang="ja-JP" sz="2600" dirty="0" err="1" smtClean="0"/>
              <a:t>sbj:[this</a:t>
            </a:r>
            <a:r>
              <a:rPr lang="en-US" altLang="ja-JP" sz="2600" dirty="0" smtClean="0"/>
              <a:t> web page] </a:t>
            </a:r>
            <a:r>
              <a:rPr lang="en-US" altLang="ja-JP" sz="2600" dirty="0" err="1" smtClean="0"/>
              <a:t>pred:[be</a:t>
            </a:r>
            <a:r>
              <a:rPr lang="en-US" altLang="ja-JP" sz="2600" dirty="0" smtClean="0"/>
              <a:t> linked] </a:t>
            </a:r>
            <a:r>
              <a:rPr lang="en-US" altLang="ja-JP" sz="2600" dirty="0" err="1" smtClean="0"/>
              <a:t>pp:to:[any</a:t>
            </a:r>
            <a:r>
              <a:rPr lang="en-US" altLang="ja-JP" sz="2600" dirty="0" smtClean="0"/>
              <a:t> other web sites]</a:t>
            </a:r>
          </a:p>
          <a:p>
            <a:r>
              <a:rPr lang="en-US" altLang="ja-JP" sz="2600" dirty="0" err="1" smtClean="0"/>
              <a:t>sbj:[a</a:t>
            </a:r>
            <a:r>
              <a:rPr lang="en-US" altLang="ja-JP" sz="2600" dirty="0" smtClean="0"/>
              <a:t> user] </a:t>
            </a:r>
            <a:r>
              <a:rPr lang="en-US" altLang="ja-JP" sz="2600" dirty="0" err="1" smtClean="0"/>
              <a:t>pred:[view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obj:[items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pp:from:[your</a:t>
            </a:r>
            <a:r>
              <a:rPr lang="en-US" altLang="ja-JP" sz="2600" dirty="0" smtClean="0"/>
              <a:t> catalog]</a:t>
            </a:r>
          </a:p>
          <a:p>
            <a:r>
              <a:rPr lang="en-US" altLang="ja-JP" sz="2600" dirty="0" err="1" smtClean="0"/>
              <a:t>sbj:[you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pred:[read</a:t>
            </a:r>
            <a:r>
              <a:rPr lang="en-US" altLang="ja-JP" sz="2600" dirty="0" smtClean="0"/>
              <a:t>] </a:t>
            </a:r>
            <a:r>
              <a:rPr lang="en-US" altLang="ja-JP" sz="2600" dirty="0" err="1" smtClean="0"/>
              <a:t>obj:[this</a:t>
            </a:r>
            <a:r>
              <a:rPr lang="en-US" altLang="ja-JP" sz="2600" dirty="0" smtClean="0"/>
              <a:t>]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Experiments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BECCC-6D9F-634E-928F-03F2BC4CCB90}" type="slidenum">
              <a:rPr lang="ja-JP" altLang="en-US" smtClean="0"/>
              <a:pPr/>
              <a:t>14</a:t>
            </a:fld>
            <a:endParaRPr lang="en-US" altLang="ja-JP"/>
          </a:p>
        </p:txBody>
      </p:sp>
      <p:sp>
        <p:nvSpPr>
          <p:cNvPr id="6" name="角丸四角形吹き出し 5"/>
          <p:cNvSpPr/>
          <p:nvPr/>
        </p:nvSpPr>
        <p:spPr bwMode="auto">
          <a:xfrm>
            <a:off x="2667000" y="4800600"/>
            <a:ext cx="6096000" cy="685800"/>
          </a:xfrm>
          <a:prstGeom prst="wedgeRoundRectCallout">
            <a:avLst>
              <a:gd name="adj1" fmla="val -12240"/>
              <a:gd name="adj2" fmla="val -88718"/>
              <a:gd name="adj3" fmla="val 16667"/>
            </a:avLst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ja-JP" sz="2800" dirty="0" smtClean="0">
                <a:latin typeface="Times New Roman" pitchFamily="18" charset="0"/>
                <a:ea typeface="ＭＳ Ｐゴシック" pitchFamily="50" charset="-128"/>
              </a:rPr>
              <a:t>He </a:t>
            </a:r>
            <a:r>
              <a:rPr lang="en-US" altLang="ja-JP" sz="2800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said</a:t>
            </a:r>
            <a:r>
              <a:rPr lang="en-US" altLang="ja-JP" sz="2800" dirty="0" smtClean="0">
                <a:latin typeface="Times New Roman" pitchFamily="18" charset="0"/>
                <a:ea typeface="ＭＳ Ｐゴシック" pitchFamily="50" charset="-128"/>
              </a:rPr>
              <a:t> the assets to be sold would be ...</a:t>
            </a:r>
            <a:endParaRPr kumimoji="1" lang="ja-JP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4D08C2FE-2932-7E43-BF13-D5F2025F5E6F}" type="slidenum">
              <a:rPr lang="ja-JP" altLang="en-US"/>
              <a:pPr/>
              <a:t>15</a:t>
            </a:fld>
            <a:endParaRPr lang="en-US" altLang="ja-JP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Conclusion and future work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350250" cy="4471988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612900" algn="l"/>
              </a:tabLst>
            </a:pPr>
            <a:r>
              <a:rPr lang="en-US" altLang="ja-JP" dirty="0" smtClean="0"/>
              <a:t>Acquired high-quality predicate-argument structures for case frame compilation</a:t>
            </a:r>
          </a:p>
          <a:p>
            <a:pPr lvl="1">
              <a:lnSpc>
                <a:spcPct val="90000"/>
              </a:lnSpc>
              <a:tabLst>
                <a:tab pos="1612900" algn="l"/>
              </a:tabLst>
            </a:pPr>
            <a:r>
              <a:rPr lang="en-US" altLang="ja-JP" dirty="0" smtClean="0"/>
              <a:t>Real </a:t>
            </a:r>
            <a:r>
              <a:rPr lang="en-US" altLang="ja-JP" dirty="0"/>
              <a:t>use of English</a:t>
            </a:r>
            <a:r>
              <a:rPr lang="en-US" altLang="ja-JP" dirty="0" smtClean="0"/>
              <a:t> predicates</a:t>
            </a:r>
          </a:p>
          <a:p>
            <a:pPr>
              <a:lnSpc>
                <a:spcPct val="90000"/>
              </a:lnSpc>
              <a:tabLst>
                <a:tab pos="1612900" algn="l"/>
              </a:tabLst>
            </a:pPr>
            <a:r>
              <a:rPr lang="en-US" altLang="ja-JP" dirty="0"/>
              <a:t>Future work</a:t>
            </a:r>
            <a:endParaRPr lang="en-US" altLang="ja-JP" dirty="0" smtClean="0"/>
          </a:p>
          <a:p>
            <a:pPr lvl="1">
              <a:lnSpc>
                <a:spcPct val="90000"/>
              </a:lnSpc>
              <a:tabLst>
                <a:tab pos="1612900" algn="l"/>
              </a:tabLst>
            </a:pPr>
            <a:r>
              <a:rPr lang="en-US" altLang="ja-JP" dirty="0" smtClean="0"/>
              <a:t>Apply clustering to compile case frames </a:t>
            </a:r>
            <a:r>
              <a:rPr lang="en-US" altLang="ja-JP" sz="2400" dirty="0" smtClean="0"/>
              <a:t>[</a:t>
            </a:r>
            <a:r>
              <a:rPr lang="en-US" altLang="ja-JP" sz="2400" dirty="0"/>
              <a:t>Kawahara and </a:t>
            </a:r>
            <a:r>
              <a:rPr lang="en-US" altLang="ja-JP" sz="2400" dirty="0" err="1"/>
              <a:t>Uchimoto</a:t>
            </a:r>
            <a:r>
              <a:rPr lang="en-US" altLang="ja-JP" sz="2400" dirty="0"/>
              <a:t>, 08]</a:t>
            </a:r>
          </a:p>
          <a:p>
            <a:pPr lvl="1">
              <a:lnSpc>
                <a:spcPct val="90000"/>
              </a:lnSpc>
              <a:tabLst>
                <a:tab pos="1612900" algn="l"/>
              </a:tabLst>
            </a:pPr>
            <a:r>
              <a:rPr lang="en-US" altLang="ja-JP" dirty="0"/>
              <a:t>Integrate case frames to parsing (and other applications)</a:t>
            </a:r>
          </a:p>
          <a:p>
            <a:pPr lvl="2">
              <a:lnSpc>
                <a:spcPct val="90000"/>
              </a:lnSpc>
              <a:tabLst>
                <a:tab pos="1612900" algn="l"/>
              </a:tabLst>
            </a:pPr>
            <a:r>
              <a:rPr lang="en-US" altLang="ja-JP" dirty="0"/>
              <a:t>cf.	[</a:t>
            </a:r>
            <a:r>
              <a:rPr lang="en-US" altLang="ja-JP" dirty="0" err="1"/>
              <a:t>Zeman</a:t>
            </a:r>
            <a:r>
              <a:rPr lang="en-US" altLang="ja-JP" dirty="0"/>
              <a:t>, 02] for </a:t>
            </a:r>
            <a:r>
              <a:rPr lang="en-US" altLang="ja-JP" dirty="0" err="1"/>
              <a:t>subcategorization</a:t>
            </a:r>
            <a:r>
              <a:rPr lang="en-US" altLang="ja-JP" dirty="0"/>
              <a:t> frames</a:t>
            </a:r>
            <a:br>
              <a:rPr lang="en-US" altLang="ja-JP" dirty="0"/>
            </a:br>
            <a:r>
              <a:rPr lang="en-US" altLang="ja-JP" dirty="0"/>
              <a:t>	[Kawahara and Kurohashi, 06] for case frames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1.6|3.3|46.2|15.6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50.7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|21.7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|7.2|26.4|16.5|26.1|66.1|15.5|3.2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|7.2|26.4|16.5|26.1|66.1|15.5|3.2"/>
</p:tagLst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ユーザー定義 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400" i="1" dirty="0" err="1" smtClean="0">
            <a:latin typeface="+mn-lt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ユーザー定義 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11395</TotalTime>
  <Words>1367</Words>
  <Application>Microsoft Macintosh PowerPoint</Application>
  <PresentationFormat>画面に合わせる (4:3)</PresentationFormat>
  <Paragraphs>192</Paragraphs>
  <Slides>15</Slides>
  <Notes>10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2</vt:i4>
      </vt:variant>
      <vt:variant>
        <vt:lpstr>スライド タイトル</vt:lpstr>
      </vt:variant>
      <vt:variant>
        <vt:i4>15</vt:i4>
      </vt:variant>
    </vt:vector>
  </HeadingPairs>
  <TitlesOfParts>
    <vt:vector size="17" baseType="lpstr">
      <vt:lpstr>標準デザイン</vt:lpstr>
      <vt:lpstr>デザインの設定</vt:lpstr>
      <vt:lpstr>Acquiring Reliable Predicate-argument Structures from Raw Corpora for Case Frame Compilation</vt:lpstr>
      <vt:lpstr>Background</vt:lpstr>
      <vt:lpstr>Related work</vt:lpstr>
      <vt:lpstr>Related work</vt:lpstr>
      <vt:lpstr>スライド 5</vt:lpstr>
      <vt:lpstr>スライド 6</vt:lpstr>
      <vt:lpstr>Examples of obtained case frames</vt:lpstr>
      <vt:lpstr>スライド 8</vt:lpstr>
      <vt:lpstr>Procedure</vt:lpstr>
      <vt:lpstr>1. POS tagging and chunking</vt:lpstr>
      <vt:lpstr>2. Filtering of unreliable sentences and chunks</vt:lpstr>
      <vt:lpstr>Evaluation of filtering results</vt:lpstr>
      <vt:lpstr>3. Extract predicate-argument structures from chunks</vt:lpstr>
      <vt:lpstr>Experiments</vt:lpstr>
      <vt:lpstr>Conclusion and future work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Kawahara Daisuke</cp:lastModifiedBy>
  <cp:revision>196</cp:revision>
  <dcterms:created xsi:type="dcterms:W3CDTF">2010-05-20T07:19:32Z</dcterms:created>
  <dcterms:modified xsi:type="dcterms:W3CDTF">2010-05-20T07:19:48Z</dcterms:modified>
</cp:coreProperties>
</file>