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766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84" r:id="rId4"/>
    <p:sldId id="276" r:id="rId5"/>
    <p:sldId id="258" r:id="rId6"/>
    <p:sldId id="259" r:id="rId7"/>
    <p:sldId id="261" r:id="rId8"/>
    <p:sldId id="263" r:id="rId9"/>
    <p:sldId id="260" r:id="rId10"/>
    <p:sldId id="265" r:id="rId11"/>
    <p:sldId id="266" r:id="rId12"/>
    <p:sldId id="285" r:id="rId13"/>
    <p:sldId id="286" r:id="rId14"/>
    <p:sldId id="279" r:id="rId15"/>
    <p:sldId id="269" r:id="rId16"/>
    <p:sldId id="270" r:id="rId17"/>
    <p:sldId id="271" r:id="rId18"/>
    <p:sldId id="287" r:id="rId19"/>
    <p:sldId id="273" r:id="rId20"/>
    <p:sldId id="274" r:id="rId21"/>
    <p:sldId id="275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FF0F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CF3F7-FEF8-1C44-B6FB-C8EE91ED4B3A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13747-7064-E541-A4D7-C4AFAC95071E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68BE0-EB40-4C40-B6B6-0024307E8F0C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8EAC5-AA76-9D45-90CE-966C86BE1442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8EAC5-AA76-9D45-90CE-966C86BE1442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 dirty="0" smtClean="0"/>
              <a:t>Fare clic per modificare stile</a:t>
            </a:r>
            <a:endParaRPr kumimoji="0" lang="en-US" dirty="0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123063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dirty="0" smtClean="0"/>
              <a:t>Fare clic per modificare lo stile del sottotitolo dello schema</a:t>
            </a:r>
            <a:endParaRPr kumimoji="0" lang="en-US" dirty="0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95C9FAF4-0F90-7A44-8A54-F56609BB4DEE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14399" y="2436520"/>
            <a:ext cx="7305675" cy="249171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04874" y="5048250"/>
            <a:ext cx="7315200" cy="130683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2436520"/>
            <a:ext cx="228600" cy="2491716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19075" cy="130683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61A422CE-1ED8-2E47-BEDB-5214FF996D41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fld id="{CF4AD1FE-4BB6-EF40-8B8E-F7842EE34BD6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62838C81-5CF0-0D43-88B5-F44D8B7A5031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31E30C6B-59F1-7642-8A43-A4A93DF8DBF0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DC9DA1F0-7E63-A54A-8FFA-9FFC513DAF6F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8435EE35-6693-FD47-9304-BDBDE1FBCD22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C4FB0EF-0C63-954B-8863-084F995C20FC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F3D0BA0C-5884-0945-8EE8-3D55B4E4C68A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5D8FD4B7-C1DC-414F-8AE2-1B03E23DF0AE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473FB1F2-CA80-6641-9D67-E0F1CC37F975}" type="datetime1">
              <a:rPr lang="it-IT" smtClean="0"/>
              <a:pPr/>
              <a:t>21-05-2010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077322" y="6356350"/>
            <a:ext cx="598603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it-IT" dirty="0" smtClean="0"/>
              <a:t>LREC 2010 - Stefania Spina -  The </a:t>
            </a:r>
            <a:r>
              <a:rPr lang="it-IT" dirty="0" err="1" smtClean="0"/>
              <a:t>Dictionary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346931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8D884FE-9424-A945-B0D7-9BA4778BBDC0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4367" y="6129528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9" name="Immagine 8" descr="logounistrapg_trasparente-1.gif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110800" y="6146110"/>
            <a:ext cx="576000" cy="57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ctrTitle"/>
          </p:nvPr>
        </p:nvSpPr>
        <p:spPr>
          <a:xfrm>
            <a:off x="1219200" y="2410841"/>
            <a:ext cx="6858000" cy="2465959"/>
          </a:xfrm>
        </p:spPr>
        <p:txBody>
          <a:bodyPr>
            <a:normAutofit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Dictionary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r>
              <a:rPr lang="it-IT" dirty="0" smtClean="0"/>
              <a:t>: Design and </a:t>
            </a:r>
            <a:r>
              <a:rPr lang="it-IT" dirty="0" err="1" smtClean="0"/>
              <a:t>Integration</a:t>
            </a:r>
            <a:r>
              <a:rPr lang="it-IT" dirty="0" smtClean="0"/>
              <a:t> in </a:t>
            </a:r>
            <a:r>
              <a:rPr lang="it-IT" dirty="0" err="1" smtClean="0"/>
              <a:t>an</a:t>
            </a:r>
            <a:r>
              <a:rPr lang="it-IT" dirty="0" smtClean="0"/>
              <a:t> Online </a:t>
            </a:r>
            <a:br>
              <a:rPr lang="it-IT" dirty="0" smtClean="0"/>
            </a:br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Environment</a:t>
            </a:r>
            <a:endParaRPr lang="it-IT" dirty="0"/>
          </a:p>
        </p:txBody>
      </p:sp>
      <p:sp>
        <p:nvSpPr>
          <p:cNvPr id="21" name="Sottotitolo 20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Stefania Spina </a:t>
            </a:r>
          </a:p>
          <a:p>
            <a:r>
              <a:rPr lang="it-IT" dirty="0" smtClean="0"/>
              <a:t> </a:t>
            </a:r>
            <a:r>
              <a:rPr lang="it-IT" sz="1800" dirty="0" err="1" smtClean="0"/>
              <a:t>University</a:t>
            </a:r>
            <a:r>
              <a:rPr lang="it-IT" sz="1800" dirty="0" smtClean="0"/>
              <a:t> </a:t>
            </a:r>
            <a:r>
              <a:rPr lang="it-IT" sz="1800" dirty="0" err="1" smtClean="0"/>
              <a:t>for</a:t>
            </a:r>
            <a:r>
              <a:rPr lang="it-IT" sz="1800" dirty="0" smtClean="0"/>
              <a:t> </a:t>
            </a:r>
            <a:r>
              <a:rPr lang="it-IT" sz="1800" dirty="0" err="1" smtClean="0"/>
              <a:t>Foreigners</a:t>
            </a:r>
            <a:r>
              <a:rPr lang="it-IT" sz="1800" dirty="0" smtClean="0"/>
              <a:t> Perugia, Italia</a:t>
            </a:r>
            <a:endParaRPr lang="it-IT" sz="1800" dirty="0"/>
          </a:p>
        </p:txBody>
      </p:sp>
      <p:pic>
        <p:nvPicPr>
          <p:cNvPr id="4" name="Immagine 3" descr="logounistrapg_trasparente-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588" y="5292903"/>
            <a:ext cx="823253" cy="823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The Dictionary of Italian Collocations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2902583"/>
            <a:ext cx="8229600" cy="3254377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Part </a:t>
            </a:r>
            <a:r>
              <a:rPr lang="it-IT" dirty="0" err="1" smtClean="0"/>
              <a:t>of</a:t>
            </a:r>
            <a:r>
              <a:rPr lang="it-IT" dirty="0" smtClean="0"/>
              <a:t> APRIL project (“</a:t>
            </a:r>
            <a:r>
              <a:rPr lang="it-IT" i="1" dirty="0" err="1" smtClean="0"/>
              <a:t>Personalised</a:t>
            </a:r>
            <a:r>
              <a:rPr lang="it-IT" i="1" dirty="0" smtClean="0"/>
              <a:t> web </a:t>
            </a:r>
            <a:r>
              <a:rPr lang="it-IT" i="1" dirty="0" err="1" smtClean="0"/>
              <a:t>environment</a:t>
            </a:r>
            <a:r>
              <a:rPr lang="it-IT" i="1" dirty="0" smtClean="0"/>
              <a:t> </a:t>
            </a:r>
            <a:r>
              <a:rPr lang="it-IT" i="1" dirty="0" err="1" smtClean="0"/>
              <a:t>for</a:t>
            </a:r>
            <a:r>
              <a:rPr lang="it-IT" i="1" dirty="0" smtClean="0"/>
              <a:t> </a:t>
            </a:r>
            <a:r>
              <a:rPr lang="it-IT" i="1" dirty="0" err="1" smtClean="0"/>
              <a:t>language</a:t>
            </a:r>
            <a:r>
              <a:rPr lang="it-IT" i="1" dirty="0" smtClean="0"/>
              <a:t> </a:t>
            </a:r>
            <a:r>
              <a:rPr lang="it-IT" i="1" dirty="0" err="1" smtClean="0"/>
              <a:t>learning</a:t>
            </a:r>
            <a:r>
              <a:rPr lang="it-IT" dirty="0" smtClean="0"/>
              <a:t>”)</a:t>
            </a:r>
          </a:p>
          <a:p>
            <a:r>
              <a:rPr lang="it-IT" dirty="0" smtClean="0"/>
              <a:t>NLP </a:t>
            </a:r>
            <a:r>
              <a:rPr lang="it-IT" dirty="0" err="1" smtClean="0"/>
              <a:t>resources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support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the </a:t>
            </a:r>
            <a:r>
              <a:rPr lang="it-IT" dirty="0" err="1" smtClean="0"/>
              <a:t>lexical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within</a:t>
            </a:r>
            <a:r>
              <a:rPr lang="it-IT" dirty="0" smtClean="0"/>
              <a:t> a </a:t>
            </a:r>
            <a:r>
              <a:rPr lang="it-IT" i="1" dirty="0" err="1" smtClean="0"/>
              <a:t>Virtual</a:t>
            </a:r>
            <a:r>
              <a:rPr lang="it-IT" i="1" dirty="0" smtClean="0"/>
              <a:t> </a:t>
            </a:r>
            <a:r>
              <a:rPr lang="it-IT" i="1" dirty="0" err="1" smtClean="0"/>
              <a:t>Learning</a:t>
            </a:r>
            <a:r>
              <a:rPr lang="it-IT" i="1" dirty="0" smtClean="0"/>
              <a:t> </a:t>
            </a:r>
            <a:r>
              <a:rPr lang="it-IT" i="1" dirty="0" err="1" smtClean="0"/>
              <a:t>Environment</a:t>
            </a:r>
            <a:r>
              <a:rPr lang="it-IT" i="1" dirty="0" smtClean="0"/>
              <a:t> </a:t>
            </a:r>
            <a:r>
              <a:rPr lang="it-IT" dirty="0" smtClean="0"/>
              <a:t>(VLE). 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1617222" y="6627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090942" y="35292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8" name="Immagine 7" descr="apr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676400"/>
            <a:ext cx="2432652" cy="831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Presentation</a:t>
            </a:r>
            <a:r>
              <a:rPr lang="it-IT" dirty="0" smtClean="0"/>
              <a:t> </a:t>
            </a:r>
            <a:r>
              <a:rPr lang="it-IT" dirty="0" err="1" smtClean="0"/>
              <a:t>outline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pPr lvl="2">
              <a:buNone/>
            </a:pPr>
            <a:endParaRPr lang="it-IT" dirty="0" smtClean="0"/>
          </a:p>
          <a:p>
            <a:pPr>
              <a:buSzPts val="2000"/>
            </a:pPr>
            <a:r>
              <a:rPr lang="it-IT" dirty="0" smtClean="0">
                <a:solidFill>
                  <a:srgbClr val="000000"/>
                </a:solidFill>
              </a:rPr>
              <a:t>background and </a:t>
            </a:r>
            <a:r>
              <a:rPr lang="it-IT" dirty="0" err="1" smtClean="0">
                <a:solidFill>
                  <a:srgbClr val="000000"/>
                </a:solidFill>
              </a:rPr>
              <a:t>motivation</a:t>
            </a:r>
            <a:endParaRPr lang="it-IT" dirty="0" smtClean="0"/>
          </a:p>
          <a:p>
            <a:r>
              <a:rPr lang="it-IT" dirty="0" err="1" smtClean="0"/>
              <a:t>reference</a:t>
            </a:r>
            <a:r>
              <a:rPr lang="it-IT" dirty="0" smtClean="0"/>
              <a:t> corpus</a:t>
            </a:r>
          </a:p>
          <a:p>
            <a:r>
              <a:rPr lang="it-IT" dirty="0" err="1" smtClean="0"/>
              <a:t>methodology</a:t>
            </a:r>
            <a:endParaRPr lang="it-IT" dirty="0" smtClean="0"/>
          </a:p>
          <a:p>
            <a:r>
              <a:rPr lang="it-IT" dirty="0" err="1" smtClean="0"/>
              <a:t>dictionary</a:t>
            </a:r>
            <a:r>
              <a:rPr lang="it-IT" dirty="0" smtClean="0"/>
              <a:t> compilation</a:t>
            </a:r>
          </a:p>
          <a:p>
            <a:r>
              <a:rPr lang="it-IT" dirty="0" err="1" smtClean="0"/>
              <a:t>integration</a:t>
            </a:r>
            <a:r>
              <a:rPr lang="it-IT" dirty="0" smtClean="0"/>
              <a:t> </a:t>
            </a:r>
            <a:r>
              <a:rPr lang="it-IT" dirty="0" err="1" smtClean="0"/>
              <a:t>within</a:t>
            </a:r>
            <a:r>
              <a:rPr lang="it-IT" dirty="0" smtClean="0"/>
              <a:t> VLE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Background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207340" y="1878904"/>
            <a:ext cx="8936660" cy="3628229"/>
          </a:xfrm>
        </p:spPr>
        <p:txBody>
          <a:bodyPr>
            <a:normAutofit/>
          </a:bodyPr>
          <a:lstStyle/>
          <a:p>
            <a:r>
              <a:rPr lang="it-IT" dirty="0" err="1" smtClean="0"/>
              <a:t>Complexity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MWU:</a:t>
            </a:r>
          </a:p>
          <a:p>
            <a:pPr lvl="1"/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syntactic</a:t>
            </a:r>
            <a:r>
              <a:rPr lang="it-IT" dirty="0" smtClean="0"/>
              <a:t> and </a:t>
            </a:r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profiles</a:t>
            </a:r>
            <a:endParaRPr lang="it-IT" dirty="0" smtClean="0"/>
          </a:p>
          <a:p>
            <a:pPr lvl="1"/>
            <a:r>
              <a:rPr lang="it-IT" dirty="0" err="1" smtClean="0"/>
              <a:t>prototypical</a:t>
            </a:r>
            <a:r>
              <a:rPr lang="it-IT" dirty="0" smtClean="0"/>
              <a:t> </a:t>
            </a:r>
            <a:r>
              <a:rPr lang="it-IT" dirty="0" err="1" smtClean="0"/>
              <a:t>features</a:t>
            </a:r>
            <a:r>
              <a:rPr lang="it-IT" dirty="0" smtClean="0"/>
              <a:t>:</a:t>
            </a:r>
          </a:p>
          <a:p>
            <a:pPr marL="1005840" lvl="2" indent="-457200">
              <a:buFont typeface="+mj-lt"/>
              <a:buAutoNum type="arabicPeriod"/>
            </a:pPr>
            <a:r>
              <a:rPr lang="it-IT" dirty="0" err="1" smtClean="0"/>
              <a:t>semantic</a:t>
            </a:r>
            <a:r>
              <a:rPr lang="it-IT" dirty="0" smtClean="0"/>
              <a:t> (non-)</a:t>
            </a:r>
            <a:r>
              <a:rPr lang="it-IT" dirty="0" err="1" smtClean="0"/>
              <a:t>compositionality</a:t>
            </a:r>
            <a:endParaRPr lang="it-IT" dirty="0" smtClean="0"/>
          </a:p>
          <a:p>
            <a:pPr marL="1005840" lvl="2" indent="-457200">
              <a:buFont typeface="+mj-lt"/>
              <a:buAutoNum type="arabicPeriod"/>
            </a:pPr>
            <a:r>
              <a:rPr lang="it-IT" dirty="0" smtClean="0"/>
              <a:t>(non-)</a:t>
            </a:r>
            <a:r>
              <a:rPr lang="it-IT" dirty="0" err="1" smtClean="0"/>
              <a:t>substitutability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components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semantically</a:t>
            </a:r>
            <a:r>
              <a:rPr lang="it-IT" dirty="0" smtClean="0"/>
              <a:t> </a:t>
            </a:r>
            <a:r>
              <a:rPr lang="it-IT" dirty="0" err="1" smtClean="0"/>
              <a:t>similar</a:t>
            </a:r>
            <a:r>
              <a:rPr lang="it-IT" dirty="0" smtClean="0"/>
              <a:t> </a:t>
            </a:r>
            <a:r>
              <a:rPr lang="it-IT" dirty="0" err="1" smtClean="0"/>
              <a:t>words</a:t>
            </a:r>
            <a:r>
              <a:rPr lang="it-IT" dirty="0" smtClean="0"/>
              <a:t> </a:t>
            </a:r>
          </a:p>
          <a:p>
            <a:pPr marL="1005840" lvl="2" indent="-457200">
              <a:buFont typeface="+mj-lt"/>
              <a:buAutoNum type="arabicPeriod"/>
            </a:pPr>
            <a:r>
              <a:rPr lang="it-IT" dirty="0" smtClean="0"/>
              <a:t>(non-)</a:t>
            </a:r>
            <a:r>
              <a:rPr lang="it-IT" dirty="0" err="1" smtClean="0"/>
              <a:t>insertion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external</a:t>
            </a:r>
            <a:r>
              <a:rPr lang="it-IT" dirty="0" smtClean="0"/>
              <a:t> </a:t>
            </a:r>
            <a:r>
              <a:rPr lang="it-IT" dirty="0" err="1" smtClean="0"/>
              <a:t>items</a:t>
            </a:r>
            <a:endParaRPr lang="it-IT" dirty="0" smtClean="0"/>
          </a:p>
          <a:p>
            <a:pPr lvl="1"/>
            <a:r>
              <a:rPr lang="it-IT" dirty="0" smtClean="0"/>
              <a:t>continuum </a:t>
            </a:r>
            <a:r>
              <a:rPr lang="it-IT" dirty="0" err="1" smtClean="0"/>
              <a:t>rather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definite </a:t>
            </a:r>
            <a:r>
              <a:rPr lang="it-IT" dirty="0" err="1" smtClean="0"/>
              <a:t>categories</a:t>
            </a:r>
            <a:endParaRPr lang="it-IT" dirty="0" smtClean="0"/>
          </a:p>
          <a:p>
            <a:pPr marL="514350" indent="-51435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Motivation</a:t>
            </a:r>
            <a:r>
              <a:rPr lang="it-IT" dirty="0" smtClean="0"/>
              <a:t>: </a:t>
            </a:r>
            <a:r>
              <a:rPr lang="it-IT" dirty="0" err="1" smtClean="0"/>
              <a:t>collocations</a:t>
            </a:r>
            <a:r>
              <a:rPr lang="it-IT" dirty="0" smtClean="0"/>
              <a:t> in SLA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1360586"/>
            <a:ext cx="8229600" cy="4796373"/>
          </a:xfrm>
        </p:spPr>
        <p:txBody>
          <a:bodyPr>
            <a:normAutofit/>
          </a:bodyPr>
          <a:lstStyle/>
          <a:p>
            <a:r>
              <a:rPr lang="it-IT" dirty="0" err="1" smtClean="0"/>
              <a:t>improve</a:t>
            </a:r>
            <a:r>
              <a:rPr lang="it-IT" dirty="0" smtClean="0"/>
              <a:t> </a:t>
            </a:r>
            <a:r>
              <a:rPr lang="it-IT" dirty="0" err="1" smtClean="0"/>
              <a:t>learners</a:t>
            </a:r>
            <a:r>
              <a:rPr lang="it-IT" dirty="0" smtClean="0"/>
              <a:t> </a:t>
            </a:r>
            <a:r>
              <a:rPr lang="it-IT" dirty="0" err="1" smtClean="0"/>
              <a:t>fluency</a:t>
            </a:r>
            <a:endParaRPr lang="it-IT" dirty="0" smtClean="0"/>
          </a:p>
          <a:p>
            <a:r>
              <a:rPr lang="it-IT" dirty="0" err="1" smtClean="0"/>
              <a:t>examples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leaner</a:t>
            </a:r>
            <a:r>
              <a:rPr lang="it-IT" dirty="0" smtClean="0"/>
              <a:t> </a:t>
            </a:r>
            <a:r>
              <a:rPr lang="it-IT" dirty="0" err="1" smtClean="0"/>
              <a:t>corpora</a:t>
            </a:r>
            <a:endParaRPr lang="it-IT" dirty="0" smtClean="0"/>
          </a:p>
          <a:p>
            <a:pPr lvl="1"/>
            <a:r>
              <a:rPr lang="it-IT" i="1" dirty="0" smtClean="0"/>
              <a:t>preoccupata per l’esame vado a </a:t>
            </a:r>
            <a:r>
              <a:rPr lang="it-IT" i="1" u="sng" dirty="0" smtClean="0"/>
              <a:t>prendere una doccia </a:t>
            </a:r>
            <a:r>
              <a:rPr lang="it-IT" dirty="0" smtClean="0"/>
              <a:t>(Vietnam)</a:t>
            </a:r>
          </a:p>
          <a:p>
            <a:pPr lvl="2"/>
            <a:r>
              <a:rPr lang="it-IT" u="sng" dirty="0" smtClean="0"/>
              <a:t>Fare la doccia </a:t>
            </a:r>
            <a:r>
              <a:rPr lang="it-IT" dirty="0" smtClean="0"/>
              <a:t>“take a </a:t>
            </a:r>
            <a:r>
              <a:rPr lang="it-IT" dirty="0" err="1" smtClean="0"/>
              <a:t>shower</a:t>
            </a:r>
            <a:r>
              <a:rPr lang="it-IT" dirty="0" smtClean="0"/>
              <a:t>”</a:t>
            </a:r>
          </a:p>
          <a:p>
            <a:pPr lvl="1"/>
            <a:r>
              <a:rPr lang="it-IT" i="1" dirty="0" smtClean="0"/>
              <a:t>ho dimenticato la macchina di fotografia </a:t>
            </a:r>
            <a:r>
              <a:rPr lang="it-IT" dirty="0" smtClean="0"/>
              <a:t>(China)	</a:t>
            </a:r>
          </a:p>
          <a:p>
            <a:pPr lvl="2"/>
            <a:r>
              <a:rPr lang="it-IT" u="sng" dirty="0" smtClean="0"/>
              <a:t>Macchina fotografica  </a:t>
            </a:r>
            <a:r>
              <a:rPr lang="it-IT" dirty="0" smtClean="0"/>
              <a:t>“camera”</a:t>
            </a:r>
          </a:p>
          <a:p>
            <a:r>
              <a:rPr lang="it-IT" dirty="0" err="1" smtClean="0"/>
              <a:t>non-native</a:t>
            </a:r>
            <a:r>
              <a:rPr lang="it-IT" dirty="0" smtClean="0"/>
              <a:t> </a:t>
            </a:r>
            <a:r>
              <a:rPr lang="it-IT" dirty="0" err="1" smtClean="0"/>
              <a:t>speakers</a:t>
            </a:r>
            <a:r>
              <a:rPr lang="it-IT" dirty="0" smtClean="0"/>
              <a:t> and L2 </a:t>
            </a:r>
            <a:r>
              <a:rPr lang="it-IT" dirty="0" err="1" smtClean="0"/>
              <a:t>vocabulary</a:t>
            </a:r>
            <a:r>
              <a:rPr lang="it-IT" dirty="0" smtClean="0"/>
              <a:t>: first single </a:t>
            </a:r>
            <a:r>
              <a:rPr lang="it-IT" dirty="0" err="1" smtClean="0"/>
              <a:t>words</a:t>
            </a:r>
            <a:r>
              <a:rPr lang="it-IT" dirty="0" smtClean="0"/>
              <a:t>, </a:t>
            </a:r>
            <a:r>
              <a:rPr lang="it-IT" dirty="0" err="1" smtClean="0"/>
              <a:t>then</a:t>
            </a:r>
            <a:r>
              <a:rPr lang="it-IT" dirty="0" smtClean="0"/>
              <a:t> more </a:t>
            </a:r>
            <a:r>
              <a:rPr lang="it-IT" dirty="0" err="1" smtClean="0"/>
              <a:t>extended</a:t>
            </a:r>
            <a:r>
              <a:rPr lang="it-IT" dirty="0" smtClean="0"/>
              <a:t> </a:t>
            </a:r>
            <a:r>
              <a:rPr lang="it-IT" dirty="0" err="1" smtClean="0"/>
              <a:t>chunks</a:t>
            </a:r>
            <a:r>
              <a:rPr lang="it-IT" dirty="0" smtClean="0"/>
              <a:t> </a:t>
            </a:r>
          </a:p>
          <a:p>
            <a:r>
              <a:rPr lang="it-IT" dirty="0" smtClean="0"/>
              <a:t>trend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overuse</a:t>
            </a:r>
            <a:r>
              <a:rPr lang="it-IT" dirty="0" smtClean="0"/>
              <a:t> the creative </a:t>
            </a:r>
            <a:r>
              <a:rPr lang="it-IT" dirty="0" err="1" smtClean="0"/>
              <a:t>combination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isolated</a:t>
            </a:r>
            <a:r>
              <a:rPr lang="it-IT" dirty="0" smtClean="0"/>
              <a:t> </a:t>
            </a:r>
            <a:r>
              <a:rPr lang="it-IT" dirty="0" err="1" smtClean="0"/>
              <a:t>words</a:t>
            </a:r>
            <a:r>
              <a:rPr lang="it-IT" dirty="0" smtClean="0"/>
              <a:t> </a:t>
            </a:r>
          </a:p>
          <a:p>
            <a:pPr lvl="1"/>
            <a:r>
              <a:rPr lang="it-IT" dirty="0" smtClean="0"/>
              <a:t>Sinclair’</a:t>
            </a:r>
            <a:r>
              <a:rPr lang="it-IT" dirty="0" err="1" smtClean="0"/>
              <a:t>s</a:t>
            </a:r>
            <a:r>
              <a:rPr lang="it-IT" dirty="0" smtClean="0"/>
              <a:t> open </a:t>
            </a:r>
            <a:r>
              <a:rPr lang="it-IT" dirty="0" err="1" smtClean="0"/>
              <a:t>choice</a:t>
            </a:r>
            <a:r>
              <a:rPr lang="it-IT" dirty="0" smtClean="0"/>
              <a:t> </a:t>
            </a:r>
            <a:r>
              <a:rPr lang="it-IT" dirty="0" err="1" smtClean="0"/>
              <a:t>principle</a:t>
            </a:r>
            <a:endParaRPr lang="it-IT" dirty="0" smtClean="0"/>
          </a:p>
          <a:p>
            <a:endParaRPr lang="it-IT" dirty="0" smtClean="0"/>
          </a:p>
          <a:p>
            <a:pPr lvl="1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DICI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8229600" cy="3870960"/>
          </a:xfrm>
        </p:spPr>
        <p:txBody>
          <a:bodyPr/>
          <a:lstStyle/>
          <a:p>
            <a:r>
              <a:rPr lang="it-IT" dirty="0" err="1" smtClean="0"/>
              <a:t>collocations</a:t>
            </a:r>
            <a:r>
              <a:rPr lang="it-IT" dirty="0" smtClean="0"/>
              <a:t> </a:t>
            </a:r>
            <a:r>
              <a:rPr lang="it-IT" dirty="0" err="1" smtClean="0"/>
              <a:t>require</a:t>
            </a:r>
            <a:r>
              <a:rPr lang="it-IT" dirty="0" smtClean="0"/>
              <a:t> </a:t>
            </a:r>
            <a:r>
              <a:rPr lang="it-IT" dirty="0" err="1" smtClean="0"/>
              <a:t>specific</a:t>
            </a:r>
            <a:r>
              <a:rPr lang="it-IT" dirty="0" smtClean="0"/>
              <a:t> </a:t>
            </a:r>
            <a:r>
              <a:rPr lang="it-IT" dirty="0" err="1" smtClean="0"/>
              <a:t>pedagogical</a:t>
            </a:r>
            <a:r>
              <a:rPr lang="it-IT" dirty="0" smtClean="0"/>
              <a:t> </a:t>
            </a:r>
            <a:r>
              <a:rPr lang="it-IT" dirty="0" err="1" smtClean="0"/>
              <a:t>attention</a:t>
            </a:r>
            <a:endParaRPr lang="it-IT" dirty="0" smtClean="0"/>
          </a:p>
          <a:p>
            <a:r>
              <a:rPr lang="it-IT" i="1" dirty="0" err="1" smtClean="0"/>
              <a:t>Dictionary</a:t>
            </a:r>
            <a:r>
              <a:rPr lang="it-IT" i="1" dirty="0" smtClean="0"/>
              <a:t> </a:t>
            </a:r>
            <a:r>
              <a:rPr lang="it-IT" i="1" dirty="0" err="1" smtClean="0"/>
              <a:t>of</a:t>
            </a:r>
            <a:r>
              <a:rPr lang="it-IT" i="1" dirty="0" smtClean="0"/>
              <a:t> </a:t>
            </a:r>
            <a:r>
              <a:rPr lang="it-IT" i="1" dirty="0" err="1" smtClean="0"/>
              <a:t>Italian</a:t>
            </a:r>
            <a:r>
              <a:rPr lang="it-IT" i="1" dirty="0" smtClean="0"/>
              <a:t> </a:t>
            </a:r>
            <a:r>
              <a:rPr lang="it-IT" i="1" dirty="0" err="1" smtClean="0"/>
              <a:t>Collocations</a:t>
            </a:r>
            <a:r>
              <a:rPr lang="it-IT" i="1" dirty="0" smtClean="0"/>
              <a:t> </a:t>
            </a:r>
            <a:r>
              <a:rPr lang="it-IT" dirty="0" smtClean="0"/>
              <a:t>(DICI)</a:t>
            </a:r>
          </a:p>
          <a:p>
            <a:pPr lvl="1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corpus-based</a:t>
            </a:r>
            <a:r>
              <a:rPr lang="it-IT" dirty="0" smtClean="0"/>
              <a:t>; </a:t>
            </a:r>
          </a:p>
          <a:p>
            <a:pPr lvl="1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learner-oriented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r>
              <a:rPr lang="it-IT" dirty="0" smtClean="0"/>
              <a:t>: </a:t>
            </a:r>
            <a:r>
              <a:rPr lang="it-IT" dirty="0" err="1" smtClean="0"/>
              <a:t>list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most</a:t>
            </a:r>
            <a:r>
              <a:rPr lang="it-IT" dirty="0" smtClean="0"/>
              <a:t> common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r>
              <a:rPr lang="it-IT" dirty="0" smtClean="0"/>
              <a:t>, </a:t>
            </a:r>
            <a:r>
              <a:rPr lang="it-IT" dirty="0" err="1" smtClean="0"/>
              <a:t>classified</a:t>
            </a:r>
            <a:r>
              <a:rPr lang="it-IT" dirty="0" smtClean="0"/>
              <a:t> on a </a:t>
            </a:r>
            <a:r>
              <a:rPr lang="it-IT" dirty="0" err="1" smtClean="0"/>
              <a:t>frequency</a:t>
            </a:r>
            <a:r>
              <a:rPr lang="it-IT" dirty="0" smtClean="0"/>
              <a:t> </a:t>
            </a:r>
            <a:r>
              <a:rPr lang="it-IT" dirty="0" err="1" smtClean="0"/>
              <a:t>basis</a:t>
            </a:r>
            <a:r>
              <a:rPr lang="it-IT" dirty="0" smtClean="0"/>
              <a:t>;</a:t>
            </a:r>
          </a:p>
          <a:p>
            <a:pPr lvl="1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based</a:t>
            </a:r>
            <a:r>
              <a:rPr lang="it-IT" dirty="0" smtClean="0"/>
              <a:t> on </a:t>
            </a:r>
            <a:r>
              <a:rPr lang="it-IT" dirty="0" err="1" smtClean="0"/>
              <a:t>statistical</a:t>
            </a:r>
            <a:r>
              <a:rPr lang="it-IT" dirty="0" smtClean="0"/>
              <a:t> </a:t>
            </a:r>
            <a:r>
              <a:rPr lang="it-IT" dirty="0" err="1" smtClean="0"/>
              <a:t>methodologies</a:t>
            </a:r>
            <a:r>
              <a:rPr lang="it-IT" dirty="0" smtClean="0"/>
              <a:t> (</a:t>
            </a:r>
            <a:r>
              <a:rPr lang="it-IT" dirty="0" err="1" smtClean="0"/>
              <a:t>dispersion</a:t>
            </a:r>
            <a:r>
              <a:rPr lang="it-IT" dirty="0" smtClean="0"/>
              <a:t> in the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textual</a:t>
            </a:r>
            <a:r>
              <a:rPr lang="it-IT" dirty="0" smtClean="0"/>
              <a:t> </a:t>
            </a:r>
            <a:r>
              <a:rPr lang="it-IT" dirty="0" err="1" smtClean="0"/>
              <a:t>genres</a:t>
            </a:r>
            <a:r>
              <a:rPr lang="it-IT" dirty="0" smtClean="0"/>
              <a:t> </a:t>
            </a:r>
            <a:r>
              <a:rPr lang="it-IT" dirty="0" err="1" smtClean="0"/>
              <a:t>represented</a:t>
            </a:r>
            <a:r>
              <a:rPr lang="it-IT" dirty="0" smtClean="0"/>
              <a:t> in the corpus).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Reference</a:t>
            </a:r>
            <a:r>
              <a:rPr lang="it-IT" dirty="0" smtClean="0"/>
              <a:t> corpus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856593"/>
          </a:xfrm>
        </p:spPr>
        <p:txBody>
          <a:bodyPr/>
          <a:lstStyle/>
          <a:p>
            <a:r>
              <a:rPr lang="it-IT" dirty="0" smtClean="0"/>
              <a:t>Perugia corpus: </a:t>
            </a:r>
            <a:r>
              <a:rPr lang="it-IT" dirty="0" err="1" smtClean="0"/>
              <a:t>POS-tagged</a:t>
            </a:r>
            <a:r>
              <a:rPr lang="it-IT" dirty="0" smtClean="0"/>
              <a:t>, </a:t>
            </a:r>
            <a:r>
              <a:rPr lang="it-IT" dirty="0" err="1" smtClean="0"/>
              <a:t>lemmatized</a:t>
            </a:r>
            <a:endParaRPr lang="it-IT" dirty="0" smtClean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2325138" y="2075793"/>
          <a:ext cx="4528573" cy="37084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528573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Textual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genres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fiction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non-fiction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web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academic</a:t>
                      </a:r>
                      <a:r>
                        <a:rPr lang="it-IT" dirty="0" smtClean="0"/>
                        <a:t> prose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press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language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of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administration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television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programs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spoken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texts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TOTAL:                                 18 </a:t>
                      </a:r>
                      <a:r>
                        <a:rPr lang="it-IT" dirty="0" err="1" smtClean="0"/>
                        <a:t>million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words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Extraction</a:t>
            </a:r>
            <a:r>
              <a:rPr lang="it-IT" dirty="0" smtClean="0"/>
              <a:t> </a:t>
            </a:r>
            <a:r>
              <a:rPr lang="it-IT" dirty="0" err="1" smtClean="0"/>
              <a:t>based</a:t>
            </a:r>
            <a:r>
              <a:rPr lang="it-IT" dirty="0" smtClean="0"/>
              <a:t> on POS </a:t>
            </a:r>
            <a:r>
              <a:rPr lang="it-IT" dirty="0" err="1" smtClean="0"/>
              <a:t>sequences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417145"/>
          </a:xfrm>
        </p:spPr>
        <p:txBody>
          <a:bodyPr/>
          <a:lstStyle/>
          <a:p>
            <a:r>
              <a:rPr lang="it-IT" dirty="0" err="1" smtClean="0"/>
              <a:t>Analysis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existing</a:t>
            </a:r>
            <a:r>
              <a:rPr lang="it-IT" dirty="0" smtClean="0"/>
              <a:t> </a:t>
            </a:r>
            <a:r>
              <a:rPr lang="it-IT" dirty="0" err="1" smtClean="0"/>
              <a:t>list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150 </a:t>
            </a:r>
            <a:r>
              <a:rPr lang="it-IT" dirty="0" err="1" smtClean="0"/>
              <a:t>different</a:t>
            </a:r>
            <a:r>
              <a:rPr lang="it-IT" dirty="0" smtClean="0"/>
              <a:t> POS </a:t>
            </a:r>
            <a:r>
              <a:rPr lang="it-IT" dirty="0" err="1" smtClean="0"/>
              <a:t>sequences</a:t>
            </a:r>
            <a:endParaRPr lang="it-IT" dirty="0" smtClean="0"/>
          </a:p>
          <a:p>
            <a:r>
              <a:rPr lang="it-IT" dirty="0" smtClean="0"/>
              <a:t>10 </a:t>
            </a:r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productive</a:t>
            </a:r>
            <a:r>
              <a:rPr lang="it-IT" dirty="0" smtClean="0"/>
              <a:t> (75%)</a:t>
            </a:r>
            <a:endParaRPr lang="it-IT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780989" y="3075558"/>
          <a:ext cx="6067001" cy="2798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02"/>
                <a:gridCol w="4338999"/>
              </a:tblGrid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ADJ ADV N</a:t>
                      </a:r>
                      <a:endParaRPr lang="it-IT" sz="16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EFF0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nudo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come un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verme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"as naked as a worm"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EFF0F3"/>
                    </a:solidFill>
                  </a:tcPr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ADJ CONG ADJ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bianco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nero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"black and white"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ADJ N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terzo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mondo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"third world"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EFF0F3"/>
                    </a:solidFill>
                  </a:tcPr>
                </a:tc>
              </a:tr>
              <a:tr h="101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 ADJ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cassa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comune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"common fund"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 CONG N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andata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ritorno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"back and forth"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 N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caso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limite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"borderline case"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 PRE N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abito da sera </a:t>
                      </a:r>
                      <a:r>
                        <a:rPr lang="it-IT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it-IT" sz="1800" b="0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evening</a:t>
                      </a:r>
                      <a:r>
                        <a:rPr lang="it-IT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1800" b="0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dress</a:t>
                      </a:r>
                      <a:r>
                        <a:rPr lang="it-IT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</a:t>
                      </a: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 ADJ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stare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zitto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"keep quiet"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 ART N</a:t>
                      </a:r>
                      <a:endParaRPr lang="it-IT" sz="160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fare la doccia </a:t>
                      </a:r>
                      <a:r>
                        <a:rPr lang="it-IT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"take a </a:t>
                      </a:r>
                      <a:r>
                        <a:rPr lang="it-IT" sz="1800" b="0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shower</a:t>
                      </a:r>
                      <a:r>
                        <a:rPr lang="it-IT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</a:t>
                      </a: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 N</a:t>
                      </a:r>
                      <a:endParaRPr lang="it-IT" sz="16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avere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i="1" dirty="0" err="1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paura</a:t>
                      </a:r>
                      <a:r>
                        <a:rPr lang="en-GB" sz="1800" b="0" i="1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"be afraid"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Experimental</a:t>
            </a:r>
            <a:r>
              <a:rPr lang="it-IT" dirty="0" smtClean="0"/>
              <a:t> </a:t>
            </a:r>
            <a:r>
              <a:rPr lang="it-IT" dirty="0" err="1" smtClean="0"/>
              <a:t>methodology</a:t>
            </a:r>
            <a:r>
              <a:rPr lang="it-IT" dirty="0" smtClean="0"/>
              <a:t>: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steps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199" y="1143000"/>
            <a:ext cx="8529145" cy="1773621"/>
          </a:xfrm>
        </p:spPr>
        <p:txBody>
          <a:bodyPr>
            <a:normAutofit/>
          </a:bodyPr>
          <a:lstStyle/>
          <a:p>
            <a:pPr marL="731520" lvl="1" indent="-457200">
              <a:buFont typeface="+mj-lt"/>
              <a:buAutoNum type="arabicPeriod"/>
            </a:pPr>
            <a:r>
              <a:rPr lang="it-IT" u="sng" dirty="0" err="1" smtClean="0"/>
              <a:t>extraction</a:t>
            </a:r>
            <a:r>
              <a:rPr lang="it-IT" u="sng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candidate </a:t>
            </a:r>
            <a:r>
              <a:rPr lang="it-IT" dirty="0" err="1" smtClean="0"/>
              <a:t>collocations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corpus;</a:t>
            </a:r>
          </a:p>
          <a:p>
            <a:pPr marL="731520" lvl="1" indent="-457200">
              <a:buFont typeface="+mj-lt"/>
              <a:buAutoNum type="arabicPeriod"/>
            </a:pPr>
            <a:r>
              <a:rPr lang="it-IT" u="sng" dirty="0" err="1" smtClean="0"/>
              <a:t>filtering</a:t>
            </a:r>
            <a:r>
              <a:rPr lang="it-IT" u="sng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candidate </a:t>
            </a:r>
            <a:r>
              <a:rPr lang="it-IT" dirty="0" err="1" smtClean="0"/>
              <a:t>collocations</a:t>
            </a:r>
            <a:r>
              <a:rPr lang="it-IT" dirty="0" smtClean="0"/>
              <a:t>: </a:t>
            </a:r>
            <a:r>
              <a:rPr lang="it-IT" u="sng" dirty="0" err="1" smtClean="0"/>
              <a:t>frequency</a:t>
            </a:r>
            <a:r>
              <a:rPr lang="it-IT" dirty="0" smtClean="0"/>
              <a:t>;</a:t>
            </a:r>
          </a:p>
          <a:p>
            <a:pPr marL="731520" lvl="1" indent="-457200">
              <a:buFont typeface="+mj-lt"/>
              <a:buAutoNum type="arabicPeriod"/>
            </a:pPr>
            <a:r>
              <a:rPr lang="it-IT" u="sng" dirty="0" err="1" smtClean="0"/>
              <a:t>filtering</a:t>
            </a:r>
            <a:r>
              <a:rPr lang="it-IT" u="sng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candidate </a:t>
            </a:r>
            <a:r>
              <a:rPr lang="it-IT" dirty="0" err="1" smtClean="0"/>
              <a:t>collocations</a:t>
            </a:r>
            <a:r>
              <a:rPr lang="it-IT" dirty="0" smtClean="0"/>
              <a:t>: </a:t>
            </a:r>
            <a:r>
              <a:rPr lang="it-IT" u="sng" dirty="0" err="1" smtClean="0"/>
              <a:t>dispersion</a:t>
            </a:r>
            <a:r>
              <a:rPr lang="it-IT" dirty="0" smtClean="0"/>
              <a:t>;</a:t>
            </a:r>
          </a:p>
          <a:p>
            <a:pPr marL="731520" lvl="1" indent="-457200">
              <a:buFont typeface="+mj-lt"/>
              <a:buAutoNum type="arabicPeriod"/>
            </a:pPr>
            <a:r>
              <a:rPr lang="it-IT" u="sng" dirty="0" err="1" smtClean="0"/>
              <a:t>filtering</a:t>
            </a:r>
            <a:r>
              <a:rPr lang="it-IT" u="sng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candidate </a:t>
            </a:r>
            <a:r>
              <a:rPr lang="it-IT" dirty="0" err="1" smtClean="0"/>
              <a:t>collocations</a:t>
            </a:r>
            <a:r>
              <a:rPr lang="it-IT" dirty="0" smtClean="0"/>
              <a:t>: </a:t>
            </a:r>
            <a:r>
              <a:rPr lang="it-IT" u="sng" dirty="0" err="1" smtClean="0"/>
              <a:t>manual</a:t>
            </a:r>
            <a:endParaRPr lang="it-IT" u="sng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710476" y="3135826"/>
          <a:ext cx="2218196" cy="1645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18196"/>
              </a:tblGrid>
              <a:tr h="2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dirty="0"/>
                        <a:t>ADJ CONG ADJ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/>
                        <a:t>N CONG N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/>
                        <a:t>N N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/>
                        <a:t>N PRE N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/>
                        <a:t>V ART N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/>
                        <a:t>V N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8" name="Segnaposto contenuto 4"/>
          <p:cNvSpPr txBox="1">
            <a:spLocks/>
          </p:cNvSpPr>
          <p:nvPr/>
        </p:nvSpPr>
        <p:spPr>
          <a:xfrm>
            <a:off x="3518449" y="3591034"/>
            <a:ext cx="3045934" cy="60519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it-IT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it-IT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it-IT" sz="2600" dirty="0" smtClean="0"/>
              <a:t>POS </a:t>
            </a:r>
            <a:r>
              <a:rPr lang="it-IT" sz="2600" dirty="0" err="1" smtClean="0"/>
              <a:t>sequences</a:t>
            </a: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710476" y="4941146"/>
          <a:ext cx="2218196" cy="112190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18196"/>
              </a:tblGrid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0" dirty="0" smtClean="0"/>
                        <a:t>fiction</a:t>
                      </a:r>
                      <a:endParaRPr lang="it-IT" sz="1800" b="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dirty="0" smtClean="0"/>
                        <a:t>press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dirty="0" err="1" smtClean="0"/>
                        <a:t>academic</a:t>
                      </a:r>
                      <a:r>
                        <a:rPr lang="it-IT" sz="1800" dirty="0" smtClean="0"/>
                        <a:t> prose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dirty="0" smtClean="0"/>
                        <a:t>web</a:t>
                      </a:r>
                      <a:endParaRPr lang="it-IT" sz="18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10" name="Segnaposto contenuto 4"/>
          <p:cNvSpPr txBox="1">
            <a:spLocks/>
          </p:cNvSpPr>
          <p:nvPr/>
        </p:nvSpPr>
        <p:spPr>
          <a:xfrm>
            <a:off x="3518449" y="5134199"/>
            <a:ext cx="5168351" cy="928855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it-IT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12-million-word sample</a:t>
            </a:r>
            <a:endParaRPr lang="it-IT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it-IT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it-IT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corpus </a:t>
            </a:r>
            <a:r>
              <a:rPr kumimoji="0" lang="it-IT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sections</a:t>
            </a: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Collocations</a:t>
            </a:r>
            <a:r>
              <a:rPr lang="it-IT" dirty="0" smtClean="0"/>
              <a:t> </a:t>
            </a:r>
            <a:r>
              <a:rPr lang="it-IT" dirty="0" err="1" smtClean="0"/>
              <a:t>extraction</a:t>
            </a:r>
            <a:r>
              <a:rPr lang="it-IT" dirty="0" smtClean="0"/>
              <a:t> + </a:t>
            </a:r>
            <a:r>
              <a:rPr lang="it-IT" dirty="0" err="1" smtClean="0"/>
              <a:t>frequency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2176936"/>
            <a:ext cx="8229600" cy="3980023"/>
          </a:xfrm>
        </p:spPr>
        <p:txBody>
          <a:bodyPr/>
          <a:lstStyle/>
          <a:p>
            <a:r>
              <a:rPr lang="it-IT" dirty="0" smtClean="0"/>
              <a:t>IMS Corpus </a:t>
            </a:r>
            <a:r>
              <a:rPr lang="it-IT" dirty="0" err="1" smtClean="0"/>
              <a:t>Workbench</a:t>
            </a:r>
            <a:endParaRPr lang="it-IT" dirty="0" smtClean="0"/>
          </a:p>
          <a:p>
            <a:pPr lvl="1"/>
            <a:r>
              <a:rPr lang="it-IT" dirty="0" err="1" smtClean="0"/>
              <a:t>removing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the </a:t>
            </a:r>
            <a:r>
              <a:rPr lang="it-IT" dirty="0" err="1" smtClean="0"/>
              <a:t>candidates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frequency</a:t>
            </a:r>
            <a:r>
              <a:rPr lang="it-IT" dirty="0" smtClean="0"/>
              <a:t> = </a:t>
            </a:r>
            <a:r>
              <a:rPr lang="it-IT" dirty="0" err="1" smtClean="0"/>
              <a:t>1</a:t>
            </a:r>
            <a:endParaRPr lang="it-IT" dirty="0" smtClean="0"/>
          </a:p>
          <a:p>
            <a:r>
              <a:rPr lang="it-IT" dirty="0" smtClean="0"/>
              <a:t>41643 </a:t>
            </a:r>
            <a:r>
              <a:rPr lang="it-IT" dirty="0" err="1" smtClean="0"/>
              <a:t>collocations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Dispersion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2384265"/>
            <a:ext cx="8229600" cy="2073273"/>
          </a:xfrm>
        </p:spPr>
        <p:txBody>
          <a:bodyPr/>
          <a:lstStyle/>
          <a:p>
            <a:r>
              <a:rPr lang="it-IT" dirty="0" err="1" smtClean="0"/>
              <a:t>Examples</a:t>
            </a:r>
            <a:r>
              <a:rPr lang="it-IT" dirty="0" smtClean="0"/>
              <a:t>:</a:t>
            </a:r>
          </a:p>
          <a:p>
            <a:pPr lvl="1"/>
            <a:r>
              <a:rPr lang="it-IT" i="1" dirty="0" smtClean="0"/>
              <a:t>Aggrottare la fronte </a:t>
            </a:r>
            <a:r>
              <a:rPr lang="it-IT" dirty="0" smtClean="0"/>
              <a:t>“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frown</a:t>
            </a:r>
            <a:r>
              <a:rPr lang="it-IT" dirty="0" smtClean="0"/>
              <a:t>” (fiction)</a:t>
            </a:r>
          </a:p>
          <a:p>
            <a:pPr lvl="1"/>
            <a:r>
              <a:rPr lang="it-IT" i="1" dirty="0" smtClean="0"/>
              <a:t>Vincere le elezioni </a:t>
            </a:r>
            <a:r>
              <a:rPr lang="it-IT" dirty="0" smtClean="0"/>
              <a:t>“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win</a:t>
            </a:r>
            <a:r>
              <a:rPr lang="it-IT" dirty="0" smtClean="0"/>
              <a:t> the </a:t>
            </a:r>
            <a:r>
              <a:rPr lang="it-IT" dirty="0" err="1" smtClean="0"/>
              <a:t>elections</a:t>
            </a:r>
            <a:r>
              <a:rPr lang="it-IT" dirty="0" smtClean="0"/>
              <a:t>” (press)</a:t>
            </a:r>
          </a:p>
          <a:p>
            <a:pPr lvl="1"/>
            <a:r>
              <a:rPr lang="it-IT" i="1" dirty="0" smtClean="0"/>
              <a:t>Dare una definizione </a:t>
            </a:r>
            <a:r>
              <a:rPr lang="it-IT" dirty="0" smtClean="0"/>
              <a:t>“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give</a:t>
            </a:r>
            <a:r>
              <a:rPr lang="it-IT" dirty="0" smtClean="0"/>
              <a:t> a </a:t>
            </a:r>
            <a:r>
              <a:rPr lang="it-IT" dirty="0" err="1" smtClean="0"/>
              <a:t>definition</a:t>
            </a:r>
            <a:r>
              <a:rPr lang="it-IT" dirty="0" smtClean="0"/>
              <a:t>” (</a:t>
            </a:r>
            <a:r>
              <a:rPr lang="it-IT" dirty="0" err="1" smtClean="0"/>
              <a:t>academic</a:t>
            </a:r>
            <a:r>
              <a:rPr lang="it-IT" dirty="0" smtClean="0"/>
              <a:t> prose)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Dispersion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1529039"/>
            <a:ext cx="8229600" cy="894098"/>
          </a:xfrm>
        </p:spPr>
        <p:txBody>
          <a:bodyPr/>
          <a:lstStyle/>
          <a:p>
            <a:r>
              <a:rPr lang="it-IT" dirty="0" err="1" smtClean="0"/>
              <a:t>Juilland</a:t>
            </a:r>
            <a:r>
              <a:rPr lang="it-IT" dirty="0" smtClean="0"/>
              <a:t>’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D</a:t>
            </a:r>
            <a:r>
              <a:rPr lang="it-IT" dirty="0" smtClean="0"/>
              <a:t> </a:t>
            </a:r>
            <a:r>
              <a:rPr lang="it-IT" dirty="0" err="1" smtClean="0"/>
              <a:t>value</a:t>
            </a:r>
            <a:r>
              <a:rPr lang="it-IT" dirty="0" smtClean="0"/>
              <a:t> (</a:t>
            </a:r>
            <a:r>
              <a:rPr lang="it-IT" dirty="0" err="1" smtClean="0"/>
              <a:t>Juilland</a:t>
            </a:r>
            <a:r>
              <a:rPr lang="it-IT" dirty="0" smtClean="0"/>
              <a:t> - </a:t>
            </a:r>
            <a:r>
              <a:rPr lang="it-IT" dirty="0" err="1" smtClean="0"/>
              <a:t>Chang-Rodriguez</a:t>
            </a:r>
            <a:r>
              <a:rPr lang="it-IT" dirty="0" smtClean="0"/>
              <a:t>, 1964)</a:t>
            </a:r>
          </a:p>
          <a:p>
            <a:endParaRPr lang="it-IT" dirty="0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959579" y="2792653"/>
          <a:ext cx="5049976" cy="1130775"/>
        </p:xfrm>
        <a:graphic>
          <a:graphicData uri="http://schemas.openxmlformats.org/presentationml/2006/ole">
            <p:oleObj spid="_x0000_s40962" name="Equation" r:id="rId3" imgW="3060700" imgH="635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Dispertion</a:t>
            </a:r>
            <a:r>
              <a:rPr lang="it-IT" dirty="0" smtClean="0"/>
              <a:t> + </a:t>
            </a:r>
            <a:r>
              <a:rPr lang="it-IT" dirty="0" err="1" smtClean="0"/>
              <a:t>frequency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D</a:t>
            </a:r>
            <a:r>
              <a:rPr lang="it-IT" dirty="0" smtClean="0"/>
              <a:t> </a:t>
            </a:r>
            <a:r>
              <a:rPr lang="it-IT" dirty="0" err="1" smtClean="0"/>
              <a:t>value</a:t>
            </a:r>
            <a:r>
              <a:rPr lang="it-IT" dirty="0" smtClean="0"/>
              <a:t>: </a:t>
            </a:r>
            <a:r>
              <a:rPr lang="it-IT" dirty="0" err="1" smtClean="0"/>
              <a:t>combined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frequency</a:t>
            </a:r>
            <a:r>
              <a:rPr lang="it-IT" dirty="0" smtClean="0"/>
              <a:t> = </a:t>
            </a:r>
            <a:r>
              <a:rPr lang="it-IT" u="sng" dirty="0" err="1" smtClean="0"/>
              <a:t>usage</a:t>
            </a:r>
            <a:endParaRPr lang="it-IT" u="sng" dirty="0" smtClean="0"/>
          </a:p>
          <a:p>
            <a:endParaRPr lang="it-IT" u="sng" dirty="0" smtClean="0"/>
          </a:p>
          <a:p>
            <a:pPr lvl="1"/>
            <a:r>
              <a:rPr lang="it-IT" b="1" i="1" dirty="0" err="1" smtClean="0"/>
              <a:t>U</a:t>
            </a:r>
            <a:r>
              <a:rPr lang="it-IT" b="1" i="1" dirty="0" smtClean="0"/>
              <a:t> = FD</a:t>
            </a:r>
          </a:p>
          <a:p>
            <a:pPr lvl="1"/>
            <a:endParaRPr lang="it-IT" b="1" dirty="0" smtClean="0"/>
          </a:p>
          <a:p>
            <a:r>
              <a:rPr lang="it-IT" dirty="0" smtClean="0"/>
              <a:t>Usage value ≥ 2:    </a:t>
            </a:r>
            <a:r>
              <a:rPr lang="it-IT" u="sng" dirty="0" smtClean="0"/>
              <a:t>2047</a:t>
            </a:r>
            <a:r>
              <a:rPr lang="it-IT" dirty="0" smtClean="0"/>
              <a:t> candidate collocations</a:t>
            </a:r>
          </a:p>
          <a:p>
            <a:endParaRPr lang="it-IT" dirty="0" smtClean="0"/>
          </a:p>
          <a:p>
            <a:r>
              <a:rPr lang="it-IT" dirty="0" err="1" smtClean="0"/>
              <a:t>Manual</a:t>
            </a:r>
            <a:r>
              <a:rPr lang="it-IT" dirty="0" smtClean="0"/>
              <a:t> </a:t>
            </a:r>
            <a:r>
              <a:rPr lang="it-IT" dirty="0" err="1" smtClean="0"/>
              <a:t>selection</a:t>
            </a:r>
            <a:r>
              <a:rPr lang="it-IT" dirty="0" smtClean="0"/>
              <a:t>. </a:t>
            </a:r>
            <a:r>
              <a:rPr lang="it-IT" dirty="0" err="1" smtClean="0"/>
              <a:t>Final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r>
              <a:rPr lang="it-IT" dirty="0" smtClean="0"/>
              <a:t>:</a:t>
            </a:r>
          </a:p>
          <a:p>
            <a:r>
              <a:rPr lang="it-IT" dirty="0" err="1" smtClean="0"/>
              <a:t>list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u="sng" dirty="0" smtClean="0"/>
              <a:t>1553 </a:t>
            </a:r>
            <a:r>
              <a:rPr lang="it-IT" dirty="0" smtClean="0"/>
              <a:t>word </a:t>
            </a:r>
            <a:r>
              <a:rPr lang="it-IT" dirty="0" err="1" smtClean="0"/>
              <a:t>combinations</a:t>
            </a:r>
            <a:r>
              <a:rPr lang="it-IT" dirty="0" smtClean="0"/>
              <a:t> = </a:t>
            </a:r>
            <a:r>
              <a:rPr lang="it-IT" dirty="0" err="1" smtClean="0"/>
              <a:t>dictionary</a:t>
            </a:r>
            <a:r>
              <a:rPr lang="it-IT" dirty="0" smtClean="0"/>
              <a:t> </a:t>
            </a:r>
            <a:r>
              <a:rPr lang="it-IT" dirty="0" err="1" smtClean="0"/>
              <a:t>entries</a:t>
            </a:r>
            <a:endParaRPr lang="it-IT" dirty="0" smtClean="0"/>
          </a:p>
          <a:p>
            <a:endParaRPr lang="it-IT" dirty="0" smtClean="0"/>
          </a:p>
          <a:p>
            <a:pPr lvl="1"/>
            <a:endParaRPr lang="it-IT" b="1" dirty="0" smtClean="0"/>
          </a:p>
          <a:p>
            <a:pPr lvl="1"/>
            <a:endParaRPr lang="it-IT" b="1" dirty="0" smtClean="0"/>
          </a:p>
          <a:p>
            <a:endParaRPr lang="it-IT" b="1" dirty="0" smtClean="0"/>
          </a:p>
          <a:p>
            <a:endParaRPr lang="it-IT" u="sng" dirty="0" smtClean="0"/>
          </a:p>
          <a:p>
            <a:endParaRPr lang="it-IT" u="sng" dirty="0" smtClean="0"/>
          </a:p>
          <a:p>
            <a:endParaRPr lang="it-IT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1529"/>
          </a:xfrm>
        </p:spPr>
        <p:txBody>
          <a:bodyPr/>
          <a:lstStyle/>
          <a:p>
            <a:r>
              <a:rPr lang="it-IT" dirty="0" err="1" smtClean="0"/>
              <a:t>Collocations</a:t>
            </a:r>
            <a:r>
              <a:rPr lang="it-IT" dirty="0" smtClean="0"/>
              <a:t> </a:t>
            </a:r>
            <a:r>
              <a:rPr lang="it-IT" dirty="0" err="1" smtClean="0"/>
              <a:t>list</a:t>
            </a:r>
            <a:endParaRPr lang="it-IT" dirty="0"/>
          </a:p>
        </p:txBody>
      </p:sp>
      <p:sp>
        <p:nvSpPr>
          <p:cNvPr id="8" name="Segnaposto testo verticale 7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LREC 2010 - Stefania Spina -  The </a:t>
            </a:r>
            <a:r>
              <a:rPr lang="it-IT" dirty="0" err="1" smtClean="0"/>
              <a:t>Dictionary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6" name="Immagine 5" descr="D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6323"/>
            <a:ext cx="9144000" cy="5165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Compilation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Dictionary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451628"/>
          </a:xfrm>
        </p:spPr>
        <p:txBody>
          <a:bodyPr/>
          <a:lstStyle/>
          <a:p>
            <a:r>
              <a:rPr lang="it-IT" dirty="0" err="1" smtClean="0"/>
              <a:t>Lexical</a:t>
            </a:r>
            <a:r>
              <a:rPr lang="it-IT" dirty="0" smtClean="0"/>
              <a:t> database </a:t>
            </a:r>
            <a:r>
              <a:rPr lang="it-IT" dirty="0" err="1" smtClean="0"/>
              <a:t>enriched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kinds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data:</a:t>
            </a:r>
          </a:p>
          <a:p>
            <a:pPr lvl="1"/>
            <a:r>
              <a:rPr lang="it-IT" dirty="0" err="1" smtClean="0"/>
              <a:t>visible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learner</a:t>
            </a:r>
            <a:r>
              <a:rPr lang="it-IT" dirty="0" smtClean="0"/>
              <a:t> (client output)</a:t>
            </a:r>
          </a:p>
          <a:p>
            <a:pPr lvl="2"/>
            <a:r>
              <a:rPr lang="it-IT" dirty="0" err="1" smtClean="0"/>
              <a:t>definition</a:t>
            </a:r>
            <a:r>
              <a:rPr lang="it-IT" dirty="0" smtClean="0"/>
              <a:t>, </a:t>
            </a:r>
            <a:r>
              <a:rPr lang="it-IT" dirty="0" err="1" smtClean="0"/>
              <a:t>examples</a:t>
            </a:r>
            <a:r>
              <a:rPr lang="it-IT" dirty="0" smtClean="0"/>
              <a:t>, </a:t>
            </a:r>
            <a:r>
              <a:rPr lang="it-IT" dirty="0" err="1" smtClean="0"/>
              <a:t>part-of-speech</a:t>
            </a:r>
            <a:r>
              <a:rPr lang="it-IT" dirty="0" smtClean="0"/>
              <a:t>, </a:t>
            </a:r>
            <a:r>
              <a:rPr lang="it-IT" dirty="0" err="1" smtClean="0"/>
              <a:t>syntactic</a:t>
            </a:r>
            <a:r>
              <a:rPr lang="it-IT" dirty="0" smtClean="0"/>
              <a:t> </a:t>
            </a:r>
            <a:r>
              <a:rPr lang="it-IT" dirty="0" err="1" smtClean="0"/>
              <a:t>context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occurrence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endParaRPr lang="it-IT" dirty="0" smtClean="0"/>
          </a:p>
          <a:p>
            <a:pPr lvl="1"/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processed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applications</a:t>
            </a:r>
            <a:r>
              <a:rPr lang="it-IT" dirty="0" smtClean="0"/>
              <a:t> (server)</a:t>
            </a:r>
          </a:p>
          <a:p>
            <a:pPr lvl="2"/>
            <a:r>
              <a:rPr lang="it-IT" dirty="0" err="1" smtClean="0"/>
              <a:t>internal</a:t>
            </a:r>
            <a:r>
              <a:rPr lang="it-IT" dirty="0" smtClean="0"/>
              <a:t> </a:t>
            </a:r>
            <a:r>
              <a:rPr lang="it-IT" dirty="0" err="1" smtClean="0"/>
              <a:t>syntactic</a:t>
            </a:r>
            <a:r>
              <a:rPr lang="it-IT" dirty="0" smtClean="0"/>
              <a:t> </a:t>
            </a:r>
            <a:r>
              <a:rPr lang="it-IT" dirty="0" err="1" smtClean="0"/>
              <a:t>configuration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automatic</a:t>
            </a:r>
            <a:r>
              <a:rPr lang="it-IT" dirty="0" smtClean="0"/>
              <a:t> </a:t>
            </a:r>
            <a:r>
              <a:rPr lang="it-IT" dirty="0" err="1" smtClean="0"/>
              <a:t>recognition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/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612648" y="4276019"/>
          <a:ext cx="8074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490"/>
                <a:gridCol w="484566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Collocation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Syntactic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configuration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i="1" dirty="0" smtClean="0"/>
                        <a:t>Fare la doccia </a:t>
                      </a:r>
                      <a:r>
                        <a:rPr lang="it-IT" dirty="0" smtClean="0"/>
                        <a:t>“take a </a:t>
                      </a:r>
                      <a:r>
                        <a:rPr lang="it-IT" dirty="0" err="1" smtClean="0"/>
                        <a:t>shower</a:t>
                      </a:r>
                      <a:r>
                        <a:rPr lang="it-IT" dirty="0" smtClean="0"/>
                        <a:t>”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[</a:t>
                      </a:r>
                      <a:r>
                        <a:rPr lang="it-IT" dirty="0" err="1" smtClean="0"/>
                        <a:t>V$fare</a:t>
                      </a:r>
                      <a:r>
                        <a:rPr lang="it-IT" dirty="0" smtClean="0"/>
                        <a:t>][ADV]? la|una|NUM [ADJ]?  [</a:t>
                      </a:r>
                      <a:r>
                        <a:rPr lang="it-IT" dirty="0" err="1" smtClean="0"/>
                        <a:t>N$doccia</a:t>
                      </a:r>
                      <a:r>
                        <a:rPr lang="it-IT" dirty="0" smtClean="0"/>
                        <a:t>]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i="1" dirty="0" smtClean="0"/>
                        <a:t>Abito da sera “</a:t>
                      </a:r>
                      <a:r>
                        <a:rPr lang="it-IT" i="1" dirty="0" err="1" smtClean="0"/>
                        <a:t>evening</a:t>
                      </a:r>
                      <a:r>
                        <a:rPr lang="it-IT" i="1" dirty="0" smtClean="0"/>
                        <a:t> </a:t>
                      </a:r>
                      <a:r>
                        <a:rPr lang="it-IT" i="1" dirty="0" err="1" smtClean="0"/>
                        <a:t>dress</a:t>
                      </a:r>
                      <a:r>
                        <a:rPr lang="it-IT" i="1" dirty="0" smtClean="0"/>
                        <a:t>”</a:t>
                      </a:r>
                      <a:endParaRPr lang="it-IT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[</a:t>
                      </a:r>
                      <a:r>
                        <a:rPr lang="it-IT" dirty="0" err="1" smtClean="0"/>
                        <a:t>N$abito</a:t>
                      </a:r>
                      <a:r>
                        <a:rPr lang="it-IT" dirty="0" smtClean="0"/>
                        <a:t>] </a:t>
                      </a:r>
                      <a:r>
                        <a:rPr lang="it-IT" dirty="0" err="1" smtClean="0"/>
                        <a:t>da_sera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i="1" dirty="0" smtClean="0"/>
                        <a:t>Alti e bassi  “</a:t>
                      </a:r>
                      <a:r>
                        <a:rPr lang="it-IT" i="1" dirty="0" err="1" smtClean="0"/>
                        <a:t>highs</a:t>
                      </a:r>
                      <a:r>
                        <a:rPr lang="it-IT" i="1" dirty="0" smtClean="0"/>
                        <a:t> and </a:t>
                      </a:r>
                      <a:r>
                        <a:rPr lang="it-IT" i="1" dirty="0" err="1" smtClean="0"/>
                        <a:t>lows</a:t>
                      </a:r>
                      <a:r>
                        <a:rPr lang="it-IT" i="1" dirty="0" smtClean="0"/>
                        <a:t>”</a:t>
                      </a:r>
                      <a:endParaRPr lang="it-IT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alti_e_bassi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DB </a:t>
            </a:r>
            <a:r>
              <a:rPr lang="it-IT" dirty="0" err="1" smtClean="0"/>
              <a:t>integration</a:t>
            </a:r>
            <a:r>
              <a:rPr lang="it-IT" dirty="0" smtClean="0"/>
              <a:t> in the VLE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2151020"/>
            <a:ext cx="8229600" cy="4005939"/>
          </a:xfrm>
        </p:spPr>
        <p:txBody>
          <a:bodyPr>
            <a:normAutofit/>
          </a:bodyPr>
          <a:lstStyle/>
          <a:p>
            <a:r>
              <a:rPr lang="it-IT" dirty="0" err="1" smtClean="0"/>
              <a:t>Virtual</a:t>
            </a:r>
            <a:r>
              <a:rPr lang="it-IT" dirty="0" smtClean="0"/>
              <a:t> </a:t>
            </a:r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Environment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web </a:t>
            </a:r>
            <a:r>
              <a:rPr lang="it-IT" dirty="0" err="1" smtClean="0"/>
              <a:t>application</a:t>
            </a:r>
            <a:r>
              <a:rPr lang="it-IT" dirty="0" smtClean="0"/>
              <a:t> </a:t>
            </a:r>
            <a:r>
              <a:rPr lang="it-IT" dirty="0" err="1" smtClean="0"/>
              <a:t>specifically</a:t>
            </a:r>
            <a:r>
              <a:rPr lang="it-IT" dirty="0" smtClean="0"/>
              <a:t> </a:t>
            </a:r>
            <a:r>
              <a:rPr lang="it-IT" dirty="0" err="1" smtClean="0"/>
              <a:t>devoted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r>
              <a:rPr lang="it-IT" dirty="0" smtClean="0"/>
              <a:t> </a:t>
            </a:r>
            <a:r>
              <a:rPr lang="it-IT" dirty="0" err="1" smtClean="0"/>
              <a:t>learning</a:t>
            </a:r>
            <a:endParaRPr lang="it-IT" dirty="0" smtClean="0"/>
          </a:p>
          <a:p>
            <a:r>
              <a:rPr lang="it-IT" dirty="0" smtClean="0"/>
              <a:t>LELE (</a:t>
            </a:r>
            <a:r>
              <a:rPr lang="it-IT" dirty="0" err="1" smtClean="0"/>
              <a:t>Linguistically-Enhanced</a:t>
            </a:r>
            <a:r>
              <a:rPr lang="it-IT" dirty="0" smtClean="0"/>
              <a:t> </a:t>
            </a:r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Environment</a:t>
            </a:r>
            <a:r>
              <a:rPr lang="it-IT" dirty="0" smtClean="0"/>
              <a:t>)</a:t>
            </a:r>
          </a:p>
          <a:p>
            <a:pPr lvl="1"/>
            <a:r>
              <a:rPr lang="it-IT" dirty="0" err="1" smtClean="0"/>
              <a:t>provide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r>
              <a:rPr lang="it-IT" dirty="0" smtClean="0"/>
              <a:t> </a:t>
            </a:r>
            <a:r>
              <a:rPr lang="it-IT" dirty="0" err="1" smtClean="0"/>
              <a:t>learners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additional</a:t>
            </a:r>
            <a:r>
              <a:rPr lang="it-IT" dirty="0" smtClean="0"/>
              <a:t> NLP </a:t>
            </a:r>
            <a:r>
              <a:rPr lang="it-IT" dirty="0" err="1" smtClean="0"/>
              <a:t>resources</a:t>
            </a:r>
            <a:r>
              <a:rPr lang="it-IT" dirty="0" smtClean="0"/>
              <a:t>, 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improve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linguistic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endParaRPr lang="it-IT" dirty="0" smtClean="0"/>
          </a:p>
          <a:p>
            <a:pPr lvl="1"/>
            <a:r>
              <a:rPr lang="it-IT" dirty="0" err="1" smtClean="0"/>
              <a:t>receptive</a:t>
            </a:r>
            <a:r>
              <a:rPr lang="it-IT" dirty="0" smtClean="0"/>
              <a:t> and </a:t>
            </a:r>
            <a:r>
              <a:rPr lang="it-IT" dirty="0" err="1" smtClean="0"/>
              <a:t>productive</a:t>
            </a:r>
            <a:r>
              <a:rPr lang="it-IT" dirty="0" smtClean="0"/>
              <a:t> </a:t>
            </a:r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r>
              <a:rPr lang="it-IT" dirty="0" smtClean="0"/>
              <a:t> </a:t>
            </a:r>
            <a:r>
              <a:rPr lang="it-IT" dirty="0" err="1" smtClean="0"/>
              <a:t>concerning</a:t>
            </a:r>
            <a:r>
              <a:rPr lang="it-IT" dirty="0" smtClean="0"/>
              <a:t> the </a:t>
            </a:r>
            <a:r>
              <a:rPr lang="it-IT" dirty="0" err="1" smtClean="0"/>
              <a:t>recognition</a:t>
            </a:r>
            <a:r>
              <a:rPr lang="it-IT" dirty="0" smtClean="0"/>
              <a:t> and the </a:t>
            </a:r>
            <a:r>
              <a:rPr lang="it-IT" dirty="0" err="1" smtClean="0"/>
              <a:t>active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LELE </a:t>
            </a:r>
            <a:r>
              <a:rPr lang="it-IT" dirty="0" err="1" smtClean="0"/>
              <a:t>Features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automatically</a:t>
            </a:r>
            <a:r>
              <a:rPr lang="it-IT" dirty="0" smtClean="0"/>
              <a:t> </a:t>
            </a:r>
            <a:r>
              <a:rPr lang="it-IT" dirty="0" err="1" smtClean="0"/>
              <a:t>recognize</a:t>
            </a:r>
            <a:r>
              <a:rPr lang="it-IT" dirty="0" smtClean="0"/>
              <a:t> and </a:t>
            </a:r>
            <a:r>
              <a:rPr lang="it-IT" dirty="0" err="1" smtClean="0"/>
              <a:t>highlight</a:t>
            </a:r>
            <a:r>
              <a:rPr lang="it-IT" dirty="0" smtClean="0"/>
              <a:t> </a:t>
            </a:r>
            <a:r>
              <a:rPr lang="it-IT" dirty="0" err="1" smtClean="0"/>
              <a:t>multi-word</a:t>
            </a:r>
            <a:r>
              <a:rPr lang="it-IT" dirty="0" smtClean="0"/>
              <a:t> </a:t>
            </a:r>
            <a:r>
              <a:rPr lang="it-IT" dirty="0" err="1" smtClean="0"/>
              <a:t>units</a:t>
            </a:r>
            <a:r>
              <a:rPr lang="it-IT" dirty="0" smtClean="0"/>
              <a:t> in </a:t>
            </a:r>
            <a:r>
              <a:rPr lang="it-IT" dirty="0" err="1" smtClean="0"/>
              <a:t>written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texts</a:t>
            </a:r>
            <a:r>
              <a:rPr lang="it-IT" dirty="0" smtClean="0"/>
              <a:t>;</a:t>
            </a:r>
          </a:p>
          <a:p>
            <a:r>
              <a:rPr lang="it-IT" dirty="0" err="1" smtClean="0"/>
              <a:t>to</a:t>
            </a:r>
            <a:r>
              <a:rPr lang="it-IT" dirty="0" smtClean="0"/>
              <a:t> show </a:t>
            </a:r>
            <a:r>
              <a:rPr lang="it-IT" dirty="0" err="1" smtClean="0"/>
              <a:t>additional</a:t>
            </a:r>
            <a:r>
              <a:rPr lang="it-IT" dirty="0" smtClean="0"/>
              <a:t> </a:t>
            </a:r>
            <a:r>
              <a:rPr lang="it-IT" dirty="0" err="1" smtClean="0"/>
              <a:t>linguistic</a:t>
            </a:r>
            <a:r>
              <a:rPr lang="it-IT" dirty="0" smtClean="0"/>
              <a:t> information </a:t>
            </a:r>
            <a:r>
              <a:rPr lang="it-IT" dirty="0" err="1" smtClean="0"/>
              <a:t>about</a:t>
            </a:r>
            <a:r>
              <a:rPr lang="it-IT" dirty="0" smtClean="0"/>
              <a:t> the </a:t>
            </a:r>
            <a:r>
              <a:rPr lang="it-IT" dirty="0" err="1" smtClean="0"/>
              <a:t>selected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r>
              <a:rPr lang="it-IT" dirty="0" smtClean="0"/>
              <a:t>;</a:t>
            </a:r>
          </a:p>
          <a:p>
            <a:r>
              <a:rPr lang="it-IT" dirty="0" err="1" smtClean="0"/>
              <a:t>to</a:t>
            </a:r>
            <a:r>
              <a:rPr lang="it-IT" dirty="0" smtClean="0"/>
              <a:t> generate </a:t>
            </a:r>
            <a:r>
              <a:rPr lang="it-IT" dirty="0" err="1" smtClean="0"/>
              <a:t>collocation</a:t>
            </a:r>
            <a:r>
              <a:rPr lang="it-IT" dirty="0" smtClean="0"/>
              <a:t> </a:t>
            </a:r>
            <a:r>
              <a:rPr lang="it-IT" dirty="0" err="1" smtClean="0"/>
              <a:t>tests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collocational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 </a:t>
            </a:r>
            <a:r>
              <a:rPr lang="it-IT" dirty="0" err="1" smtClean="0"/>
              <a:t>assessment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r>
              <a:rPr lang="it-IT" dirty="0" smtClean="0"/>
              <a:t> </a:t>
            </a:r>
            <a:r>
              <a:rPr lang="it-IT" dirty="0" err="1" smtClean="0"/>
              <a:t>learners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…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LELE </a:t>
            </a:r>
            <a:r>
              <a:rPr lang="it-IT" dirty="0" err="1" smtClean="0"/>
              <a:t>scheme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18" name="Parentesi graffa chiusa 17"/>
          <p:cNvSpPr/>
          <p:nvPr/>
        </p:nvSpPr>
        <p:spPr>
          <a:xfrm rot="5400000" flipV="1">
            <a:off x="7491629" y="3582205"/>
            <a:ext cx="444176" cy="1674493"/>
          </a:xfrm>
          <a:prstGeom prst="rightBrace">
            <a:avLst/>
          </a:prstGeom>
          <a:ln w="476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2" name="Gruppo 21"/>
          <p:cNvGrpSpPr/>
          <p:nvPr/>
        </p:nvGrpSpPr>
        <p:grpSpPr>
          <a:xfrm>
            <a:off x="747005" y="2121975"/>
            <a:ext cx="7803958" cy="3042784"/>
            <a:chOff x="882842" y="2927525"/>
            <a:chExt cx="7803958" cy="3042784"/>
          </a:xfrm>
        </p:grpSpPr>
        <p:sp>
          <p:nvSpPr>
            <p:cNvPr id="7" name="Connettore 6"/>
            <p:cNvSpPr/>
            <p:nvPr/>
          </p:nvSpPr>
          <p:spPr>
            <a:xfrm>
              <a:off x="882842" y="2927525"/>
              <a:ext cx="1781173" cy="1812277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Connettore 7"/>
            <p:cNvSpPr/>
            <p:nvPr/>
          </p:nvSpPr>
          <p:spPr>
            <a:xfrm>
              <a:off x="3854142" y="2927525"/>
              <a:ext cx="1781173" cy="1812277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onnettore 8"/>
            <p:cNvSpPr/>
            <p:nvPr/>
          </p:nvSpPr>
          <p:spPr>
            <a:xfrm>
              <a:off x="6905627" y="2927525"/>
              <a:ext cx="1781173" cy="1812277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Più 9"/>
            <p:cNvSpPr/>
            <p:nvPr/>
          </p:nvSpPr>
          <p:spPr>
            <a:xfrm>
              <a:off x="2856585" y="3352482"/>
              <a:ext cx="822960" cy="822960"/>
            </a:xfrm>
            <a:prstGeom prst="mathPlus">
              <a:avLst/>
            </a:prstGeom>
            <a:solidFill>
              <a:schemeClr val="bg2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Più 11"/>
            <p:cNvSpPr/>
            <p:nvPr/>
          </p:nvSpPr>
          <p:spPr>
            <a:xfrm>
              <a:off x="5861347" y="3383461"/>
              <a:ext cx="822960" cy="822960"/>
            </a:xfrm>
            <a:prstGeom prst="mathPlus">
              <a:avLst/>
            </a:prstGeom>
            <a:solidFill>
              <a:schemeClr val="bg2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Parentesi graffa chiusa 13"/>
            <p:cNvSpPr/>
            <p:nvPr/>
          </p:nvSpPr>
          <p:spPr>
            <a:xfrm rot="5400000" flipV="1">
              <a:off x="3160898" y="2972672"/>
              <a:ext cx="444176" cy="4504658"/>
            </a:xfrm>
            <a:prstGeom prst="rightBrace">
              <a:avLst/>
            </a:prstGeom>
            <a:ln w="476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4262258" y="3532022"/>
              <a:ext cx="91088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200" dirty="0" smtClean="0">
                  <a:solidFill>
                    <a:schemeClr val="bg1"/>
                  </a:solidFill>
                </a:rPr>
                <a:t> VLE</a:t>
              </a: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882842" y="3593577"/>
              <a:ext cx="1710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solidFill>
                    <a:schemeClr val="bg1"/>
                  </a:solidFill>
                </a:rPr>
                <a:t>DB + </a:t>
              </a:r>
              <a:r>
                <a:rPr lang="it-IT" sz="2400" dirty="0" err="1" smtClean="0">
                  <a:solidFill>
                    <a:schemeClr val="bg1"/>
                  </a:solidFill>
                </a:rPr>
                <a:t>tagger</a:t>
              </a:r>
              <a:endParaRPr lang="it-IT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7208402" y="3593577"/>
              <a:ext cx="12362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solidFill>
                    <a:schemeClr val="bg1"/>
                  </a:solidFill>
                </a:rPr>
                <a:t>browser</a:t>
              </a: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2856585" y="5447089"/>
              <a:ext cx="11119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800" dirty="0" smtClean="0"/>
                <a:t>server</a:t>
              </a:r>
              <a:endParaRPr lang="it-IT" sz="2800" dirty="0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7332660" y="5447089"/>
              <a:ext cx="9704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800" dirty="0" smtClean="0"/>
                <a:t>client</a:t>
              </a:r>
              <a:endParaRPr lang="it-IT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ele_articolo_ritocca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014"/>
            <a:ext cx="9144000" cy="6379096"/>
          </a:xfrm>
          <a:prstGeom prst="rect">
            <a:avLst/>
          </a:prstGeom>
        </p:spPr>
      </p:pic>
      <p:sp>
        <p:nvSpPr>
          <p:cNvPr id="9" name="Rettangolo arrotondato 8"/>
          <p:cNvSpPr/>
          <p:nvPr/>
        </p:nvSpPr>
        <p:spPr>
          <a:xfrm>
            <a:off x="92932" y="1993301"/>
            <a:ext cx="1626288" cy="2202275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lele_articolo_filtrato_ritocca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03"/>
            <a:ext cx="9144000" cy="6842794"/>
          </a:xfrm>
          <a:prstGeom prst="rect">
            <a:avLst/>
          </a:prstGeom>
        </p:spPr>
      </p:pic>
      <p:sp>
        <p:nvSpPr>
          <p:cNvPr id="4" name="Rettangolo arrotondato 3"/>
          <p:cNvSpPr/>
          <p:nvPr/>
        </p:nvSpPr>
        <p:spPr>
          <a:xfrm>
            <a:off x="1617222" y="5803877"/>
            <a:ext cx="1728000" cy="257728"/>
          </a:xfrm>
          <a:prstGeom prst="round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box_collocazi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129" y="1916234"/>
            <a:ext cx="3551934" cy="2475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Conclusions</a:t>
            </a:r>
            <a:endParaRPr lang="it-IT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Next</a:t>
            </a:r>
            <a:r>
              <a:rPr lang="it-IT" dirty="0" smtClean="0"/>
              <a:t> </a:t>
            </a:r>
            <a:r>
              <a:rPr lang="it-IT" dirty="0" err="1" smtClean="0"/>
              <a:t>steps</a:t>
            </a:r>
            <a:r>
              <a:rPr lang="it-IT" dirty="0" smtClean="0"/>
              <a:t>:</a:t>
            </a:r>
          </a:p>
          <a:p>
            <a:pPr lvl="1"/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methodology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whole</a:t>
            </a:r>
            <a:r>
              <a:rPr lang="it-IT" dirty="0" smtClean="0"/>
              <a:t> corpus,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the 10 </a:t>
            </a:r>
            <a:r>
              <a:rPr lang="it-IT" dirty="0" err="1" smtClean="0"/>
              <a:t>selected</a:t>
            </a:r>
            <a:r>
              <a:rPr lang="it-IT" dirty="0" smtClean="0"/>
              <a:t> POS </a:t>
            </a:r>
            <a:r>
              <a:rPr lang="it-IT" dirty="0" err="1" smtClean="0"/>
              <a:t>sequences</a:t>
            </a:r>
            <a:endParaRPr lang="it-IT" dirty="0" smtClean="0"/>
          </a:p>
          <a:p>
            <a:pPr lvl="1"/>
            <a:r>
              <a:rPr lang="it-IT" dirty="0" smtClean="0"/>
              <a:t>test </a:t>
            </a:r>
            <a:r>
              <a:rPr lang="it-IT" dirty="0" err="1" smtClean="0"/>
              <a:t>of</a:t>
            </a:r>
            <a:r>
              <a:rPr lang="it-IT" dirty="0" smtClean="0"/>
              <a:t> LELE system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: </a:t>
            </a:r>
            <a:r>
              <a:rPr lang="it-IT" dirty="0" err="1" smtClean="0"/>
              <a:t>starting</a:t>
            </a:r>
            <a:r>
              <a:rPr lang="it-IT" dirty="0" smtClean="0"/>
              <a:t> </a:t>
            </a:r>
            <a:r>
              <a:rPr lang="it-IT" dirty="0" err="1" smtClean="0"/>
              <a:t>january</a:t>
            </a:r>
            <a:r>
              <a:rPr lang="it-IT" dirty="0" smtClean="0"/>
              <a:t> 2011</a:t>
            </a:r>
          </a:p>
          <a:p>
            <a:pPr lvl="1"/>
            <a:endParaRPr lang="it-IT" dirty="0" smtClean="0"/>
          </a:p>
          <a:p>
            <a:r>
              <a:rPr lang="it-IT" dirty="0" err="1" smtClean="0"/>
              <a:t>Further</a:t>
            </a:r>
            <a:r>
              <a:rPr lang="it-IT" dirty="0" smtClean="0"/>
              <a:t> </a:t>
            </a:r>
            <a:r>
              <a:rPr lang="it-IT" dirty="0" err="1" smtClean="0"/>
              <a:t>research</a:t>
            </a:r>
            <a:endParaRPr lang="it-IT" dirty="0" smtClean="0"/>
          </a:p>
          <a:p>
            <a:pPr lvl="1"/>
            <a:r>
              <a:rPr lang="it-IT" dirty="0" err="1" smtClean="0"/>
              <a:t>refine</a:t>
            </a:r>
            <a:r>
              <a:rPr lang="it-IT" dirty="0" smtClean="0"/>
              <a:t> </a:t>
            </a:r>
            <a:r>
              <a:rPr lang="it-IT" dirty="0" err="1" smtClean="0"/>
              <a:t>statistical</a:t>
            </a:r>
            <a:r>
              <a:rPr lang="it-IT" dirty="0" smtClean="0"/>
              <a:t> </a:t>
            </a:r>
            <a:r>
              <a:rPr lang="it-IT" dirty="0" err="1" smtClean="0"/>
              <a:t>measures</a:t>
            </a:r>
            <a:endParaRPr lang="it-IT" dirty="0" smtClean="0"/>
          </a:p>
          <a:p>
            <a:pPr lvl="1"/>
            <a:r>
              <a:rPr lang="it-IT" dirty="0" err="1" smtClean="0"/>
              <a:t>assign</a:t>
            </a:r>
            <a:r>
              <a:rPr lang="it-IT" dirty="0" smtClean="0"/>
              <a:t> </a:t>
            </a:r>
            <a:r>
              <a:rPr lang="it-IT" dirty="0" err="1" smtClean="0"/>
              <a:t>collocations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levels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endParaRPr lang="it-IT" dirty="0" smtClean="0"/>
          </a:p>
          <a:p>
            <a:pPr lvl="1"/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tools</a:t>
            </a:r>
            <a:r>
              <a:rPr lang="it-IT" dirty="0" smtClean="0"/>
              <a:t> (</a:t>
            </a:r>
            <a:r>
              <a:rPr lang="it-IT" dirty="0" err="1" smtClean="0"/>
              <a:t>productive</a:t>
            </a:r>
            <a:r>
              <a:rPr lang="it-IT" dirty="0" smtClean="0"/>
              <a:t> </a:t>
            </a:r>
            <a:r>
              <a:rPr lang="it-IT" dirty="0" err="1" smtClean="0"/>
              <a:t>tasks</a:t>
            </a:r>
            <a:r>
              <a:rPr lang="it-IT" dirty="0" smtClean="0"/>
              <a:t>)</a:t>
            </a:r>
          </a:p>
          <a:p>
            <a:pPr lvl="1"/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959579" y="1477207"/>
            <a:ext cx="537394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/>
              <a:t>Stefania Spina</a:t>
            </a:r>
          </a:p>
          <a:p>
            <a:pPr algn="ctr"/>
            <a:r>
              <a:rPr lang="it-IT" sz="2400" dirty="0" smtClean="0"/>
              <a:t>E-learning and </a:t>
            </a:r>
            <a:r>
              <a:rPr lang="it-IT" sz="2400" dirty="0" err="1" smtClean="0"/>
              <a:t>Language</a:t>
            </a:r>
            <a:r>
              <a:rPr lang="it-IT" sz="2400" dirty="0" smtClean="0"/>
              <a:t> Technologies</a:t>
            </a:r>
          </a:p>
          <a:p>
            <a:pPr algn="ctr"/>
            <a:r>
              <a:rPr lang="it-IT" sz="2400" dirty="0" err="1" smtClean="0"/>
              <a:t>University</a:t>
            </a:r>
            <a:r>
              <a:rPr lang="it-IT" sz="2400" dirty="0" smtClean="0"/>
              <a:t> </a:t>
            </a:r>
            <a:r>
              <a:rPr lang="it-IT" sz="2400" dirty="0" err="1" smtClean="0"/>
              <a:t>for</a:t>
            </a:r>
            <a:r>
              <a:rPr lang="it-IT" sz="2400" dirty="0" smtClean="0"/>
              <a:t> </a:t>
            </a:r>
            <a:r>
              <a:rPr lang="it-IT" sz="2400" dirty="0" err="1" smtClean="0"/>
              <a:t>Foreigners</a:t>
            </a:r>
            <a:r>
              <a:rPr lang="it-IT" sz="2400" dirty="0" smtClean="0"/>
              <a:t> Perugia, Italy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886889" y="3779961"/>
            <a:ext cx="3486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stefania.spina@unistrapg.it</a:t>
            </a:r>
          </a:p>
          <a:p>
            <a:pPr algn="ctr"/>
            <a:r>
              <a:rPr lang="it-IT" sz="2400" dirty="0" smtClean="0"/>
              <a:t>http://</a:t>
            </a:r>
            <a:r>
              <a:rPr lang="it-IT" sz="2400" dirty="0" err="1" smtClean="0"/>
              <a:t>april.unistrapg.it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References</a:t>
            </a:r>
            <a:endParaRPr lang="it-IT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23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it-IT" dirty="0" err="1" smtClean="0"/>
              <a:t>Juilland</a:t>
            </a:r>
            <a:r>
              <a:rPr lang="it-IT" dirty="0" smtClean="0"/>
              <a:t>, A &amp; </a:t>
            </a:r>
            <a:r>
              <a:rPr lang="it-IT" dirty="0" err="1" smtClean="0"/>
              <a:t>Chang-Rodriguez</a:t>
            </a:r>
            <a:r>
              <a:rPr lang="it-IT" dirty="0" smtClean="0"/>
              <a:t>, E. (1964). </a:t>
            </a:r>
            <a:r>
              <a:rPr lang="it-IT" i="1" dirty="0" err="1" smtClean="0"/>
              <a:t>Frequency</a:t>
            </a:r>
            <a:r>
              <a:rPr lang="it-IT" i="1" dirty="0" smtClean="0"/>
              <a:t> </a:t>
            </a:r>
            <a:r>
              <a:rPr lang="it-IT" i="1" dirty="0" err="1" smtClean="0"/>
              <a:t>Dictionary</a:t>
            </a:r>
            <a:r>
              <a:rPr lang="it-IT" i="1" dirty="0" smtClean="0"/>
              <a:t> </a:t>
            </a:r>
            <a:r>
              <a:rPr lang="it-IT" i="1" dirty="0" err="1" smtClean="0"/>
              <a:t>of</a:t>
            </a:r>
            <a:r>
              <a:rPr lang="it-IT" i="1" dirty="0" smtClean="0"/>
              <a:t> </a:t>
            </a:r>
            <a:r>
              <a:rPr lang="it-IT" i="1" dirty="0" err="1" smtClean="0"/>
              <a:t>Spanish</a:t>
            </a:r>
            <a:r>
              <a:rPr lang="it-IT" i="1" dirty="0" smtClean="0"/>
              <a:t> </a:t>
            </a:r>
            <a:r>
              <a:rPr lang="it-IT" i="1" dirty="0" err="1" smtClean="0"/>
              <a:t>Words</a:t>
            </a:r>
            <a:r>
              <a:rPr lang="it-IT" dirty="0" smtClean="0"/>
              <a:t>. The </a:t>
            </a:r>
            <a:r>
              <a:rPr lang="it-IT" dirty="0" err="1" smtClean="0"/>
              <a:t>Hague</a:t>
            </a:r>
            <a:r>
              <a:rPr lang="it-IT" dirty="0" smtClean="0"/>
              <a:t>: </a:t>
            </a:r>
            <a:r>
              <a:rPr lang="it-IT" dirty="0" err="1" smtClean="0"/>
              <a:t>Mouton</a:t>
            </a:r>
            <a:r>
              <a:rPr lang="it-IT" dirty="0" smtClean="0"/>
              <a:t> &amp; Co</a:t>
            </a:r>
          </a:p>
          <a:p>
            <a:r>
              <a:rPr lang="it-IT" dirty="0" err="1" smtClean="0"/>
              <a:t>Meunier</a:t>
            </a:r>
            <a:r>
              <a:rPr lang="it-IT" dirty="0" smtClean="0"/>
              <a:t>, F. &amp; </a:t>
            </a:r>
            <a:r>
              <a:rPr lang="it-IT" dirty="0" err="1" smtClean="0"/>
              <a:t>Granger</a:t>
            </a:r>
            <a:r>
              <a:rPr lang="it-IT" dirty="0" smtClean="0"/>
              <a:t> S. (2008). </a:t>
            </a:r>
            <a:r>
              <a:rPr lang="it-IT" i="1" dirty="0" err="1" smtClean="0"/>
              <a:t>Phraseology</a:t>
            </a:r>
            <a:r>
              <a:rPr lang="it-IT" i="1" dirty="0" smtClean="0"/>
              <a:t> in </a:t>
            </a:r>
            <a:r>
              <a:rPr lang="it-IT" i="1" dirty="0" err="1" smtClean="0"/>
              <a:t>foreign</a:t>
            </a:r>
            <a:r>
              <a:rPr lang="it-IT" i="1" dirty="0" smtClean="0"/>
              <a:t> </a:t>
            </a:r>
            <a:r>
              <a:rPr lang="it-IT" i="1" dirty="0" err="1" smtClean="0"/>
              <a:t>language</a:t>
            </a:r>
            <a:r>
              <a:rPr lang="it-IT" i="1" dirty="0" smtClean="0"/>
              <a:t> </a:t>
            </a:r>
            <a:r>
              <a:rPr lang="it-IT" i="1" dirty="0" err="1" smtClean="0"/>
              <a:t>learning</a:t>
            </a:r>
            <a:r>
              <a:rPr lang="it-IT" i="1" dirty="0" smtClean="0"/>
              <a:t> and </a:t>
            </a:r>
            <a:r>
              <a:rPr lang="it-IT" i="1" dirty="0" err="1" smtClean="0"/>
              <a:t>teaching</a:t>
            </a:r>
            <a:r>
              <a:rPr lang="it-IT" dirty="0" smtClean="0"/>
              <a:t>. Amsterdam: John </a:t>
            </a:r>
            <a:r>
              <a:rPr lang="it-IT" dirty="0" err="1" smtClean="0"/>
              <a:t>Benjamins</a:t>
            </a:r>
            <a:endParaRPr lang="it-IT" dirty="0" smtClean="0"/>
          </a:p>
          <a:p>
            <a:r>
              <a:rPr lang="it-IT" dirty="0" err="1" smtClean="0"/>
              <a:t>Nesselhauf</a:t>
            </a:r>
            <a:r>
              <a:rPr lang="it-IT" dirty="0" smtClean="0"/>
              <a:t>, N. (2005). </a:t>
            </a:r>
            <a:r>
              <a:rPr lang="it-IT" i="1" dirty="0" err="1" smtClean="0"/>
              <a:t>Collocations</a:t>
            </a:r>
            <a:r>
              <a:rPr lang="it-IT" i="1" dirty="0" smtClean="0"/>
              <a:t> in a </a:t>
            </a:r>
            <a:r>
              <a:rPr lang="it-IT" i="1" dirty="0" err="1" smtClean="0"/>
              <a:t>learner</a:t>
            </a:r>
            <a:r>
              <a:rPr lang="it-IT" i="1" dirty="0" smtClean="0"/>
              <a:t> corpus</a:t>
            </a:r>
            <a:r>
              <a:rPr lang="it-IT" dirty="0" smtClean="0"/>
              <a:t>. Amsterdam: John </a:t>
            </a:r>
            <a:r>
              <a:rPr lang="it-IT" dirty="0" err="1" smtClean="0"/>
              <a:t>Benjamins</a:t>
            </a:r>
            <a:endParaRPr lang="it-IT" dirty="0" smtClean="0"/>
          </a:p>
          <a:p>
            <a:r>
              <a:rPr lang="it-IT" dirty="0" err="1" smtClean="0"/>
              <a:t>Pazos</a:t>
            </a:r>
            <a:r>
              <a:rPr lang="it-IT" dirty="0" smtClean="0"/>
              <a:t> </a:t>
            </a:r>
            <a:r>
              <a:rPr lang="it-IT" dirty="0" err="1" smtClean="0"/>
              <a:t>Bretaña</a:t>
            </a:r>
            <a:r>
              <a:rPr lang="it-IT" dirty="0" smtClean="0"/>
              <a:t>, M. &amp; </a:t>
            </a:r>
            <a:r>
              <a:rPr lang="it-IT" dirty="0" err="1" smtClean="0"/>
              <a:t>Pamies</a:t>
            </a:r>
            <a:r>
              <a:rPr lang="it-IT" dirty="0" smtClean="0"/>
              <a:t> </a:t>
            </a:r>
            <a:r>
              <a:rPr lang="it-IT" dirty="0" err="1" smtClean="0"/>
              <a:t>Bertrán</a:t>
            </a:r>
            <a:r>
              <a:rPr lang="it-IT" dirty="0" smtClean="0"/>
              <a:t>, A. (2008). </a:t>
            </a:r>
            <a:r>
              <a:rPr lang="it-IT" i="1" dirty="0" err="1" smtClean="0"/>
              <a:t>Combined</a:t>
            </a:r>
            <a:r>
              <a:rPr lang="it-IT" i="1" dirty="0" smtClean="0"/>
              <a:t> </a:t>
            </a:r>
            <a:r>
              <a:rPr lang="it-IT" i="1" dirty="0" err="1" smtClean="0"/>
              <a:t>statistical</a:t>
            </a:r>
            <a:r>
              <a:rPr lang="it-IT" i="1" dirty="0" smtClean="0"/>
              <a:t> and </a:t>
            </a:r>
            <a:r>
              <a:rPr lang="it-IT" i="1" dirty="0" err="1" smtClean="0"/>
              <a:t>grammatical</a:t>
            </a:r>
            <a:r>
              <a:rPr lang="it-IT" i="1" dirty="0" smtClean="0"/>
              <a:t> </a:t>
            </a:r>
            <a:r>
              <a:rPr lang="it-IT" i="1" dirty="0" err="1" smtClean="0"/>
              <a:t>criteria</a:t>
            </a:r>
            <a:r>
              <a:rPr lang="it-IT" dirty="0" smtClean="0"/>
              <a:t>. In S. </a:t>
            </a:r>
            <a:r>
              <a:rPr lang="it-IT" dirty="0" err="1" smtClean="0"/>
              <a:t>Granger</a:t>
            </a:r>
            <a:r>
              <a:rPr lang="it-IT" dirty="0" smtClean="0"/>
              <a:t> &amp; F. </a:t>
            </a:r>
            <a:r>
              <a:rPr lang="it-IT" dirty="0" err="1" smtClean="0"/>
              <a:t>Meunier</a:t>
            </a:r>
            <a:r>
              <a:rPr lang="it-IT" dirty="0" smtClean="0"/>
              <a:t> (</a:t>
            </a:r>
            <a:r>
              <a:rPr lang="it-IT" dirty="0" err="1" smtClean="0"/>
              <a:t>Eds</a:t>
            </a:r>
            <a:r>
              <a:rPr lang="it-IT" dirty="0" smtClean="0"/>
              <a:t>), </a:t>
            </a:r>
            <a:r>
              <a:rPr lang="it-IT" dirty="0" err="1" smtClean="0"/>
              <a:t>Phraseology</a:t>
            </a:r>
            <a:r>
              <a:rPr lang="it-IT" dirty="0" smtClean="0"/>
              <a:t>. An </a:t>
            </a:r>
            <a:r>
              <a:rPr lang="it-IT" dirty="0" err="1" smtClean="0"/>
              <a:t>interdisciplinary</a:t>
            </a:r>
            <a:r>
              <a:rPr lang="it-IT" dirty="0" smtClean="0"/>
              <a:t> </a:t>
            </a:r>
            <a:r>
              <a:rPr lang="it-IT" dirty="0" err="1" smtClean="0"/>
              <a:t>perspective</a:t>
            </a:r>
            <a:r>
              <a:rPr lang="it-IT" dirty="0" smtClean="0"/>
              <a:t>. Amsterdam: John </a:t>
            </a:r>
            <a:r>
              <a:rPr lang="it-IT" dirty="0" err="1" smtClean="0"/>
              <a:t>Benjamins</a:t>
            </a:r>
            <a:r>
              <a:rPr lang="it-IT" dirty="0" smtClean="0"/>
              <a:t>, pp. 391-406.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Backgroud</a:t>
            </a:r>
            <a:r>
              <a:rPr lang="it-IT" dirty="0" smtClean="0"/>
              <a:t>: </a:t>
            </a:r>
            <a:r>
              <a:rPr lang="it-IT" dirty="0" err="1" smtClean="0"/>
              <a:t>prototypical</a:t>
            </a:r>
            <a:r>
              <a:rPr lang="it-IT" dirty="0" smtClean="0"/>
              <a:t> </a:t>
            </a:r>
            <a:r>
              <a:rPr lang="it-IT" dirty="0" err="1" smtClean="0"/>
              <a:t>features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LREC 2010 - Stefania Spina -  The Dictionary of Italian Collocations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84FE-9424-A945-B0D7-9BA4778BBDC0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457200" y="1818217"/>
            <a:ext cx="3550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Tagliare la corda </a:t>
            </a:r>
            <a:r>
              <a:rPr lang="it-IT" sz="2400" dirty="0" smtClean="0"/>
              <a:t>“</a:t>
            </a:r>
            <a:r>
              <a:rPr lang="it-IT" sz="2400" dirty="0" err="1" smtClean="0"/>
              <a:t>run</a:t>
            </a:r>
            <a:r>
              <a:rPr lang="it-IT" sz="2400" dirty="0" smtClean="0"/>
              <a:t> </a:t>
            </a:r>
            <a:r>
              <a:rPr lang="it-IT" sz="2400" dirty="0" err="1" smtClean="0"/>
              <a:t>away</a:t>
            </a:r>
            <a:r>
              <a:rPr lang="it-IT" sz="2400" dirty="0" smtClean="0"/>
              <a:t>”</a:t>
            </a:r>
            <a:endParaRPr lang="it-IT" sz="2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39455" y="1818217"/>
            <a:ext cx="4047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>
                <a:solidFill>
                  <a:srgbClr val="0000FF"/>
                </a:solidFill>
                <a:sym typeface="Wingdings"/>
              </a:rPr>
              <a:t>aprire la porta 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“open the </a:t>
            </a:r>
            <a:r>
              <a:rPr lang="it-IT" sz="2400" dirty="0" err="1" smtClean="0">
                <a:solidFill>
                  <a:srgbClr val="0000FF"/>
                </a:solidFill>
                <a:sym typeface="Wingdings"/>
              </a:rPr>
              <a:t>door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”</a:t>
            </a:r>
            <a:endParaRPr lang="it-IT" sz="2400" dirty="0">
              <a:solidFill>
                <a:srgbClr val="0000FF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57200" y="3106777"/>
            <a:ext cx="3619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>
                <a:sym typeface="Wingdings"/>
              </a:rPr>
              <a:t>Camera oscura </a:t>
            </a:r>
            <a:r>
              <a:rPr lang="it-IT" sz="2400" dirty="0" smtClean="0">
                <a:sym typeface="Wingdings"/>
              </a:rPr>
              <a:t>“dark </a:t>
            </a:r>
            <a:r>
              <a:rPr lang="it-IT" sz="2400" dirty="0" err="1" smtClean="0">
                <a:sym typeface="Wingdings"/>
              </a:rPr>
              <a:t>room</a:t>
            </a:r>
            <a:r>
              <a:rPr lang="it-IT" sz="2400" dirty="0" smtClean="0">
                <a:sym typeface="Wingdings"/>
              </a:rPr>
              <a:t>”</a:t>
            </a:r>
            <a:endParaRPr lang="it-IT" sz="2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57200" y="3568442"/>
            <a:ext cx="2050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>
                <a:sym typeface="Wingdings"/>
              </a:rPr>
              <a:t>* Stanza oscura</a:t>
            </a:r>
            <a:endParaRPr lang="it-IT" sz="240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4807913" y="2968278"/>
            <a:ext cx="387888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{</a:t>
            </a:r>
            <a:r>
              <a:rPr lang="it-IT" sz="2400" i="1" dirty="0" smtClean="0">
                <a:solidFill>
                  <a:srgbClr val="0000FF"/>
                </a:solidFill>
                <a:sym typeface="Wingdings"/>
              </a:rPr>
              <a:t>fare|porre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|</a:t>
            </a:r>
            <a:r>
              <a:rPr lang="it-IT" sz="2400" i="1" dirty="0" smtClean="0">
                <a:solidFill>
                  <a:srgbClr val="0000FF"/>
                </a:solidFill>
                <a:sym typeface="Wingdings"/>
              </a:rPr>
              <a:t>rivolgere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|</a:t>
            </a:r>
            <a:r>
              <a:rPr lang="it-IT" sz="2400" i="1" dirty="0" smtClean="0">
                <a:solidFill>
                  <a:srgbClr val="0000FF"/>
                </a:solidFill>
                <a:sym typeface="Wingdings"/>
              </a:rPr>
              <a:t>formulare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} </a:t>
            </a:r>
            <a:r>
              <a:rPr lang="it-IT" sz="2400" i="1" dirty="0" smtClean="0">
                <a:solidFill>
                  <a:srgbClr val="0000FF"/>
                </a:solidFill>
                <a:sym typeface="Wingdings"/>
              </a:rPr>
              <a:t>una domanda </a:t>
            </a:r>
          </a:p>
          <a:p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“</a:t>
            </a:r>
            <a:r>
              <a:rPr lang="it-IT" sz="2400" dirty="0" err="1" smtClean="0">
                <a:solidFill>
                  <a:srgbClr val="0000FF"/>
                </a:solidFill>
                <a:sym typeface="Wingdings"/>
              </a:rPr>
              <a:t>ask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 a </a:t>
            </a:r>
            <a:r>
              <a:rPr lang="it-IT" sz="2400" dirty="0" err="1" smtClean="0">
                <a:solidFill>
                  <a:srgbClr val="0000FF"/>
                </a:solidFill>
                <a:sym typeface="Wingdings"/>
              </a:rPr>
              <a:t>question</a:t>
            </a:r>
            <a:r>
              <a:rPr lang="it-IT" sz="2400" dirty="0" smtClean="0">
                <a:solidFill>
                  <a:srgbClr val="0000FF"/>
                </a:solidFill>
                <a:sym typeface="Wingdings"/>
              </a:rPr>
              <a:t>”</a:t>
            </a:r>
            <a:endParaRPr lang="it-IT" sz="2400" dirty="0">
              <a:solidFill>
                <a:srgbClr val="0000FF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57200" y="4799194"/>
            <a:ext cx="3597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 smtClean="0"/>
              <a:t>Sistema </a:t>
            </a:r>
            <a:r>
              <a:rPr lang="it-IT" sz="2400" i="1" dirty="0" err="1" smtClean="0"/>
              <a:t>*molto</a:t>
            </a:r>
            <a:r>
              <a:rPr lang="it-IT" sz="2400" i="1" dirty="0" smtClean="0"/>
              <a:t> operativo </a:t>
            </a:r>
            <a:r>
              <a:rPr lang="it-IT" sz="2400" dirty="0" smtClean="0"/>
              <a:t>“</a:t>
            </a:r>
            <a:r>
              <a:rPr lang="it-IT" sz="2400" dirty="0" err="1" smtClean="0"/>
              <a:t>operating</a:t>
            </a:r>
            <a:r>
              <a:rPr lang="it-IT" sz="2400" dirty="0" smtClean="0"/>
              <a:t> system”</a:t>
            </a:r>
            <a:endParaRPr lang="it-IT" sz="2400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4742010" y="4351728"/>
            <a:ext cx="3944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 smtClean="0">
                <a:solidFill>
                  <a:srgbClr val="0000FF"/>
                </a:solidFill>
                <a:ea typeface="ＭＳ ゴシック"/>
                <a:cs typeface="ＭＳ ゴシック"/>
              </a:rPr>
              <a:t>fare una lunga, calda, riposante doccia </a:t>
            </a:r>
          </a:p>
          <a:p>
            <a:r>
              <a:rPr lang="it-IT" sz="2400" dirty="0" smtClean="0">
                <a:solidFill>
                  <a:srgbClr val="0000FF"/>
                </a:solidFill>
                <a:ea typeface="ＭＳ ゴシック"/>
                <a:cs typeface="ＭＳ ゴシック"/>
              </a:rPr>
              <a:t>“take a long, hot, </a:t>
            </a:r>
            <a:r>
              <a:rPr lang="it-IT" sz="2400" dirty="0" err="1" smtClean="0">
                <a:solidFill>
                  <a:srgbClr val="0000FF"/>
                </a:solidFill>
                <a:ea typeface="ＭＳ ゴシック"/>
                <a:cs typeface="ＭＳ ゴシック"/>
              </a:rPr>
              <a:t>restful</a:t>
            </a:r>
            <a:r>
              <a:rPr lang="it-IT" sz="2400" dirty="0" smtClean="0">
                <a:solidFill>
                  <a:srgbClr val="0000FF"/>
                </a:solidFill>
                <a:ea typeface="ＭＳ ゴシック"/>
                <a:cs typeface="ＭＳ ゴシック"/>
              </a:rPr>
              <a:t> </a:t>
            </a:r>
            <a:r>
              <a:rPr lang="it-IT" sz="2400" dirty="0" err="1" smtClean="0">
                <a:solidFill>
                  <a:srgbClr val="0000FF"/>
                </a:solidFill>
                <a:ea typeface="ＭＳ ゴシック"/>
                <a:cs typeface="ＭＳ ゴシック"/>
              </a:rPr>
              <a:t>shower</a:t>
            </a:r>
            <a:r>
              <a:rPr lang="it-IT" sz="2400" dirty="0" smtClean="0">
                <a:solidFill>
                  <a:srgbClr val="0000FF"/>
                </a:solidFill>
                <a:ea typeface="ＭＳ ゴシック"/>
                <a:cs typeface="ＭＳ ゴシック"/>
              </a:rPr>
              <a:t>”</a:t>
            </a:r>
            <a:endParaRPr lang="it-IT" sz="2400" dirty="0">
              <a:solidFill>
                <a:srgbClr val="0000FF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10985" y="1270000"/>
            <a:ext cx="4350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it-IT" sz="2400" dirty="0" err="1" smtClean="0">
                <a:solidFill>
                  <a:srgbClr val="FF0000"/>
                </a:solidFill>
              </a:rPr>
              <a:t>semantic</a:t>
            </a:r>
            <a:r>
              <a:rPr lang="it-IT" sz="2400" dirty="0" smtClean="0">
                <a:solidFill>
                  <a:srgbClr val="FF0000"/>
                </a:solidFill>
              </a:rPr>
              <a:t> (non)</a:t>
            </a:r>
            <a:r>
              <a:rPr lang="it-IT" sz="2400" dirty="0" err="1" smtClean="0">
                <a:solidFill>
                  <a:srgbClr val="FF0000"/>
                </a:solidFill>
              </a:rPr>
              <a:t>-compositionality</a:t>
            </a:r>
            <a:endParaRPr lang="it-IT" sz="2400" dirty="0" smtClean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10985" y="2614334"/>
            <a:ext cx="3379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it-IT" sz="2400" dirty="0" smtClean="0">
                <a:solidFill>
                  <a:srgbClr val="FF0000"/>
                </a:solidFill>
              </a:rPr>
              <a:t>(non)</a:t>
            </a:r>
            <a:r>
              <a:rPr lang="it-IT" sz="2400" dirty="0" err="1" smtClean="0">
                <a:solidFill>
                  <a:srgbClr val="FF0000"/>
                </a:solidFill>
              </a:rPr>
              <a:t>-substitutability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10985" y="4351728"/>
            <a:ext cx="4428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it-IT" sz="2400" dirty="0" smtClean="0">
                <a:solidFill>
                  <a:srgbClr val="FF0000"/>
                </a:solidFill>
              </a:rPr>
              <a:t>(non)</a:t>
            </a:r>
            <a:r>
              <a:rPr lang="it-IT" sz="2400" dirty="0" err="1" smtClean="0">
                <a:solidFill>
                  <a:srgbClr val="FF0000"/>
                </a:solidFill>
              </a:rPr>
              <a:t>-insertion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of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external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items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0" grpId="0"/>
      <p:bldP spid="21" grpId="0"/>
      <p:bldP spid="2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Origine.thmx</Template>
  <TotalTime>2236</TotalTime>
  <Words>1336</Words>
  <Application>Microsoft Macintosh PowerPoint</Application>
  <PresentationFormat>Presentazione su schermo (4:3)</PresentationFormat>
  <Paragraphs>227</Paragraphs>
  <Slides>25</Slides>
  <Notes>1</Notes>
  <HiddenSlides>0</HiddenSlides>
  <MMClips>0</MMClips>
  <ScaleCrop>false</ScaleCrop>
  <HeadingPairs>
    <vt:vector size="6" baseType="variant">
      <vt:variant>
        <vt:lpstr>Modello struttura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7" baseType="lpstr">
      <vt:lpstr>Origine</vt:lpstr>
      <vt:lpstr>Equation</vt:lpstr>
      <vt:lpstr>The Dictionary of Italian Collocations: Design and Integration in an Online  Learning Environment</vt:lpstr>
      <vt:lpstr>The Dictionary of Italian Collocations</vt:lpstr>
      <vt:lpstr>Presentation outline</vt:lpstr>
      <vt:lpstr>Background</vt:lpstr>
      <vt:lpstr>Motivation: collocations in SLA</vt:lpstr>
      <vt:lpstr>DICI</vt:lpstr>
      <vt:lpstr>Reference corpus</vt:lpstr>
      <vt:lpstr>Extraction based on POS sequences</vt:lpstr>
      <vt:lpstr>Experimental methodology: 4 steps</vt:lpstr>
      <vt:lpstr>Collocations extraction + frequency</vt:lpstr>
      <vt:lpstr>Dispersion</vt:lpstr>
      <vt:lpstr>Dispersion</vt:lpstr>
      <vt:lpstr>Dispertion + frequency</vt:lpstr>
      <vt:lpstr>Collocations list</vt:lpstr>
      <vt:lpstr>Compilation of the Dictionary</vt:lpstr>
      <vt:lpstr>DB integration in the VLE</vt:lpstr>
      <vt:lpstr>LELE Features</vt:lpstr>
      <vt:lpstr>LELE scheme</vt:lpstr>
      <vt:lpstr>Diapositiva 19</vt:lpstr>
      <vt:lpstr>Diapositiva 20</vt:lpstr>
      <vt:lpstr>Conclusions</vt:lpstr>
      <vt:lpstr>Diapositiva 22</vt:lpstr>
      <vt:lpstr>References</vt:lpstr>
      <vt:lpstr>Diapositiva 24</vt:lpstr>
      <vt:lpstr>Backgroud: prototypical features</vt:lpstr>
    </vt:vector>
  </TitlesOfParts>
  <Company>Università per Stranieri Perugia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Dictionary of Italian Collocations: Design and Integration in an Online  Learning Environment</dc:title>
  <dc:creator>Stefania Spina</dc:creator>
  <cp:lastModifiedBy>Stefania Spina</cp:lastModifiedBy>
  <cp:revision>268</cp:revision>
  <dcterms:created xsi:type="dcterms:W3CDTF">2010-05-21T07:50:41Z</dcterms:created>
  <dcterms:modified xsi:type="dcterms:W3CDTF">2010-05-21T08:03:21Z</dcterms:modified>
</cp:coreProperties>
</file>