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theme/themeOverride12.xml" ContentType="application/vnd.openxmlformats-officedocument.themeOverr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10.xml" ContentType="application/vnd.openxmlformats-officedocument.themeOverr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Override8.xml" ContentType="application/vnd.openxmlformats-officedocument.themeOverride+xml"/>
  <Override PartName="/ppt/theme/themeOverride11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91" r:id="rId3"/>
    <p:sldId id="290" r:id="rId4"/>
    <p:sldId id="293" r:id="rId5"/>
    <p:sldId id="292" r:id="rId6"/>
    <p:sldId id="294" r:id="rId7"/>
    <p:sldId id="295" r:id="rId8"/>
    <p:sldId id="297" r:id="rId9"/>
    <p:sldId id="296" r:id="rId10"/>
    <p:sldId id="298" r:id="rId11"/>
    <p:sldId id="300" r:id="rId12"/>
    <p:sldId id="299" r:id="rId13"/>
    <p:sldId id="301" r:id="rId14"/>
  </p:sldIdLst>
  <p:sldSz cx="9144000" cy="6858000" type="screen4x3"/>
  <p:notesSz cx="9232900" cy="6934200"/>
  <p:defaultTextStyle>
    <a:defPPr>
      <a:defRPr lang="en-GB"/>
    </a:defPPr>
    <a:lvl1pPr algn="r" rtl="0" fontAlgn="base">
      <a:spcBef>
        <a:spcPct val="0"/>
      </a:spcBef>
      <a:spcAft>
        <a:spcPct val="0"/>
      </a:spcAft>
      <a:defRPr sz="900" b="1" kern="1200">
        <a:solidFill>
          <a:srgbClr val="000000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900" b="1" kern="1200">
        <a:solidFill>
          <a:srgbClr val="000000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900" b="1" kern="1200">
        <a:solidFill>
          <a:srgbClr val="000000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900" b="1" kern="1200">
        <a:solidFill>
          <a:srgbClr val="000000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900" b="1" kern="1200">
        <a:solidFill>
          <a:srgbClr val="0000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900" b="1" kern="1200">
        <a:solidFill>
          <a:srgbClr val="0000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900" b="1" kern="1200">
        <a:solidFill>
          <a:srgbClr val="0000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900" b="1" kern="1200">
        <a:solidFill>
          <a:srgbClr val="0000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900" b="1" kern="1200">
        <a:solidFill>
          <a:srgbClr val="0000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CC3300"/>
    <a:srgbClr val="FFCC66"/>
    <a:srgbClr val="FF9933"/>
    <a:srgbClr val="FFFF00"/>
    <a:srgbClr val="0099FF"/>
    <a:srgbClr val="2D4E6F"/>
    <a:srgbClr val="000000"/>
    <a:srgbClr val="9999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9" autoAdjust="0"/>
    <p:restoredTop sz="94608" autoAdjust="0"/>
  </p:normalViewPr>
  <p:slideViewPr>
    <p:cSldViewPr snapToGrid="0">
      <p:cViewPr varScale="1">
        <p:scale>
          <a:sx n="72" d="100"/>
          <a:sy n="72" d="100"/>
        </p:scale>
        <p:origin x="-720" y="-102"/>
      </p:cViewPr>
      <p:guideLst>
        <p:guide orient="horz" pos="2160"/>
        <p:guide pos="4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-1302" y="-96"/>
      </p:cViewPr>
      <p:guideLst>
        <p:guide orient="horz" pos="2184"/>
        <p:guide pos="29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001517" cy="3467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31383" y="0"/>
            <a:ext cx="4001517" cy="3467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587490"/>
            <a:ext cx="4001517" cy="3467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31383" y="6587490"/>
            <a:ext cx="4001517" cy="3467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09E652A4-34FA-4DA2-BFDF-48CFEEE26D6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001517" cy="3467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07" name="Rectangle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2882900" y="520700"/>
            <a:ext cx="3467100" cy="2600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31351" y="3293745"/>
            <a:ext cx="6770199" cy="312039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5231383" y="0"/>
            <a:ext cx="4001517" cy="3467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587490"/>
            <a:ext cx="4001517" cy="3467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31383" y="6587490"/>
            <a:ext cx="4001517" cy="3467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D99C7BA9-C160-49F4-A321-F6081460CF6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0"/>
          <p:cNvSpPr>
            <a:spLocks noChangeShapeType="1"/>
          </p:cNvSpPr>
          <p:nvPr userDrawn="1"/>
        </p:nvSpPr>
        <p:spPr bwMode="auto">
          <a:xfrm flipV="1">
            <a:off x="304800" y="1066800"/>
            <a:ext cx="4800600" cy="0"/>
          </a:xfrm>
          <a:prstGeom prst="line">
            <a:avLst/>
          </a:prstGeom>
          <a:noFill/>
          <a:ln w="28575">
            <a:solidFill>
              <a:srgbClr val="2D4E6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" name="Line 13"/>
          <p:cNvSpPr>
            <a:spLocks noChangeShapeType="1"/>
          </p:cNvSpPr>
          <p:nvPr userDrawn="1"/>
        </p:nvSpPr>
        <p:spPr bwMode="auto">
          <a:xfrm>
            <a:off x="5715000" y="3733800"/>
            <a:ext cx="2895600" cy="0"/>
          </a:xfrm>
          <a:prstGeom prst="line">
            <a:avLst/>
          </a:prstGeom>
          <a:noFill/>
          <a:ln w="28575">
            <a:solidFill>
              <a:srgbClr val="2D4E6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A20F1-41BE-478A-92FC-AA0941DAB0CE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7A1A2-B0AB-4916-AEF4-31B8293DDF7D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4191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191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E8ECE-A5A7-4BB0-B38D-1C12D8E44E4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9A481-F8B4-4193-A68C-455ED05FEAB9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8A375-A071-4A78-966F-3D945B21F520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CE90A1-6758-4EBE-B162-D0B56A81DCF5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93CF17-840A-4C4F-936B-274E4F216D5A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2F3528-84FB-48DB-983E-0C523D2038D1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7FE308-CDF5-4E88-9D05-8089130EB510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190500"/>
            <a:ext cx="2133600" cy="6057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90500"/>
            <a:ext cx="6248400" cy="6057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1FC62-0D13-4FA6-830F-A0121F6973D5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90500"/>
            <a:ext cx="57912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 smtClean="0"/>
              <a:t>Click to edit Master</a:t>
            </a:r>
            <a:r>
              <a:rPr lang="en-US" smtClean="0"/>
              <a:t> </a:t>
            </a:r>
            <a:r>
              <a:rPr lang="hr-HR" smtClean="0"/>
              <a:t>title style</a:t>
            </a:r>
          </a:p>
        </p:txBody>
      </p:sp>
      <p:sp>
        <p:nvSpPr>
          <p:cNvPr id="1027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95400"/>
            <a:ext cx="8534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04025" y="6400800"/>
            <a:ext cx="213360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11E4C06-A840-4F39-B1F9-361E8F79FBCC}" type="slidenum">
              <a:rPr lang="hr-HR"/>
              <a:pPr>
                <a:defRPr/>
              </a:pPr>
              <a:t>‹#›</a:t>
            </a:fld>
            <a:endParaRPr lang="hr-HR"/>
          </a:p>
        </p:txBody>
      </p:sp>
      <p:sp>
        <p:nvSpPr>
          <p:cNvPr id="1039" name="Line 15"/>
          <p:cNvSpPr>
            <a:spLocks noChangeShapeType="1"/>
          </p:cNvSpPr>
          <p:nvPr userDrawn="1"/>
        </p:nvSpPr>
        <p:spPr bwMode="auto">
          <a:xfrm flipV="1">
            <a:off x="304800" y="1066800"/>
            <a:ext cx="4800600" cy="0"/>
          </a:xfrm>
          <a:prstGeom prst="line">
            <a:avLst/>
          </a:prstGeom>
          <a:noFill/>
          <a:ln w="28575">
            <a:solidFill>
              <a:srgbClr val="2D4E6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pitchFamily="2" charset="2"/>
        <a:buChar char="§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pitchFamily="2" charset="2"/>
        <a:buChar char="§"/>
        <a:defRPr sz="22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pitchFamily="2" charset="2"/>
        <a:buChar char="§"/>
        <a:defRPr sz="20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pitchFamily="2" charset="2"/>
        <a:buChar char="§"/>
        <a:defRPr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pitchFamily="2" charset="2"/>
        <a:buChar char="§"/>
        <a:defRPr sz="1600">
          <a:solidFill>
            <a:srgbClr val="00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pitchFamily="2" charset="2"/>
        <a:buChar char="§"/>
        <a:defRPr sz="16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pitchFamily="2" charset="2"/>
        <a:buChar char="§"/>
        <a:defRPr sz="16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pitchFamily="2" charset="2"/>
        <a:buChar char="§"/>
        <a:defRPr sz="16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pitchFamily="2" charset="2"/>
        <a:buChar char="§"/>
        <a:defRPr sz="16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17.png"/><Relationship Id="rId5" Type="http://schemas.openxmlformats.org/officeDocument/2006/relationships/hyperlink" Target="../../avatech/hhi/DemoVideos/NewHandHeadTrackingDemoVideo.avi" TargetMode="Externa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8"/>
          <p:cNvSpPr>
            <a:spLocks noChangeArrowheads="1"/>
          </p:cNvSpPr>
          <p:nvPr/>
        </p:nvSpPr>
        <p:spPr bwMode="auto">
          <a:xfrm>
            <a:off x="762000" y="2153484"/>
            <a:ext cx="7924800" cy="150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anchor="ctr"/>
          <a:lstStyle/>
          <a:p>
            <a:r>
              <a:rPr lang="en-US" sz="3400" dirty="0" smtClean="0"/>
              <a:t>Resource and Service Centers as the</a:t>
            </a:r>
          </a:p>
          <a:p>
            <a:r>
              <a:rPr lang="en-US" sz="3400" dirty="0" smtClean="0"/>
              <a:t>Backbone for a Sustainable Infrastructure</a:t>
            </a:r>
          </a:p>
        </p:txBody>
      </p:sp>
      <p:sp>
        <p:nvSpPr>
          <p:cNvPr id="3075" name="Rectangle 9"/>
          <p:cNvSpPr>
            <a:spLocks noChangeArrowheads="1"/>
          </p:cNvSpPr>
          <p:nvPr/>
        </p:nvSpPr>
        <p:spPr bwMode="auto">
          <a:xfrm>
            <a:off x="599661" y="3971611"/>
            <a:ext cx="8153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/>
          <a:lstStyle/>
          <a:p>
            <a:pPr>
              <a:spcBef>
                <a:spcPct val="20000"/>
              </a:spcBef>
              <a:buClr>
                <a:srgbClr val="2D4E6F"/>
              </a:buClr>
              <a:buFont typeface="Wingdings" pitchFamily="2" charset="2"/>
              <a:buNone/>
            </a:pPr>
            <a:r>
              <a:rPr lang="en-US" sz="2000" b="0" dirty="0" smtClean="0"/>
              <a:t>Peter Wittenburg</a:t>
            </a:r>
          </a:p>
          <a:p>
            <a:pPr>
              <a:spcBef>
                <a:spcPct val="20000"/>
              </a:spcBef>
              <a:buClr>
                <a:srgbClr val="2D4E6F"/>
              </a:buClr>
              <a:buFont typeface="Wingdings" pitchFamily="2" charset="2"/>
              <a:buNone/>
            </a:pPr>
            <a:r>
              <a:rPr lang="en-GB" sz="2000" b="0" dirty="0" smtClean="0"/>
              <a:t>CLARIN Research Infrastructure</a:t>
            </a:r>
          </a:p>
          <a:p>
            <a:pPr>
              <a:spcBef>
                <a:spcPct val="20000"/>
              </a:spcBef>
              <a:buClr>
                <a:srgbClr val="2D4E6F"/>
              </a:buClr>
              <a:buFont typeface="Wingdings" pitchFamily="2" charset="2"/>
              <a:buNone/>
            </a:pPr>
            <a:r>
              <a:rPr lang="en-GB" sz="2000" b="0" dirty="0" smtClean="0"/>
              <a:t> </a:t>
            </a:r>
          </a:p>
          <a:p>
            <a:pPr>
              <a:spcBef>
                <a:spcPct val="20000"/>
              </a:spcBef>
              <a:buClr>
                <a:srgbClr val="2D4E6F"/>
              </a:buClr>
              <a:buFont typeface="Wingdings" pitchFamily="2" charset="2"/>
              <a:buNone/>
            </a:pPr>
            <a:r>
              <a:rPr lang="en-US" sz="2000" b="0" dirty="0" smtClean="0"/>
              <a:t>Co-Authors: </a:t>
            </a:r>
            <a:r>
              <a:rPr lang="en-US" sz="2000" b="0" dirty="0" err="1" smtClean="0"/>
              <a:t>Nuria</a:t>
            </a:r>
            <a:r>
              <a:rPr lang="en-US" sz="2000" b="0" dirty="0" smtClean="0"/>
              <a:t> </a:t>
            </a:r>
            <a:r>
              <a:rPr lang="en-US" sz="2000" b="0" dirty="0" err="1" smtClean="0"/>
              <a:t>Bel</a:t>
            </a:r>
            <a:r>
              <a:rPr lang="en-US" sz="2000" b="0" dirty="0" smtClean="0"/>
              <a:t>, Lars </a:t>
            </a:r>
            <a:r>
              <a:rPr lang="en-US" sz="2000" b="0" dirty="0" err="1" smtClean="0"/>
              <a:t>Borin</a:t>
            </a:r>
            <a:r>
              <a:rPr lang="en-US" sz="2000" b="0" dirty="0" smtClean="0"/>
              <a:t>, Gerhard </a:t>
            </a:r>
            <a:r>
              <a:rPr lang="en-US" sz="2000" b="0" dirty="0" err="1" smtClean="0"/>
              <a:t>Budin</a:t>
            </a:r>
            <a:r>
              <a:rPr lang="en-US" sz="2000" b="0" dirty="0" smtClean="0"/>
              <a:t>, </a:t>
            </a:r>
            <a:r>
              <a:rPr lang="en-US" sz="2000" b="0" dirty="0" err="1" smtClean="0"/>
              <a:t>Nicoletta</a:t>
            </a:r>
            <a:r>
              <a:rPr lang="en-US" sz="2000" b="0" dirty="0" smtClean="0"/>
              <a:t> </a:t>
            </a:r>
            <a:r>
              <a:rPr lang="en-US" sz="2000" b="0" dirty="0" err="1" smtClean="0"/>
              <a:t>Calzolari</a:t>
            </a:r>
            <a:r>
              <a:rPr lang="en-US" sz="2000" b="0" dirty="0" smtClean="0"/>
              <a:t>, Eva </a:t>
            </a:r>
            <a:r>
              <a:rPr lang="en-US" sz="2000" b="0" dirty="0" err="1" smtClean="0"/>
              <a:t>Hajicova</a:t>
            </a:r>
            <a:r>
              <a:rPr lang="en-US" sz="2000" b="0" dirty="0" smtClean="0"/>
              <a:t>, </a:t>
            </a:r>
            <a:r>
              <a:rPr lang="en-US" sz="2000" b="0" dirty="0" err="1" smtClean="0"/>
              <a:t>Kimmo</a:t>
            </a:r>
            <a:r>
              <a:rPr lang="en-US" sz="2000" b="0" dirty="0" smtClean="0"/>
              <a:t> </a:t>
            </a:r>
            <a:r>
              <a:rPr lang="en-US" sz="2000" b="0" dirty="0" err="1" smtClean="0"/>
              <a:t>Koskenniemi</a:t>
            </a:r>
            <a:r>
              <a:rPr lang="en-US" sz="2000" b="0" dirty="0" smtClean="0"/>
              <a:t>, </a:t>
            </a:r>
            <a:r>
              <a:rPr lang="en-US" sz="2000" b="0" dirty="0" err="1" smtClean="0"/>
              <a:t>Lothar</a:t>
            </a:r>
            <a:r>
              <a:rPr lang="en-US" sz="2000" b="0" dirty="0" smtClean="0"/>
              <a:t> </a:t>
            </a:r>
            <a:r>
              <a:rPr lang="en-US" sz="2000" b="0" dirty="0" err="1" smtClean="0"/>
              <a:t>Lemnitzer</a:t>
            </a:r>
            <a:r>
              <a:rPr lang="en-US" sz="2000" b="0" dirty="0" smtClean="0"/>
              <a:t>, </a:t>
            </a:r>
            <a:r>
              <a:rPr lang="en-US" sz="2000" b="0" dirty="0" err="1" smtClean="0"/>
              <a:t>Bente</a:t>
            </a:r>
            <a:r>
              <a:rPr lang="en-US" sz="2000" b="0" dirty="0" smtClean="0"/>
              <a:t> </a:t>
            </a:r>
            <a:r>
              <a:rPr lang="en-US" sz="2000" b="0" dirty="0" err="1" smtClean="0"/>
              <a:t>Maegaard</a:t>
            </a:r>
            <a:r>
              <a:rPr lang="en-US" sz="2000" b="0" dirty="0" smtClean="0"/>
              <a:t>, </a:t>
            </a:r>
            <a:r>
              <a:rPr lang="en-US" sz="2000" b="0" dirty="0" err="1" smtClean="0"/>
              <a:t>Maciej</a:t>
            </a:r>
            <a:r>
              <a:rPr lang="en-US" sz="2000" b="0" dirty="0" smtClean="0"/>
              <a:t> </a:t>
            </a:r>
            <a:r>
              <a:rPr lang="en-US" sz="2000" b="0" dirty="0" err="1" smtClean="0"/>
              <a:t>Piasecki</a:t>
            </a:r>
            <a:r>
              <a:rPr lang="en-US" sz="2000" b="0" dirty="0" smtClean="0"/>
              <a:t>, Jean-Marie </a:t>
            </a:r>
            <a:r>
              <a:rPr lang="en-US" sz="2000" b="0" dirty="0" err="1" smtClean="0"/>
              <a:t>Pierrel</a:t>
            </a:r>
            <a:r>
              <a:rPr lang="en-US" sz="2000" b="0" dirty="0" smtClean="0"/>
              <a:t>, </a:t>
            </a:r>
            <a:r>
              <a:rPr lang="en-US" sz="2000" b="0" dirty="0" err="1" smtClean="0"/>
              <a:t>Stelios</a:t>
            </a:r>
            <a:r>
              <a:rPr lang="en-US" sz="2000" b="0" dirty="0" smtClean="0"/>
              <a:t> </a:t>
            </a:r>
            <a:r>
              <a:rPr lang="en-US" sz="2000" b="0" dirty="0" err="1" smtClean="0"/>
              <a:t>Piperidis</a:t>
            </a:r>
            <a:r>
              <a:rPr lang="en-US" sz="2000" b="0" dirty="0" smtClean="0"/>
              <a:t>, </a:t>
            </a:r>
            <a:r>
              <a:rPr lang="en-US" sz="2000" b="0" dirty="0" err="1" smtClean="0"/>
              <a:t>Inguna</a:t>
            </a:r>
            <a:r>
              <a:rPr lang="en-US" sz="2000" b="0" dirty="0" smtClean="0"/>
              <a:t> </a:t>
            </a:r>
            <a:r>
              <a:rPr lang="en-US" sz="2000" b="0" dirty="0" err="1" smtClean="0"/>
              <a:t>Skadina</a:t>
            </a:r>
            <a:r>
              <a:rPr lang="en-US" sz="2000" b="0" dirty="0" smtClean="0"/>
              <a:t>, Dan </a:t>
            </a:r>
            <a:r>
              <a:rPr lang="en-US" sz="2000" b="0" dirty="0" err="1" smtClean="0"/>
              <a:t>Tufis</a:t>
            </a:r>
            <a:r>
              <a:rPr lang="en-US" sz="2000" b="0" dirty="0" smtClean="0"/>
              <a:t>, </a:t>
            </a:r>
            <a:r>
              <a:rPr lang="en-US" sz="2000" b="0" dirty="0" err="1" smtClean="0"/>
              <a:t>Remco</a:t>
            </a:r>
            <a:r>
              <a:rPr lang="en-US" sz="2000" b="0" dirty="0" smtClean="0"/>
              <a:t> van </a:t>
            </a:r>
            <a:r>
              <a:rPr lang="en-US" sz="2000" b="0" dirty="0" err="1" smtClean="0"/>
              <a:t>Veenendaal</a:t>
            </a:r>
            <a:r>
              <a:rPr lang="en-US" sz="2000" b="0" dirty="0" smtClean="0"/>
              <a:t>, </a:t>
            </a:r>
            <a:r>
              <a:rPr lang="en-US" sz="2000" b="0" dirty="0" err="1" smtClean="0"/>
              <a:t>Tamas</a:t>
            </a:r>
            <a:r>
              <a:rPr lang="en-US" sz="2000" b="0" dirty="0" smtClean="0"/>
              <a:t> </a:t>
            </a:r>
            <a:r>
              <a:rPr lang="en-US" sz="2000" b="0" dirty="0" err="1" smtClean="0"/>
              <a:t>Varadi</a:t>
            </a:r>
            <a:r>
              <a:rPr lang="en-US" sz="2000" b="0" dirty="0" smtClean="0"/>
              <a:t>, Martin Wynne</a:t>
            </a:r>
            <a:endParaRPr lang="hr-HR" sz="20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799" y="190500"/>
            <a:ext cx="6077528" cy="800100"/>
          </a:xfrm>
        </p:spPr>
        <p:txBody>
          <a:bodyPr/>
          <a:lstStyle/>
          <a:p>
            <a:pPr eaLnBrk="1" hangingPunct="1"/>
            <a:r>
              <a:rPr lang="en-US" dirty="0" smtClean="0"/>
              <a:t>Which Scenario are we aiming at?</a:t>
            </a:r>
            <a:endParaRPr lang="en-GB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269590" y="1523701"/>
            <a:ext cx="8596114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en-GB" sz="2000" b="0" dirty="0" smtClean="0"/>
              <a:t> let's first say which researchers we have in mind</a:t>
            </a:r>
          </a:p>
          <a:p>
            <a:pPr algn="l"/>
            <a:r>
              <a:rPr lang="en-GB" sz="2000" b="0" dirty="0" smtClean="0"/>
              <a:t>   speaking primarily about the typical researcher in the </a:t>
            </a:r>
          </a:p>
          <a:p>
            <a:pPr algn="l"/>
            <a:r>
              <a:rPr lang="en-GB" sz="2000" b="0" dirty="0" smtClean="0"/>
              <a:t>   humanities and social sciences, but probably not limited to them 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small research departments 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little of no technical minded support staff 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little knowledge about standards (why should they)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lacking knowledge about computer-based methods 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etc.</a:t>
            </a:r>
          </a:p>
          <a:p>
            <a:pPr lvl="1" algn="l">
              <a:buFont typeface="Arial" pitchFamily="34" charset="0"/>
              <a:buChar char="•"/>
            </a:pPr>
            <a:endParaRPr lang="en-US" sz="2000" b="0" dirty="0" smtClean="0"/>
          </a:p>
          <a:p>
            <a:pPr algn="l">
              <a:buFont typeface="Arial" pitchFamily="34" charset="0"/>
              <a:buChar char="•"/>
            </a:pPr>
            <a:r>
              <a:rPr lang="en-US" sz="2000" b="0" dirty="0" smtClean="0"/>
              <a:t> increasingly often they are excluded from data-driven research 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b="0" dirty="0" smtClean="0"/>
              <a:t> "even" at an institute such as </a:t>
            </a:r>
            <a:r>
              <a:rPr lang="en-US" sz="2000" b="0" dirty="0" err="1" smtClean="0"/>
              <a:t>MPI</a:t>
            </a:r>
            <a:r>
              <a:rPr lang="en-US" sz="2000" b="0" dirty="0" smtClean="0"/>
              <a:t> many research questions cannot be </a:t>
            </a:r>
          </a:p>
          <a:p>
            <a:pPr algn="l"/>
            <a:r>
              <a:rPr lang="en-US" sz="2000" b="0" dirty="0" smtClean="0"/>
              <a:t>   dealt with due to the effort needed to find and operate on resources </a:t>
            </a:r>
          </a:p>
          <a:p>
            <a:pPr algn="l">
              <a:buFont typeface="Arial" pitchFamily="34" charset="0"/>
              <a:buChar char="•"/>
            </a:pPr>
            <a:endParaRPr lang="en-US" sz="2000" b="0" dirty="0" smtClean="0"/>
          </a:p>
          <a:p>
            <a:pPr algn="l"/>
            <a:r>
              <a:rPr lang="en-US" sz="2400" b="0" dirty="0" smtClean="0"/>
              <a:t>Only little fits together as we all know.</a:t>
            </a:r>
            <a:endParaRPr lang="en-GB" sz="2400" b="0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799" y="190500"/>
            <a:ext cx="6077528" cy="800100"/>
          </a:xfrm>
        </p:spPr>
        <p:txBody>
          <a:bodyPr/>
          <a:lstStyle/>
          <a:p>
            <a:pPr eaLnBrk="1" hangingPunct="1"/>
            <a:r>
              <a:rPr lang="en-US" dirty="0" smtClean="0"/>
              <a:t>Which Scenario are we aiming at?</a:t>
            </a:r>
            <a:endParaRPr lang="en-GB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269590" y="1523701"/>
            <a:ext cx="84768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en-GB" sz="2000" b="0" dirty="0" smtClean="0"/>
              <a:t> everyone is relying on Google to search for all sorts of web information</a:t>
            </a:r>
          </a:p>
          <a:p>
            <a:pPr algn="l"/>
            <a:r>
              <a:rPr lang="en-US" sz="2000" b="0" dirty="0" smtClean="0"/>
              <a:t>   i.e. the web-based paradigm is widely accepted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~100% available, robust, simple, critical mass of information, etc.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b="0" dirty="0" smtClean="0"/>
              <a:t> when it comes to research work people still apply the "down-load first </a:t>
            </a:r>
          </a:p>
          <a:p>
            <a:pPr algn="l"/>
            <a:r>
              <a:rPr lang="en-US" sz="2000" b="0" dirty="0" smtClean="0"/>
              <a:t>   paradigm" and "manage their own creative data backyard" </a:t>
            </a:r>
          </a:p>
          <a:p>
            <a:pPr algn="l">
              <a:buFont typeface="Arial" pitchFamily="34" charset="0"/>
              <a:buChar char="•"/>
            </a:pPr>
            <a:endParaRPr lang="en-US" sz="2000" b="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5011016" y="4412030"/>
            <a:ext cx="1187642" cy="2156466"/>
            <a:chOff x="3886200" y="1295400"/>
            <a:chExt cx="2286000" cy="4876800"/>
          </a:xfrm>
        </p:grpSpPr>
        <p:pic>
          <p:nvPicPr>
            <p:cNvPr id="35" name="Picture 34" descr="wall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flipH="1">
              <a:off x="3886200" y="1295400"/>
              <a:ext cx="2222222" cy="4825397"/>
            </a:xfrm>
            <a:prstGeom prst="rect">
              <a:avLst/>
            </a:prstGeom>
          </p:spPr>
        </p:pic>
        <p:sp>
          <p:nvSpPr>
            <p:cNvPr id="36" name="Rectangle 35"/>
            <p:cNvSpPr/>
            <p:nvPr/>
          </p:nvSpPr>
          <p:spPr>
            <a:xfrm>
              <a:off x="6096000" y="3276600"/>
              <a:ext cx="76200" cy="2895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26499" y="4682215"/>
            <a:ext cx="1734485" cy="148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7" descr="publicatio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29554" y="4761727"/>
            <a:ext cx="1483040" cy="1398607"/>
          </a:xfrm>
          <a:prstGeom prst="rect">
            <a:avLst/>
          </a:prstGeom>
        </p:spPr>
      </p:pic>
      <p:cxnSp>
        <p:nvCxnSpPr>
          <p:cNvPr id="39" name="Straight Arrow Connector 38"/>
          <p:cNvCxnSpPr/>
          <p:nvPr/>
        </p:nvCxnSpPr>
        <p:spPr>
          <a:xfrm rot="10800000">
            <a:off x="4747096" y="5402839"/>
            <a:ext cx="659801" cy="1215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0800000">
            <a:off x="6132678" y="5402839"/>
            <a:ext cx="461861" cy="1215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0800000">
            <a:off x="2556147" y="5402839"/>
            <a:ext cx="659801" cy="1215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724" y="4761727"/>
            <a:ext cx="1847443" cy="1282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3" descr="albert_einstein_professor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04124" y="3206483"/>
            <a:ext cx="1385582" cy="1223940"/>
          </a:xfrm>
          <a:prstGeom prst="rect">
            <a:avLst/>
          </a:prstGeom>
        </p:spPr>
      </p:pic>
      <p:sp>
        <p:nvSpPr>
          <p:cNvPr id="45" name="Cloud Callout 44"/>
          <p:cNvSpPr/>
          <p:nvPr/>
        </p:nvSpPr>
        <p:spPr>
          <a:xfrm>
            <a:off x="1885959" y="3127237"/>
            <a:ext cx="2111363" cy="932526"/>
          </a:xfrm>
          <a:prstGeom prst="cloudCallout">
            <a:avLst>
              <a:gd name="adj1" fmla="val 88396"/>
              <a:gd name="adj2" fmla="val -2951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1993165" y="3223716"/>
            <a:ext cx="1898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itchFamily="34" charset="0"/>
                <a:cs typeface="Arial" pitchFamily="34" charset="0"/>
              </a:rPr>
              <a:t>o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nly my theory is</a:t>
            </a:r>
          </a:p>
          <a:p>
            <a:pPr algn="ctr"/>
            <a:r>
              <a:rPr lang="en-US" sz="1200" dirty="0" smtClean="0">
                <a:latin typeface="Arial" pitchFamily="34" charset="0"/>
                <a:cs typeface="Arial" pitchFamily="34" charset="0"/>
              </a:rPr>
              <a:t>relevant and papers count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Cloud Callout 46"/>
          <p:cNvSpPr/>
          <p:nvPr/>
        </p:nvSpPr>
        <p:spPr>
          <a:xfrm>
            <a:off x="5459894" y="3180513"/>
            <a:ext cx="1577001" cy="932526"/>
          </a:xfrm>
          <a:prstGeom prst="cloudCallout">
            <a:avLst>
              <a:gd name="adj1" fmla="val -90221"/>
              <a:gd name="adj2" fmla="val -34531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5324799" y="3328859"/>
            <a:ext cx="1698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Arial" pitchFamily="34" charset="0"/>
                <a:cs typeface="Arial" pitchFamily="34" charset="0"/>
              </a:rPr>
              <a:t> my creative</a:t>
            </a:r>
          </a:p>
          <a:p>
            <a:pPr algn="ctr"/>
            <a:r>
              <a:rPr lang="en-US" sz="1200" dirty="0" smtClean="0">
                <a:latin typeface="Arial" pitchFamily="34" charset="0"/>
                <a:cs typeface="Arial" pitchFamily="34" charset="0"/>
              </a:rPr>
              <a:t>data backyard</a:t>
            </a:r>
          </a:p>
          <a:p>
            <a:pPr algn="ctr"/>
            <a:r>
              <a:rPr lang="en-US" sz="1200" dirty="0" smtClean="0">
                <a:latin typeface="Arial" pitchFamily="34" charset="0"/>
                <a:cs typeface="Arial" pitchFamily="34" charset="0"/>
              </a:rPr>
              <a:t>is private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063391" y="6510213"/>
            <a:ext cx="1715483" cy="258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Wall of Silence</a:t>
            </a:r>
            <a:endParaRPr lang="en-U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  <p:bldP spid="47" grpId="0" animBg="1"/>
      <p:bldP spid="49" grpId="0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799" y="190500"/>
            <a:ext cx="6077528" cy="800100"/>
          </a:xfrm>
        </p:spPr>
        <p:txBody>
          <a:bodyPr/>
          <a:lstStyle/>
          <a:p>
            <a:pPr eaLnBrk="1" hangingPunct="1"/>
            <a:r>
              <a:rPr lang="en-US" dirty="0" smtClean="0"/>
              <a:t>Which Scenario are we aiming at?</a:t>
            </a:r>
            <a:endParaRPr lang="en-GB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7892" y="3293188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anno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8892" y="2150188"/>
            <a:ext cx="782454" cy="558800"/>
          </a:xfrm>
          <a:prstGeom prst="rect">
            <a:avLst/>
          </a:prstGeom>
          <a:noFill/>
        </p:spPr>
      </p:pic>
      <p:pic>
        <p:nvPicPr>
          <p:cNvPr id="6" name="Picture 10" descr="wave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0092" y="2226388"/>
            <a:ext cx="653078" cy="604838"/>
          </a:xfrm>
          <a:prstGeom prst="rect">
            <a:avLst/>
          </a:prstGeom>
          <a:noFill/>
        </p:spPr>
      </p:pic>
      <p:pic>
        <p:nvPicPr>
          <p:cNvPr id="7" name="Picture 11" descr="film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68292" y="2150188"/>
            <a:ext cx="864109" cy="573088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3292" y="2226388"/>
            <a:ext cx="812799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>
            <a:stCxn id="6" idx="2"/>
            <a:endCxn id="4" idx="0"/>
          </p:cNvCxnSpPr>
          <p:nvPr/>
        </p:nvCxnSpPr>
        <p:spPr>
          <a:xfrm rot="16200000" flipH="1">
            <a:off x="1357730" y="2330126"/>
            <a:ext cx="461962" cy="14641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7" idx="2"/>
            <a:endCxn id="4" idx="0"/>
          </p:cNvCxnSpPr>
          <p:nvPr/>
        </p:nvCxnSpPr>
        <p:spPr>
          <a:xfrm rot="16200000" flipH="1">
            <a:off x="1775613" y="2748009"/>
            <a:ext cx="569912" cy="5204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2"/>
            <a:endCxn id="4" idx="0"/>
          </p:cNvCxnSpPr>
          <p:nvPr/>
        </p:nvCxnSpPr>
        <p:spPr>
          <a:xfrm rot="5400000">
            <a:off x="2243356" y="2786425"/>
            <a:ext cx="584200" cy="4293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2"/>
            <a:endCxn id="4" idx="0"/>
          </p:cNvCxnSpPr>
          <p:nvPr/>
        </p:nvCxnSpPr>
        <p:spPr>
          <a:xfrm rot="5400000">
            <a:off x="2771642" y="2385138"/>
            <a:ext cx="457200" cy="1358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-15591" y="3978988"/>
            <a:ext cx="46730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/>
              <a:t>does not seem to be efficient</a:t>
            </a:r>
          </a:p>
          <a:p>
            <a:pPr algn="ctr"/>
            <a:r>
              <a:rPr lang="en-US" sz="1800" dirty="0" smtClean="0"/>
              <a:t>but has some advantages</a:t>
            </a:r>
          </a:p>
          <a:p>
            <a:pPr algn="ctr"/>
            <a:r>
              <a:rPr lang="en-US" sz="1800" dirty="0" smtClean="0"/>
              <a:t>will remain - but need another dimension</a:t>
            </a: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53184" y="2524568"/>
            <a:ext cx="789328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85112" y="1762568"/>
            <a:ext cx="789328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47548" y="3249004"/>
            <a:ext cx="789328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Donut 16"/>
          <p:cNvSpPr/>
          <p:nvPr/>
        </p:nvSpPr>
        <p:spPr>
          <a:xfrm>
            <a:off x="6708912" y="2143568"/>
            <a:ext cx="1905000" cy="1905000"/>
          </a:xfrm>
          <a:prstGeom prst="donut">
            <a:avLst>
              <a:gd name="adj" fmla="val 5742"/>
            </a:avLst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54117" y="2781492"/>
            <a:ext cx="12811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network of </a:t>
            </a:r>
          </a:p>
          <a:p>
            <a:pPr algn="ctr"/>
            <a:r>
              <a:rPr lang="en-US" sz="1600" dirty="0" smtClean="0"/>
              <a:t>centers</a:t>
            </a:r>
          </a:p>
        </p:txBody>
      </p:sp>
      <p:sp>
        <p:nvSpPr>
          <p:cNvPr id="19" name="Left Arrow 18"/>
          <p:cNvSpPr/>
          <p:nvPr/>
        </p:nvSpPr>
        <p:spPr>
          <a:xfrm>
            <a:off x="4290903" y="3389781"/>
            <a:ext cx="2189409" cy="2704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4616552" y="3550766"/>
            <a:ext cx="1582486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/>
              <a:t>offering data</a:t>
            </a:r>
          </a:p>
          <a:p>
            <a:pPr algn="ctr"/>
            <a:r>
              <a:rPr lang="en-US" sz="1800" dirty="0" smtClean="0"/>
              <a:t>and services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96313" y="2582702"/>
            <a:ext cx="2172390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/>
              <a:t>make data explicit</a:t>
            </a:r>
          </a:p>
          <a:p>
            <a:pPr algn="ctr"/>
            <a:r>
              <a:rPr lang="en-US" sz="1800" dirty="0" smtClean="0"/>
              <a:t>set up services</a:t>
            </a:r>
          </a:p>
        </p:txBody>
      </p:sp>
      <p:sp>
        <p:nvSpPr>
          <p:cNvPr id="22" name="Left Arrow 21"/>
          <p:cNvSpPr/>
          <p:nvPr/>
        </p:nvSpPr>
        <p:spPr>
          <a:xfrm flipH="1">
            <a:off x="4320207" y="2408839"/>
            <a:ext cx="2131737" cy="26809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872810" y="1503305"/>
            <a:ext cx="270527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down-load first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04590" y="1503305"/>
            <a:ext cx="365760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vs.       </a:t>
            </a:r>
            <a:r>
              <a:rPr lang="en-US" sz="2000" dirty="0" err="1" smtClean="0">
                <a:solidFill>
                  <a:schemeClr val="accent1">
                    <a:lumMod val="75000"/>
                  </a:schemeClr>
                </a:solidFill>
              </a:rPr>
              <a:t>cyberinfrastructure</a:t>
            </a:r>
            <a:endParaRPr lang="en-US" sz="20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9833" y="5185688"/>
            <a:ext cx="87153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000" b="0" dirty="0" smtClean="0"/>
              <a:t> this may facilitate working with language resources and tools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b="0" dirty="0" smtClean="0"/>
              <a:t> many communities are working along same goals </a:t>
            </a:r>
          </a:p>
          <a:p>
            <a:pPr algn="l"/>
            <a:r>
              <a:rPr lang="en-US" sz="2000" b="0" dirty="0" smtClean="0"/>
              <a:t>   (life sciences, bioinformatics, geosciences, etc.)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b="0" dirty="0" smtClean="0"/>
              <a:t> funders are changing their rules (NL, recently NSF)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 animBg="1"/>
      <p:bldP spid="20" grpId="0"/>
      <p:bldP spid="21" grpId="0"/>
      <p:bldP spid="22" grpId="0" animBg="1"/>
      <p:bldP spid="24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799" y="190500"/>
            <a:ext cx="6077528" cy="800100"/>
          </a:xfrm>
        </p:spPr>
        <p:txBody>
          <a:bodyPr/>
          <a:lstStyle/>
          <a:p>
            <a:pPr eaLnBrk="1" hangingPunct="1"/>
            <a:r>
              <a:rPr lang="en-US" dirty="0" smtClean="0"/>
              <a:t>What is required?</a:t>
            </a:r>
            <a:endParaRPr lang="en-GB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203329" y="1422065"/>
            <a:ext cx="8715385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000" b="0" dirty="0" smtClean="0"/>
              <a:t> trust of the researchers which has many facets: 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availability and easiness of services 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security of services and workspaces 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persistency of services 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scalability of services (not just for a few users)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added functionality such as virtual collection and workflow building </a:t>
            </a:r>
          </a:p>
          <a:p>
            <a:pPr algn="l">
              <a:buFont typeface="Arial" pitchFamily="34" charset="0"/>
              <a:buChar char="•"/>
            </a:pPr>
            <a:endParaRPr lang="en-US" sz="800" b="0" dirty="0" smtClean="0"/>
          </a:p>
          <a:p>
            <a:pPr algn="l">
              <a:buFont typeface="Arial" pitchFamily="34" charset="0"/>
              <a:buChar char="•"/>
            </a:pPr>
            <a:r>
              <a:rPr lang="en-US" sz="2000" b="0" dirty="0" smtClean="0"/>
              <a:t> AND as James </a:t>
            </a:r>
            <a:r>
              <a:rPr lang="en-US" sz="2000" b="0" dirty="0" err="1" smtClean="0"/>
              <a:t>Pustejovsky</a:t>
            </a:r>
            <a:r>
              <a:rPr lang="en-US" sz="2000" b="0" dirty="0" smtClean="0"/>
              <a:t> put it recently: </a:t>
            </a:r>
          </a:p>
          <a:p>
            <a:pPr algn="l"/>
            <a:r>
              <a:rPr lang="en-US" sz="2000" b="0" dirty="0" smtClean="0"/>
              <a:t>   we are talking about international collaboration which we will only manage    </a:t>
            </a:r>
          </a:p>
          <a:p>
            <a:pPr algn="l"/>
            <a:r>
              <a:rPr lang="en-US" sz="2000" b="0" dirty="0" smtClean="0"/>
              <a:t>   when we agree on standards</a:t>
            </a:r>
          </a:p>
          <a:p>
            <a:pPr algn="l"/>
            <a:endParaRPr lang="en-US" sz="800" b="0" dirty="0" smtClean="0"/>
          </a:p>
          <a:p>
            <a:pPr algn="l">
              <a:buFont typeface="Arial" pitchFamily="34" charset="0"/>
              <a:buChar char="•"/>
            </a:pPr>
            <a:r>
              <a:rPr lang="en-US" sz="2000" b="0" dirty="0" smtClean="0"/>
              <a:t> are we mature enough?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recently a joint roadmap document for working towards standards </a:t>
            </a:r>
          </a:p>
          <a:p>
            <a:pPr lvl="1" algn="l"/>
            <a:r>
              <a:rPr lang="en-GB" sz="1800" b="0" dirty="0" smtClean="0"/>
              <a:t>  </a:t>
            </a:r>
            <a:r>
              <a:rPr lang="en-GB" sz="1800" b="0" dirty="0" err="1" smtClean="0"/>
              <a:t>Nuria</a:t>
            </a:r>
            <a:r>
              <a:rPr lang="en-GB" sz="1800" b="0" dirty="0" smtClean="0"/>
              <a:t> Bel, Jonas Beskow, Lou Boves, Gerhard Budin, Nicoletta Calzolari,  </a:t>
            </a:r>
          </a:p>
          <a:p>
            <a:pPr lvl="1" algn="l"/>
            <a:r>
              <a:rPr lang="en-GB" sz="1800" b="0" dirty="0" smtClean="0"/>
              <a:t>  Khalid </a:t>
            </a:r>
            <a:r>
              <a:rPr lang="en-GB" sz="1800" b="0" dirty="0" err="1" smtClean="0"/>
              <a:t>Choukri</a:t>
            </a:r>
            <a:r>
              <a:rPr lang="en-GB" sz="1800" b="0" dirty="0" smtClean="0"/>
              <a:t>, Erhard Hinrichs, Steven Krauwer, Lothar Lemnitzer, </a:t>
            </a:r>
          </a:p>
          <a:p>
            <a:pPr lvl="1" algn="l"/>
            <a:r>
              <a:rPr lang="en-GB" sz="1800" b="0" dirty="0" smtClean="0"/>
              <a:t>  Stelios Piperidis, Adam Przepiorkowski, Laurent Romary, Florian Schiel, </a:t>
            </a:r>
          </a:p>
          <a:p>
            <a:pPr lvl="1" algn="l"/>
            <a:r>
              <a:rPr lang="en-GB" sz="1800" b="0" dirty="0" smtClean="0"/>
              <a:t>  Helmut Schmidt, Hans Uszkoreit, Peter Wittenburg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b="0" dirty="0" smtClean="0"/>
              <a:t> in the mean time adopted by </a:t>
            </a:r>
            <a:r>
              <a:rPr lang="en-US" sz="2000" b="0" dirty="0" err="1" smtClean="0"/>
              <a:t>CLARIN</a:t>
            </a:r>
            <a:r>
              <a:rPr lang="en-US" sz="2000" b="0" dirty="0" smtClean="0"/>
              <a:t>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799" y="190500"/>
            <a:ext cx="6077528" cy="800100"/>
          </a:xfrm>
        </p:spPr>
        <p:txBody>
          <a:bodyPr/>
          <a:lstStyle/>
          <a:p>
            <a:pPr eaLnBrk="1" hangingPunct="1"/>
            <a:r>
              <a:rPr lang="en-US" dirty="0" smtClean="0"/>
              <a:t>How can we ensure all this?</a:t>
            </a:r>
            <a:endParaRPr lang="en-GB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269590" y="1523701"/>
            <a:ext cx="887441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en-GB" sz="2000" b="0" dirty="0" smtClean="0"/>
              <a:t> there are many ingredients of course </a:t>
            </a:r>
          </a:p>
          <a:p>
            <a:pPr algn="l">
              <a:buFont typeface="Arial" pitchFamily="34" charset="0"/>
              <a:buChar char="•"/>
            </a:pPr>
            <a:endParaRPr lang="en-GB" sz="800" b="0" dirty="0" smtClean="0"/>
          </a:p>
          <a:p>
            <a:pPr algn="l">
              <a:buFont typeface="Arial" pitchFamily="34" charset="0"/>
              <a:buChar char="•"/>
            </a:pPr>
            <a:r>
              <a:rPr lang="en-US" sz="2000" b="0" dirty="0" smtClean="0"/>
              <a:t> one is establishing a network of service centers fulfilling requirements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be ready for deposits &amp; take full responsibility of all deposited resources 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a proper repository system guaranteeing availability, persistency </a:t>
            </a:r>
          </a:p>
          <a:p>
            <a:pPr lvl="1" algn="l"/>
            <a:r>
              <a:rPr lang="en-US" sz="2000" b="0" dirty="0" smtClean="0"/>
              <a:t>   and authenticity of stored objects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in case of services requirements are not as obvious</a:t>
            </a:r>
          </a:p>
          <a:p>
            <a:pPr lvl="1" algn="l">
              <a:buFont typeface="Arial" pitchFamily="34" charset="0"/>
              <a:buChar char="•"/>
            </a:pPr>
            <a:endParaRPr lang="en-US" sz="800" b="0" dirty="0" smtClean="0"/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adhere to </a:t>
            </a:r>
            <a:r>
              <a:rPr lang="en-US" sz="2000" b="0" dirty="0" err="1" smtClean="0"/>
              <a:t>CLARIN</a:t>
            </a:r>
            <a:r>
              <a:rPr lang="en-US" sz="2000" b="0" dirty="0" smtClean="0"/>
              <a:t> standards and providing high-quality metadata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regular quality assessment according to </a:t>
            </a:r>
            <a:r>
              <a:rPr lang="en-US" sz="2000" b="0" dirty="0" err="1" smtClean="0"/>
              <a:t>TRAC</a:t>
            </a:r>
            <a:r>
              <a:rPr lang="en-US" sz="2000" b="0" dirty="0" smtClean="0"/>
              <a:t> or </a:t>
            </a:r>
            <a:r>
              <a:rPr lang="en-US" sz="2000" b="0" dirty="0" err="1" smtClean="0"/>
              <a:t>DSA</a:t>
            </a:r>
            <a:endParaRPr lang="en-US" sz="2000" b="0" dirty="0" smtClean="0"/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support dynamic and flexible research workflows 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participation in the national identity federation and in the </a:t>
            </a:r>
            <a:r>
              <a:rPr lang="en-US" sz="2000" b="0" dirty="0" err="1" smtClean="0"/>
              <a:t>CLARIN</a:t>
            </a:r>
            <a:r>
              <a:rPr lang="en-US" sz="2000" b="0" dirty="0" smtClean="0"/>
              <a:t> </a:t>
            </a:r>
          </a:p>
          <a:p>
            <a:pPr lvl="1" algn="l"/>
            <a:r>
              <a:rPr lang="en-US" sz="2000" b="0" dirty="0" smtClean="0"/>
              <a:t>   service provider federation to establish a TRUST domain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explicitness about </a:t>
            </a:r>
            <a:r>
              <a:rPr lang="en-US" sz="2000" b="0" dirty="0" err="1" smtClean="0"/>
              <a:t>IPR</a:t>
            </a:r>
            <a:r>
              <a:rPr lang="en-US" sz="2000" b="0" dirty="0" smtClean="0"/>
              <a:t>, licenses, ethical issues etc.</a:t>
            </a:r>
          </a:p>
          <a:p>
            <a:pPr lvl="1" algn="l">
              <a:buFont typeface="Arial" pitchFamily="34" charset="0"/>
              <a:buChar char="•"/>
            </a:pPr>
            <a:endParaRPr lang="en-US" sz="800" b="0" dirty="0" smtClean="0"/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probably a linguistic/technical staff is required to manage all this and to </a:t>
            </a:r>
          </a:p>
          <a:p>
            <a:pPr lvl="1" algn="l"/>
            <a:r>
              <a:rPr lang="en-US" sz="2000" b="0" dirty="0" smtClean="0"/>
              <a:t>  support users</a:t>
            </a:r>
            <a:endParaRPr lang="en-GB" sz="2000" b="0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799" y="190500"/>
            <a:ext cx="6077528" cy="800100"/>
          </a:xfrm>
        </p:spPr>
        <p:txBody>
          <a:bodyPr/>
          <a:lstStyle/>
          <a:p>
            <a:pPr eaLnBrk="1" hangingPunct="1"/>
            <a:r>
              <a:rPr lang="en-US" dirty="0" smtClean="0"/>
              <a:t>What is the state?</a:t>
            </a:r>
            <a:endParaRPr lang="en-GB" dirty="0" smtClean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60363" y="1260475"/>
            <a:ext cx="8229600" cy="452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8138" indent="-338138">
              <a:lnSpc>
                <a:spcPct val="90000"/>
              </a:lnSpc>
              <a:spcBef>
                <a:spcPts val="650"/>
              </a:spcBef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endParaRPr lang="de-DE" sz="1800">
              <a:solidFill>
                <a:srgbClr val="000000"/>
              </a:solidFill>
            </a:endParaRPr>
          </a:p>
        </p:txBody>
      </p:sp>
      <p:pic>
        <p:nvPicPr>
          <p:cNvPr id="5" name="Picture 4" descr="eu-center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62038"/>
            <a:ext cx="91440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5135563" y="1635125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5437188" y="1936750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5222875" y="2317750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4429125" y="1928813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3762375" y="2357438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3857625" y="2794000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4548188" y="3730625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4198938" y="4008438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4525963" y="4398963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4948238" y="4511675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6135688" y="4959350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6024563" y="6334125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4543425" y="4956175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4073525" y="5846763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2085975" y="3255963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2063750" y="3616325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2922588" y="3640138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2852738" y="3602038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" name="Oval 24"/>
          <p:cNvSpPr>
            <a:spLocks noChangeArrowheads="1"/>
          </p:cNvSpPr>
          <p:nvPr/>
        </p:nvSpPr>
        <p:spPr bwMode="auto">
          <a:xfrm>
            <a:off x="3019425" y="4387850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" name="Oval 25"/>
          <p:cNvSpPr>
            <a:spLocks noChangeArrowheads="1"/>
          </p:cNvSpPr>
          <p:nvPr/>
        </p:nvSpPr>
        <p:spPr bwMode="auto">
          <a:xfrm>
            <a:off x="2392363" y="5868988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" name="Oval 26"/>
          <p:cNvSpPr>
            <a:spLocks noChangeArrowheads="1"/>
          </p:cNvSpPr>
          <p:nvPr/>
        </p:nvSpPr>
        <p:spPr bwMode="auto">
          <a:xfrm>
            <a:off x="890588" y="5789613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Box 38"/>
          <p:cNvSpPr txBox="1">
            <a:spLocks noChangeArrowheads="1"/>
          </p:cNvSpPr>
          <p:nvPr/>
        </p:nvSpPr>
        <p:spPr bwMode="auto">
          <a:xfrm>
            <a:off x="5659790" y="2647950"/>
            <a:ext cx="3377848" cy="132343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000" dirty="0">
                <a:solidFill>
                  <a:schemeClr val="tx1"/>
                </a:solidFill>
              </a:rPr>
              <a:t>CLARIN:</a:t>
            </a:r>
          </a:p>
          <a:p>
            <a:pPr algn="l">
              <a:buFont typeface="Arial" charset="0"/>
              <a:buChar char="•"/>
            </a:pPr>
            <a:r>
              <a:rPr lang="en-GB" sz="2000" dirty="0">
                <a:solidFill>
                  <a:schemeClr val="tx1"/>
                </a:solidFill>
              </a:rPr>
              <a:t> &gt; </a:t>
            </a:r>
            <a:r>
              <a:rPr lang="en-GB" sz="2000" dirty="0" smtClean="0">
                <a:solidFill>
                  <a:schemeClr val="tx1"/>
                </a:solidFill>
              </a:rPr>
              <a:t>180 </a:t>
            </a:r>
            <a:r>
              <a:rPr lang="en-GB" sz="2000" dirty="0">
                <a:solidFill>
                  <a:schemeClr val="tx1"/>
                </a:solidFill>
              </a:rPr>
              <a:t>members </a:t>
            </a:r>
          </a:p>
          <a:p>
            <a:pPr algn="l">
              <a:buFont typeface="Arial" charset="0"/>
              <a:buChar char="•"/>
            </a:pPr>
            <a:r>
              <a:rPr lang="en-GB" sz="2000" dirty="0">
                <a:solidFill>
                  <a:schemeClr val="tx1"/>
                </a:solidFill>
              </a:rPr>
              <a:t> ~ 25 centre </a:t>
            </a:r>
            <a:r>
              <a:rPr lang="en-GB" sz="2000" dirty="0" smtClean="0">
                <a:solidFill>
                  <a:schemeClr val="tx1"/>
                </a:solidFill>
              </a:rPr>
              <a:t>candidates</a:t>
            </a:r>
          </a:p>
          <a:p>
            <a:pPr algn="l">
              <a:buFont typeface="Arial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 setup at different speeds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0" name="Oval 29"/>
          <p:cNvSpPr>
            <a:spLocks noChangeArrowheads="1"/>
          </p:cNvSpPr>
          <p:nvPr/>
        </p:nvSpPr>
        <p:spPr bwMode="auto">
          <a:xfrm>
            <a:off x="3892216" y="3737253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" name="Oval 30"/>
          <p:cNvSpPr>
            <a:spLocks noChangeArrowheads="1"/>
          </p:cNvSpPr>
          <p:nvPr/>
        </p:nvSpPr>
        <p:spPr bwMode="auto">
          <a:xfrm>
            <a:off x="3541040" y="3227053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" name="Oval 31"/>
          <p:cNvSpPr>
            <a:spLocks noChangeArrowheads="1"/>
          </p:cNvSpPr>
          <p:nvPr/>
        </p:nvSpPr>
        <p:spPr bwMode="auto">
          <a:xfrm>
            <a:off x="3123604" y="3538477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Oval 32"/>
          <p:cNvSpPr>
            <a:spLocks noChangeArrowheads="1"/>
          </p:cNvSpPr>
          <p:nvPr/>
        </p:nvSpPr>
        <p:spPr bwMode="auto">
          <a:xfrm>
            <a:off x="3435028" y="4366729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" name="Oval 33"/>
          <p:cNvSpPr>
            <a:spLocks noChangeArrowheads="1"/>
          </p:cNvSpPr>
          <p:nvPr/>
        </p:nvSpPr>
        <p:spPr bwMode="auto">
          <a:xfrm>
            <a:off x="3362144" y="4201081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Oval 34"/>
          <p:cNvSpPr>
            <a:spLocks noChangeArrowheads="1"/>
          </p:cNvSpPr>
          <p:nvPr/>
        </p:nvSpPr>
        <p:spPr bwMode="auto">
          <a:xfrm>
            <a:off x="4004860" y="3439085"/>
            <a:ext cx="142875" cy="142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799" y="190500"/>
            <a:ext cx="6077528" cy="800100"/>
          </a:xfrm>
        </p:spPr>
        <p:txBody>
          <a:bodyPr/>
          <a:lstStyle/>
          <a:p>
            <a:pPr eaLnBrk="1" hangingPunct="1"/>
            <a:r>
              <a:rPr lang="en-US" dirty="0" smtClean="0"/>
              <a:t>State of federations?</a:t>
            </a:r>
            <a:endParaRPr lang="en-GB" dirty="0" smtClean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60363" y="1260475"/>
            <a:ext cx="8229600" cy="452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8138" indent="-338138">
              <a:lnSpc>
                <a:spcPct val="90000"/>
              </a:lnSpc>
              <a:spcBef>
                <a:spcPts val="650"/>
              </a:spcBef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endParaRPr lang="de-DE" sz="1800">
              <a:solidFill>
                <a:srgbClr val="000000"/>
              </a:solidFill>
            </a:endParaRPr>
          </a:p>
        </p:txBody>
      </p:sp>
      <p:pic>
        <p:nvPicPr>
          <p:cNvPr id="5" name="Picture 4" descr="eu-center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62038"/>
            <a:ext cx="91440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5040313" y="1514475"/>
            <a:ext cx="323850" cy="323850"/>
          </a:xfrm>
          <a:prstGeom prst="ellips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2817813" y="3536950"/>
            <a:ext cx="323850" cy="323850"/>
          </a:xfrm>
          <a:prstGeom prst="ellips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922713" y="3346450"/>
            <a:ext cx="323850" cy="323850"/>
          </a:xfrm>
          <a:prstGeom prst="ellips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3295650" y="4041775"/>
            <a:ext cx="323850" cy="323850"/>
          </a:xfrm>
          <a:prstGeom prst="ellips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0" name="Straight Arrow Connector 10"/>
          <p:cNvCxnSpPr>
            <a:cxnSpLocks noChangeShapeType="1"/>
            <a:stCxn id="7" idx="5"/>
            <a:endCxn id="9" idx="1"/>
          </p:cNvCxnSpPr>
          <p:nvPr/>
        </p:nvCxnSpPr>
        <p:spPr bwMode="auto">
          <a:xfrm rot="16200000" flipH="1">
            <a:off x="3079750" y="3827463"/>
            <a:ext cx="276225" cy="247650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1" name="Straight Arrow Connector 12"/>
          <p:cNvCxnSpPr>
            <a:cxnSpLocks noChangeShapeType="1"/>
            <a:stCxn id="6" idx="4"/>
            <a:endCxn id="8" idx="7"/>
          </p:cNvCxnSpPr>
          <p:nvPr/>
        </p:nvCxnSpPr>
        <p:spPr bwMode="auto">
          <a:xfrm rot="5400000">
            <a:off x="3922713" y="2114550"/>
            <a:ext cx="1555750" cy="1003300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2" name="Straight Arrow Connector 15"/>
          <p:cNvCxnSpPr>
            <a:cxnSpLocks noChangeShapeType="1"/>
            <a:stCxn id="8" idx="3"/>
            <a:endCxn id="9" idx="7"/>
          </p:cNvCxnSpPr>
          <p:nvPr/>
        </p:nvCxnSpPr>
        <p:spPr bwMode="auto">
          <a:xfrm rot="5400000">
            <a:off x="3537744" y="3656806"/>
            <a:ext cx="466725" cy="398463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3" name="Straight Arrow Connector 18"/>
          <p:cNvCxnSpPr>
            <a:cxnSpLocks noChangeShapeType="1"/>
            <a:stCxn id="8" idx="2"/>
            <a:endCxn id="7" idx="6"/>
          </p:cNvCxnSpPr>
          <p:nvPr/>
        </p:nvCxnSpPr>
        <p:spPr bwMode="auto">
          <a:xfrm rot="10800000" flipV="1">
            <a:off x="3141663" y="3508375"/>
            <a:ext cx="781050" cy="190500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4" name="Straight Arrow Connector 21"/>
          <p:cNvCxnSpPr>
            <a:cxnSpLocks noChangeShapeType="1"/>
            <a:stCxn id="6" idx="3"/>
            <a:endCxn id="7" idx="7"/>
          </p:cNvCxnSpPr>
          <p:nvPr/>
        </p:nvCxnSpPr>
        <p:spPr bwMode="auto">
          <a:xfrm rot="5400000">
            <a:off x="3194050" y="1692276"/>
            <a:ext cx="1792287" cy="1992312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sp>
        <p:nvSpPr>
          <p:cNvPr id="15" name="TextBox 24"/>
          <p:cNvSpPr txBox="1">
            <a:spLocks noChangeArrowheads="1"/>
          </p:cNvSpPr>
          <p:nvPr/>
        </p:nvSpPr>
        <p:spPr bwMode="auto">
          <a:xfrm>
            <a:off x="4704522" y="3937809"/>
            <a:ext cx="4439478" cy="247760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GB" sz="2000" dirty="0">
                <a:solidFill>
                  <a:schemeClr val="tx1"/>
                </a:solidFill>
              </a:rPr>
              <a:t>Initial SPF</a:t>
            </a:r>
          </a:p>
          <a:p>
            <a:pPr lvl="1" algn="l">
              <a:buFont typeface="Arial" charset="0"/>
              <a:buChar char="•"/>
            </a:pPr>
            <a:r>
              <a:rPr lang="en-GB" sz="1800" dirty="0" smtClean="0">
                <a:solidFill>
                  <a:schemeClr val="tx1"/>
                </a:solidFill>
              </a:rPr>
              <a:t> Finland</a:t>
            </a:r>
            <a:endParaRPr lang="en-GB" sz="1800" dirty="0">
              <a:solidFill>
                <a:schemeClr val="tx1"/>
              </a:solidFill>
            </a:endParaRPr>
          </a:p>
          <a:p>
            <a:pPr lvl="1" algn="l">
              <a:buFont typeface="Arial" charset="0"/>
              <a:buChar char="•"/>
            </a:pPr>
            <a:r>
              <a:rPr lang="en-GB" sz="1800" dirty="0" smtClean="0">
                <a:solidFill>
                  <a:schemeClr val="tx1"/>
                </a:solidFill>
              </a:rPr>
              <a:t> Germany</a:t>
            </a:r>
            <a:endParaRPr lang="en-GB" sz="1800" dirty="0">
              <a:solidFill>
                <a:schemeClr val="tx1"/>
              </a:solidFill>
            </a:endParaRPr>
          </a:p>
          <a:p>
            <a:pPr lvl="1" algn="l">
              <a:buFont typeface="Arial" charset="0"/>
              <a:buChar char="•"/>
            </a:pPr>
            <a:r>
              <a:rPr lang="en-GB" sz="1800" dirty="0" smtClean="0">
                <a:solidFill>
                  <a:schemeClr val="tx1"/>
                </a:solidFill>
              </a:rPr>
              <a:t> Netherlands</a:t>
            </a:r>
            <a:endParaRPr lang="en-GB" sz="1800" dirty="0">
              <a:solidFill>
                <a:schemeClr val="tx1"/>
              </a:solidFill>
            </a:endParaRPr>
          </a:p>
          <a:p>
            <a:pPr algn="l">
              <a:buFont typeface="Arial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smtClean="0">
                <a:solidFill>
                  <a:schemeClr val="tx1"/>
                </a:solidFill>
              </a:rPr>
              <a:t>all documents with </a:t>
            </a:r>
            <a:r>
              <a:rPr lang="en-GB" sz="1800" dirty="0" err="1" smtClean="0">
                <a:solidFill>
                  <a:schemeClr val="tx1"/>
                </a:solidFill>
              </a:rPr>
              <a:t>IdPs</a:t>
            </a:r>
            <a:r>
              <a:rPr lang="en-GB" sz="1800" dirty="0" smtClean="0">
                <a:solidFill>
                  <a:schemeClr val="tx1"/>
                </a:solidFill>
              </a:rPr>
              <a:t> were signed</a:t>
            </a:r>
            <a:endParaRPr lang="en-GB" sz="1800" dirty="0">
              <a:solidFill>
                <a:schemeClr val="tx1"/>
              </a:solidFill>
            </a:endParaRPr>
          </a:p>
          <a:p>
            <a:pPr algn="l">
              <a:buFont typeface="Arial" charset="0"/>
              <a:buChar char="•"/>
            </a:pPr>
            <a:endParaRPr lang="en-GB" sz="900" dirty="0">
              <a:solidFill>
                <a:schemeClr val="tx1"/>
              </a:solidFill>
            </a:endParaRPr>
          </a:p>
          <a:p>
            <a:pPr algn="l">
              <a:buFont typeface="Arial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smtClean="0">
                <a:solidFill>
                  <a:schemeClr val="tx1"/>
                </a:solidFill>
              </a:rPr>
              <a:t>more than </a:t>
            </a:r>
            <a:r>
              <a:rPr lang="en-GB" sz="1800" dirty="0" smtClean="0">
                <a:solidFill>
                  <a:schemeClr val="accent1">
                    <a:lumMod val="75000"/>
                  </a:schemeClr>
                </a:solidFill>
              </a:rPr>
              <a:t>1 Mio potential users </a:t>
            </a:r>
            <a:r>
              <a:rPr lang="en-GB" sz="1800" dirty="0" smtClean="0">
                <a:solidFill>
                  <a:schemeClr val="tx1"/>
                </a:solidFill>
              </a:rPr>
              <a:t>for </a:t>
            </a:r>
          </a:p>
          <a:p>
            <a:pPr algn="l"/>
            <a:r>
              <a:rPr lang="en-GB" sz="1800" dirty="0" smtClean="0">
                <a:solidFill>
                  <a:schemeClr val="tx1"/>
                </a:solidFill>
              </a:rPr>
              <a:t>   single identity and single sign-on</a:t>
            </a:r>
            <a:endParaRPr lang="en-GB" sz="800" dirty="0">
              <a:solidFill>
                <a:schemeClr val="tx1"/>
              </a:solidFill>
            </a:endParaRPr>
          </a:p>
          <a:p>
            <a:pPr algn="l">
              <a:buFont typeface="Arial" charset="0"/>
              <a:buChar char="•"/>
            </a:pPr>
            <a:r>
              <a:rPr lang="en-GB" sz="1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1800" dirty="0" smtClean="0">
                <a:solidFill>
                  <a:schemeClr val="accent1">
                    <a:lumMod val="75000"/>
                  </a:schemeClr>
                </a:solidFill>
              </a:rPr>
              <a:t>now quick extension in EU </a:t>
            </a:r>
            <a:endParaRPr lang="en-GB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799" y="190500"/>
            <a:ext cx="6077528" cy="800100"/>
          </a:xfrm>
        </p:spPr>
        <p:txBody>
          <a:bodyPr/>
          <a:lstStyle/>
          <a:p>
            <a:pPr eaLnBrk="1" hangingPunct="1"/>
            <a:r>
              <a:rPr lang="en-US" dirty="0" smtClean="0"/>
              <a:t>Can they do everything?</a:t>
            </a:r>
            <a:endParaRPr lang="en-GB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269590" y="1126141"/>
            <a:ext cx="8662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en-GB" sz="2000" b="0" dirty="0" smtClean="0"/>
              <a:t> what about long-term preservation?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b="0" dirty="0" smtClean="0"/>
              <a:t> what about workspaces and execution spaces (compute time)?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b="0" dirty="0" smtClean="0"/>
              <a:t> collaboration with big EU computer/storage centers on a data service infra</a:t>
            </a:r>
            <a:endParaRPr lang="en-GB" sz="2000" b="0" dirty="0" smtClean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98678" y="2261981"/>
            <a:ext cx="4732674" cy="2738111"/>
          </a:xfrm>
          <a:prstGeom prst="rect">
            <a:avLst/>
          </a:prstGeom>
          <a:solidFill>
            <a:srgbClr val="62242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290559" y="3693598"/>
            <a:ext cx="4746581" cy="2961565"/>
          </a:xfrm>
          <a:prstGeom prst="rect">
            <a:avLst/>
          </a:prstGeom>
          <a:solidFill>
            <a:srgbClr val="D99594">
              <a:alpha val="55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360062" y="5317273"/>
            <a:ext cx="4474863" cy="854446"/>
          </a:xfrm>
          <a:prstGeom prst="parallelogram">
            <a:avLst>
              <a:gd name="adj" fmla="val 138068"/>
            </a:avLst>
          </a:prstGeom>
          <a:solidFill>
            <a:srgbClr val="C6D9F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1340979" y="4161556"/>
            <a:ext cx="423547" cy="1650634"/>
          </a:xfrm>
          <a:prstGeom prst="can">
            <a:avLst>
              <a:gd name="adj" fmla="val 70782"/>
            </a:avLst>
          </a:prstGeom>
          <a:solidFill>
            <a:srgbClr val="1F497D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360062" y="3899669"/>
            <a:ext cx="4474863" cy="854446"/>
          </a:xfrm>
          <a:prstGeom prst="parallelogram">
            <a:avLst>
              <a:gd name="adj" fmla="val 138068"/>
            </a:avLst>
          </a:prstGeom>
          <a:solidFill>
            <a:srgbClr val="C6D9F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200" dirty="0"/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1340979" y="2705114"/>
            <a:ext cx="423547" cy="1650634"/>
          </a:xfrm>
          <a:prstGeom prst="can">
            <a:avLst>
              <a:gd name="adj" fmla="val 70782"/>
            </a:avLst>
          </a:prstGeom>
          <a:solidFill>
            <a:srgbClr val="1F497D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360062" y="2501485"/>
            <a:ext cx="4474863" cy="854446"/>
          </a:xfrm>
          <a:prstGeom prst="parallelogram">
            <a:avLst>
              <a:gd name="adj" fmla="val 138068"/>
            </a:avLst>
          </a:prstGeom>
          <a:solidFill>
            <a:srgbClr val="C6D9F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601074" y="2479066"/>
            <a:ext cx="3498865" cy="873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               User Communities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   Data Generation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Virtual Research Environments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602640" y="3877848"/>
            <a:ext cx="3498865" cy="873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              Community Centers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    Data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Curation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Community Access Services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991229" y="5347341"/>
            <a:ext cx="2633356" cy="873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            Data Centers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    Data Preservation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Generic Data Services</a:t>
            </a:r>
          </a:p>
        </p:txBody>
      </p:sp>
      <p:sp>
        <p:nvSpPr>
          <p:cNvPr id="14" name="AutoShape 11"/>
          <p:cNvSpPr>
            <a:spLocks noChangeArrowheads="1"/>
          </p:cNvSpPr>
          <p:nvPr/>
        </p:nvSpPr>
        <p:spPr bwMode="auto">
          <a:xfrm>
            <a:off x="1469884" y="3384787"/>
            <a:ext cx="174944" cy="932123"/>
          </a:xfrm>
          <a:prstGeom prst="upDownArrow">
            <a:avLst>
              <a:gd name="adj1" fmla="val 50000"/>
              <a:gd name="adj2" fmla="val 101052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>
            <a:off x="1469884" y="4782971"/>
            <a:ext cx="174944" cy="932123"/>
          </a:xfrm>
          <a:prstGeom prst="upDownArrow">
            <a:avLst>
              <a:gd name="adj1" fmla="val 50000"/>
              <a:gd name="adj2" fmla="val 101052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3926448" y="3379040"/>
            <a:ext cx="1215395" cy="679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RI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domain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3646903" y="4691670"/>
            <a:ext cx="1482662" cy="679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data centers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domain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ight Brace 17"/>
          <p:cNvSpPr/>
          <p:nvPr/>
        </p:nvSpPr>
        <p:spPr bwMode="auto">
          <a:xfrm>
            <a:off x="5088835" y="2279374"/>
            <a:ext cx="1086653" cy="2743200"/>
          </a:xfrm>
          <a:prstGeom prst="rightBrace">
            <a:avLst>
              <a:gd name="adj1" fmla="val 8333"/>
              <a:gd name="adj2" fmla="val 30193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21286" y="2259207"/>
            <a:ext cx="28227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0" dirty="0" err="1" smtClean="0"/>
              <a:t>CLARIN</a:t>
            </a:r>
            <a:r>
              <a:rPr lang="en-US" sz="2000" b="0" dirty="0" smtClean="0"/>
              <a:t> (our domain)</a:t>
            </a:r>
          </a:p>
          <a:p>
            <a:pPr algn="l"/>
            <a:r>
              <a:rPr lang="en-US" sz="2000" b="0" dirty="0" err="1" smtClean="0"/>
              <a:t>LifeWatch</a:t>
            </a:r>
            <a:r>
              <a:rPr lang="en-US" sz="2000" b="0" dirty="0" smtClean="0"/>
              <a:t> (biodiversity)</a:t>
            </a:r>
          </a:p>
          <a:p>
            <a:pPr algn="l"/>
            <a:r>
              <a:rPr lang="en-US" sz="2000" b="0" dirty="0" smtClean="0"/>
              <a:t>ELIXIR (biogenetics)</a:t>
            </a:r>
          </a:p>
          <a:p>
            <a:pPr algn="l"/>
            <a:r>
              <a:rPr lang="en-US" sz="2000" b="0" dirty="0" err="1" smtClean="0"/>
              <a:t>METAFOR</a:t>
            </a:r>
            <a:r>
              <a:rPr lang="en-US" sz="2000" b="0" dirty="0" smtClean="0"/>
              <a:t> (climate)</a:t>
            </a:r>
          </a:p>
          <a:p>
            <a:pPr algn="l"/>
            <a:r>
              <a:rPr lang="en-US" sz="2000" b="0" dirty="0" smtClean="0"/>
              <a:t>open slot</a:t>
            </a:r>
          </a:p>
          <a:p>
            <a:pPr algn="l"/>
            <a:r>
              <a:rPr lang="en-US" sz="2000" b="0" dirty="0" smtClean="0">
                <a:solidFill>
                  <a:schemeClr val="accent1">
                    <a:lumMod val="75000"/>
                  </a:schemeClr>
                </a:solidFill>
              </a:rPr>
              <a:t>"general user"</a:t>
            </a:r>
            <a:endParaRPr lang="en-GB" sz="2000" b="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Right Brace 20"/>
          <p:cNvSpPr/>
          <p:nvPr/>
        </p:nvSpPr>
        <p:spPr bwMode="auto">
          <a:xfrm>
            <a:off x="5108688" y="3717235"/>
            <a:ext cx="901148" cy="2922104"/>
          </a:xfrm>
          <a:prstGeom prst="rightBrace">
            <a:avLst>
              <a:gd name="adj1" fmla="val 8333"/>
              <a:gd name="adj2" fmla="val 61032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21285" y="5022277"/>
            <a:ext cx="23986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0" dirty="0" smtClean="0">
                <a:solidFill>
                  <a:schemeClr val="accent1">
                    <a:lumMod val="75000"/>
                  </a:schemeClr>
                </a:solidFill>
              </a:rPr>
              <a:t>SARA, CSC, </a:t>
            </a:r>
            <a:r>
              <a:rPr lang="en-US" sz="2000" b="0" dirty="0" err="1" smtClean="0">
                <a:solidFill>
                  <a:schemeClr val="accent1">
                    <a:lumMod val="75000"/>
                  </a:schemeClr>
                </a:solidFill>
              </a:rPr>
              <a:t>RZG</a:t>
            </a:r>
            <a:r>
              <a:rPr lang="en-US" sz="2000" b="0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sz="2000" b="0" dirty="0" err="1" smtClean="0">
                <a:solidFill>
                  <a:schemeClr val="accent1">
                    <a:lumMod val="75000"/>
                  </a:schemeClr>
                </a:solidFill>
              </a:rPr>
              <a:t>FZJ</a:t>
            </a:r>
            <a:r>
              <a:rPr lang="en-US" sz="2000" b="0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sz="2000" b="0" dirty="0" err="1" smtClean="0">
                <a:solidFill>
                  <a:schemeClr val="accent1">
                    <a:lumMod val="75000"/>
                  </a:schemeClr>
                </a:solidFill>
              </a:rPr>
              <a:t>CENECA</a:t>
            </a:r>
            <a:r>
              <a:rPr lang="en-US" sz="2000" b="0" dirty="0" smtClean="0">
                <a:solidFill>
                  <a:schemeClr val="accent1">
                    <a:lumMod val="75000"/>
                  </a:schemeClr>
                </a:solidFill>
              </a:rPr>
              <a:t>,</a:t>
            </a:r>
          </a:p>
          <a:p>
            <a:pPr algn="l"/>
            <a:r>
              <a:rPr lang="en-US" sz="2000" b="0" dirty="0" err="1" smtClean="0">
                <a:solidFill>
                  <a:schemeClr val="accent1">
                    <a:lumMod val="75000"/>
                  </a:schemeClr>
                </a:solidFill>
              </a:rPr>
              <a:t>BSCC</a:t>
            </a:r>
            <a:r>
              <a:rPr lang="en-US" sz="2000" b="0" dirty="0" smtClean="0">
                <a:solidFill>
                  <a:schemeClr val="accent1">
                    <a:lumMod val="75000"/>
                  </a:schemeClr>
                </a:solidFill>
              </a:rPr>
              <a:t>, etc.</a:t>
            </a:r>
            <a:endParaRPr lang="en-GB" sz="2000" b="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 rot="20359310">
            <a:off x="184274" y="3866669"/>
            <a:ext cx="5703805" cy="120032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1"/>
                </a:solidFill>
              </a:rPr>
              <a:t>already an open deposit offer in place</a:t>
            </a:r>
          </a:p>
          <a:p>
            <a:pPr algn="ctr"/>
            <a:r>
              <a:rPr lang="en-US" sz="2400" dirty="0" smtClean="0">
                <a:solidFill>
                  <a:schemeClr val="accent1"/>
                </a:solidFill>
              </a:rPr>
              <a:t>together with two centers</a:t>
            </a:r>
          </a:p>
          <a:p>
            <a:pPr algn="ctr"/>
            <a:r>
              <a:rPr lang="en-US" sz="2400" dirty="0" smtClean="0">
                <a:solidFill>
                  <a:schemeClr val="accent1"/>
                </a:solidFill>
              </a:rPr>
              <a:t>with 50 years guarantee</a:t>
            </a:r>
            <a:endParaRPr lang="en-GB" sz="2400" dirty="0">
              <a:solidFill>
                <a:schemeClr val="accent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  <p:bldP spid="18" grpId="0" animBg="1"/>
      <p:bldP spid="20" grpId="0"/>
      <p:bldP spid="21" grpId="0" animBg="1"/>
      <p:bldP spid="22" grpId="0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14"/>
          <p:cNvSpPr txBox="1">
            <a:spLocks noChangeArrowheads="1"/>
          </p:cNvSpPr>
          <p:nvPr/>
        </p:nvSpPr>
        <p:spPr bwMode="auto">
          <a:xfrm>
            <a:off x="4134678" y="2451810"/>
            <a:ext cx="1822173" cy="695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department server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AutoShape 11"/>
          <p:cNvSpPr>
            <a:spLocks noChangeArrowheads="1"/>
          </p:cNvSpPr>
          <p:nvPr/>
        </p:nvSpPr>
        <p:spPr bwMode="auto">
          <a:xfrm rot="5400000">
            <a:off x="4693252" y="4282430"/>
            <a:ext cx="602277" cy="135887"/>
          </a:xfrm>
          <a:prstGeom prst="leftRightArrow">
            <a:avLst>
              <a:gd name="adj1" fmla="val 50000"/>
              <a:gd name="adj2" fmla="val 122258"/>
            </a:avLst>
          </a:prstGeom>
          <a:solidFill>
            <a:srgbClr val="4F81B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" name="Rounded Rectangle 18"/>
          <p:cNvSpPr/>
          <p:nvPr/>
        </p:nvSpPr>
        <p:spPr bwMode="auto">
          <a:xfrm>
            <a:off x="3975652" y="2451643"/>
            <a:ext cx="4479235" cy="41744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</a:endParaRP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799" y="190500"/>
            <a:ext cx="6077528" cy="800100"/>
          </a:xfrm>
        </p:spPr>
        <p:txBody>
          <a:bodyPr/>
          <a:lstStyle/>
          <a:p>
            <a:pPr eaLnBrk="1" hangingPunct="1"/>
            <a:r>
              <a:rPr lang="en-US" dirty="0" smtClean="0"/>
              <a:t>Do we have concrete examples?</a:t>
            </a:r>
            <a:endParaRPr lang="en-GB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170200" y="2628001"/>
            <a:ext cx="962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0" dirty="0" smtClean="0"/>
              <a:t>User 1</a:t>
            </a:r>
            <a:endParaRPr lang="en-GB" sz="2000" b="0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3528" y="2275636"/>
            <a:ext cx="1022361" cy="1060846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2567" y="3255971"/>
            <a:ext cx="1564283" cy="1037166"/>
          </a:xfrm>
          <a:prstGeom prst="rect">
            <a:avLst/>
          </a:prstGeom>
          <a:noFill/>
        </p:spPr>
      </p:pic>
      <p:pic>
        <p:nvPicPr>
          <p:cNvPr id="1029" name="Picture 5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57833" y="4708073"/>
            <a:ext cx="1719115" cy="1309482"/>
          </a:xfrm>
          <a:prstGeom prst="rect">
            <a:avLst/>
          </a:prstGeom>
          <a:noFill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1250" y="4648331"/>
            <a:ext cx="1024639" cy="1060846"/>
          </a:xfrm>
          <a:prstGeom prst="rect">
            <a:avLst/>
          </a:prstGeom>
          <a:noFill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2567" y="5628667"/>
            <a:ext cx="1564283" cy="1037166"/>
          </a:xfrm>
          <a:prstGeom prst="rect">
            <a:avLst/>
          </a:prstGeom>
          <a:noFill/>
        </p:spPr>
      </p:pic>
      <p:sp>
        <p:nvSpPr>
          <p:cNvPr id="1032" name="AutoShape 8"/>
          <p:cNvSpPr>
            <a:spLocks noChangeArrowheads="1"/>
          </p:cNvSpPr>
          <p:nvPr/>
        </p:nvSpPr>
        <p:spPr bwMode="auto">
          <a:xfrm rot="763503">
            <a:off x="1980256" y="3227556"/>
            <a:ext cx="2654953" cy="146813"/>
          </a:xfrm>
          <a:prstGeom prst="leftRightArrow">
            <a:avLst>
              <a:gd name="adj1" fmla="val 50000"/>
              <a:gd name="adj2" fmla="val 376129"/>
            </a:avLst>
          </a:prstGeom>
          <a:solidFill>
            <a:srgbClr val="4F81B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3" name="AutoShape 9"/>
          <p:cNvSpPr>
            <a:spLocks noChangeArrowheads="1"/>
          </p:cNvSpPr>
          <p:nvPr/>
        </p:nvSpPr>
        <p:spPr bwMode="auto">
          <a:xfrm rot="20389843">
            <a:off x="2037181" y="4591500"/>
            <a:ext cx="2625351" cy="132606"/>
          </a:xfrm>
          <a:prstGeom prst="leftRightArrow">
            <a:avLst>
              <a:gd name="adj1" fmla="val 50000"/>
              <a:gd name="adj2" fmla="val 411786"/>
            </a:avLst>
          </a:prstGeom>
          <a:solidFill>
            <a:srgbClr val="4F81B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4" name="AutoShape 10"/>
          <p:cNvSpPr>
            <a:spLocks noChangeArrowheads="1"/>
          </p:cNvSpPr>
          <p:nvPr/>
        </p:nvSpPr>
        <p:spPr bwMode="auto">
          <a:xfrm>
            <a:off x="6734580" y="2823177"/>
            <a:ext cx="1243228" cy="1562853"/>
          </a:xfrm>
          <a:prstGeom prst="can">
            <a:avLst>
              <a:gd name="adj" fmla="val 30220"/>
            </a:avLst>
          </a:prstGeom>
          <a:solidFill>
            <a:srgbClr val="4F81BD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5" name="AutoShape 11"/>
          <p:cNvSpPr>
            <a:spLocks noChangeArrowheads="1"/>
          </p:cNvSpPr>
          <p:nvPr/>
        </p:nvSpPr>
        <p:spPr bwMode="auto">
          <a:xfrm>
            <a:off x="5794190" y="3618811"/>
            <a:ext cx="862973" cy="146813"/>
          </a:xfrm>
          <a:prstGeom prst="leftRightArrow">
            <a:avLst>
              <a:gd name="adj1" fmla="val 50000"/>
              <a:gd name="adj2" fmla="val 122258"/>
            </a:avLst>
          </a:prstGeom>
          <a:solidFill>
            <a:srgbClr val="4F81B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818190" y="3438846"/>
            <a:ext cx="1053602" cy="44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cs typeface="Arial" pitchFamily="34" charset="0"/>
              </a:rPr>
              <a:t>archive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7" name="AutoShape 13"/>
          <p:cNvSpPr>
            <a:spLocks noChangeArrowheads="1"/>
          </p:cNvSpPr>
          <p:nvPr/>
        </p:nvSpPr>
        <p:spPr bwMode="auto">
          <a:xfrm rot="5400000">
            <a:off x="6923359" y="4828154"/>
            <a:ext cx="899825" cy="143449"/>
          </a:xfrm>
          <a:prstGeom prst="leftRightArrow">
            <a:avLst>
              <a:gd name="adj1" fmla="val 50000"/>
              <a:gd name="adj2" fmla="val 120636"/>
            </a:avLst>
          </a:prstGeom>
          <a:solidFill>
            <a:srgbClr val="4F81B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8" name="Text Box 14"/>
          <p:cNvSpPr txBox="1">
            <a:spLocks noChangeArrowheads="1"/>
          </p:cNvSpPr>
          <p:nvPr/>
        </p:nvSpPr>
        <p:spPr bwMode="auto">
          <a:xfrm>
            <a:off x="6745357" y="5314270"/>
            <a:ext cx="1272207" cy="767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other archives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0200" y="5112784"/>
            <a:ext cx="962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0" dirty="0" smtClean="0"/>
              <a:t>User x</a:t>
            </a:r>
            <a:endParaRPr lang="en-GB" sz="2000" b="0" dirty="0" smtClean="0"/>
          </a:p>
        </p:txBody>
      </p:sp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4784035" y="6261805"/>
            <a:ext cx="3260035" cy="377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domain of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data centers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 Box 14"/>
          <p:cNvSpPr txBox="1">
            <a:spLocks noChangeArrowheads="1"/>
          </p:cNvSpPr>
          <p:nvPr/>
        </p:nvSpPr>
        <p:spPr bwMode="auto">
          <a:xfrm>
            <a:off x="4379842" y="1451269"/>
            <a:ext cx="1822173" cy="695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service deployment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 Box 14"/>
          <p:cNvSpPr txBox="1">
            <a:spLocks noChangeArrowheads="1"/>
          </p:cNvSpPr>
          <p:nvPr/>
        </p:nvSpPr>
        <p:spPr bwMode="auto">
          <a:xfrm>
            <a:off x="6374295" y="1451269"/>
            <a:ext cx="1822173" cy="695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data replication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AutoShape 11"/>
          <p:cNvSpPr>
            <a:spLocks noChangeArrowheads="1"/>
          </p:cNvSpPr>
          <p:nvPr/>
        </p:nvSpPr>
        <p:spPr bwMode="auto">
          <a:xfrm rot="5400000">
            <a:off x="4984795" y="2400621"/>
            <a:ext cx="602277" cy="135887"/>
          </a:xfrm>
          <a:prstGeom prst="leftRightArrow">
            <a:avLst>
              <a:gd name="adj1" fmla="val 50000"/>
              <a:gd name="adj2" fmla="val 122258"/>
            </a:avLst>
          </a:prstGeom>
          <a:solidFill>
            <a:srgbClr val="4F81B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" name="AutoShape 11"/>
          <p:cNvSpPr>
            <a:spLocks noChangeArrowheads="1"/>
          </p:cNvSpPr>
          <p:nvPr/>
        </p:nvSpPr>
        <p:spPr bwMode="auto">
          <a:xfrm rot="5400000">
            <a:off x="7005752" y="2407247"/>
            <a:ext cx="602277" cy="135887"/>
          </a:xfrm>
          <a:prstGeom prst="leftRightArrow">
            <a:avLst>
              <a:gd name="adj1" fmla="val 50000"/>
              <a:gd name="adj2" fmla="val 122258"/>
            </a:avLst>
          </a:prstGeom>
          <a:solidFill>
            <a:srgbClr val="4F81B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0949" y="3127513"/>
            <a:ext cx="601740" cy="892754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69364" y="2804233"/>
            <a:ext cx="1163534" cy="1726243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033" grpId="0" animBg="1"/>
      <p:bldP spid="1034" grpId="0" animBg="1"/>
      <p:bldP spid="1035" grpId="0" animBg="1"/>
      <p:bldP spid="1036" grpId="0"/>
      <p:bldP spid="1037" grpId="0" animBg="1"/>
      <p:bldP spid="1038" grpId="0"/>
      <p:bldP spid="20" grpId="0"/>
      <p:bldP spid="21" grpId="0"/>
      <p:bldP spid="22" grpId="0"/>
      <p:bldP spid="23" grpId="0"/>
      <p:bldP spid="24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799" y="190500"/>
            <a:ext cx="6077528" cy="800100"/>
          </a:xfrm>
        </p:spPr>
        <p:txBody>
          <a:bodyPr/>
          <a:lstStyle/>
          <a:p>
            <a:pPr eaLnBrk="1" hangingPunct="1"/>
            <a:r>
              <a:rPr lang="en-US" dirty="0" smtClean="0"/>
              <a:t>Can users rely on information?</a:t>
            </a:r>
            <a:endParaRPr lang="en-GB" dirty="0" smtClean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60363" y="1896571"/>
            <a:ext cx="8229600" cy="452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8138" indent="-338138">
              <a:lnSpc>
                <a:spcPct val="90000"/>
              </a:lnSpc>
              <a:spcBef>
                <a:spcPts val="650"/>
              </a:spcBef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endParaRPr lang="de-DE" sz="1800">
              <a:solidFill>
                <a:srgbClr val="00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927100" y="1912446"/>
            <a:ext cx="2862263" cy="40481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lIns="0" anchor="ctr"/>
          <a:lstStyle/>
          <a:p>
            <a:pPr algn="r" defTabSz="914400">
              <a:buClrTx/>
              <a:buSzTx/>
              <a:buFontTx/>
              <a:buNone/>
              <a:defRPr/>
            </a:pPr>
            <a:endParaRPr lang="en-US" sz="900" b="1">
              <a:solidFill>
                <a:srgbClr val="000000"/>
              </a:solidFill>
              <a:latin typeface="Arial" pitchFamily="-111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927100" y="4303221"/>
            <a:ext cx="2862263" cy="40481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lIns="0" anchor="ctr"/>
          <a:lstStyle/>
          <a:p>
            <a:pPr algn="r" defTabSz="914400">
              <a:buClrTx/>
              <a:buSzTx/>
              <a:buFontTx/>
              <a:buNone/>
              <a:defRPr/>
            </a:pPr>
            <a:endParaRPr lang="en-US" sz="900" b="1">
              <a:solidFill>
                <a:srgbClr val="000000"/>
              </a:solidFill>
              <a:latin typeface="Arial" pitchFamily="-111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927100" y="2382346"/>
            <a:ext cx="2862263" cy="40481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lIns="0" anchor="ctr"/>
          <a:lstStyle/>
          <a:p>
            <a:pPr algn="r" defTabSz="914400">
              <a:buClrTx/>
              <a:buSzTx/>
              <a:buFontTx/>
              <a:buNone/>
              <a:defRPr/>
            </a:pPr>
            <a:endParaRPr lang="en-US" sz="900" b="1">
              <a:solidFill>
                <a:srgbClr val="000000"/>
              </a:solidFill>
              <a:latin typeface="Arial" pitchFamily="-111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927100" y="2858596"/>
            <a:ext cx="2862263" cy="40481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lIns="0" anchor="ctr"/>
          <a:lstStyle/>
          <a:p>
            <a:pPr algn="r" defTabSz="914400">
              <a:buClrTx/>
              <a:buSzTx/>
              <a:buFontTx/>
              <a:buNone/>
              <a:defRPr/>
            </a:pPr>
            <a:endParaRPr lang="en-US" sz="900" b="1">
              <a:solidFill>
                <a:srgbClr val="000000"/>
              </a:solidFill>
              <a:latin typeface="Arial" pitchFamily="-111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927100" y="3336434"/>
            <a:ext cx="2862263" cy="4048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lIns="0" anchor="ctr"/>
          <a:lstStyle/>
          <a:p>
            <a:pPr algn="r" defTabSz="914400">
              <a:buClrTx/>
              <a:buSzTx/>
              <a:buFontTx/>
              <a:buNone/>
              <a:defRPr/>
            </a:pPr>
            <a:endParaRPr lang="en-US" sz="900" b="1">
              <a:solidFill>
                <a:srgbClr val="000000"/>
              </a:solidFill>
              <a:latin typeface="Arial" pitchFamily="-111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927100" y="3833321"/>
            <a:ext cx="2862263" cy="40481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lIns="0" anchor="ctr"/>
          <a:lstStyle/>
          <a:p>
            <a:pPr algn="r" defTabSz="914400">
              <a:buClrTx/>
              <a:buSzTx/>
              <a:buFontTx/>
              <a:buNone/>
              <a:defRPr/>
            </a:pPr>
            <a:endParaRPr lang="en-US" sz="900" b="1">
              <a:solidFill>
                <a:srgbClr val="000000"/>
              </a:solidFill>
              <a:latin typeface="Arial" pitchFamily="-111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940352" y="4800109"/>
            <a:ext cx="2862263" cy="4048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lIns="0" anchor="ctr"/>
          <a:lstStyle/>
          <a:p>
            <a:pPr algn="r" defTabSz="914400">
              <a:buClrTx/>
              <a:buSzTx/>
              <a:buFontTx/>
              <a:buNone/>
              <a:defRPr/>
            </a:pPr>
            <a:endParaRPr lang="en-US" sz="900" b="1">
              <a:solidFill>
                <a:srgbClr val="000000"/>
              </a:solidFill>
              <a:latin typeface="Arial" pitchFamily="-111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927100" y="5290646"/>
            <a:ext cx="2862263" cy="40481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lIns="0" anchor="ctr"/>
          <a:lstStyle/>
          <a:p>
            <a:pPr algn="r" defTabSz="914400">
              <a:buClrTx/>
              <a:buSzTx/>
              <a:buFontTx/>
              <a:buNone/>
              <a:defRPr/>
            </a:pPr>
            <a:endParaRPr lang="en-US" sz="900" b="1">
              <a:solidFill>
                <a:srgbClr val="000000"/>
              </a:solidFill>
              <a:latin typeface="Arial" pitchFamily="-111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1557338" y="1898159"/>
            <a:ext cx="1603375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/>
          <a:lstStyle/>
          <a:p>
            <a:pPr marL="342900" indent="-342900" algn="ctr" defTabSz="914400">
              <a:spcBef>
                <a:spcPct val="20000"/>
              </a:spcBef>
              <a:buClr>
                <a:srgbClr val="2D4E6F"/>
              </a:buClr>
              <a:buSzTx/>
              <a:buFont typeface="Wingdings" pitchFamily="-111" charset="2"/>
              <a:buNone/>
              <a:defRPr/>
            </a:pPr>
            <a:r>
              <a:rPr lang="en-GB" sz="1800" kern="0" dirty="0" err="1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CGN</a:t>
            </a:r>
            <a:r>
              <a:rPr lang="en-GB" sz="1800" kern="0" dirty="0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 (12.000)</a:t>
            </a:r>
            <a:endParaRPr lang="en-US" sz="1800" kern="0" dirty="0">
              <a:solidFill>
                <a:srgbClr val="000000"/>
              </a:solidFill>
              <a:latin typeface="+mn-lt"/>
              <a:ea typeface="ＭＳ Ｐゴシック" pitchFamily="-111" charset="-128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1508125" y="4296871"/>
            <a:ext cx="170180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/>
          <a:lstStyle/>
          <a:p>
            <a:pPr marL="342900" indent="-342900" algn="ctr" defTabSz="914400">
              <a:spcBef>
                <a:spcPct val="20000"/>
              </a:spcBef>
              <a:buClr>
                <a:srgbClr val="2D4E6F"/>
              </a:buClr>
              <a:buSzTx/>
              <a:buFont typeface="Wingdings" pitchFamily="-111" charset="2"/>
              <a:buNone/>
              <a:defRPr/>
            </a:pPr>
            <a:r>
              <a:rPr lang="en-GB" sz="1800" kern="0" dirty="0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OLAC (40.000)</a:t>
            </a:r>
            <a:endParaRPr lang="en-US" sz="1800" kern="0" dirty="0">
              <a:solidFill>
                <a:srgbClr val="000000"/>
              </a:solidFill>
              <a:latin typeface="+mn-lt"/>
              <a:ea typeface="ＭＳ Ｐゴシック" pitchFamily="-111" charset="-128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993775" y="2382346"/>
            <a:ext cx="2716213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/>
          <a:lstStyle/>
          <a:p>
            <a:pPr marL="342900" indent="-342900" algn="ctr" defTabSz="914400">
              <a:spcBef>
                <a:spcPct val="20000"/>
              </a:spcBef>
              <a:buClr>
                <a:srgbClr val="2D4E6F"/>
              </a:buClr>
              <a:buSzTx/>
              <a:buFont typeface="Wingdings" pitchFamily="-111" charset="2"/>
              <a:buNone/>
              <a:defRPr/>
            </a:pPr>
            <a:r>
              <a:rPr lang="en-GB" sz="1800" kern="0" dirty="0" err="1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End.Lang</a:t>
            </a:r>
            <a:r>
              <a:rPr lang="en-GB" sz="1800" kern="0" dirty="0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. (35.000)</a:t>
            </a:r>
            <a:endParaRPr lang="en-US" sz="1800" kern="0" dirty="0">
              <a:solidFill>
                <a:srgbClr val="000000"/>
              </a:solidFill>
              <a:latin typeface="+mn-lt"/>
              <a:ea typeface="ＭＳ Ｐゴシック" pitchFamily="-111" charset="-128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1557338" y="2858596"/>
            <a:ext cx="1603375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/>
          <a:lstStyle/>
          <a:p>
            <a:pPr marL="342900" indent="-342900" algn="ctr" defTabSz="914400">
              <a:spcBef>
                <a:spcPct val="20000"/>
              </a:spcBef>
              <a:buClr>
                <a:srgbClr val="2D4E6F"/>
              </a:buClr>
              <a:buSzTx/>
              <a:buFont typeface="Wingdings" pitchFamily="-111" charset="2"/>
              <a:buNone/>
              <a:defRPr/>
            </a:pPr>
            <a:r>
              <a:rPr lang="en-GB" sz="1800" kern="0" dirty="0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MPI (33.000)</a:t>
            </a:r>
            <a:endParaRPr lang="en-US" sz="1800" kern="0" dirty="0">
              <a:solidFill>
                <a:srgbClr val="000000"/>
              </a:solidFill>
              <a:latin typeface="+mn-lt"/>
              <a:ea typeface="ＭＳ Ｐゴシック" pitchFamily="-111" charset="-128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1557338" y="3315796"/>
            <a:ext cx="1603375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/>
          <a:lstStyle/>
          <a:p>
            <a:pPr marL="342900" indent="-342900" algn="ctr" defTabSz="914400">
              <a:spcBef>
                <a:spcPct val="20000"/>
              </a:spcBef>
              <a:buClr>
                <a:srgbClr val="2D4E6F"/>
              </a:buClr>
              <a:buSzTx/>
              <a:buFont typeface="Wingdings" pitchFamily="-111" charset="2"/>
              <a:buNone/>
              <a:defRPr/>
            </a:pPr>
            <a:r>
              <a:rPr lang="en-GB" sz="1800" kern="0" dirty="0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BAS (7.400)</a:t>
            </a:r>
            <a:endParaRPr lang="en-US" sz="1800" kern="0" dirty="0">
              <a:solidFill>
                <a:srgbClr val="000000"/>
              </a:solidFill>
              <a:latin typeface="+mn-lt"/>
              <a:ea typeface="ＭＳ Ｐゴシック" pitchFamily="-111" charset="-128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1557338" y="3812684"/>
            <a:ext cx="1603375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/>
          <a:lstStyle/>
          <a:p>
            <a:pPr marL="342900" indent="-342900" algn="ctr" defTabSz="914400">
              <a:spcBef>
                <a:spcPct val="20000"/>
              </a:spcBef>
              <a:buClr>
                <a:srgbClr val="2D4E6F"/>
              </a:buClr>
              <a:buSzTx/>
              <a:buFont typeface="Wingdings" pitchFamily="-111" charset="2"/>
              <a:buNone/>
              <a:defRPr/>
            </a:pPr>
            <a:r>
              <a:rPr lang="en-GB" sz="1800" kern="0" dirty="0" err="1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AILLA</a:t>
            </a:r>
            <a:r>
              <a:rPr lang="en-GB" sz="1800" kern="0" dirty="0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 (1.800)</a:t>
            </a:r>
            <a:endParaRPr lang="en-US" sz="1800" kern="0" dirty="0">
              <a:solidFill>
                <a:srgbClr val="000000"/>
              </a:solidFill>
              <a:latin typeface="+mn-lt"/>
              <a:ea typeface="ＭＳ Ｐゴシック" pitchFamily="-111" charset="-128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1017588" y="4801213"/>
            <a:ext cx="2682875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/>
          <a:lstStyle/>
          <a:p>
            <a:pPr marL="342900" indent="-342900" algn="ctr" defTabSz="914400">
              <a:spcBef>
                <a:spcPct val="20000"/>
              </a:spcBef>
              <a:buClr>
                <a:srgbClr val="2D4E6F"/>
              </a:buClr>
              <a:buSzTx/>
              <a:buFont typeface="Wingdings" pitchFamily="-111" charset="2"/>
              <a:buNone/>
              <a:defRPr/>
            </a:pPr>
            <a:r>
              <a:rPr lang="en-GB" sz="1800" kern="0" dirty="0" err="1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LRT</a:t>
            </a:r>
            <a:r>
              <a:rPr lang="en-GB" sz="1800" kern="0" dirty="0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 Inventory (800/137)</a:t>
            </a:r>
            <a:endParaRPr lang="en-US" sz="1800" kern="0" dirty="0">
              <a:solidFill>
                <a:srgbClr val="000000"/>
              </a:solidFill>
              <a:latin typeface="+mn-lt"/>
              <a:ea typeface="ＭＳ Ｐゴシック" pitchFamily="-111" charset="-128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 bwMode="auto">
          <a:xfrm>
            <a:off x="994259" y="5290715"/>
            <a:ext cx="2769359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/>
          <a:lstStyle/>
          <a:p>
            <a:pPr marL="342900" indent="-342900" algn="ctr" defTabSz="914400">
              <a:spcBef>
                <a:spcPct val="20000"/>
              </a:spcBef>
              <a:buClr>
                <a:srgbClr val="2D4E6F"/>
              </a:buClr>
              <a:buSzTx/>
              <a:buFont typeface="Wingdings" pitchFamily="-111" charset="2"/>
              <a:buNone/>
              <a:defRPr/>
            </a:pPr>
            <a:r>
              <a:rPr lang="en-GB" sz="1800" kern="0" dirty="0" err="1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DFKI</a:t>
            </a:r>
            <a:r>
              <a:rPr lang="en-GB" sz="1800" kern="0" dirty="0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 Tool Registry (292)</a:t>
            </a:r>
            <a:endParaRPr lang="en-US" sz="1800" kern="0" dirty="0">
              <a:solidFill>
                <a:srgbClr val="000000"/>
              </a:solidFill>
              <a:latin typeface="+mn-lt"/>
              <a:ea typeface="ＭＳ Ｐゴシック" pitchFamily="-111" charset="-128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927100" y="5774834"/>
            <a:ext cx="2862263" cy="4048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lIns="0" anchor="ctr"/>
          <a:lstStyle/>
          <a:p>
            <a:pPr algn="r" defTabSz="914400">
              <a:buClrTx/>
              <a:buSzTx/>
              <a:buFontTx/>
              <a:buNone/>
              <a:defRPr/>
            </a:pPr>
            <a:endParaRPr lang="en-US" sz="900" b="1">
              <a:solidFill>
                <a:srgbClr val="000000"/>
              </a:solidFill>
              <a:latin typeface="Arial" pitchFamily="-111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 bwMode="auto">
          <a:xfrm>
            <a:off x="1557338" y="5768484"/>
            <a:ext cx="1603375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/>
          <a:lstStyle/>
          <a:p>
            <a:pPr marL="342900" indent="-342900" algn="ctr" defTabSz="914400">
              <a:spcBef>
                <a:spcPct val="20000"/>
              </a:spcBef>
              <a:buClr>
                <a:srgbClr val="2D4E6F"/>
              </a:buClr>
              <a:buSzTx/>
              <a:buFont typeface="Wingdings" pitchFamily="-111" charset="2"/>
              <a:buNone/>
              <a:defRPr/>
            </a:pPr>
            <a:r>
              <a:rPr lang="en-GB" sz="1800" kern="0" dirty="0" smtClean="0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ELDA </a:t>
            </a:r>
            <a:r>
              <a:rPr lang="en-GB" sz="1800" kern="0" dirty="0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(60)</a:t>
            </a:r>
            <a:endParaRPr lang="en-US" sz="1800" kern="0" dirty="0">
              <a:solidFill>
                <a:srgbClr val="000000"/>
              </a:solidFill>
              <a:latin typeface="+mn-lt"/>
              <a:ea typeface="ＭＳ Ｐゴシック" pitchFamily="-111" charset="-128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927100" y="6271721"/>
            <a:ext cx="2862263" cy="40481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lIns="0" anchor="ctr"/>
          <a:lstStyle/>
          <a:p>
            <a:pPr algn="r" defTabSz="914400">
              <a:buClrTx/>
              <a:buSzTx/>
              <a:buFontTx/>
              <a:buNone/>
              <a:defRPr/>
            </a:pPr>
            <a:endParaRPr lang="en-US" sz="900" b="1">
              <a:solidFill>
                <a:srgbClr val="000000"/>
              </a:solidFill>
              <a:latin typeface="Arial" pitchFamily="-111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 bwMode="auto">
          <a:xfrm>
            <a:off x="1557338" y="6278071"/>
            <a:ext cx="1603375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/>
          <a:lstStyle/>
          <a:p>
            <a:pPr marL="342900" indent="-342900" algn="ctr" defTabSz="914400">
              <a:spcBef>
                <a:spcPct val="20000"/>
              </a:spcBef>
              <a:buClr>
                <a:srgbClr val="2D4E6F"/>
              </a:buClr>
              <a:buSzTx/>
              <a:buFont typeface="Wingdings" pitchFamily="-111" charset="2"/>
              <a:buNone/>
              <a:defRPr/>
            </a:pPr>
            <a:r>
              <a:rPr lang="en-GB" sz="1800" kern="0" dirty="0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others</a:t>
            </a:r>
            <a:endParaRPr lang="en-US" sz="1800" kern="0" dirty="0">
              <a:solidFill>
                <a:srgbClr val="000000"/>
              </a:solidFill>
              <a:latin typeface="+mn-lt"/>
              <a:ea typeface="ＭＳ Ｐゴシック" pitchFamily="-111" charset="-128"/>
            </a:endParaRPr>
          </a:p>
        </p:txBody>
      </p:sp>
      <p:sp>
        <p:nvSpPr>
          <p:cNvPr id="26" name="Left Brace 25"/>
          <p:cNvSpPr>
            <a:spLocks/>
          </p:cNvSpPr>
          <p:nvPr/>
        </p:nvSpPr>
        <p:spPr bwMode="auto">
          <a:xfrm>
            <a:off x="649288" y="1866409"/>
            <a:ext cx="371475" cy="2384425"/>
          </a:xfrm>
          <a:prstGeom prst="leftBrace">
            <a:avLst>
              <a:gd name="adj1" fmla="val 8321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anchor="ctr"/>
          <a:lstStyle/>
          <a:p>
            <a:pPr algn="r" defTabSz="914400">
              <a:buClrTx/>
              <a:buSzTx/>
              <a:buFontTx/>
              <a:buNone/>
            </a:pPr>
            <a:endParaRPr lang="en-US" sz="9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 bwMode="auto">
          <a:xfrm>
            <a:off x="0" y="2818909"/>
            <a:ext cx="887413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/>
          <a:lstStyle/>
          <a:p>
            <a:pPr marL="342900" indent="-342900" algn="ctr" defTabSz="914400">
              <a:spcBef>
                <a:spcPct val="20000"/>
              </a:spcBef>
              <a:buClr>
                <a:srgbClr val="2D4E6F"/>
              </a:buClr>
              <a:buSzTx/>
              <a:buFont typeface="Wingdings" pitchFamily="-111" charset="2"/>
              <a:buNone/>
              <a:defRPr/>
            </a:pPr>
            <a:r>
              <a:rPr lang="en-GB" sz="1400" kern="0" dirty="0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IMDI</a:t>
            </a:r>
          </a:p>
          <a:p>
            <a:pPr marL="342900" indent="-342900" algn="ctr" defTabSz="914400">
              <a:spcBef>
                <a:spcPct val="20000"/>
              </a:spcBef>
              <a:buClr>
                <a:srgbClr val="2D4E6F"/>
              </a:buClr>
              <a:buSzTx/>
              <a:buFont typeface="Wingdings" pitchFamily="-111" charset="2"/>
              <a:buNone/>
              <a:defRPr/>
            </a:pPr>
            <a:r>
              <a:rPr lang="en-GB" sz="1400" kern="0" dirty="0">
                <a:solidFill>
                  <a:srgbClr val="000000"/>
                </a:solidFill>
                <a:ea typeface="ＭＳ Ｐゴシック" pitchFamily="-111" charset="-128"/>
              </a:rPr>
              <a:t>Domain</a:t>
            </a:r>
            <a:endParaRPr lang="en-US" sz="1400" kern="0" dirty="0">
              <a:solidFill>
                <a:srgbClr val="000000"/>
              </a:solidFill>
              <a:latin typeface="+mn-lt"/>
              <a:ea typeface="ＭＳ Ｐゴシック" pitchFamily="-111" charset="-128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7713" y="2241059"/>
            <a:ext cx="190500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0" name="Straight Arrow Connector 40"/>
          <p:cNvCxnSpPr>
            <a:cxnSpLocks noChangeShapeType="1"/>
          </p:cNvCxnSpPr>
          <p:nvPr/>
        </p:nvCxnSpPr>
        <p:spPr bwMode="auto">
          <a:xfrm flipV="1">
            <a:off x="6613525" y="2869294"/>
            <a:ext cx="484188" cy="14414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1" name="Content Placeholder 2"/>
          <p:cNvSpPr txBox="1">
            <a:spLocks/>
          </p:cNvSpPr>
          <p:nvPr/>
        </p:nvSpPr>
        <p:spPr bwMode="auto">
          <a:xfrm rot="20216096">
            <a:off x="7183438" y="2587134"/>
            <a:ext cx="1708150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/>
          <a:lstStyle/>
          <a:p>
            <a:pPr marL="342900" indent="-342900" algn="ctr" defTabSz="914400">
              <a:spcBef>
                <a:spcPct val="20000"/>
              </a:spcBef>
              <a:buClr>
                <a:srgbClr val="2D4E6F"/>
              </a:buClr>
              <a:buSzTx/>
              <a:buFont typeface="Wingdings" pitchFamily="-111" charset="2"/>
              <a:buNone/>
              <a:defRPr/>
            </a:pPr>
            <a:r>
              <a:rPr lang="en-GB" sz="1800" kern="0" dirty="0">
                <a:solidFill>
                  <a:srgbClr val="FF0000"/>
                </a:solidFill>
                <a:latin typeface="+mn-lt"/>
                <a:ea typeface="ＭＳ Ｐゴシック" pitchFamily="-111" charset="-128"/>
              </a:rPr>
              <a:t>GIS overlay</a:t>
            </a:r>
            <a:endParaRPr lang="en-US" sz="1800" kern="0" dirty="0">
              <a:solidFill>
                <a:srgbClr val="FF0000"/>
              </a:solidFill>
              <a:latin typeface="+mn-lt"/>
              <a:ea typeface="ＭＳ Ｐゴシック" pitchFamily="-111" charset="-128"/>
            </a:endParaRPr>
          </a:p>
        </p:txBody>
      </p:sp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7713" y="3671396"/>
            <a:ext cx="19050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4" name="Straight Arrow Connector 41"/>
          <p:cNvCxnSpPr>
            <a:cxnSpLocks noChangeShapeType="1"/>
          </p:cNvCxnSpPr>
          <p:nvPr/>
        </p:nvCxnSpPr>
        <p:spPr bwMode="auto">
          <a:xfrm>
            <a:off x="6613525" y="4310744"/>
            <a:ext cx="484188" cy="31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5" name="Content Placeholder 2"/>
          <p:cNvSpPr txBox="1">
            <a:spLocks/>
          </p:cNvSpPr>
          <p:nvPr/>
        </p:nvSpPr>
        <p:spPr bwMode="auto">
          <a:xfrm rot="20216096">
            <a:off x="6958013" y="4019059"/>
            <a:ext cx="2281237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/>
          <a:lstStyle/>
          <a:p>
            <a:pPr marL="342900" indent="-342900" algn="ctr" defTabSz="914400">
              <a:spcBef>
                <a:spcPct val="20000"/>
              </a:spcBef>
              <a:buClr>
                <a:srgbClr val="2D4E6F"/>
              </a:buClr>
              <a:buSzTx/>
              <a:buFont typeface="Wingdings" pitchFamily="-111" charset="2"/>
              <a:buNone/>
              <a:defRPr/>
            </a:pPr>
            <a:r>
              <a:rPr lang="en-GB" sz="1800" kern="0" dirty="0">
                <a:solidFill>
                  <a:srgbClr val="FF0000"/>
                </a:solidFill>
                <a:latin typeface="+mn-lt"/>
                <a:ea typeface="ＭＳ Ｐゴシック" pitchFamily="-111" charset="-128"/>
              </a:rPr>
              <a:t>Facetted Browser</a:t>
            </a:r>
            <a:endParaRPr lang="en-US" sz="1800" kern="0" dirty="0">
              <a:solidFill>
                <a:srgbClr val="FF0000"/>
              </a:solidFill>
              <a:latin typeface="+mn-lt"/>
              <a:ea typeface="ＭＳ Ｐゴシック" pitchFamily="-111" charset="-128"/>
            </a:endParaRPr>
          </a:p>
        </p:txBody>
      </p:sp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7713" y="5130309"/>
            <a:ext cx="19050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8" name="Straight Arrow Connector 42"/>
          <p:cNvCxnSpPr>
            <a:cxnSpLocks noChangeShapeType="1"/>
          </p:cNvCxnSpPr>
          <p:nvPr/>
        </p:nvCxnSpPr>
        <p:spPr bwMode="auto">
          <a:xfrm>
            <a:off x="6613525" y="4310744"/>
            <a:ext cx="484188" cy="14620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9" name="Content Placeholder 2"/>
          <p:cNvSpPr txBox="1">
            <a:spLocks/>
          </p:cNvSpPr>
          <p:nvPr/>
        </p:nvSpPr>
        <p:spPr bwMode="auto">
          <a:xfrm rot="20216096">
            <a:off x="7189788" y="5497021"/>
            <a:ext cx="1709737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/>
          <a:lstStyle/>
          <a:p>
            <a:pPr marL="342900" indent="-342900" algn="ctr" defTabSz="914400">
              <a:spcBef>
                <a:spcPct val="20000"/>
              </a:spcBef>
              <a:buClr>
                <a:srgbClr val="2D4E6F"/>
              </a:buClr>
              <a:buSzTx/>
              <a:buFont typeface="Wingdings" pitchFamily="-111" charset="2"/>
              <a:buNone/>
              <a:defRPr/>
            </a:pPr>
            <a:r>
              <a:rPr lang="en-GB" sz="1800" kern="0" dirty="0">
                <a:solidFill>
                  <a:srgbClr val="FF0000"/>
                </a:solidFill>
                <a:latin typeface="+mn-lt"/>
                <a:ea typeface="ＭＳ Ｐゴシック" pitchFamily="-111" charset="-128"/>
              </a:rPr>
              <a:t>Catalogue</a:t>
            </a:r>
            <a:endParaRPr lang="en-US" sz="1800" kern="0" dirty="0">
              <a:solidFill>
                <a:srgbClr val="FF0000"/>
              </a:solidFill>
              <a:latin typeface="+mn-lt"/>
              <a:ea typeface="ＭＳ Ｐゴシック" pitchFamily="-111" charset="-128"/>
            </a:endParaRPr>
          </a:p>
        </p:txBody>
      </p:sp>
      <p:sp>
        <p:nvSpPr>
          <p:cNvPr id="41" name="Flowchart: Magnetic Disk 40"/>
          <p:cNvSpPr/>
          <p:nvPr/>
        </p:nvSpPr>
        <p:spPr bwMode="auto">
          <a:xfrm>
            <a:off x="5260975" y="3390409"/>
            <a:ext cx="1352550" cy="1709737"/>
          </a:xfrm>
          <a:prstGeom prst="flowChartMagneticDisk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anchor="ctr"/>
          <a:lstStyle/>
          <a:p>
            <a:pPr algn="r" defTabSz="914400">
              <a:buClrTx/>
              <a:buSzTx/>
              <a:buFontTx/>
              <a:buNone/>
              <a:defRPr/>
            </a:pPr>
            <a:endParaRPr lang="en-US" sz="900" b="1">
              <a:solidFill>
                <a:srgbClr val="000000"/>
              </a:solidFill>
              <a:latin typeface="Arial" pitchFamily="-111" charset="0"/>
            </a:endParaRPr>
          </a:p>
        </p:txBody>
      </p:sp>
      <p:cxnSp>
        <p:nvCxnSpPr>
          <p:cNvPr id="42" name="Straight Arrow Connector 30"/>
          <p:cNvCxnSpPr>
            <a:cxnSpLocks noChangeShapeType="1"/>
            <a:stCxn id="5" idx="3"/>
            <a:endCxn id="41" idx="2"/>
          </p:cNvCxnSpPr>
          <p:nvPr/>
        </p:nvCxnSpPr>
        <p:spPr bwMode="auto">
          <a:xfrm>
            <a:off x="3789363" y="2128105"/>
            <a:ext cx="1471612" cy="211717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43" name="Straight Arrow Connector 31"/>
          <p:cNvCxnSpPr>
            <a:cxnSpLocks noChangeShapeType="1"/>
            <a:stCxn id="7" idx="3"/>
            <a:endCxn id="41" idx="2"/>
          </p:cNvCxnSpPr>
          <p:nvPr/>
        </p:nvCxnSpPr>
        <p:spPr bwMode="auto">
          <a:xfrm>
            <a:off x="3789363" y="2598005"/>
            <a:ext cx="1471612" cy="164727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44" name="Straight Arrow Connector 32"/>
          <p:cNvCxnSpPr>
            <a:cxnSpLocks noChangeShapeType="1"/>
            <a:stCxn id="8" idx="3"/>
            <a:endCxn id="41" idx="2"/>
          </p:cNvCxnSpPr>
          <p:nvPr/>
        </p:nvCxnSpPr>
        <p:spPr bwMode="auto">
          <a:xfrm>
            <a:off x="3789363" y="3074255"/>
            <a:ext cx="1471612" cy="117102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45" name="Straight Arrow Connector 33"/>
          <p:cNvCxnSpPr>
            <a:cxnSpLocks noChangeShapeType="1"/>
            <a:stCxn id="9" idx="3"/>
            <a:endCxn id="41" idx="2"/>
          </p:cNvCxnSpPr>
          <p:nvPr/>
        </p:nvCxnSpPr>
        <p:spPr bwMode="auto">
          <a:xfrm>
            <a:off x="3789363" y="3552092"/>
            <a:ext cx="1471612" cy="693186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46" name="Straight Arrow Connector 34"/>
          <p:cNvCxnSpPr>
            <a:cxnSpLocks noChangeShapeType="1"/>
            <a:stCxn id="10" idx="3"/>
            <a:endCxn id="41" idx="2"/>
          </p:cNvCxnSpPr>
          <p:nvPr/>
        </p:nvCxnSpPr>
        <p:spPr bwMode="auto">
          <a:xfrm>
            <a:off x="3789363" y="4048980"/>
            <a:ext cx="1471612" cy="19629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47" name="Straight Arrow Connector 35"/>
          <p:cNvCxnSpPr>
            <a:cxnSpLocks noChangeShapeType="1"/>
            <a:stCxn id="6" idx="3"/>
            <a:endCxn id="41" idx="2"/>
          </p:cNvCxnSpPr>
          <p:nvPr/>
        </p:nvCxnSpPr>
        <p:spPr bwMode="auto">
          <a:xfrm flipV="1">
            <a:off x="3789363" y="4245278"/>
            <a:ext cx="1471612" cy="27360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48" name="Straight Arrow Connector 36"/>
          <p:cNvCxnSpPr>
            <a:cxnSpLocks noChangeShapeType="1"/>
            <a:stCxn id="11" idx="3"/>
            <a:endCxn id="41" idx="2"/>
          </p:cNvCxnSpPr>
          <p:nvPr/>
        </p:nvCxnSpPr>
        <p:spPr bwMode="auto">
          <a:xfrm flipV="1">
            <a:off x="3802615" y="4245278"/>
            <a:ext cx="1458360" cy="77048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49" name="Straight Arrow Connector 37"/>
          <p:cNvCxnSpPr>
            <a:cxnSpLocks noChangeShapeType="1"/>
            <a:stCxn id="12" idx="3"/>
            <a:endCxn id="41" idx="2"/>
          </p:cNvCxnSpPr>
          <p:nvPr/>
        </p:nvCxnSpPr>
        <p:spPr bwMode="auto">
          <a:xfrm flipV="1">
            <a:off x="3789363" y="4245278"/>
            <a:ext cx="1471612" cy="126102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0" name="Straight Arrow Connector 38"/>
          <p:cNvCxnSpPr>
            <a:cxnSpLocks noChangeShapeType="1"/>
            <a:stCxn id="21" idx="3"/>
            <a:endCxn id="41" idx="2"/>
          </p:cNvCxnSpPr>
          <p:nvPr/>
        </p:nvCxnSpPr>
        <p:spPr bwMode="auto">
          <a:xfrm flipV="1">
            <a:off x="3789363" y="4245278"/>
            <a:ext cx="1471612" cy="1745214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1" name="Straight Arrow Connector 39"/>
          <p:cNvCxnSpPr>
            <a:cxnSpLocks noChangeShapeType="1"/>
            <a:stCxn id="23" idx="3"/>
            <a:endCxn id="41" idx="2"/>
          </p:cNvCxnSpPr>
          <p:nvPr/>
        </p:nvCxnSpPr>
        <p:spPr bwMode="auto">
          <a:xfrm flipV="1">
            <a:off x="3789363" y="4245278"/>
            <a:ext cx="1471612" cy="224210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52" name="Oval 51"/>
          <p:cNvSpPr/>
          <p:nvPr/>
        </p:nvSpPr>
        <p:spPr bwMode="auto">
          <a:xfrm>
            <a:off x="4200525" y="2476009"/>
            <a:ext cx="477838" cy="3578225"/>
          </a:xfrm>
          <a:prstGeom prst="ellipse">
            <a:avLst/>
          </a:prstGeom>
          <a:solidFill>
            <a:schemeClr val="bg2">
              <a:lumMod val="40000"/>
              <a:lumOff val="60000"/>
              <a:alpha val="66000"/>
            </a:schemeClr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lIns="0" anchor="ctr"/>
          <a:lstStyle/>
          <a:p>
            <a:pPr algn="r" defTabSz="914400">
              <a:buClrTx/>
              <a:buSzTx/>
              <a:buFontTx/>
              <a:buNone/>
              <a:defRPr/>
            </a:pPr>
            <a:endParaRPr lang="en-US" sz="900" b="1">
              <a:solidFill>
                <a:srgbClr val="000000"/>
              </a:solidFill>
              <a:latin typeface="Arial" pitchFamily="-111" charset="0"/>
            </a:endParaRPr>
          </a:p>
        </p:txBody>
      </p:sp>
      <p:sp>
        <p:nvSpPr>
          <p:cNvPr id="53" name="Content Placeholder 2"/>
          <p:cNvSpPr txBox="1">
            <a:spLocks/>
          </p:cNvSpPr>
          <p:nvPr/>
        </p:nvSpPr>
        <p:spPr bwMode="auto">
          <a:xfrm>
            <a:off x="4837113" y="5390659"/>
            <a:ext cx="1868487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/>
          <a:lstStyle/>
          <a:p>
            <a:pPr marL="342900" indent="-342900" algn="l" defTabSz="914400">
              <a:spcBef>
                <a:spcPct val="20000"/>
              </a:spcBef>
              <a:buClr>
                <a:srgbClr val="2D4E6F"/>
              </a:buClr>
              <a:buSzTx/>
              <a:buFont typeface="Wingdings" pitchFamily="-111" charset="2"/>
              <a:buNone/>
              <a:defRPr/>
            </a:pPr>
            <a:r>
              <a:rPr lang="en-GB" sz="1800" kern="0" dirty="0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hard problem:</a:t>
            </a:r>
          </a:p>
          <a:p>
            <a:pPr marL="342900" indent="-342900" algn="l" defTabSz="914400">
              <a:spcBef>
                <a:spcPct val="20000"/>
              </a:spcBef>
              <a:buClr>
                <a:srgbClr val="2D4E6F"/>
              </a:buClr>
              <a:buSzTx/>
              <a:buFont typeface="Wingdings" pitchFamily="-111" charset="2"/>
              <a:buNone/>
              <a:defRPr/>
            </a:pPr>
            <a:r>
              <a:rPr lang="en-GB" sz="1800" kern="0" dirty="0">
                <a:solidFill>
                  <a:srgbClr val="000000"/>
                </a:solidFill>
                <a:ea typeface="ＭＳ Ｐゴシック" pitchFamily="-111" charset="-128"/>
              </a:rPr>
              <a:t>- mapping</a:t>
            </a:r>
          </a:p>
          <a:p>
            <a:pPr marL="342900" indent="-342900" algn="l" defTabSz="914400">
              <a:spcBef>
                <a:spcPct val="20000"/>
              </a:spcBef>
              <a:buClr>
                <a:srgbClr val="2D4E6F"/>
              </a:buClr>
              <a:buSzTx/>
              <a:buFont typeface="Wingdings" pitchFamily="-111" charset="2"/>
              <a:buNone/>
              <a:defRPr/>
            </a:pPr>
            <a:r>
              <a:rPr lang="en-GB" sz="1800" kern="0" dirty="0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- </a:t>
            </a:r>
            <a:r>
              <a:rPr lang="en-GB" sz="1800" kern="0" dirty="0" smtClean="0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granul</a:t>
            </a:r>
            <a:r>
              <a:rPr lang="en-GB" sz="1800" kern="0" dirty="0" smtClean="0">
                <a:solidFill>
                  <a:srgbClr val="000000"/>
                </a:solidFill>
                <a:ea typeface="ＭＳ Ｐゴシック" pitchFamily="-111" charset="-128"/>
              </a:rPr>
              <a:t>arity</a:t>
            </a:r>
            <a:endParaRPr lang="en-GB" sz="1800" kern="0" dirty="0">
              <a:solidFill>
                <a:srgbClr val="000000"/>
              </a:solidFill>
              <a:ea typeface="ＭＳ Ｐゴシック" pitchFamily="-111" charset="-128"/>
            </a:endParaRPr>
          </a:p>
          <a:p>
            <a:pPr marL="342900" indent="-342900" algn="l" defTabSz="914400">
              <a:spcBef>
                <a:spcPct val="20000"/>
              </a:spcBef>
              <a:buClr>
                <a:srgbClr val="2D4E6F"/>
              </a:buClr>
              <a:buSzTx/>
              <a:buFont typeface="Wingdings" pitchFamily="-111" charset="2"/>
              <a:buNone/>
              <a:defRPr/>
            </a:pPr>
            <a:r>
              <a:rPr lang="en-GB" sz="1800" kern="0" dirty="0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- curation </a:t>
            </a:r>
            <a:endParaRPr lang="en-US" sz="1800" kern="0" dirty="0">
              <a:solidFill>
                <a:srgbClr val="000000"/>
              </a:solidFill>
              <a:latin typeface="+mn-lt"/>
              <a:ea typeface="ＭＳ Ｐゴシック" pitchFamily="-111" charset="-128"/>
            </a:endParaRPr>
          </a:p>
        </p:txBody>
      </p:sp>
      <p:sp>
        <p:nvSpPr>
          <p:cNvPr id="54" name="Content Placeholder 2"/>
          <p:cNvSpPr txBox="1">
            <a:spLocks/>
          </p:cNvSpPr>
          <p:nvPr/>
        </p:nvSpPr>
        <p:spPr bwMode="auto">
          <a:xfrm>
            <a:off x="5394325" y="4198446"/>
            <a:ext cx="11255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/>
          <a:lstStyle/>
          <a:p>
            <a:pPr marL="342900" indent="-342900" algn="ctr" defTabSz="914400">
              <a:spcBef>
                <a:spcPct val="20000"/>
              </a:spcBef>
              <a:buClr>
                <a:srgbClr val="2D4E6F"/>
              </a:buClr>
              <a:buSzTx/>
              <a:buFont typeface="Wingdings" pitchFamily="-111" charset="2"/>
              <a:buNone/>
              <a:defRPr/>
            </a:pPr>
            <a:r>
              <a:rPr lang="en-GB" sz="1800" kern="0" dirty="0">
                <a:solidFill>
                  <a:schemeClr val="bg1"/>
                </a:solidFill>
                <a:latin typeface="+mn-lt"/>
                <a:ea typeface="ＭＳ Ｐゴシック" pitchFamily="-111" charset="-128"/>
              </a:rPr>
              <a:t>Indexes</a:t>
            </a:r>
            <a:endParaRPr lang="en-US" sz="1800" kern="0" dirty="0">
              <a:solidFill>
                <a:schemeClr val="bg1"/>
              </a:solidFill>
              <a:latin typeface="+mn-lt"/>
              <a:ea typeface="ＭＳ Ｐゴシック" pitchFamily="-111" charset="-128"/>
            </a:endParaRPr>
          </a:p>
        </p:txBody>
      </p:sp>
      <p:sp>
        <p:nvSpPr>
          <p:cNvPr id="55" name="Content Placeholder 2"/>
          <p:cNvSpPr txBox="1">
            <a:spLocks/>
          </p:cNvSpPr>
          <p:nvPr/>
        </p:nvSpPr>
        <p:spPr bwMode="auto">
          <a:xfrm>
            <a:off x="4826000" y="1858471"/>
            <a:ext cx="230367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/>
          <a:lstStyle/>
          <a:p>
            <a:pPr marL="342900" indent="-342900" algn="l" defTabSz="914400">
              <a:spcBef>
                <a:spcPct val="20000"/>
              </a:spcBef>
              <a:buClr>
                <a:srgbClr val="2D4E6F"/>
              </a:buClr>
              <a:buSzTx/>
              <a:buFont typeface="Wingdings" pitchFamily="-111" charset="2"/>
              <a:buNone/>
              <a:defRPr/>
            </a:pPr>
            <a:r>
              <a:rPr lang="en-GB" sz="1800" kern="0" dirty="0" err="1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OAI</a:t>
            </a:r>
            <a:r>
              <a:rPr lang="en-GB" sz="1800" kern="0" dirty="0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 </a:t>
            </a:r>
            <a:r>
              <a:rPr lang="en-GB" sz="1800" kern="0" dirty="0" err="1" smtClean="0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PMH</a:t>
            </a:r>
            <a:r>
              <a:rPr lang="en-GB" sz="1800" kern="0" dirty="0" smtClean="0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 harvesting </a:t>
            </a:r>
            <a:endParaRPr lang="en-GB" sz="1800" kern="0" dirty="0">
              <a:solidFill>
                <a:srgbClr val="000000"/>
              </a:solidFill>
              <a:latin typeface="+mn-lt"/>
              <a:ea typeface="ＭＳ Ｐゴシック" pitchFamily="-111" charset="-128"/>
            </a:endParaRPr>
          </a:p>
          <a:p>
            <a:pPr marL="342900" indent="-342900" algn="l" defTabSz="914400">
              <a:spcBef>
                <a:spcPct val="20000"/>
              </a:spcBef>
              <a:buClr>
                <a:srgbClr val="2D4E6F"/>
              </a:buClr>
              <a:buSzTx/>
              <a:buFont typeface="Wingdings" pitchFamily="-111" charset="2"/>
              <a:buNone/>
              <a:defRPr/>
            </a:pPr>
            <a:r>
              <a:rPr lang="en-GB" sz="1800" kern="0" dirty="0" smtClean="0">
                <a:solidFill>
                  <a:srgbClr val="000000"/>
                </a:solidFill>
                <a:latin typeface="+mn-lt"/>
                <a:ea typeface="ＭＳ Ｐゴシック" pitchFamily="-111" charset="-128"/>
              </a:rPr>
              <a:t>and transformation</a:t>
            </a:r>
            <a:endParaRPr lang="en-US" sz="1800" kern="0" dirty="0">
              <a:solidFill>
                <a:srgbClr val="000000"/>
              </a:solidFill>
              <a:latin typeface="+mn-lt"/>
              <a:ea typeface="ＭＳ Ｐゴシック" pitchFamily="-111" charset="-128"/>
            </a:endParaRPr>
          </a:p>
        </p:txBody>
      </p:sp>
      <p:cxnSp>
        <p:nvCxnSpPr>
          <p:cNvPr id="56" name="Straight Connector 51"/>
          <p:cNvCxnSpPr>
            <a:cxnSpLocks noChangeShapeType="1"/>
            <a:stCxn id="52" idx="0"/>
            <a:endCxn id="55" idx="1"/>
          </p:cNvCxnSpPr>
          <p:nvPr/>
        </p:nvCxnSpPr>
        <p:spPr bwMode="auto">
          <a:xfrm rot="5400000" flipH="1" flipV="1">
            <a:off x="4502944" y="2152953"/>
            <a:ext cx="259556" cy="38655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58" name="Rectangle 2"/>
          <p:cNvSpPr txBox="1">
            <a:spLocks noChangeArrowheads="1"/>
          </p:cNvSpPr>
          <p:nvPr/>
        </p:nvSpPr>
        <p:spPr bwMode="auto">
          <a:xfrm>
            <a:off x="384314" y="1124778"/>
            <a:ext cx="8362122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Virtual Language Observatory with 270.000 objects, but ...</a:t>
            </a: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799" y="190500"/>
            <a:ext cx="6077528" cy="800100"/>
          </a:xfrm>
        </p:spPr>
        <p:txBody>
          <a:bodyPr/>
          <a:lstStyle/>
          <a:p>
            <a:pPr eaLnBrk="1" hangingPunct="1"/>
            <a:r>
              <a:rPr lang="en-US" dirty="0" smtClean="0"/>
              <a:t>Summarizing</a:t>
            </a:r>
            <a:endParaRPr lang="en-GB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269590" y="1523701"/>
            <a:ext cx="887441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en-GB" sz="2000" b="0" dirty="0" smtClean="0"/>
              <a:t> </a:t>
            </a:r>
            <a:r>
              <a:rPr lang="en-US" sz="2000" b="0" dirty="0" smtClean="0"/>
              <a:t>we need stable and powerful service centers to convince </a:t>
            </a:r>
          </a:p>
          <a:p>
            <a:pPr algn="l"/>
            <a:r>
              <a:rPr lang="en-US" sz="2000" b="0" dirty="0" smtClean="0"/>
              <a:t>   researchers 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to deposit their data (and thus make it explicit) and 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to rely on web-based services 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b="0" dirty="0" smtClean="0"/>
              <a:t> we know that this will take a while and also requires some pressure </a:t>
            </a:r>
          </a:p>
          <a:p>
            <a:pPr algn="l"/>
            <a:r>
              <a:rPr lang="en-US" sz="2000" b="0" dirty="0" smtClean="0"/>
              <a:t>   (see NSF, </a:t>
            </a:r>
            <a:r>
              <a:rPr lang="en-US" sz="2000" b="0" dirty="0" err="1" smtClean="0"/>
              <a:t>NWO</a:t>
            </a:r>
            <a:r>
              <a:rPr lang="en-US" sz="2000" b="0" dirty="0" smtClean="0"/>
              <a:t>, ...)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b="0" dirty="0" smtClean="0"/>
              <a:t> there are some major ingredients for continuing on this road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establish trust along various dimensions </a:t>
            </a:r>
          </a:p>
          <a:p>
            <a:pPr lvl="1" algn="l"/>
            <a:r>
              <a:rPr lang="en-US" sz="2000" b="0" dirty="0" smtClean="0"/>
              <a:t>  (availability, security, persistence, scalability, ...)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stepwise move towards standards (as discussed the other 2 days)</a:t>
            </a:r>
          </a:p>
          <a:p>
            <a:pPr lvl="1" algn="l"/>
            <a:r>
              <a:rPr lang="en-US" sz="2000" b="0" dirty="0" smtClean="0"/>
              <a:t>   (hide complexity by tools!!)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carry out regular quality assessment and performance monitoring 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support dynamic research workflows 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0" dirty="0" smtClean="0"/>
              <a:t> participate in European trust federations </a:t>
            </a:r>
          </a:p>
          <a:p>
            <a:pPr algn="l">
              <a:buFont typeface="Arial" pitchFamily="34" charset="0"/>
              <a:buChar char="•"/>
            </a:pPr>
            <a:endParaRPr lang="en-US" sz="2000" b="0" dirty="0" smtClean="0"/>
          </a:p>
          <a:p>
            <a:pPr algn="l"/>
            <a:r>
              <a:rPr lang="en-US" sz="2000" b="0" dirty="0" smtClean="0"/>
              <a:t>THIS IS ALREADY HAPPENING - BUT NOT YET SYSTEMATICALLY </a:t>
            </a:r>
            <a:endParaRPr lang="en-GB" sz="2000" b="0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799" y="190500"/>
            <a:ext cx="6077528" cy="800100"/>
          </a:xfrm>
        </p:spPr>
        <p:txBody>
          <a:bodyPr/>
          <a:lstStyle/>
          <a:p>
            <a:pPr eaLnBrk="1" hangingPunct="1"/>
            <a:r>
              <a:rPr lang="en-US" dirty="0" smtClean="0"/>
              <a:t>Can we achieve something?</a:t>
            </a:r>
            <a:endParaRPr lang="en-GB" dirty="0" smtClean="0"/>
          </a:p>
        </p:txBody>
      </p:sp>
      <p:pic>
        <p:nvPicPr>
          <p:cNvPr id="4" name="Picture 6" descr="schienen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1438" y="1444488"/>
            <a:ext cx="2246243" cy="193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icetrasse_03110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22306" y="1444488"/>
            <a:ext cx="2642312" cy="1934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38539" y="4122800"/>
            <a:ext cx="531412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2000" b="0" dirty="0">
                <a:latin typeface="Arial Unicode MS" pitchFamily="34" charset="-128"/>
              </a:rPr>
              <a:t>Falls </a:t>
            </a:r>
            <a:r>
              <a:rPr lang="en-US" sz="2000" b="0" dirty="0" err="1">
                <a:latin typeface="Arial Unicode MS" pitchFamily="34" charset="-128"/>
              </a:rPr>
              <a:t>nicht</a:t>
            </a:r>
            <a:r>
              <a:rPr lang="en-US" sz="2000" b="0" dirty="0">
                <a:latin typeface="Arial Unicode MS" pitchFamily="34" charset="-128"/>
              </a:rPr>
              <a:t> to end in </a:t>
            </a:r>
            <a:r>
              <a:rPr lang="en-US" sz="2000" b="0" dirty="0" err="1">
                <a:latin typeface="Arial Unicode MS" pitchFamily="34" charset="-128"/>
              </a:rPr>
              <a:t>Babylonish</a:t>
            </a:r>
            <a:r>
              <a:rPr lang="en-US" sz="2000" b="0" dirty="0">
                <a:latin typeface="Arial Unicode MS" pitchFamily="34" charset="-128"/>
              </a:rPr>
              <a:t> scenario </a:t>
            </a:r>
            <a:endParaRPr lang="en-US" sz="2000" b="0" dirty="0" smtClean="0">
              <a:latin typeface="Arial Unicode MS" pitchFamily="34" charset="-128"/>
            </a:endParaRPr>
          </a:p>
          <a:p>
            <a:pPr algn="l"/>
            <a:r>
              <a:rPr lang="en-US" sz="2000" b="0" dirty="0" smtClean="0">
                <a:latin typeface="Arial Unicode MS" pitchFamily="34" charset="-128"/>
              </a:rPr>
              <a:t>nous </a:t>
            </a:r>
            <a:r>
              <a:rPr lang="en-US" sz="2000" b="0" dirty="0" err="1">
                <a:latin typeface="Arial Unicode MS" pitchFamily="34" charset="-128"/>
              </a:rPr>
              <a:t>avons</a:t>
            </a:r>
            <a:r>
              <a:rPr lang="en-US" sz="2000" b="0" dirty="0">
                <a:latin typeface="Arial Unicode MS" pitchFamily="34" charset="-128"/>
              </a:rPr>
              <a:t> still </a:t>
            </a:r>
            <a:r>
              <a:rPr lang="en-US" sz="2000" b="0" dirty="0" err="1" smtClean="0">
                <a:latin typeface="Arial Unicode MS" pitchFamily="34" charset="-128"/>
              </a:rPr>
              <a:t>algo</a:t>
            </a:r>
            <a:r>
              <a:rPr lang="en-US" sz="2000" b="0" dirty="0" smtClean="0">
                <a:latin typeface="Arial Unicode MS" pitchFamily="34" charset="-128"/>
              </a:rPr>
              <a:t> time </a:t>
            </a:r>
            <a:r>
              <a:rPr lang="en-US" sz="2000" b="0" dirty="0" err="1">
                <a:latin typeface="Arial Unicode MS" pitchFamily="34" charset="-128"/>
              </a:rPr>
              <a:t>om</a:t>
            </a:r>
            <a:r>
              <a:rPr lang="en-US" sz="2000" b="0" dirty="0">
                <a:latin typeface="Arial Unicode MS" pitchFamily="34" charset="-128"/>
              </a:rPr>
              <a:t> </a:t>
            </a:r>
            <a:r>
              <a:rPr lang="en-US" sz="2000" b="0" dirty="0" err="1" smtClean="0">
                <a:latin typeface="Arial Unicode MS" pitchFamily="34" charset="-128"/>
              </a:rPr>
              <a:t>sistemas</a:t>
            </a:r>
            <a:r>
              <a:rPr lang="en-US" sz="2000" b="0" dirty="0" smtClean="0">
                <a:latin typeface="Arial Unicode MS" pitchFamily="34" charset="-128"/>
              </a:rPr>
              <a:t> </a:t>
            </a:r>
          </a:p>
          <a:p>
            <a:pPr algn="l"/>
            <a:r>
              <a:rPr lang="en-US" sz="2000" b="0" dirty="0" err="1" smtClean="0">
                <a:latin typeface="Arial Unicode MS" pitchFamily="34" charset="-128"/>
              </a:rPr>
              <a:t>te</a:t>
            </a:r>
            <a:r>
              <a:rPr lang="en-US" sz="2000" b="0" dirty="0" smtClean="0">
                <a:latin typeface="Arial Unicode MS" pitchFamily="34" charset="-128"/>
              </a:rPr>
              <a:t> </a:t>
            </a:r>
            <a:r>
              <a:rPr lang="en-US" sz="2000" b="0" dirty="0">
                <a:latin typeface="Arial Unicode MS" pitchFamily="34" charset="-128"/>
              </a:rPr>
              <a:t>improve.</a:t>
            </a:r>
          </a:p>
          <a:p>
            <a:pPr algn="l"/>
            <a:endParaRPr lang="en-US" sz="2000" b="0" dirty="0">
              <a:latin typeface="Arial Unicode MS" pitchFamily="34" charset="-128"/>
            </a:endParaRPr>
          </a:p>
          <a:p>
            <a:pPr algn="l"/>
            <a:endParaRPr lang="en-US" sz="2000" b="0" dirty="0">
              <a:latin typeface="Arial Unicode MS" pitchFamily="34" charset="-128"/>
            </a:endParaRPr>
          </a:p>
          <a:p>
            <a:pPr algn="l"/>
            <a:r>
              <a:rPr lang="en-US" sz="2000" b="0" dirty="0">
                <a:latin typeface="Arial Unicode MS" pitchFamily="34" charset="-128"/>
              </a:rPr>
              <a:t>Thanks for your </a:t>
            </a:r>
            <a:r>
              <a:rPr lang="en-US" sz="2000" b="0" dirty="0" smtClean="0">
                <a:latin typeface="Arial Unicode MS" pitchFamily="34" charset="-128"/>
              </a:rPr>
              <a:t>attention.</a:t>
            </a:r>
            <a:endParaRPr lang="en-US" sz="2000" b="0" dirty="0">
              <a:latin typeface="Arial Unicode MS" pitchFamily="34" charset="-128"/>
            </a:endParaRPr>
          </a:p>
        </p:txBody>
      </p:sp>
      <p:pic>
        <p:nvPicPr>
          <p:cNvPr id="7" name="Picture 14" descr="bruegel-tower-of-babe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18835" y="3949218"/>
            <a:ext cx="3324225" cy="2493962"/>
          </a:xfrm>
          <a:prstGeom prst="rect">
            <a:avLst/>
          </a:prstGeom>
          <a:noFill/>
        </p:spPr>
      </p:pic>
      <p:sp>
        <p:nvSpPr>
          <p:cNvPr id="8" name="Right Arrow 7"/>
          <p:cNvSpPr/>
          <p:nvPr/>
        </p:nvSpPr>
        <p:spPr bwMode="auto">
          <a:xfrm>
            <a:off x="2743212" y="2292626"/>
            <a:ext cx="1272209" cy="225287"/>
          </a:xfrm>
          <a:prstGeom prst="righ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950764" y="1611510"/>
            <a:ext cx="1981201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2000" b="0" dirty="0" smtClean="0">
                <a:latin typeface="Arial Unicode MS" pitchFamily="34" charset="-128"/>
              </a:rPr>
              <a:t>Roberto's key question: </a:t>
            </a:r>
          </a:p>
          <a:p>
            <a:pPr algn="l"/>
            <a:r>
              <a:rPr lang="en-US" sz="2000" b="0" dirty="0" smtClean="0">
                <a:latin typeface="Arial Unicode MS" pitchFamily="34" charset="-128"/>
              </a:rPr>
              <a:t>how many infrastructures?</a:t>
            </a:r>
          </a:p>
          <a:p>
            <a:pPr algn="l"/>
            <a:r>
              <a:rPr lang="en-US" sz="2000" b="0" dirty="0" smtClean="0">
                <a:latin typeface="Arial Unicode MS" pitchFamily="34" charset="-128"/>
              </a:rPr>
              <a:t>But ...</a:t>
            </a:r>
            <a:endParaRPr lang="en-US" sz="2000" b="0" dirty="0">
              <a:latin typeface="Arial Unicode MS" pitchFamily="34" charset="-128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/>
    </p:bldLst>
  </p:timing>
</p:sld>
</file>

<file path=ppt/theme/theme1.xml><?xml version="1.0" encoding="utf-8"?>
<a:theme xmlns:a="http://schemas.openxmlformats.org/drawingml/2006/main" name="Project Overview">
  <a:themeElements>
    <a:clrScheme name="Project Overview 2">
      <a:dk1>
        <a:srgbClr val="000000"/>
      </a:dk1>
      <a:lt1>
        <a:srgbClr val="FFFFFF"/>
      </a:lt1>
      <a:dk2>
        <a:srgbClr val="000000"/>
      </a:dk2>
      <a:lt2>
        <a:srgbClr val="868686"/>
      </a:lt2>
      <a:accent1>
        <a:srgbClr val="3366FF"/>
      </a:accent1>
      <a:accent2>
        <a:srgbClr val="009900"/>
      </a:accent2>
      <a:accent3>
        <a:srgbClr val="FFFFFF"/>
      </a:accent3>
      <a:accent4>
        <a:srgbClr val="000000"/>
      </a:accent4>
      <a:accent5>
        <a:srgbClr val="ADB8FF"/>
      </a:accent5>
      <a:accent6>
        <a:srgbClr val="008A00"/>
      </a:accent6>
      <a:hlink>
        <a:srgbClr val="FF0033"/>
      </a:hlink>
      <a:folHlink>
        <a:srgbClr val="CCCCCC"/>
      </a:folHlink>
    </a:clrScheme>
    <a:fontScheme name="Project Overview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Project Overview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ct Overview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ct Overview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roject Overview 2">
    <a:dk1>
      <a:srgbClr val="000000"/>
    </a:dk1>
    <a:lt1>
      <a:srgbClr val="FFFFFF"/>
    </a:lt1>
    <a:dk2>
      <a:srgbClr val="000000"/>
    </a:dk2>
    <a:lt2>
      <a:srgbClr val="868686"/>
    </a:lt2>
    <a:accent1>
      <a:srgbClr val="3366FF"/>
    </a:accent1>
    <a:accent2>
      <a:srgbClr val="009900"/>
    </a:accent2>
    <a:accent3>
      <a:srgbClr val="FFFFFF"/>
    </a:accent3>
    <a:accent4>
      <a:srgbClr val="000000"/>
    </a:accent4>
    <a:accent5>
      <a:srgbClr val="ADB8FF"/>
    </a:accent5>
    <a:accent6>
      <a:srgbClr val="008A00"/>
    </a:accent6>
    <a:hlink>
      <a:srgbClr val="FF0033"/>
    </a:hlink>
    <a:folHlink>
      <a:srgbClr val="CCCCCC"/>
    </a:folHlink>
  </a:clrScheme>
</a:themeOverride>
</file>

<file path=ppt/theme/themeOverride2.xml><?xml version="1.0" encoding="utf-8"?>
<a:themeOverride xmlns:a="http://schemas.openxmlformats.org/drawingml/2006/main">
  <a:clrScheme name="Project Overview 2">
    <a:dk1>
      <a:srgbClr val="000000"/>
    </a:dk1>
    <a:lt1>
      <a:srgbClr val="FFFFFF"/>
    </a:lt1>
    <a:dk2>
      <a:srgbClr val="000000"/>
    </a:dk2>
    <a:lt2>
      <a:srgbClr val="868686"/>
    </a:lt2>
    <a:accent1>
      <a:srgbClr val="3366FF"/>
    </a:accent1>
    <a:accent2>
      <a:srgbClr val="009900"/>
    </a:accent2>
    <a:accent3>
      <a:srgbClr val="FFFFFF"/>
    </a:accent3>
    <a:accent4>
      <a:srgbClr val="000000"/>
    </a:accent4>
    <a:accent5>
      <a:srgbClr val="ADB8FF"/>
    </a:accent5>
    <a:accent6>
      <a:srgbClr val="008A00"/>
    </a:accent6>
    <a:hlink>
      <a:srgbClr val="FF0033"/>
    </a:hlink>
    <a:folHlink>
      <a:srgbClr val="CCCCCC"/>
    </a:folHlink>
  </a:clrScheme>
</a:themeOverride>
</file>

<file path=ppt/theme/themeOverride3.xml><?xml version="1.0" encoding="utf-8"?>
<a:themeOverride xmlns:a="http://schemas.openxmlformats.org/drawingml/2006/main">
  <a:clrScheme name="Project Overview 2">
    <a:dk1>
      <a:srgbClr val="000000"/>
    </a:dk1>
    <a:lt1>
      <a:srgbClr val="FFFFFF"/>
    </a:lt1>
    <a:dk2>
      <a:srgbClr val="000000"/>
    </a:dk2>
    <a:lt2>
      <a:srgbClr val="868686"/>
    </a:lt2>
    <a:accent1>
      <a:srgbClr val="3366FF"/>
    </a:accent1>
    <a:accent2>
      <a:srgbClr val="009900"/>
    </a:accent2>
    <a:accent3>
      <a:srgbClr val="FFFFFF"/>
    </a:accent3>
    <a:accent4>
      <a:srgbClr val="000000"/>
    </a:accent4>
    <a:accent5>
      <a:srgbClr val="ADB8FF"/>
    </a:accent5>
    <a:accent6>
      <a:srgbClr val="008A00"/>
    </a:accent6>
    <a:hlink>
      <a:srgbClr val="FF0033"/>
    </a:hlink>
    <a:folHlink>
      <a:srgbClr val="CCCCCC"/>
    </a:folHlink>
  </a:clrScheme>
</a:themeOverride>
</file>

<file path=ppt/theme/themeOverride4.xml><?xml version="1.0" encoding="utf-8"?>
<a:themeOverride xmlns:a="http://schemas.openxmlformats.org/drawingml/2006/main">
  <a:clrScheme name="Project Overview 2">
    <a:dk1>
      <a:srgbClr val="000000"/>
    </a:dk1>
    <a:lt1>
      <a:srgbClr val="FFFFFF"/>
    </a:lt1>
    <a:dk2>
      <a:srgbClr val="000000"/>
    </a:dk2>
    <a:lt2>
      <a:srgbClr val="868686"/>
    </a:lt2>
    <a:accent1>
      <a:srgbClr val="3366FF"/>
    </a:accent1>
    <a:accent2>
      <a:srgbClr val="009900"/>
    </a:accent2>
    <a:accent3>
      <a:srgbClr val="FFFFFF"/>
    </a:accent3>
    <a:accent4>
      <a:srgbClr val="000000"/>
    </a:accent4>
    <a:accent5>
      <a:srgbClr val="ADB8FF"/>
    </a:accent5>
    <a:accent6>
      <a:srgbClr val="008A00"/>
    </a:accent6>
    <a:hlink>
      <a:srgbClr val="FF0033"/>
    </a:hlink>
    <a:folHlink>
      <a:srgbClr val="CCCCCC"/>
    </a:folHlink>
  </a:clrScheme>
</a:themeOverride>
</file>

<file path=ppt/theme/themeOverride5.xml><?xml version="1.0" encoding="utf-8"?>
<a:themeOverride xmlns:a="http://schemas.openxmlformats.org/drawingml/2006/main">
  <a:clrScheme name="Project Overview 2">
    <a:dk1>
      <a:srgbClr val="000000"/>
    </a:dk1>
    <a:lt1>
      <a:srgbClr val="FFFFFF"/>
    </a:lt1>
    <a:dk2>
      <a:srgbClr val="000000"/>
    </a:dk2>
    <a:lt2>
      <a:srgbClr val="868686"/>
    </a:lt2>
    <a:accent1>
      <a:srgbClr val="3366FF"/>
    </a:accent1>
    <a:accent2>
      <a:srgbClr val="009900"/>
    </a:accent2>
    <a:accent3>
      <a:srgbClr val="FFFFFF"/>
    </a:accent3>
    <a:accent4>
      <a:srgbClr val="000000"/>
    </a:accent4>
    <a:accent5>
      <a:srgbClr val="ADB8FF"/>
    </a:accent5>
    <a:accent6>
      <a:srgbClr val="008A00"/>
    </a:accent6>
    <a:hlink>
      <a:srgbClr val="FF0033"/>
    </a:hlink>
    <a:folHlink>
      <a:srgbClr val="CCCCCC"/>
    </a:folHlink>
  </a:clrScheme>
</a:themeOverride>
</file>

<file path=ppt/theme/themeOverride6.xml><?xml version="1.0" encoding="utf-8"?>
<a:themeOverride xmlns:a="http://schemas.openxmlformats.org/drawingml/2006/main">
  <a:clrScheme name="Project Overview 2">
    <a:dk1>
      <a:srgbClr val="000000"/>
    </a:dk1>
    <a:lt1>
      <a:srgbClr val="FFFFFF"/>
    </a:lt1>
    <a:dk2>
      <a:srgbClr val="000000"/>
    </a:dk2>
    <a:lt2>
      <a:srgbClr val="868686"/>
    </a:lt2>
    <a:accent1>
      <a:srgbClr val="3366FF"/>
    </a:accent1>
    <a:accent2>
      <a:srgbClr val="009900"/>
    </a:accent2>
    <a:accent3>
      <a:srgbClr val="FFFFFF"/>
    </a:accent3>
    <a:accent4>
      <a:srgbClr val="000000"/>
    </a:accent4>
    <a:accent5>
      <a:srgbClr val="ADB8FF"/>
    </a:accent5>
    <a:accent6>
      <a:srgbClr val="008A00"/>
    </a:accent6>
    <a:hlink>
      <a:srgbClr val="FF0033"/>
    </a:hlink>
    <a:folHlink>
      <a:srgbClr val="CCCCCC"/>
    </a:folHlink>
  </a:clrScheme>
</a:themeOverride>
</file>

<file path=ppt/theme/themeOverride7.xml><?xml version="1.0" encoding="utf-8"?>
<a:themeOverride xmlns:a="http://schemas.openxmlformats.org/drawingml/2006/main">
  <a:clrScheme name="Project Overview 2">
    <a:dk1>
      <a:srgbClr val="000000"/>
    </a:dk1>
    <a:lt1>
      <a:srgbClr val="FFFFFF"/>
    </a:lt1>
    <a:dk2>
      <a:srgbClr val="000000"/>
    </a:dk2>
    <a:lt2>
      <a:srgbClr val="868686"/>
    </a:lt2>
    <a:accent1>
      <a:srgbClr val="3366FF"/>
    </a:accent1>
    <a:accent2>
      <a:srgbClr val="009900"/>
    </a:accent2>
    <a:accent3>
      <a:srgbClr val="FFFFFF"/>
    </a:accent3>
    <a:accent4>
      <a:srgbClr val="000000"/>
    </a:accent4>
    <a:accent5>
      <a:srgbClr val="ADB8FF"/>
    </a:accent5>
    <a:accent6>
      <a:srgbClr val="008A00"/>
    </a:accent6>
    <a:hlink>
      <a:srgbClr val="FF0033"/>
    </a:hlink>
    <a:folHlink>
      <a:srgbClr val="CCCCCC"/>
    </a:folHlink>
  </a:clrScheme>
</a:themeOverride>
</file>

<file path=ppt/theme/themeOverride8.xml><?xml version="1.0" encoding="utf-8"?>
<a:themeOverride xmlns:a="http://schemas.openxmlformats.org/drawingml/2006/main">
  <a:clrScheme name="Project Overview 2">
    <a:dk1>
      <a:srgbClr val="000000"/>
    </a:dk1>
    <a:lt1>
      <a:srgbClr val="FFFFFF"/>
    </a:lt1>
    <a:dk2>
      <a:srgbClr val="000000"/>
    </a:dk2>
    <a:lt2>
      <a:srgbClr val="868686"/>
    </a:lt2>
    <a:accent1>
      <a:srgbClr val="3366FF"/>
    </a:accent1>
    <a:accent2>
      <a:srgbClr val="009900"/>
    </a:accent2>
    <a:accent3>
      <a:srgbClr val="FFFFFF"/>
    </a:accent3>
    <a:accent4>
      <a:srgbClr val="000000"/>
    </a:accent4>
    <a:accent5>
      <a:srgbClr val="ADB8FF"/>
    </a:accent5>
    <a:accent6>
      <a:srgbClr val="008A00"/>
    </a:accent6>
    <a:hlink>
      <a:srgbClr val="FF0033"/>
    </a:hlink>
    <a:folHlink>
      <a:srgbClr val="CCCCCC"/>
    </a:folHlink>
  </a:clrScheme>
</a:themeOverride>
</file>

<file path=ppt/theme/themeOverride9.xml><?xml version="1.0" encoding="utf-8"?>
<a:themeOverride xmlns:a="http://schemas.openxmlformats.org/drawingml/2006/main">
  <a:clrScheme name="Project Overview 2">
    <a:dk1>
      <a:srgbClr val="000000"/>
    </a:dk1>
    <a:lt1>
      <a:srgbClr val="FFFFFF"/>
    </a:lt1>
    <a:dk2>
      <a:srgbClr val="000000"/>
    </a:dk2>
    <a:lt2>
      <a:srgbClr val="868686"/>
    </a:lt2>
    <a:accent1>
      <a:srgbClr val="3366FF"/>
    </a:accent1>
    <a:accent2>
      <a:srgbClr val="009900"/>
    </a:accent2>
    <a:accent3>
      <a:srgbClr val="FFFFFF"/>
    </a:accent3>
    <a:accent4>
      <a:srgbClr val="000000"/>
    </a:accent4>
    <a:accent5>
      <a:srgbClr val="ADB8FF"/>
    </a:accent5>
    <a:accent6>
      <a:srgbClr val="008A00"/>
    </a:accent6>
    <a:hlink>
      <a:srgbClr val="FF0033"/>
    </a:hlink>
    <a:folHlink>
      <a:srgbClr val="CCCCCC"/>
    </a:folHlink>
  </a:clrScheme>
</a:themeOverride>
</file>

<file path=ppt/theme/themeOverride10.xml><?xml version="1.0" encoding="utf-8"?>
<a:themeOverride xmlns:a="http://schemas.openxmlformats.org/drawingml/2006/main">
  <a:clrScheme name="Project Overview 2">
    <a:dk1>
      <a:srgbClr val="000000"/>
    </a:dk1>
    <a:lt1>
      <a:srgbClr val="FFFFFF"/>
    </a:lt1>
    <a:dk2>
      <a:srgbClr val="000000"/>
    </a:dk2>
    <a:lt2>
      <a:srgbClr val="868686"/>
    </a:lt2>
    <a:accent1>
      <a:srgbClr val="3366FF"/>
    </a:accent1>
    <a:accent2>
      <a:srgbClr val="009900"/>
    </a:accent2>
    <a:accent3>
      <a:srgbClr val="FFFFFF"/>
    </a:accent3>
    <a:accent4>
      <a:srgbClr val="000000"/>
    </a:accent4>
    <a:accent5>
      <a:srgbClr val="ADB8FF"/>
    </a:accent5>
    <a:accent6>
      <a:srgbClr val="008A00"/>
    </a:accent6>
    <a:hlink>
      <a:srgbClr val="FF0033"/>
    </a:hlink>
    <a:folHlink>
      <a:srgbClr val="CCCCCC"/>
    </a:folHlink>
  </a:clrScheme>
</a:themeOverride>
</file>

<file path=ppt/theme/themeOverride11.xml><?xml version="1.0" encoding="utf-8"?>
<a:themeOverride xmlns:a="http://schemas.openxmlformats.org/drawingml/2006/main">
  <a:clrScheme name="Project Overview 2">
    <a:dk1>
      <a:srgbClr val="000000"/>
    </a:dk1>
    <a:lt1>
      <a:srgbClr val="FFFFFF"/>
    </a:lt1>
    <a:dk2>
      <a:srgbClr val="000000"/>
    </a:dk2>
    <a:lt2>
      <a:srgbClr val="868686"/>
    </a:lt2>
    <a:accent1>
      <a:srgbClr val="3366FF"/>
    </a:accent1>
    <a:accent2>
      <a:srgbClr val="009900"/>
    </a:accent2>
    <a:accent3>
      <a:srgbClr val="FFFFFF"/>
    </a:accent3>
    <a:accent4>
      <a:srgbClr val="000000"/>
    </a:accent4>
    <a:accent5>
      <a:srgbClr val="ADB8FF"/>
    </a:accent5>
    <a:accent6>
      <a:srgbClr val="008A00"/>
    </a:accent6>
    <a:hlink>
      <a:srgbClr val="FF0033"/>
    </a:hlink>
    <a:folHlink>
      <a:srgbClr val="CCCCCC"/>
    </a:folHlink>
  </a:clrScheme>
</a:themeOverride>
</file>

<file path=ppt/theme/themeOverride12.xml><?xml version="1.0" encoding="utf-8"?>
<a:themeOverride xmlns:a="http://schemas.openxmlformats.org/drawingml/2006/main">
  <a:clrScheme name="Project Overview 2">
    <a:dk1>
      <a:srgbClr val="000000"/>
    </a:dk1>
    <a:lt1>
      <a:srgbClr val="FFFFFF"/>
    </a:lt1>
    <a:dk2>
      <a:srgbClr val="000000"/>
    </a:dk2>
    <a:lt2>
      <a:srgbClr val="868686"/>
    </a:lt2>
    <a:accent1>
      <a:srgbClr val="3366FF"/>
    </a:accent1>
    <a:accent2>
      <a:srgbClr val="009900"/>
    </a:accent2>
    <a:accent3>
      <a:srgbClr val="FFFFFF"/>
    </a:accent3>
    <a:accent4>
      <a:srgbClr val="000000"/>
    </a:accent4>
    <a:accent5>
      <a:srgbClr val="ADB8FF"/>
    </a:accent5>
    <a:accent6>
      <a:srgbClr val="008A00"/>
    </a:accent6>
    <a:hlink>
      <a:srgbClr val="FF0033"/>
    </a:hlink>
    <a:folHlink>
      <a:srgbClr val="CCCCC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Office\Templates\1033\Project Overview.pot</Template>
  <TotalTime>19123</TotalTime>
  <Words>1093</Words>
  <Application>Microsoft Office PowerPoint</Application>
  <PresentationFormat>On-screen Show (4:3)</PresentationFormat>
  <Paragraphs>189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Project Overview</vt:lpstr>
      <vt:lpstr>Slide 1</vt:lpstr>
      <vt:lpstr>Which Scenario are we aiming at?</vt:lpstr>
      <vt:lpstr>Which Scenario are we aiming at?</vt:lpstr>
      <vt:lpstr>Which Scenario are we aiming at?</vt:lpstr>
      <vt:lpstr>What is required?</vt:lpstr>
      <vt:lpstr>How can we ensure all this?</vt:lpstr>
      <vt:lpstr>What is the state?</vt:lpstr>
      <vt:lpstr>State of federations?</vt:lpstr>
      <vt:lpstr>Can they do everything?</vt:lpstr>
      <vt:lpstr>Do we have concrete examples?</vt:lpstr>
      <vt:lpstr>Can users rely on information?</vt:lpstr>
      <vt:lpstr>Summarizing</vt:lpstr>
      <vt:lpstr>Can we achieve something?</vt:lpstr>
    </vt:vector>
  </TitlesOfParts>
  <Company>Filozofski fakultet Sveucilista u Zagrebu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Marko Tadic</dc:creator>
  <cp:lastModifiedBy>pewi</cp:lastModifiedBy>
  <cp:revision>172</cp:revision>
  <cp:lastPrinted>1601-01-01T00:00:00Z</cp:lastPrinted>
  <dcterms:created xsi:type="dcterms:W3CDTF">2008-07-09T05:00:56Z</dcterms:created>
  <dcterms:modified xsi:type="dcterms:W3CDTF">2010-05-19T05:03:18Z</dcterms:modified>
</cp:coreProperties>
</file>