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18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6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7.xml" ContentType="application/vnd.openxmlformats-officedocument.presentationml.slide+xml"/>
  <Default Extension="vml" ContentType="application/vnd.openxmlformats-officedocument.vmlDrawing"/>
  <Override PartName="/ppt/notesMasters/notesMaster1.xml" ContentType="application/vnd.openxmlformats-officedocument.presentationml.notesMaster+xml"/>
  <Default Extension="xls" ContentType="application/vnd.ms-exce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20"/>
  </p:notesMasterIdLst>
  <p:sldIdLst>
    <p:sldId id="353" r:id="rId2"/>
    <p:sldId id="403" r:id="rId3"/>
    <p:sldId id="401" r:id="rId4"/>
    <p:sldId id="402" r:id="rId5"/>
    <p:sldId id="404" r:id="rId6"/>
    <p:sldId id="393" r:id="rId7"/>
    <p:sldId id="394" r:id="rId8"/>
    <p:sldId id="406" r:id="rId9"/>
    <p:sldId id="395" r:id="rId10"/>
    <p:sldId id="396" r:id="rId11"/>
    <p:sldId id="397" r:id="rId12"/>
    <p:sldId id="359" r:id="rId13"/>
    <p:sldId id="398" r:id="rId14"/>
    <p:sldId id="407" r:id="rId15"/>
    <p:sldId id="408" r:id="rId16"/>
    <p:sldId id="399" r:id="rId17"/>
    <p:sldId id="400" r:id="rId18"/>
    <p:sldId id="340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hiddenSlides="1"/>
  <p:clrMru>
    <a:srgbClr val="FFB07F"/>
    <a:srgbClr val="5BC161"/>
    <a:srgbClr val="9495FE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566" autoAdjust="0"/>
    <p:restoredTop sz="91822" autoAdjust="0"/>
  </p:normalViewPr>
  <p:slideViewPr>
    <p:cSldViewPr snapToObjects="1">
      <p:cViewPr>
        <p:scale>
          <a:sx n="131" d="100"/>
          <a:sy n="131" d="100"/>
        </p:scale>
        <p:origin x="-240" y="7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162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706075-16E2-8C4F-9D24-FD8455C343A7}" type="datetimeFigureOut">
              <a:rPr lang="en-US" smtClean="0"/>
              <a:pPr/>
              <a:t>5/19/10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DA1149-62FF-7F4D-9FDA-B27DDF4DCFD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65FD2A-60C4-9841-A63A-B267A259C318}" type="slidenum">
              <a:rPr lang="en-GB"/>
              <a:pPr/>
              <a:t>12</a:t>
            </a:fld>
            <a:endParaRPr lang="en-GB"/>
          </a:p>
        </p:txBody>
      </p:sp>
      <p:sp>
        <p:nvSpPr>
          <p:cNvPr id="1638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67238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4438" cy="402431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66" name="Picture 2" descr="bg_cov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732088"/>
            <a:ext cx="9140825" cy="4125912"/>
          </a:xfrm>
          <a:prstGeom prst="rect">
            <a:avLst/>
          </a:prstGeom>
          <a:noFill/>
        </p:spPr>
      </p:pic>
      <p:sp>
        <p:nvSpPr>
          <p:cNvPr id="420867" name="Rectangle 3"/>
          <p:cNvSpPr>
            <a:spLocks noChangeArrowheads="1"/>
          </p:cNvSpPr>
          <p:nvPr/>
        </p:nvSpPr>
        <p:spPr bwMode="auto">
          <a:xfrm>
            <a:off x="0" y="0"/>
            <a:ext cx="9144000" cy="2743200"/>
          </a:xfrm>
          <a:prstGeom prst="rect">
            <a:avLst/>
          </a:prstGeom>
          <a:solidFill>
            <a:srgbClr val="2D2D2D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086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33400" y="457200"/>
            <a:ext cx="8077200" cy="914400"/>
          </a:xfrm>
        </p:spPr>
        <p:txBody>
          <a:bodyPr bIns="45720" anchor="b"/>
          <a:lstStyle>
            <a:lvl1pPr>
              <a:lnSpc>
                <a:spcPts val="3200"/>
              </a:lnSpc>
              <a:defRPr sz="4000">
                <a:solidFill>
                  <a:srgbClr val="FF66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2086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33400" y="1371600"/>
            <a:ext cx="8077200" cy="685800"/>
          </a:xfrm>
        </p:spPr>
        <p:txBody>
          <a:bodyPr/>
          <a:lstStyle>
            <a:lvl1pPr marL="0" indent="0">
              <a:lnSpc>
                <a:spcPts val="2600"/>
              </a:lnSpc>
              <a:spcBef>
                <a:spcPct val="0"/>
              </a:spcBef>
              <a:buFont typeface="Wingdings" charset="2"/>
              <a:buNone/>
              <a:defRPr sz="24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420870" name="Picture 6" descr="ict_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64338" y="5486400"/>
            <a:ext cx="2074862" cy="954088"/>
          </a:xfrm>
          <a:prstGeom prst="rect">
            <a:avLst/>
          </a:prstGeom>
          <a:noFill/>
        </p:spPr>
      </p:pic>
      <p:pic>
        <p:nvPicPr>
          <p:cNvPr id="420871" name="Picture 7" descr="usc_logo_bw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5867400"/>
            <a:ext cx="684213" cy="428625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447800"/>
            <a:ext cx="3962400" cy="43418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962400" cy="43418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04800"/>
            <a:ext cx="2019300" cy="54848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04800"/>
            <a:ext cx="5905500" cy="54848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0772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447800"/>
            <a:ext cx="3962400" cy="43418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962400" cy="43418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0772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447800"/>
            <a:ext cx="3962400" cy="43418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447800"/>
            <a:ext cx="3962400" cy="43418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0772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33400" y="1447800"/>
            <a:ext cx="8077200" cy="4341813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jpeg"/><Relationship Id="rId17" Type="http://schemas.openxmlformats.org/officeDocument/2006/relationships/image" Target="../media/image2.jpeg"/><Relationship Id="rId18" Type="http://schemas.openxmlformats.org/officeDocument/2006/relationships/image" Target="../media/image3.png"/><Relationship Id="rId19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42" name="Picture 2" descr="bg_header_bottom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0" y="6007100"/>
            <a:ext cx="9140825" cy="571500"/>
          </a:xfrm>
          <a:prstGeom prst="rect">
            <a:avLst/>
          </a:prstGeom>
          <a:noFill/>
        </p:spPr>
      </p:pic>
      <p:sp>
        <p:nvSpPr>
          <p:cNvPr id="419843" name="Rectangle 3"/>
          <p:cNvSpPr>
            <a:spLocks noChangeArrowheads="1"/>
          </p:cNvSpPr>
          <p:nvPr/>
        </p:nvSpPr>
        <p:spPr bwMode="auto">
          <a:xfrm>
            <a:off x="0" y="6675438"/>
            <a:ext cx="9144000" cy="182562"/>
          </a:xfrm>
          <a:prstGeom prst="rect">
            <a:avLst/>
          </a:prstGeom>
          <a:solidFill>
            <a:srgbClr val="3C3C3C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984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04800"/>
            <a:ext cx="8077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1984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447800"/>
            <a:ext cx="8077200" cy="434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419846" name="Picture 6" descr="bg_header_top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3175" y="0"/>
            <a:ext cx="9140825" cy="152400"/>
          </a:xfrm>
          <a:prstGeom prst="rect">
            <a:avLst/>
          </a:prstGeom>
          <a:noFill/>
        </p:spPr>
      </p:pic>
      <p:sp>
        <p:nvSpPr>
          <p:cNvPr id="419847" name="Line 7"/>
          <p:cNvSpPr>
            <a:spLocks noChangeShapeType="1"/>
          </p:cNvSpPr>
          <p:nvPr/>
        </p:nvSpPr>
        <p:spPr bwMode="auto">
          <a:xfrm>
            <a:off x="533400" y="1219200"/>
            <a:ext cx="7924800" cy="0"/>
          </a:xfrm>
          <a:prstGeom prst="line">
            <a:avLst/>
          </a:prstGeom>
          <a:noFill/>
          <a:ln w="12700">
            <a:solidFill>
              <a:srgbClr val="3C3C3C"/>
            </a:solidFill>
            <a:prstDash val="sysDot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9848" name="Text Box 8"/>
          <p:cNvSpPr txBox="1">
            <a:spLocks noChangeArrowheads="1"/>
          </p:cNvSpPr>
          <p:nvPr/>
        </p:nvSpPr>
        <p:spPr bwMode="auto">
          <a:xfrm>
            <a:off x="514350" y="6411913"/>
            <a:ext cx="30797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100000"/>
              </a:lnSpc>
            </a:pPr>
            <a:fld id="{BA7FB48E-A2F9-6244-88A3-F387B2016CC3}" type="slidenum">
              <a:rPr lang="en-US" sz="800">
                <a:solidFill>
                  <a:srgbClr val="5A5A5A"/>
                </a:solidFill>
                <a:latin typeface="Helvetica" charset="0"/>
              </a:rPr>
              <a:pPr eaLnBrk="0" hangingPunct="0">
                <a:lnSpc>
                  <a:spcPct val="100000"/>
                </a:lnSpc>
              </a:pPr>
              <a:t>‹#›</a:t>
            </a:fld>
            <a:endParaRPr lang="en-US" sz="800">
              <a:solidFill>
                <a:srgbClr val="5A5A5A"/>
              </a:solidFill>
              <a:latin typeface="Helvetica" charset="0"/>
            </a:endParaRPr>
          </a:p>
        </p:txBody>
      </p:sp>
      <p:pic>
        <p:nvPicPr>
          <p:cNvPr id="419849" name="Picture 9" descr="ict_logo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235825" y="6019800"/>
            <a:ext cx="1298575" cy="595313"/>
          </a:xfrm>
          <a:prstGeom prst="rect">
            <a:avLst/>
          </a:prstGeom>
          <a:noFill/>
        </p:spPr>
      </p:pic>
      <p:sp>
        <p:nvSpPr>
          <p:cNvPr id="419850" name="Rectangle 10"/>
          <p:cNvSpPr>
            <a:spLocks noChangeArrowheads="1"/>
          </p:cNvSpPr>
          <p:nvPr/>
        </p:nvSpPr>
        <p:spPr bwMode="auto">
          <a:xfrm>
            <a:off x="1828800" y="6858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100000"/>
              </a:lnSpc>
            </a:pPr>
            <a:endParaRPr lang="en-US" sz="2400">
              <a:latin typeface="Arial" charset="0"/>
            </a:endParaRPr>
          </a:p>
        </p:txBody>
      </p:sp>
      <p:pic>
        <p:nvPicPr>
          <p:cNvPr id="419852" name="Picture 12" descr="usc_logo_bw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995363" y="6361113"/>
            <a:ext cx="347662" cy="217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1" fontAlgn="base" hangingPunct="1">
        <a:lnSpc>
          <a:spcPts val="3400"/>
        </a:lnSpc>
        <a:spcBef>
          <a:spcPct val="0"/>
        </a:spcBef>
        <a:spcAft>
          <a:spcPct val="0"/>
        </a:spcAft>
        <a:defRPr sz="3600" b="1">
          <a:solidFill>
            <a:srgbClr val="E15300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ts val="3400"/>
        </a:lnSpc>
        <a:spcBef>
          <a:spcPct val="0"/>
        </a:spcBef>
        <a:spcAft>
          <a:spcPct val="0"/>
        </a:spcAft>
        <a:defRPr sz="3600" b="1">
          <a:solidFill>
            <a:srgbClr val="E15300"/>
          </a:solidFill>
          <a:latin typeface="Trebuchet MS" charset="0"/>
          <a:ea typeface="ＭＳ Ｐゴシック" charset="-128"/>
          <a:cs typeface="ＭＳ Ｐゴシック" charset="-128"/>
        </a:defRPr>
      </a:lvl2pPr>
      <a:lvl3pPr algn="ctr" rtl="0" eaLnBrk="1" fontAlgn="base" hangingPunct="1">
        <a:lnSpc>
          <a:spcPts val="3400"/>
        </a:lnSpc>
        <a:spcBef>
          <a:spcPct val="0"/>
        </a:spcBef>
        <a:spcAft>
          <a:spcPct val="0"/>
        </a:spcAft>
        <a:defRPr sz="3600" b="1">
          <a:solidFill>
            <a:srgbClr val="E15300"/>
          </a:solidFill>
          <a:latin typeface="Trebuchet MS" charset="0"/>
          <a:ea typeface="ＭＳ Ｐゴシック" charset="-128"/>
          <a:cs typeface="ＭＳ Ｐゴシック" charset="-128"/>
        </a:defRPr>
      </a:lvl3pPr>
      <a:lvl4pPr algn="ctr" rtl="0" eaLnBrk="1" fontAlgn="base" hangingPunct="1">
        <a:lnSpc>
          <a:spcPts val="3400"/>
        </a:lnSpc>
        <a:spcBef>
          <a:spcPct val="0"/>
        </a:spcBef>
        <a:spcAft>
          <a:spcPct val="0"/>
        </a:spcAft>
        <a:defRPr sz="3600" b="1">
          <a:solidFill>
            <a:srgbClr val="E15300"/>
          </a:solidFill>
          <a:latin typeface="Trebuchet MS" charset="0"/>
          <a:ea typeface="ＭＳ Ｐゴシック" charset="-128"/>
          <a:cs typeface="ＭＳ Ｐゴシック" charset="-128"/>
        </a:defRPr>
      </a:lvl4pPr>
      <a:lvl5pPr algn="ctr" rtl="0" eaLnBrk="1" fontAlgn="base" hangingPunct="1">
        <a:lnSpc>
          <a:spcPts val="3400"/>
        </a:lnSpc>
        <a:spcBef>
          <a:spcPct val="0"/>
        </a:spcBef>
        <a:spcAft>
          <a:spcPct val="0"/>
        </a:spcAft>
        <a:defRPr sz="3600" b="1">
          <a:solidFill>
            <a:srgbClr val="E15300"/>
          </a:solidFill>
          <a:latin typeface="Trebuchet MS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lnSpc>
          <a:spcPts val="3400"/>
        </a:lnSpc>
        <a:spcBef>
          <a:spcPct val="0"/>
        </a:spcBef>
        <a:spcAft>
          <a:spcPct val="0"/>
        </a:spcAft>
        <a:defRPr sz="3600" b="1">
          <a:solidFill>
            <a:srgbClr val="E15300"/>
          </a:solidFill>
          <a:latin typeface="Trebuchet MS" charset="0"/>
          <a:ea typeface="ＭＳ Ｐゴシック" charset="-128"/>
          <a:cs typeface="ＭＳ Ｐゴシック" charset="-128"/>
        </a:defRPr>
      </a:lvl6pPr>
      <a:lvl7pPr marL="914400" algn="ctr" rtl="0" eaLnBrk="1" fontAlgn="base" hangingPunct="1">
        <a:lnSpc>
          <a:spcPts val="3400"/>
        </a:lnSpc>
        <a:spcBef>
          <a:spcPct val="0"/>
        </a:spcBef>
        <a:spcAft>
          <a:spcPct val="0"/>
        </a:spcAft>
        <a:defRPr sz="3600" b="1">
          <a:solidFill>
            <a:srgbClr val="E15300"/>
          </a:solidFill>
          <a:latin typeface="Trebuchet MS" charset="0"/>
          <a:ea typeface="ＭＳ Ｐゴシック" charset="-128"/>
          <a:cs typeface="ＭＳ Ｐゴシック" charset="-128"/>
        </a:defRPr>
      </a:lvl7pPr>
      <a:lvl8pPr marL="1371600" algn="ctr" rtl="0" eaLnBrk="1" fontAlgn="base" hangingPunct="1">
        <a:lnSpc>
          <a:spcPts val="3400"/>
        </a:lnSpc>
        <a:spcBef>
          <a:spcPct val="0"/>
        </a:spcBef>
        <a:spcAft>
          <a:spcPct val="0"/>
        </a:spcAft>
        <a:defRPr sz="3600" b="1">
          <a:solidFill>
            <a:srgbClr val="E15300"/>
          </a:solidFill>
          <a:latin typeface="Trebuchet MS" charset="0"/>
          <a:ea typeface="ＭＳ Ｐゴシック" charset="-128"/>
          <a:cs typeface="ＭＳ Ｐゴシック" charset="-128"/>
        </a:defRPr>
      </a:lvl8pPr>
      <a:lvl9pPr marL="1828800" algn="ctr" rtl="0" eaLnBrk="1" fontAlgn="base" hangingPunct="1">
        <a:lnSpc>
          <a:spcPts val="3400"/>
        </a:lnSpc>
        <a:spcBef>
          <a:spcPct val="0"/>
        </a:spcBef>
        <a:spcAft>
          <a:spcPct val="0"/>
        </a:spcAft>
        <a:defRPr sz="3600" b="1">
          <a:solidFill>
            <a:srgbClr val="E15300"/>
          </a:solidFill>
          <a:latin typeface="Trebuchet MS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lr>
          <a:srgbClr val="5A5A5A"/>
        </a:buClr>
        <a:buSzPct val="80000"/>
        <a:buFont typeface="Wingdings" charset="2"/>
        <a:buChar char="§"/>
        <a:defRPr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5A5A5A"/>
        </a:buClr>
        <a:buChar char="–"/>
        <a:defRPr sz="16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1" fontAlgn="base" hangingPunct="1">
        <a:spcBef>
          <a:spcPct val="20000"/>
        </a:spcBef>
        <a:spcAft>
          <a:spcPct val="0"/>
        </a:spcAft>
        <a:buClr>
          <a:srgbClr val="5A5A5A"/>
        </a:buClr>
        <a:buSzPct val="80000"/>
        <a:buFont typeface="Wingdings" charset="2"/>
        <a:buChar char="§"/>
        <a:defRPr sz="1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1" fontAlgn="base" hangingPunct="1">
        <a:spcBef>
          <a:spcPct val="20000"/>
        </a:spcBef>
        <a:spcAft>
          <a:spcPct val="0"/>
        </a:spcAft>
        <a:buClr>
          <a:srgbClr val="5A5A5A"/>
        </a:buClr>
        <a:buChar char="–"/>
        <a:defRPr sz="12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1" fontAlgn="base" hangingPunct="1">
        <a:spcBef>
          <a:spcPct val="20000"/>
        </a:spcBef>
        <a:spcAft>
          <a:spcPct val="0"/>
        </a:spcAft>
        <a:buClr>
          <a:srgbClr val="5A5A5A"/>
        </a:buClr>
        <a:buChar char="»"/>
        <a:defRPr sz="12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rgbClr val="5A5A5A"/>
        </a:buClr>
        <a:buChar char="»"/>
        <a:defRPr sz="12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rgbClr val="5A5A5A"/>
        </a:buClr>
        <a:buChar char="»"/>
        <a:defRPr sz="12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rgbClr val="5A5A5A"/>
        </a:buClr>
        <a:buChar char="»"/>
        <a:defRPr sz="12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rgbClr val="5A5A5A"/>
        </a:buClr>
        <a:buChar char="»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4.xml"/><Relationship Id="rId3" Type="http://schemas.openxmlformats.org/officeDocument/2006/relationships/oleObject" Target="../embeddings/Microsoft_Excel_97_-_2004_Worksheet1.xls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33400" y="381000"/>
            <a:ext cx="8077200" cy="1524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Dialogues in Context: An Objective User-Oriented Evaluation Approach for Virtual Human Dialogue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33400" y="1905000"/>
            <a:ext cx="8077200" cy="685800"/>
          </a:xfrm>
        </p:spPr>
        <p:txBody>
          <a:bodyPr anchor="ctr"/>
          <a:lstStyle/>
          <a:p>
            <a:r>
              <a:rPr lang="en-US" dirty="0" smtClean="0"/>
              <a:t>       Susan Robinson, Antonio </a:t>
            </a:r>
            <a:r>
              <a:rPr lang="en-US" dirty="0" err="1" smtClean="0"/>
              <a:t>Roque</a:t>
            </a:r>
            <a:r>
              <a:rPr lang="en-US" dirty="0" smtClean="0"/>
              <a:t> &amp; David </a:t>
            </a:r>
            <a:r>
              <a:rPr lang="en-US" dirty="0" err="1" smtClean="0"/>
              <a:t>Traum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We present a method</a:t>
            </a:r>
            <a:r>
              <a:rPr lang="en-US" sz="2400" dirty="0" smtClean="0"/>
              <a:t> to evaluate </a:t>
            </a:r>
            <a:r>
              <a:rPr lang="en-US" sz="2400" dirty="0" smtClean="0"/>
              <a:t>the dialogue of agents in complex non-task oriented </a:t>
            </a:r>
            <a:r>
              <a:rPr lang="en-US" sz="2400" dirty="0" smtClean="0"/>
              <a:t>dialogues.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Staff Duty Officer </a:t>
            </a:r>
            <a:r>
              <a:rPr lang="en-US" dirty="0" err="1" smtClean="0"/>
              <a:t>Moleno</a:t>
            </a:r>
            <a:endParaRPr lang="en-US" dirty="0"/>
          </a:p>
        </p:txBody>
      </p:sp>
      <p:pic>
        <p:nvPicPr>
          <p:cNvPr id="8" name="Content Placeholder 7" descr="SDO-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1359693"/>
            <a:ext cx="2637856" cy="4341813"/>
          </a:xfrm>
        </p:spPr>
      </p:pic>
      <p:pic>
        <p:nvPicPr>
          <p:cNvPr id="120837" name="Picture 5" descr="C:\ICT Stuff\TRADOC\SDO-Research\Pics\Picture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47456" y="1573213"/>
            <a:ext cx="2603500" cy="1785937"/>
          </a:xfrm>
          <a:prstGeom prst="rect">
            <a:avLst/>
          </a:prstGeom>
          <a:noFill/>
        </p:spPr>
      </p:pic>
      <p:pic>
        <p:nvPicPr>
          <p:cNvPr id="120839" name="Picture 7" descr="C:\ICT Stuff\TRADOC\SDO-Research\Pics\Picture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1676400"/>
            <a:ext cx="2451100" cy="1682750"/>
          </a:xfrm>
          <a:prstGeom prst="rect">
            <a:avLst/>
          </a:prstGeom>
          <a:noFill/>
        </p:spPr>
      </p:pic>
      <p:pic>
        <p:nvPicPr>
          <p:cNvPr id="120840" name="Picture 8" descr="C:\ICT Stuff\TRADOC\SDO-Research\Pics\Picture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33800" y="3530600"/>
            <a:ext cx="4171950" cy="21066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077200" cy="4648200"/>
          </a:xfrm>
        </p:spPr>
        <p:txBody>
          <a:bodyPr/>
          <a:lstStyle/>
          <a:p>
            <a:r>
              <a:rPr lang="en-US" sz="2400" dirty="0" smtClean="0"/>
              <a:t>Agent communicates through text-based modalities (IM and chat)</a:t>
            </a:r>
          </a:p>
          <a:p>
            <a:r>
              <a:rPr lang="en-US" sz="2400" dirty="0" smtClean="0"/>
              <a:t>Core response selection handled by statistical classifier </a:t>
            </a:r>
            <a:r>
              <a:rPr lang="en-US" sz="2400" dirty="0" err="1" smtClean="0"/>
              <a:t>NPCEditor</a:t>
            </a:r>
            <a:r>
              <a:rPr lang="en-US" sz="2400" dirty="0" smtClean="0"/>
              <a:t> (</a:t>
            </a:r>
            <a:r>
              <a:rPr lang="en-US" sz="2400" i="1" dirty="0" err="1" smtClean="0"/>
              <a:t>Leuski</a:t>
            </a:r>
            <a:r>
              <a:rPr lang="en-US" sz="2400" i="1" dirty="0" smtClean="0"/>
              <a:t> and </a:t>
            </a:r>
            <a:r>
              <a:rPr lang="en-US" sz="2400" i="1" dirty="0" err="1" smtClean="0"/>
              <a:t>Traum</a:t>
            </a:r>
            <a:r>
              <a:rPr lang="en-US" sz="2400" i="1" dirty="0" smtClean="0"/>
              <a:t>, P32 Sacra </a:t>
            </a:r>
            <a:r>
              <a:rPr lang="en-US" sz="2400" i="1" dirty="0" err="1" smtClean="0"/>
              <a:t>Infermeria</a:t>
            </a:r>
            <a:r>
              <a:rPr lang="en-US" sz="2400" i="1" dirty="0" smtClean="0"/>
              <a:t> Thurs 16:55-18:15</a:t>
            </a:r>
            <a:r>
              <a:rPr lang="en-US" sz="2400" dirty="0" smtClean="0"/>
              <a:t>)</a:t>
            </a:r>
          </a:p>
          <a:p>
            <a:r>
              <a:rPr lang="en-US" sz="2400" dirty="0" smtClean="0"/>
              <a:t>To handle multi-party dialogue,</a:t>
            </a:r>
            <a:r>
              <a:rPr lang="en-US" sz="2400" dirty="0" smtClean="0"/>
              <a:t> </a:t>
            </a:r>
            <a:r>
              <a:rPr lang="en-US" sz="2400" dirty="0" err="1" smtClean="0"/>
              <a:t>Moleno</a:t>
            </a:r>
            <a:r>
              <a:rPr lang="en-US" sz="2400" dirty="0" smtClean="0"/>
              <a:t>: </a:t>
            </a:r>
            <a:endParaRPr lang="en-US" sz="2400" dirty="0" smtClean="0"/>
          </a:p>
          <a:p>
            <a:pPr lvl="1"/>
            <a:r>
              <a:rPr lang="en-US" sz="2400" dirty="0" smtClean="0"/>
              <a:t>Keeps a user model with username, elapsed time, typing status and location</a:t>
            </a:r>
          </a:p>
          <a:p>
            <a:pPr lvl="1"/>
            <a:r>
              <a:rPr lang="en-US" sz="2400" dirty="0" smtClean="0"/>
              <a:t>Delays response when unsure about an utterance until no users are typing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Desired Qualities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 smtClean="0"/>
              <a:t>Ideally would have an evaluation method that: </a:t>
            </a:r>
          </a:p>
          <a:p>
            <a:pPr>
              <a:buNone/>
            </a:pPr>
            <a:r>
              <a:rPr lang="en-US" sz="2400" dirty="0" smtClean="0"/>
              <a:t>	- Gives direct measurable feedback on the quality of</a:t>
            </a:r>
            <a:r>
              <a:rPr lang="en-US" sz="2400" dirty="0" smtClean="0"/>
              <a:t> </a:t>
            </a:r>
            <a:r>
              <a:rPr lang="en-US" sz="2400" dirty="0" smtClean="0"/>
              <a:t>the</a:t>
            </a:r>
            <a:r>
              <a:rPr lang="en-US" sz="2400" dirty="0" smtClean="0"/>
              <a:t> </a:t>
            </a:r>
            <a:r>
              <a:rPr lang="en-US" sz="2400" dirty="0" smtClean="0"/>
              <a:t>agent’s actual</a:t>
            </a:r>
            <a:r>
              <a:rPr lang="en-US" sz="2400" dirty="0" smtClean="0"/>
              <a:t> dialogue performance</a:t>
            </a:r>
          </a:p>
          <a:p>
            <a:pPr>
              <a:buNone/>
            </a:pPr>
            <a:r>
              <a:rPr lang="en-US" sz="2400" dirty="0" smtClean="0"/>
              <a:t>	- Has sufficient detail to direct improvement of an agent’s dialogue at multiple phases of development</a:t>
            </a:r>
          </a:p>
          <a:p>
            <a:pPr>
              <a:buNone/>
            </a:pPr>
            <a:r>
              <a:rPr lang="en-US" sz="2400" dirty="0" smtClean="0"/>
              <a:t>	- Is largely transferrable to the evaluation of multiple agents in different domains, and with different system architectures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with Current Approaches</a:t>
            </a:r>
          </a:p>
        </p:txBody>
      </p:sp>
      <p:sp>
        <p:nvSpPr>
          <p:cNvPr id="2048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Component Performance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Difficulty comparing between systems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Does not directly evaluate dialogue performance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User Survey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Lacks objectivity and detail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Task Success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Problem when tasks are complex or success is hard to specify</a:t>
            </a:r>
          </a:p>
          <a:p>
            <a:pPr lvl="1">
              <a:lnSpc>
                <a:spcPct val="90000"/>
              </a:lnSpc>
              <a:buNone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Approach: Linguistic Evaluation</a:t>
            </a:r>
          </a:p>
        </p:txBody>
      </p:sp>
      <p:sp>
        <p:nvSpPr>
          <p:cNvPr id="2150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Evaluate from perspective of interactive dialogue itself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Allows evaluation metrics to be divorced from system-internal features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Allows for  more objective measures than the user’s subjective experience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Allows detailed examination and feedback of dialogue success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Paired coding scheme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Annotate the dialogue action of the user’s utterances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Evaluate the quality of the agent’s response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Scheme 1: Dialogue Action Top </a:t>
            </a:r>
            <a:endParaRPr lang="en-US" dirty="0"/>
          </a:p>
        </p:txBody>
      </p:sp>
      <p:graphicFrame>
        <p:nvGraphicFramePr>
          <p:cNvPr id="10" name="Table Placeholder 9"/>
          <p:cNvGraphicFramePr>
            <a:graphicFrameLocks noGrp="1"/>
          </p:cNvGraphicFramePr>
          <p:nvPr>
            <p:ph type="tbl" idx="1"/>
          </p:nvPr>
        </p:nvGraphicFramePr>
        <p:xfrm>
          <a:off x="533400" y="990600"/>
          <a:ext cx="8077200" cy="5049524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762000"/>
                <a:gridCol w="7315200"/>
              </a:tblGrid>
              <a:tr h="460952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Code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Category (Subcategories)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82381">
                <a:tc>
                  <a:txBody>
                    <a:bodyPr/>
                    <a:lstStyle/>
                    <a:p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Dialogue</a:t>
                      </a:r>
                      <a:r>
                        <a:rPr lang="en-US" baseline="0" dirty="0" smtClean="0"/>
                        <a:t> Functions (Greeting / Closing / Politeness)</a:t>
                      </a:r>
                      <a:endParaRPr lang="en-US" dirty="0"/>
                    </a:p>
                  </a:txBody>
                  <a:tcPr/>
                </a:tc>
              </a:tr>
              <a:tr h="382381"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Critique</a:t>
                      </a:r>
                      <a:r>
                        <a:rPr lang="en-US" baseline="0" dirty="0" smtClean="0"/>
                        <a:t> (Positive/Negative of Agent / Domain)</a:t>
                      </a:r>
                      <a:endParaRPr lang="en-US" dirty="0"/>
                    </a:p>
                  </a:txBody>
                  <a:tcPr/>
                </a:tc>
              </a:tr>
              <a:tr h="382381"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Exclamations</a:t>
                      </a:r>
                      <a:r>
                        <a:rPr lang="en-US" baseline="0" dirty="0" smtClean="0"/>
                        <a:t> - </a:t>
                      </a:r>
                      <a:r>
                        <a:rPr lang="en-US" dirty="0" smtClean="0"/>
                        <a:t>Emotive Expressions</a:t>
                      </a:r>
                      <a:endParaRPr lang="en-US" dirty="0"/>
                    </a:p>
                  </a:txBody>
                  <a:tcPr/>
                </a:tc>
              </a:tr>
              <a:tr h="382381">
                <a:tc>
                  <a:txBody>
                    <a:bodyPr/>
                    <a:lstStyle/>
                    <a:p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Hazing (Testing</a:t>
                      </a:r>
                      <a:r>
                        <a:rPr lang="en-US" baseline="0" dirty="0" smtClean="0"/>
                        <a:t> /</a:t>
                      </a:r>
                      <a:r>
                        <a:rPr lang="en-US" dirty="0" smtClean="0"/>
                        <a:t> Flaming)</a:t>
                      </a:r>
                      <a:endParaRPr lang="en-US" dirty="0"/>
                    </a:p>
                  </a:txBody>
                  <a:tcPr/>
                </a:tc>
              </a:tr>
              <a:tr h="382381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Flirting–</a:t>
                      </a:r>
                      <a:r>
                        <a:rPr lang="en-US" baseline="0" dirty="0" smtClean="0"/>
                        <a:t> Playful question or offer</a:t>
                      </a:r>
                      <a:endParaRPr lang="en-US" dirty="0"/>
                    </a:p>
                  </a:txBody>
                  <a:tcPr/>
                </a:tc>
              </a:tr>
              <a:tr h="382381">
                <a:tc>
                  <a:txBody>
                    <a:bodyPr/>
                    <a:lstStyle/>
                    <a:p>
                      <a:r>
                        <a:rPr lang="en-US" dirty="0" smtClean="0"/>
                        <a:t>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Information Request</a:t>
                      </a:r>
                      <a:r>
                        <a:rPr lang="en-US" baseline="0" dirty="0" smtClean="0"/>
                        <a:t> (about Domain / Agent / Modality / Other)</a:t>
                      </a:r>
                      <a:endParaRPr lang="en-US" dirty="0"/>
                    </a:p>
                  </a:txBody>
                  <a:tcPr/>
                </a:tc>
              </a:tr>
              <a:tr h="382381">
                <a:tc>
                  <a:txBody>
                    <a:bodyPr/>
                    <a:lstStyle/>
                    <a:p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Requests (for Help</a:t>
                      </a:r>
                      <a:r>
                        <a:rPr lang="en-US" baseline="0" dirty="0" smtClean="0"/>
                        <a:t> /</a:t>
                      </a:r>
                      <a:r>
                        <a:rPr lang="en-US" dirty="0" smtClean="0"/>
                        <a:t> Clarification</a:t>
                      </a:r>
                      <a:r>
                        <a:rPr lang="en-US" baseline="0" dirty="0" smtClean="0"/>
                        <a:t> / Motion / Domain-specific)</a:t>
                      </a:r>
                      <a:endParaRPr lang="en-US" dirty="0"/>
                    </a:p>
                  </a:txBody>
                  <a:tcPr/>
                </a:tc>
              </a:tr>
              <a:tr h="382381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Answers– responses</a:t>
                      </a:r>
                      <a:r>
                        <a:rPr lang="en-US" baseline="0" dirty="0" smtClean="0"/>
                        <a:t> to agent questions/offers</a:t>
                      </a:r>
                      <a:endParaRPr lang="en-US" dirty="0"/>
                    </a:p>
                  </a:txBody>
                  <a:tcPr/>
                </a:tc>
              </a:tr>
              <a:tr h="382381"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Statements (Social topic</a:t>
                      </a:r>
                      <a:r>
                        <a:rPr lang="en-US" baseline="0" dirty="0" smtClean="0"/>
                        <a:t> /</a:t>
                      </a:r>
                      <a:r>
                        <a:rPr lang="en-US" dirty="0" smtClean="0"/>
                        <a:t> Domain-related</a:t>
                      </a:r>
                      <a:r>
                        <a:rPr lang="en-US" baseline="0" dirty="0" smtClean="0"/>
                        <a:t> / Responsive / Other)</a:t>
                      </a:r>
                      <a:endParaRPr lang="en-US" dirty="0"/>
                    </a:p>
                  </a:txBody>
                  <a:tcPr/>
                </a:tc>
              </a:tr>
              <a:tr h="382381"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Utterance in another language</a:t>
                      </a:r>
                      <a:endParaRPr lang="en-US" dirty="0"/>
                    </a:p>
                  </a:txBody>
                  <a:tcPr/>
                </a:tc>
              </a:tr>
              <a:tr h="382381">
                <a:tc>
                  <a:txBody>
                    <a:bodyPr/>
                    <a:lstStyle/>
                    <a:p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Garbage– Incomprehensible</a:t>
                      </a:r>
                      <a:r>
                        <a:rPr lang="en-US" baseline="0" dirty="0" smtClean="0"/>
                        <a:t> to annotator</a:t>
                      </a:r>
                      <a:endParaRPr lang="en-US" dirty="0"/>
                    </a:p>
                  </a:txBody>
                  <a:tcPr/>
                </a:tc>
              </a:tr>
              <a:tr h="382381">
                <a:tc>
                  <a:txBody>
                    <a:bodyPr/>
                    <a:lstStyle/>
                    <a:p>
                      <a:r>
                        <a:rPr lang="en-US" dirty="0" smtClean="0"/>
                        <a:t>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Other Addressee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Scheme 1: Domain Actions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dirty="0" smtClean="0"/>
              <a:t>Increasingly detailed sub-categorization of acts relevant to domain activities and topics</a:t>
            </a:r>
          </a:p>
          <a:p>
            <a:pPr>
              <a:buNone/>
            </a:pPr>
            <a:endParaRPr lang="en-US" sz="2000" dirty="0" smtClean="0"/>
          </a:p>
          <a:p>
            <a:r>
              <a:rPr lang="en-US" sz="2000" dirty="0" smtClean="0"/>
              <a:t>Categories defined empirically and by need—what distinctions the agent needs to recognize to appropriately respond to the user’s actions</a:t>
            </a:r>
          </a:p>
          <a:p>
            <a:endParaRPr lang="en-US" sz="2400" dirty="0" smtClean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</p:nvPr>
        </p:nvGraphicFramePr>
        <p:xfrm>
          <a:off x="4495800" y="1371599"/>
          <a:ext cx="4267200" cy="441801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44106"/>
                <a:gridCol w="3623094"/>
              </a:tblGrid>
              <a:tr h="33877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Code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Domain</a:t>
                      </a:r>
                      <a:r>
                        <a:rPr lang="en-US" sz="1400" baseline="0" dirty="0" smtClean="0"/>
                        <a:t>  Specific Information Request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QDG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General Army Island Information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QDL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Location/Navigational Questions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QDE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Specific Events/Activity</a:t>
                      </a:r>
                      <a:r>
                        <a:rPr lang="en-US" sz="1400" baseline="0" dirty="0" smtClean="0"/>
                        <a:t> Information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QDJ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Information</a:t>
                      </a:r>
                      <a:r>
                        <a:rPr lang="en-US" sz="1400" baseline="0" dirty="0" smtClean="0"/>
                        <a:t> about joining the army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QDU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About getting a uniform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QDA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Other questions about US Army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QMB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Biographical</a:t>
                      </a:r>
                      <a:r>
                        <a:rPr lang="en-US" sz="1400" baseline="0" dirty="0" smtClean="0"/>
                        <a:t> info about agent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QMJ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Agent’s job/purpose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QMP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Agent’s preferences (favorite</a:t>
                      </a:r>
                      <a:r>
                        <a:rPr lang="en-US" sz="1400" baseline="0" dirty="0" smtClean="0"/>
                        <a:t> food, etc)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QMI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Agent’s immediate experience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QMA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Agent’s agency (are you a real person?)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Scheme 2: Evaluative Codes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524002"/>
          <a:ext cx="8229600" cy="4023358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295400"/>
                <a:gridCol w="6934200"/>
              </a:tblGrid>
              <a:tr h="51581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CODE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VALUE</a:t>
                      </a:r>
                      <a:endParaRPr lang="en-US" sz="2400" dirty="0"/>
                    </a:p>
                  </a:txBody>
                  <a:tcPr/>
                </a:tc>
              </a:tr>
              <a:tr h="51581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Fully Appropriate Response</a:t>
                      </a:r>
                      <a:endParaRPr lang="en-US" sz="2400" dirty="0"/>
                    </a:p>
                  </a:txBody>
                  <a:tcPr/>
                </a:tc>
              </a:tr>
              <a:tr h="51581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 Response (Appropriate Silence)</a:t>
                      </a:r>
                      <a:endParaRPr lang="en-US" sz="2400" dirty="0"/>
                    </a:p>
                  </a:txBody>
                  <a:tcPr/>
                </a:tc>
              </a:tr>
              <a:tr h="928468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Partially Appropriate Response –</a:t>
                      </a:r>
                      <a:r>
                        <a:rPr lang="en-US" sz="2400" baseline="0" dirty="0" smtClean="0"/>
                        <a:t> Adequate, but lacks some coherence or relevance</a:t>
                      </a:r>
                      <a:endParaRPr lang="en-US" sz="2400" dirty="0"/>
                    </a:p>
                  </a:txBody>
                  <a:tcPr/>
                </a:tc>
              </a:tr>
              <a:tr h="51581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Requests</a:t>
                      </a:r>
                      <a:r>
                        <a:rPr lang="en-US" sz="2400" baseline="0" dirty="0" smtClean="0"/>
                        <a:t> Repair</a:t>
                      </a:r>
                      <a:endParaRPr lang="en-US" sz="2400" dirty="0"/>
                    </a:p>
                  </a:txBody>
                  <a:tcPr/>
                </a:tc>
              </a:tr>
              <a:tr h="51581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NR1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 Response (Inappropriate Silence)</a:t>
                      </a:r>
                      <a:endParaRPr lang="en-US" sz="2400" dirty="0"/>
                    </a:p>
                  </a:txBody>
                  <a:tcPr/>
                </a:tc>
              </a:tr>
              <a:tr h="51581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Inappropriate Response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Example Annotation</a:t>
            </a:r>
          </a:p>
        </p:txBody>
      </p:sp>
      <p:graphicFrame>
        <p:nvGraphicFramePr>
          <p:cNvPr id="22609" name="Group 81"/>
          <p:cNvGraphicFramePr>
            <a:graphicFrameLocks noGrp="1"/>
          </p:cNvGraphicFramePr>
          <p:nvPr>
            <p:ph idx="1"/>
          </p:nvPr>
        </p:nvGraphicFramePr>
        <p:xfrm>
          <a:off x="533399" y="1295399"/>
          <a:ext cx="7848601" cy="457200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144588"/>
                <a:gridCol w="5395913"/>
                <a:gridCol w="1308100"/>
              </a:tblGrid>
              <a:tr h="335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Speaker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Utterance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Code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Moleno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Good evening, I’m Lt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Moleno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the Army Island Duty Officer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I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Here is a calling card if you ever need to call me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I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How can I help you?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I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User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hold on  [pause, 1 min. 26 seconds]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RMW-NR3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User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Hey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i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wanna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go sky diving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SDP-3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Moleno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Jumpmaster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Neiro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at the Skydiving Center will help you.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User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i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wanna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fly that black thing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SDP-RR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Moleno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Could you rephrase that?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User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the airplane do you compute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SDP-1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Moleno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I don’t know but I will find out and get back to you.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654050"/>
            <a:ext cx="8072438" cy="400050"/>
          </a:xfrm>
          <a:ln/>
        </p:spPr>
        <p:txBody>
          <a:bodyPr tIns="78624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/>
              <a:t>Agreement Measures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5257800"/>
            <a:ext cx="8072438" cy="381000"/>
          </a:xfrm>
          <a:ln/>
        </p:spPr>
        <p:txBody>
          <a:bodyPr lIns="0" tIns="21168" rIns="0" bIns="0"/>
          <a:lstStyle/>
          <a:p>
            <a:pPr marL="336550" indent="-336550">
              <a:buClr>
                <a:srgbClr val="5A5A5A"/>
              </a:buClr>
              <a:buSzPct val="8000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US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1571625"/>
            <a:ext cx="5943600" cy="3686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1: Overview 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 smtClean="0"/>
              <a:t>Appropriateness Rating:</a:t>
            </a:r>
          </a:p>
          <a:p>
            <a:pPr>
              <a:buNone/>
            </a:pPr>
            <a:r>
              <a:rPr lang="en-US" sz="2400" dirty="0" smtClean="0"/>
              <a:t>  AR = (‘3’+ NR3) / Total   = 0.56</a:t>
            </a:r>
          </a:p>
          <a:p>
            <a:endParaRPr lang="en-US" sz="2400" dirty="0" smtClean="0"/>
          </a:p>
          <a:p>
            <a:pPr>
              <a:buNone/>
            </a:pPr>
            <a:r>
              <a:rPr lang="en-US" sz="2400" smtClean="0"/>
              <a:t>Response Precision:</a:t>
            </a:r>
          </a:p>
          <a:p>
            <a:pPr>
              <a:buNone/>
            </a:pPr>
            <a:r>
              <a:rPr lang="en-US" sz="2400" dirty="0" smtClean="0"/>
              <a:t>  RP = ‘3’/ (‘3’+’2’+’RR’+1)  = 0.50</a:t>
            </a:r>
          </a:p>
          <a:p>
            <a:pPr>
              <a:buNone/>
            </a:pPr>
            <a:endParaRPr lang="en-US" sz="2000" dirty="0" smtClean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</p:nvPr>
        </p:nvGraphicFramePr>
        <p:xfrm>
          <a:off x="4724400" y="1447800"/>
          <a:ext cx="3657600" cy="36576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63782"/>
                <a:gridCol w="249381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Rating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Result (% Total)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167 (24.6%)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211 (31.1%)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67 (9.9%)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73 (10.8%)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NR1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65</a:t>
                      </a:r>
                      <a:r>
                        <a:rPr lang="en-US" sz="2400" baseline="0" dirty="0" smtClean="0"/>
                        <a:t> (9.6%)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95 (14%)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Total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678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Results2: Silence &amp; Multiparty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Quality of Silences (</a:t>
            </a:r>
            <a:r>
              <a:rPr lang="en-US" dirty="0" err="1" smtClean="0"/>
              <a:t>AR</a:t>
            </a:r>
            <a:r>
              <a:rPr lang="en-US" baseline="60000" dirty="0" err="1" smtClean="0"/>
              <a:t>nr</a:t>
            </a:r>
            <a:r>
              <a:rPr lang="en-US" dirty="0" smtClean="0"/>
              <a:t>)      = NR3/ (NR3 + NR1)              = 0.764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By considering the 2 schemes together, can look at the performance on specific subsets of data.  </a:t>
            </a:r>
          </a:p>
          <a:p>
            <a:pPr lvl="1"/>
            <a:r>
              <a:rPr lang="en-US" dirty="0" smtClean="0"/>
              <a:t>Performance in Multiparty Dialogues on Utterances Addressed to Others: </a:t>
            </a:r>
          </a:p>
          <a:p>
            <a:pPr lvl="2"/>
            <a:r>
              <a:rPr lang="en-US" dirty="0" smtClean="0"/>
              <a:t>Appropriate (AR) = 0.734</a:t>
            </a:r>
          </a:p>
          <a:p>
            <a:pPr lvl="2"/>
            <a:r>
              <a:rPr lang="en-US" dirty="0" smtClean="0"/>
              <a:t>Precision (RP) = 0.147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3: Combined Overview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3400" y="1447800"/>
          <a:ext cx="8077200" cy="40792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429000"/>
                <a:gridCol w="1600200"/>
                <a:gridCol w="1600200"/>
                <a:gridCol w="1447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Category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Total#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RP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Dialogue</a:t>
                      </a:r>
                      <a:r>
                        <a:rPr lang="en-US" baseline="0" dirty="0" smtClean="0"/>
                        <a:t> General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0.844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Answer/Acceptance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0.610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0.647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Requests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0.489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0.524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Information Requests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0.403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0.459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Critiques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0.533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0.222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Statements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0.478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0.186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Hazing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0.128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0.167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Exclamations/Emotive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0.853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0.167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Other Addressee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0.147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4: Domain Performance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dirty="0" smtClean="0"/>
              <a:t>461 utterances fell into ‘actual domain’</a:t>
            </a:r>
          </a:p>
          <a:p>
            <a:pPr>
              <a:buFont typeface="Arial" charset="0"/>
              <a:buNone/>
            </a:pPr>
            <a:endParaRPr lang="en-US" sz="2000" dirty="0" smtClean="0"/>
          </a:p>
          <a:p>
            <a:r>
              <a:rPr lang="en-US" sz="2000" dirty="0" smtClean="0"/>
              <a:t>410 of these were actions (89%) covered in the agent’s design</a:t>
            </a:r>
          </a:p>
          <a:p>
            <a:r>
              <a:rPr lang="en-US" sz="2000" dirty="0" smtClean="0"/>
              <a:t>51 of these were not anticipated in initial design; performance is much lower</a:t>
            </a:r>
          </a:p>
          <a:p>
            <a:endParaRPr lang="en-US" sz="2400" dirty="0" smtClean="0"/>
          </a:p>
        </p:txBody>
      </p:sp>
      <p:graphicFrame>
        <p:nvGraphicFramePr>
          <p:cNvPr id="18435" name="Content Placeholder 4"/>
          <p:cNvGraphicFramePr>
            <a:graphicFrameLocks noGrp="1"/>
          </p:cNvGraphicFramePr>
          <p:nvPr>
            <p:ph sz="half" idx="2"/>
          </p:nvPr>
        </p:nvGraphicFramePr>
        <p:xfrm>
          <a:off x="4648200" y="1295400"/>
          <a:ext cx="4038600" cy="4525963"/>
        </p:xfrm>
        <a:graphic>
          <a:graphicData uri="http://schemas.openxmlformats.org/presentationml/2006/ole">
            <p:oleObj spid="_x0000_s108546" name="Chart" r:id="rId3" imgW="4035902" imgH="4523624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General performance scores may be used to measure system progress over time</a:t>
            </a:r>
          </a:p>
          <a:p>
            <a:r>
              <a:rPr lang="en-US" sz="2800" dirty="0" smtClean="0"/>
              <a:t>Paired coding method allows analysis to  provide specific direction for agent improvement</a:t>
            </a:r>
          </a:p>
          <a:p>
            <a:r>
              <a:rPr lang="en-US" sz="2800" dirty="0" smtClean="0"/>
              <a:t>General method may be applied to the evaluation of a variety of agents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Questions?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ab">
  <a:themeElements>
    <a:clrScheme name="tab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ab">
      <a:majorFont>
        <a:latin typeface="Trebuchet MS"/>
        <a:ea typeface="ＭＳ Ｐゴシック"/>
        <a:cs typeface="ＭＳ Ｐゴシック"/>
      </a:majorFont>
      <a:minorFont>
        <a:latin typeface="Helvetica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7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9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entury Gothic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7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9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entury Gothic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tab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ab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ab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ab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ab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ab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ab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ab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ab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ab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ab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ab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londial08.potx</Template>
  <TotalTime>25761</TotalTime>
  <Words>955</Words>
  <Application>Microsoft Macintosh PowerPoint</Application>
  <PresentationFormat>On-screen Show (4:3)</PresentationFormat>
  <Paragraphs>214</Paragraphs>
  <Slides>18</Slides>
  <Notes>1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tab</vt:lpstr>
      <vt:lpstr>Chart</vt:lpstr>
      <vt:lpstr> Dialogues in Context: An Objective User-Oriented Evaluation Approach for Virtual Human Dialogue</vt:lpstr>
      <vt:lpstr>Overview</vt:lpstr>
      <vt:lpstr>Staff Duty Officer Moleno</vt:lpstr>
      <vt:lpstr>System Features</vt:lpstr>
      <vt:lpstr>Desired Qualities</vt:lpstr>
      <vt:lpstr>Problems with Current Approaches</vt:lpstr>
      <vt:lpstr>Our Approach: Linguistic Evaluation</vt:lpstr>
      <vt:lpstr>Scheme 1: Dialogue Action Top </vt:lpstr>
      <vt:lpstr>Scheme 1: Domain Actions</vt:lpstr>
      <vt:lpstr>Scheme 2: Evaluative Codes</vt:lpstr>
      <vt:lpstr>Example Annotation</vt:lpstr>
      <vt:lpstr>Agreement Measures</vt:lpstr>
      <vt:lpstr>Results 1: Overview </vt:lpstr>
      <vt:lpstr>Results2: Silence &amp; Multiparty</vt:lpstr>
      <vt:lpstr>Results 3: Combined Overview</vt:lpstr>
      <vt:lpstr>Results 4: Domain Performance</vt:lpstr>
      <vt:lpstr>Conclusion</vt:lpstr>
      <vt:lpstr>Thank You</vt:lpstr>
    </vt:vector>
  </TitlesOfParts>
  <Company>USC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TACQ Project</dc:title>
  <dc:creator>ict usc</dc:creator>
  <cp:lastModifiedBy>Susan Robinson</cp:lastModifiedBy>
  <cp:revision>165</cp:revision>
  <cp:lastPrinted>2010-04-14T18:10:37Z</cp:lastPrinted>
  <dcterms:created xsi:type="dcterms:W3CDTF">2010-05-19T07:19:41Z</dcterms:created>
  <dcterms:modified xsi:type="dcterms:W3CDTF">2010-05-19T08:19:43Z</dcterms:modified>
</cp:coreProperties>
</file>