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0" r:id="rId4"/>
    <p:sldId id="258" r:id="rId5"/>
    <p:sldId id="272" r:id="rId6"/>
    <p:sldId id="259" r:id="rId7"/>
    <p:sldId id="273" r:id="rId8"/>
    <p:sldId id="268" r:id="rId9"/>
    <p:sldId id="274" r:id="rId10"/>
    <p:sldId id="267" r:id="rId11"/>
    <p:sldId id="275" r:id="rId12"/>
    <p:sldId id="262" r:id="rId13"/>
    <p:sldId id="264" r:id="rId14"/>
    <p:sldId id="271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9" autoAdjust="0"/>
    <p:restoredTop sz="86409" autoAdjust="0"/>
  </p:normalViewPr>
  <p:slideViewPr>
    <p:cSldViewPr snapToGrid="0">
      <p:cViewPr varScale="1">
        <p:scale>
          <a:sx n="76" d="100"/>
          <a:sy n="76" d="100"/>
        </p:scale>
        <p:origin x="-11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AC79D-DF30-4CB0-85BB-F40BD71F7FAE}" type="datetimeFigureOut">
              <a:rPr lang="fr-FR" smtClean="0"/>
              <a:pPr/>
              <a:t>19/05/2010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437B5-8F1C-41ED-82B1-66A3B0B70087}" type="slidenum">
              <a:rPr lang="en-GB" smtClean="0"/>
              <a:pPr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5/19/2010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LREC 2010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54032"/>
          </a:xfrm>
        </p:spPr>
        <p:txBody>
          <a:bodyPr/>
          <a:lstStyle>
            <a:lvl1pPr algn="l"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05786"/>
            <a:ext cx="8229600" cy="5337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92899"/>
            <a:ext cx="2133600" cy="365125"/>
          </a:xfrm>
        </p:spPr>
        <p:txBody>
          <a:bodyPr/>
          <a:lstStyle/>
          <a:p>
            <a:r>
              <a:rPr lang="fr-FR" smtClean="0"/>
              <a:t>5/19/2010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92899"/>
            <a:ext cx="2895600" cy="365125"/>
          </a:xfrm>
        </p:spPr>
        <p:txBody>
          <a:bodyPr/>
          <a:lstStyle/>
          <a:p>
            <a:r>
              <a:rPr lang="en-GB" smtClean="0"/>
              <a:t>LREC 2010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570917"/>
            <a:ext cx="2133600" cy="202043"/>
          </a:xfrm>
        </p:spPr>
        <p:txBody>
          <a:bodyPr/>
          <a:lstStyle/>
          <a:p>
            <a:fld id="{1AB38177-3CCD-425E-80DD-7BC8792FCA29}" type="slidenum">
              <a:rPr lang="en-GB" smtClean="0"/>
              <a:pPr/>
              <a:t>‹N°›</a:t>
            </a:fld>
            <a:endParaRPr lang="en-GB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57200" y="925033"/>
            <a:ext cx="8229600" cy="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96921" y="159496"/>
            <a:ext cx="411125" cy="61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69" name="Picture 1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57204" y="6580672"/>
            <a:ext cx="818704" cy="19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5/19/2010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LREC 2010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5/19/2010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LREC 2010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5/19/2010</a:t>
            </a:r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LREC 2010</a:t>
            </a:r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5/19/2010</a:t>
            </a:r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LREC 2010</a:t>
            </a:r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5/19/2010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LREC 2010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5/19/2010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LREC 2010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5/19/2010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LREC 2010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5/19/2010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LREC 2010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5/19/2010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LREC 2010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fr-FR" smtClean="0"/>
              <a:t>5/19/2010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GB" dirty="0" smtClean="0"/>
              <a:t>LREC 2010</a:t>
            </a:r>
            <a:endParaRPr lang="en-GB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AB38177-3CCD-425E-80DD-7BC8792FCA29}" type="slidenum">
              <a:rPr lang="en-GB" smtClean="0"/>
              <a:pPr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Annelies\Bureau\LREC%202010\AS01-4.avi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video" Target="file:///C:\Documents%20and%20Settings\Annelies\Bureau\LREC%202010\New_JADE-Interdiction_de_fumer.avi" TargetMode="External"/><Relationship Id="rId1" Type="http://schemas.openxmlformats.org/officeDocument/2006/relationships/video" Target="file:///C:\Documents%20and%20Settings\Annelies\Bureau\LREC%202010\LIMSI_RotoElisa_WebSourdVoeux2008.avi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Annelies\Bureau\LREC%202010\montS3T7A4vueslogo.avi" TargetMode="Externa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Sign Language corpora for analysis, processing and evaluation</a:t>
            </a:r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00100" y="3886200"/>
            <a:ext cx="7215238" cy="2186006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A. Braffort, L. Bolot, E. Chételat-</a:t>
            </a:r>
            <a:r>
              <a:rPr lang="en-GB" dirty="0" err="1" smtClean="0"/>
              <a:t>Pelé</a:t>
            </a:r>
            <a:r>
              <a:rPr lang="en-GB" dirty="0" smtClean="0"/>
              <a:t>, </a:t>
            </a:r>
            <a:br>
              <a:rPr lang="en-GB" dirty="0" smtClean="0"/>
            </a:br>
            <a:r>
              <a:rPr lang="en-GB" dirty="0" smtClean="0"/>
              <a:t>A. Choisier, M. Delorme, M. Filhol, </a:t>
            </a:r>
            <a:br>
              <a:rPr lang="en-GB" dirty="0" smtClean="0"/>
            </a:br>
            <a:r>
              <a:rPr lang="en-GB" dirty="0" smtClean="0"/>
              <a:t>J. Segouat, C. </a:t>
            </a:r>
            <a:r>
              <a:rPr lang="en-GB" dirty="0" err="1" smtClean="0"/>
              <a:t>Verrecchia</a:t>
            </a:r>
            <a:r>
              <a:rPr lang="en-GB" dirty="0" smtClean="0"/>
              <a:t>, F. Badin, N. </a:t>
            </a:r>
            <a:r>
              <a:rPr lang="en-GB" dirty="0" err="1" smtClean="0"/>
              <a:t>Devos</a:t>
            </a:r>
            <a:endParaRPr lang="en-GB" dirty="0" smtClean="0"/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LIMSI-CNRS, </a:t>
            </a:r>
            <a:r>
              <a:rPr lang="en-GB" sz="2400" dirty="0" err="1" smtClean="0">
                <a:solidFill>
                  <a:schemeClr val="tx1"/>
                </a:solidFill>
              </a:rPr>
              <a:t>Orsay</a:t>
            </a:r>
            <a:r>
              <a:rPr lang="en-GB" sz="2400" dirty="0" smtClean="0">
                <a:solidFill>
                  <a:schemeClr val="tx1"/>
                </a:solidFill>
              </a:rPr>
              <a:t>, France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annelies.braffort@limsi.fr</a:t>
            </a: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4" name="Image 3" descr="logo6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42852"/>
            <a:ext cx="8096250" cy="1390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51114" y="5537799"/>
            <a:ext cx="872569" cy="130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ELRA-logo-purple-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62148"/>
            <a:ext cx="871369" cy="995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Introduction: Sign language corpora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Sign languages: less-resourced languages</a:t>
            </a:r>
          </a:p>
          <a:p>
            <a:pPr lvl="1"/>
            <a:r>
              <a:rPr lang="en-GB" dirty="0" smtClean="0"/>
              <a:t>No written form</a:t>
            </a:r>
          </a:p>
          <a:p>
            <a:pPr lvl="1"/>
            <a:r>
              <a:rPr lang="en-GB" dirty="0" smtClean="0"/>
              <a:t>Few/little </a:t>
            </a:r>
          </a:p>
          <a:p>
            <a:pPr lvl="2"/>
            <a:r>
              <a:rPr lang="en-GB" dirty="0" smtClean="0"/>
              <a:t>reference books</a:t>
            </a:r>
          </a:p>
          <a:p>
            <a:pPr lvl="2"/>
            <a:r>
              <a:rPr lang="en-GB" dirty="0" smtClean="0"/>
              <a:t>corpora</a:t>
            </a:r>
          </a:p>
          <a:p>
            <a:pPr lvl="2"/>
            <a:r>
              <a:rPr lang="en-GB" dirty="0" smtClean="0"/>
              <a:t>software</a:t>
            </a:r>
          </a:p>
          <a:p>
            <a:r>
              <a:rPr lang="en-GB" dirty="0" smtClean="0"/>
              <a:t>Corpora used for</a:t>
            </a:r>
          </a:p>
          <a:p>
            <a:pPr lvl="1"/>
            <a:r>
              <a:rPr lang="en-GB" dirty="0" smtClean="0"/>
              <a:t>Education: deaf children, hearing adults</a:t>
            </a:r>
            <a:r>
              <a:rPr lang="en-GB" smtClean="0"/>
              <a:t>, </a:t>
            </a:r>
            <a:r>
              <a:rPr lang="en-GB" smtClean="0"/>
              <a:t>interpreters...</a:t>
            </a:r>
            <a:endParaRPr lang="en-GB" dirty="0" smtClean="0"/>
          </a:p>
          <a:p>
            <a:pPr lvl="1"/>
            <a:r>
              <a:rPr lang="en-GB" dirty="0" smtClean="0"/>
              <a:t>Scientific studies: </a:t>
            </a:r>
            <a:r>
              <a:rPr lang="en-GB" dirty="0" smtClean="0"/>
              <a:t>linguistics, </a:t>
            </a:r>
            <a:r>
              <a:rPr lang="en-GB" dirty="0" smtClean="0"/>
              <a:t>language </a:t>
            </a:r>
            <a:r>
              <a:rPr lang="en-GB" dirty="0" smtClean="0"/>
              <a:t>processing...</a:t>
            </a:r>
            <a:endParaRPr lang="en-GB" dirty="0" smtClean="0"/>
          </a:p>
          <a:p>
            <a:r>
              <a:rPr lang="en-GB" dirty="0" smtClean="0"/>
              <a:t>Kinds of data</a:t>
            </a:r>
          </a:p>
          <a:p>
            <a:pPr lvl="1"/>
            <a:r>
              <a:rPr lang="en-GB" dirty="0" smtClean="0"/>
              <a:t>Video: one or several shots</a:t>
            </a:r>
          </a:p>
          <a:p>
            <a:pPr lvl="1"/>
            <a:r>
              <a:rPr lang="en-GB" dirty="0" smtClean="0"/>
              <a:t>3d motion capture data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2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Corpus for language analysis</a:t>
            </a:r>
          </a:p>
          <a:p>
            <a:pPr lvl="1"/>
            <a:r>
              <a:rPr lang="en-GB" dirty="0" smtClean="0"/>
              <a:t>Alignment of video and annotation</a:t>
            </a:r>
          </a:p>
          <a:p>
            <a:pPr lvl="1"/>
            <a:r>
              <a:rPr lang="en-GB" dirty="0" smtClean="0"/>
              <a:t>Annotation on the video</a:t>
            </a:r>
          </a:p>
          <a:p>
            <a:pPr lvl="1"/>
            <a:r>
              <a:rPr lang="en-GB" dirty="0" smtClean="0"/>
              <a:t>Data provided by a specific device</a:t>
            </a:r>
          </a:p>
          <a:p>
            <a:r>
              <a:rPr lang="en-GB" dirty="0" smtClean="0"/>
              <a:t>Corpus for animation processing</a:t>
            </a:r>
          </a:p>
          <a:p>
            <a:pPr lvl="1"/>
            <a:r>
              <a:rPr lang="en-GB" dirty="0" smtClean="0"/>
              <a:t>Video: Rotoscoping and database of isolated signs</a:t>
            </a:r>
          </a:p>
          <a:p>
            <a:pPr lvl="1"/>
            <a:r>
              <a:rPr lang="en-GB" dirty="0" smtClean="0"/>
              <a:t>Motion</a:t>
            </a:r>
            <a:r>
              <a:rPr lang="en-GB" baseline="0" dirty="0" smtClean="0"/>
              <a:t> capture: Database of isolated signs</a:t>
            </a:r>
            <a:endParaRPr lang="en-GB" dirty="0" smtClean="0"/>
          </a:p>
          <a:p>
            <a:pPr lvl="1"/>
            <a:r>
              <a:rPr lang="en-GB" dirty="0" smtClean="0"/>
              <a:t>Motion capture: Statistical modelling</a:t>
            </a:r>
          </a:p>
          <a:p>
            <a:r>
              <a:rPr lang="en-GB" dirty="0" smtClean="0"/>
              <a:t>Corpus for model evaluation</a:t>
            </a:r>
          </a:p>
          <a:p>
            <a:pPr lvl="1"/>
            <a:r>
              <a:rPr lang="en-GB" dirty="0" smtClean="0"/>
              <a:t>Lexical description</a:t>
            </a:r>
          </a:p>
          <a:p>
            <a:r>
              <a:rPr lang="en-GB" dirty="0" smtClean="0"/>
              <a:t>Conclusion and perspective</a:t>
            </a:r>
          </a:p>
          <a:p>
            <a:pPr lvl="1"/>
            <a:r>
              <a:rPr lang="en-GB" dirty="0" smtClean="0"/>
              <a:t>Dicta-Sign corpus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3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Language analysis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Aim</a:t>
            </a:r>
          </a:p>
          <a:p>
            <a:pPr lvl="1"/>
            <a:r>
              <a:rPr lang="en-GB" dirty="0" smtClean="0"/>
              <a:t>Capture knowledge on SL functioning</a:t>
            </a:r>
          </a:p>
          <a:p>
            <a:r>
              <a:rPr lang="en-GB" dirty="0" smtClean="0"/>
              <a:t>Data</a:t>
            </a:r>
          </a:p>
          <a:p>
            <a:pPr lvl="1"/>
            <a:r>
              <a:rPr lang="en-GB" dirty="0" smtClean="0"/>
              <a:t>Video</a:t>
            </a:r>
          </a:p>
          <a:p>
            <a:pPr lvl="1"/>
            <a:r>
              <a:rPr lang="en-GB" dirty="0" smtClean="0"/>
              <a:t>Motion capture</a:t>
            </a:r>
          </a:p>
          <a:p>
            <a:r>
              <a:rPr lang="en-GB" dirty="0" smtClean="0"/>
              <a:t>Methods</a:t>
            </a:r>
          </a:p>
          <a:p>
            <a:pPr lvl="1"/>
            <a:r>
              <a:rPr lang="en-GB" dirty="0" smtClean="0"/>
              <a:t>Visualisation</a:t>
            </a:r>
          </a:p>
          <a:p>
            <a:pPr lvl="1"/>
            <a:r>
              <a:rPr lang="en-GB" dirty="0" smtClean="0"/>
              <a:t>Annotation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Language analysis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Visualisation of synchronised videos and annotations</a:t>
            </a:r>
          </a:p>
          <a:p>
            <a:pPr lvl="1">
              <a:buNone/>
            </a:pPr>
            <a:r>
              <a:rPr lang="en-GB" i="1" dirty="0" smtClean="0"/>
              <a:t>J. Segouat – LIMSI (FR)</a:t>
            </a:r>
          </a:p>
          <a:p>
            <a:pPr lvl="1"/>
            <a:r>
              <a:rPr lang="en-GB" dirty="0" smtClean="0"/>
              <a:t>Study on coarticulation</a:t>
            </a:r>
          </a:p>
          <a:p>
            <a:pPr lvl="1"/>
            <a:r>
              <a:rPr lang="en-GB" dirty="0" smtClean="0"/>
              <a:t>Comparison of durations, modifications, suppression...</a:t>
            </a:r>
          </a:p>
          <a:p>
            <a:pPr lvl="1"/>
            <a:r>
              <a:rPr lang="en-GB" dirty="0" smtClean="0"/>
              <a:t>“SNCF” corpus: LSF, whole utterances, isolated signs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6" name="Imag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1492" y="3326170"/>
            <a:ext cx="4827200" cy="25436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AS01-4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91886" y="3287859"/>
            <a:ext cx="3331509" cy="2665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ZoneTexte 7"/>
          <p:cNvSpPr txBox="1"/>
          <p:nvPr/>
        </p:nvSpPr>
        <p:spPr>
          <a:xfrm>
            <a:off x="3394554" y="6112701"/>
            <a:ext cx="160441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[Segouat 2009]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Language analysis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Annotation on the video</a:t>
            </a:r>
          </a:p>
          <a:p>
            <a:pPr lvl="1">
              <a:buNone/>
            </a:pPr>
            <a:r>
              <a:rPr lang="en-GB" i="1" dirty="0" smtClean="0"/>
              <a:t>E. Chételat-</a:t>
            </a:r>
            <a:r>
              <a:rPr lang="en-GB" i="1" dirty="0" err="1" smtClean="0"/>
              <a:t>Pelé</a:t>
            </a:r>
            <a:r>
              <a:rPr lang="en-GB" i="1" dirty="0" smtClean="0"/>
              <a:t> – LIMSI (FR)</a:t>
            </a:r>
          </a:p>
          <a:p>
            <a:pPr lvl="1"/>
            <a:r>
              <a:rPr lang="en-GB" dirty="0" smtClean="0"/>
              <a:t>Study on non-manual components</a:t>
            </a:r>
          </a:p>
          <a:p>
            <a:pPr lvl="1"/>
            <a:r>
              <a:rPr lang="en-GB" dirty="0" smtClean="0"/>
              <a:t>Fine description of movements: eyebrow and blinking</a:t>
            </a:r>
          </a:p>
          <a:p>
            <a:pPr lvl="1"/>
            <a:r>
              <a:rPr lang="en-GB" dirty="0" smtClean="0"/>
              <a:t>“LS-Colin” corpus: LSF narrations, image quality, close-up view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8643" y="4071205"/>
            <a:ext cx="4087236" cy="249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3245430" y="3193532"/>
          <a:ext cx="1963453" cy="771357"/>
        </p:xfrm>
        <a:graphic>
          <a:graphicData uri="http://schemas.openxmlformats.org/presentationml/2006/ole">
            <p:oleObj spid="_x0000_s18434" name="Image bitmap" r:id="rId4" imgW="2486372" imgH="980952" progId="PBrush">
              <p:embed/>
            </p:oleObj>
          </a:graphicData>
        </a:graphic>
      </p:graphicFrame>
      <p:pic>
        <p:nvPicPr>
          <p:cNvPr id="10" name="Picture 2" descr="C:\Users\Max\Documents\Nasro3vu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9267" y="3505130"/>
            <a:ext cx="2380930" cy="19061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ZoneTexte 10"/>
          <p:cNvSpPr txBox="1"/>
          <p:nvPr/>
        </p:nvSpPr>
        <p:spPr>
          <a:xfrm>
            <a:off x="5386192" y="3419605"/>
            <a:ext cx="261597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[Chételat-</a:t>
            </a:r>
            <a:r>
              <a:rPr lang="en-GB" dirty="0" err="1" smtClean="0"/>
              <a:t>Pelé</a:t>
            </a:r>
            <a:r>
              <a:rPr lang="en-GB" dirty="0" smtClean="0"/>
              <a:t>  et al 2008]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Language analysis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Data provided by a specific device</a:t>
            </a:r>
          </a:p>
          <a:p>
            <a:pPr lvl="1">
              <a:buNone/>
            </a:pPr>
            <a:r>
              <a:rPr lang="en-GB" i="1" dirty="0" smtClean="0"/>
              <a:t>O. </a:t>
            </a:r>
            <a:r>
              <a:rPr lang="en-GB" i="1" dirty="0" err="1" smtClean="0"/>
              <a:t>Crasborn</a:t>
            </a:r>
            <a:r>
              <a:rPr lang="en-GB" i="1" dirty="0" smtClean="0"/>
              <a:t> – </a:t>
            </a:r>
            <a:r>
              <a:rPr lang="en-GB" i="1" dirty="0" err="1" smtClean="0"/>
              <a:t>Radboud</a:t>
            </a:r>
            <a:r>
              <a:rPr lang="en-GB" i="1" dirty="0" smtClean="0"/>
              <a:t> Univ. (NL)</a:t>
            </a:r>
          </a:p>
          <a:p>
            <a:pPr lvl="1"/>
            <a:r>
              <a:rPr lang="en-GB" dirty="0" smtClean="0"/>
              <a:t>Data glove synchronised with the video</a:t>
            </a:r>
          </a:p>
          <a:p>
            <a:pPr lvl="1"/>
            <a:r>
              <a:rPr lang="en-GB" dirty="0" smtClean="0"/>
              <a:t>Phonetic study of SL: manual component</a:t>
            </a:r>
          </a:p>
          <a:p>
            <a:pPr lvl="2"/>
            <a:r>
              <a:rPr lang="en-GB" dirty="0" err="1" smtClean="0"/>
              <a:t>Handshape</a:t>
            </a:r>
            <a:endParaRPr lang="en-GB" dirty="0" smtClean="0"/>
          </a:p>
          <a:p>
            <a:pPr lvl="2"/>
            <a:r>
              <a:rPr lang="en-GB" dirty="0" smtClean="0"/>
              <a:t>Hand location and orientation</a:t>
            </a:r>
          </a:p>
          <a:p>
            <a:pPr lvl="1"/>
            <a:r>
              <a:rPr lang="en-GB" dirty="0" smtClean="0"/>
              <a:t>NGT corpus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5" name="Imag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5824" y="2755727"/>
            <a:ext cx="3216041" cy="369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ZoneTexte 6"/>
          <p:cNvSpPr txBox="1"/>
          <p:nvPr/>
        </p:nvSpPr>
        <p:spPr>
          <a:xfrm>
            <a:off x="2455102" y="3908120"/>
            <a:ext cx="215199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[</a:t>
            </a:r>
            <a:r>
              <a:rPr lang="en-GB" dirty="0" err="1" smtClean="0"/>
              <a:t>Crasborn</a:t>
            </a:r>
            <a:r>
              <a:rPr lang="en-GB" dirty="0" smtClean="0"/>
              <a:t> et al 2006]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Animation</a:t>
            </a:r>
            <a:r>
              <a:rPr lang="en-GB" baseline="0" dirty="0" smtClean="0"/>
              <a:t> processing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Aim</a:t>
            </a:r>
          </a:p>
          <a:p>
            <a:pPr lvl="1"/>
            <a:r>
              <a:rPr lang="en-GB" dirty="0" smtClean="0"/>
              <a:t>Animation processing of a virtual signer</a:t>
            </a:r>
          </a:p>
          <a:p>
            <a:r>
              <a:rPr lang="en-GB" dirty="0" smtClean="0"/>
              <a:t>Data</a:t>
            </a:r>
          </a:p>
          <a:p>
            <a:pPr lvl="1"/>
            <a:r>
              <a:rPr lang="en-GB" dirty="0" smtClean="0"/>
              <a:t>Video</a:t>
            </a:r>
          </a:p>
          <a:p>
            <a:pPr lvl="1"/>
            <a:r>
              <a:rPr lang="en-GB" dirty="0" smtClean="0"/>
              <a:t>Motion capture</a:t>
            </a:r>
          </a:p>
          <a:p>
            <a:pPr lvl="0"/>
            <a:r>
              <a:rPr lang="en-GB" dirty="0" smtClean="0"/>
              <a:t>Methods</a:t>
            </a:r>
          </a:p>
          <a:p>
            <a:pPr lvl="1"/>
            <a:r>
              <a:rPr lang="en-GB" dirty="0" smtClean="0"/>
              <a:t>Video corpora:  aided realistic generation</a:t>
            </a:r>
          </a:p>
          <a:p>
            <a:pPr lvl="1"/>
            <a:r>
              <a:rPr lang="en-GB" dirty="0" smtClean="0"/>
              <a:t>Motion capture corpora:  automatic generation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Animation processing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Video corpora as a model for realistic </a:t>
            </a:r>
            <a:r>
              <a:rPr lang="en-GB" dirty="0" smtClean="0"/>
              <a:t>animation</a:t>
            </a:r>
            <a:endParaRPr lang="en-GB" i="1" dirty="0" smtClean="0"/>
          </a:p>
          <a:p>
            <a:pPr lvl="1">
              <a:buNone/>
            </a:pPr>
            <a:r>
              <a:rPr lang="en-GB" i="1" dirty="0" smtClean="0"/>
              <a:t>C. </a:t>
            </a:r>
            <a:r>
              <a:rPr lang="en-GB" i="1" dirty="0" err="1" smtClean="0"/>
              <a:t>Verrecchia</a:t>
            </a:r>
            <a:r>
              <a:rPr lang="en-GB" i="1" dirty="0" smtClean="0"/>
              <a:t>, L. Bolot – LIMSI (FR)</a:t>
            </a:r>
          </a:p>
          <a:p>
            <a:pPr lvl="1"/>
            <a:r>
              <a:rPr lang="en-GB" dirty="0" smtClean="0"/>
              <a:t>Rotoscoping: Duplication of the signer’s movements </a:t>
            </a:r>
            <a:br>
              <a:rPr lang="en-GB" dirty="0" smtClean="0"/>
            </a:br>
            <a:r>
              <a:rPr lang="en-GB" dirty="0" smtClean="0"/>
              <a:t>                         on the virtual signer’s skeleton</a:t>
            </a:r>
          </a:p>
          <a:p>
            <a:pPr lvl="1"/>
            <a:r>
              <a:rPr lang="en-GB" dirty="0" smtClean="0"/>
              <a:t>The virtual signer’s skin “follows” the skeleton movements</a:t>
            </a:r>
          </a:p>
          <a:p>
            <a:pPr lvl="1"/>
            <a:r>
              <a:rPr lang="en-GB" dirty="0" smtClean="0"/>
              <a:t>“SNCF” corpus: 2 shots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5" name="Image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2725" y="3305315"/>
            <a:ext cx="1241086" cy="708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60724" y="3305314"/>
            <a:ext cx="658692" cy="734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99759" y="3305314"/>
            <a:ext cx="608389" cy="7464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14783" y="3048160"/>
            <a:ext cx="1636488" cy="1207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LIMSI_RotoElisa_WebSourdVoeux2008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293306" y="4126679"/>
            <a:ext cx="3460377" cy="2595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New_JADE-Interdiction_de_fumer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916319" y="4546500"/>
            <a:ext cx="3903345" cy="21945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ZoneTexte 10"/>
          <p:cNvSpPr txBox="1"/>
          <p:nvPr/>
        </p:nvSpPr>
        <p:spPr>
          <a:xfrm>
            <a:off x="1478072" y="3582444"/>
            <a:ext cx="202972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[Braffort et al 2007]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Animation processing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Motion capture data for animation</a:t>
            </a:r>
          </a:p>
          <a:p>
            <a:pPr lvl="1">
              <a:buNone/>
            </a:pPr>
            <a:r>
              <a:rPr lang="en-GB" i="1" dirty="0" smtClean="0"/>
              <a:t>S. </a:t>
            </a:r>
            <a:r>
              <a:rPr lang="en-GB" i="1" dirty="0" err="1" smtClean="0"/>
              <a:t>Gibet</a:t>
            </a:r>
            <a:r>
              <a:rPr lang="en-GB" i="1" dirty="0" smtClean="0"/>
              <a:t> – </a:t>
            </a:r>
            <a:r>
              <a:rPr lang="en-GB" i="1" dirty="0" err="1" smtClean="0"/>
              <a:t>Valoria</a:t>
            </a:r>
            <a:r>
              <a:rPr lang="en-GB" i="1" dirty="0" smtClean="0"/>
              <a:t> (FR)</a:t>
            </a:r>
          </a:p>
          <a:p>
            <a:pPr lvl="1"/>
            <a:r>
              <a:rPr lang="en-GB" dirty="0" smtClean="0"/>
              <a:t>Adapting captured data to new situations</a:t>
            </a:r>
          </a:p>
          <a:p>
            <a:pPr lvl="2"/>
            <a:r>
              <a:rPr lang="en-GB" dirty="0" smtClean="0"/>
              <a:t>Reordering, interpolation, edition, combination...</a:t>
            </a:r>
          </a:p>
          <a:p>
            <a:pPr lvl="2"/>
            <a:r>
              <a:rPr lang="en-GB" dirty="0" smtClean="0"/>
              <a:t>Database of isolated signs that are interpolated</a:t>
            </a:r>
          </a:p>
          <a:p>
            <a:pPr lvl="1"/>
            <a:r>
              <a:rPr lang="en-GB" dirty="0" smtClean="0"/>
              <a:t>“SIGN” corpus: LSF, weather report sentences, isolated signs (towns...)</a:t>
            </a: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4927" y="3843516"/>
            <a:ext cx="1357322" cy="10212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1933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" name="Imag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4833" y="4733261"/>
            <a:ext cx="1389244" cy="106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7836" y="3557392"/>
            <a:ext cx="4306810" cy="257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ZoneTexte 9"/>
          <p:cNvSpPr txBox="1"/>
          <p:nvPr/>
        </p:nvSpPr>
        <p:spPr>
          <a:xfrm>
            <a:off x="5649239" y="6150279"/>
            <a:ext cx="187461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[</a:t>
            </a:r>
            <a:r>
              <a:rPr lang="en-GB" dirty="0" err="1" smtClean="0"/>
              <a:t>Héloir</a:t>
            </a:r>
            <a:r>
              <a:rPr lang="en-GB" dirty="0" smtClean="0"/>
              <a:t> et al 2005]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Animation processing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Motion capture data for modelling</a:t>
            </a:r>
          </a:p>
          <a:p>
            <a:pPr lvl="1">
              <a:buNone/>
            </a:pPr>
            <a:r>
              <a:rPr lang="en-GB" i="1" dirty="0" smtClean="0"/>
              <a:t>M. Delorme – LIMSI (FR)</a:t>
            </a:r>
          </a:p>
          <a:p>
            <a:pPr lvl="1"/>
            <a:r>
              <a:rPr lang="en-GB" dirty="0" smtClean="0"/>
              <a:t>Body movement </a:t>
            </a:r>
            <a:r>
              <a:rPr lang="en-GB" dirty="0" smtClean="0"/>
              <a:t>modelling, joint </a:t>
            </a:r>
            <a:r>
              <a:rPr lang="en-GB" dirty="0" smtClean="0"/>
              <a:t>constraints, rest posture</a:t>
            </a:r>
          </a:p>
          <a:p>
            <a:pPr lvl="1"/>
            <a:r>
              <a:rPr lang="en-GB" dirty="0" smtClean="0"/>
              <a:t>CMU Corpus: Various kinds of 3d motion,  all the body except the hands (sport, dance, interaction...)</a:t>
            </a:r>
          </a:p>
          <a:p>
            <a:pPr lvl="1"/>
            <a:r>
              <a:rPr lang="en-GB" dirty="0" smtClean="0"/>
              <a:t>SL corpus will be added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7" name="Picture 2" descr="C:\Users\Max\Documents\Boulot\These\02- Articles à meua\09-10 ASSETS 2009\Présentation\Twist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27550" y="3739917"/>
            <a:ext cx="3543488" cy="2368173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2" descr="C:\Users\Max\Documents\Boulot\These\02- Articles à meua\09-10 ASSETS 2009\Présentation\Skelet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4083" y="3206914"/>
            <a:ext cx="1891430" cy="299931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/>
          <p:cNvSpPr txBox="1"/>
          <p:nvPr/>
        </p:nvSpPr>
        <p:spPr>
          <a:xfrm>
            <a:off x="4359058" y="5962389"/>
            <a:ext cx="165942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[Delorme 2010]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Model evaluation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Aim: Evaluation of formal</a:t>
            </a:r>
            <a:r>
              <a:rPr lang="en-GB" baseline="0" dirty="0" smtClean="0"/>
              <a:t> models</a:t>
            </a:r>
          </a:p>
          <a:p>
            <a:r>
              <a:rPr lang="en-GB" dirty="0" smtClean="0"/>
              <a:t>Description of lexical signs</a:t>
            </a:r>
          </a:p>
          <a:p>
            <a:pPr lvl="1">
              <a:buNone/>
            </a:pPr>
            <a:r>
              <a:rPr lang="en-GB" i="1" dirty="0" smtClean="0"/>
              <a:t>M. Filhol – LIMSI (FR)</a:t>
            </a:r>
          </a:p>
          <a:p>
            <a:pPr lvl="1"/>
            <a:r>
              <a:rPr lang="en-GB" baseline="0" dirty="0" smtClean="0"/>
              <a:t>LIMSI’s model “Zebedee”</a:t>
            </a:r>
            <a:endParaRPr lang="en-GB" dirty="0" smtClean="0"/>
          </a:p>
          <a:p>
            <a:pPr lvl="2"/>
            <a:r>
              <a:rPr lang="en-GB" dirty="0" smtClean="0"/>
              <a:t>G</a:t>
            </a:r>
            <a:r>
              <a:rPr lang="en-GB" dirty="0" smtClean="0"/>
              <a:t>eometrical </a:t>
            </a:r>
            <a:r>
              <a:rPr lang="en-GB" dirty="0" smtClean="0"/>
              <a:t>model</a:t>
            </a:r>
          </a:p>
          <a:p>
            <a:pPr lvl="2"/>
            <a:r>
              <a:rPr lang="en-GB" dirty="0" smtClean="0"/>
              <a:t>Covers citation form and context variations</a:t>
            </a:r>
          </a:p>
          <a:p>
            <a:pPr lvl="1"/>
            <a:r>
              <a:rPr lang="en-GB" baseline="0" dirty="0" smtClean="0"/>
              <a:t>How</a:t>
            </a:r>
            <a:r>
              <a:rPr lang="en-GB" dirty="0" smtClean="0"/>
              <a:t> well the model covers the vocabulary</a:t>
            </a:r>
            <a:endParaRPr lang="en-GB" baseline="0" dirty="0" smtClean="0"/>
          </a:p>
          <a:p>
            <a:pPr lvl="1"/>
            <a:r>
              <a:rPr lang="en-GB" baseline="0" dirty="0" smtClean="0"/>
              <a:t>LSF</a:t>
            </a:r>
            <a:r>
              <a:rPr lang="en-GB" dirty="0" smtClean="0"/>
              <a:t> corpus: 1600+ isolated signs in their citation form (Dictionaries, Dicta-Sign EU project)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5968" y="4712538"/>
            <a:ext cx="2466439" cy="132397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712538"/>
            <a:ext cx="3001558" cy="1357322"/>
          </a:xfrm>
          <a:prstGeom prst="rect">
            <a:avLst/>
          </a:prstGeom>
          <a:noFill/>
          <a:effectLst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1638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 New Roman" pitchFamily="18" charset="0"/>
                <a:cs typeface="Courier New" pitchFamily="49" charset="0"/>
              </a:rPr>
              <a:t>  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10" name="ZoneTexte 9"/>
          <p:cNvSpPr txBox="1"/>
          <p:nvPr/>
        </p:nvSpPr>
        <p:spPr>
          <a:xfrm>
            <a:off x="2693097" y="6075123"/>
            <a:ext cx="135485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[Filhol 2009]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Ongoing</a:t>
            </a:r>
          </a:p>
          <a:p>
            <a:pPr lvl="1"/>
            <a:r>
              <a:rPr lang="en-GB" dirty="0" smtClean="0"/>
              <a:t>Data: video and motion capture</a:t>
            </a:r>
          </a:p>
          <a:p>
            <a:pPr lvl="1"/>
            <a:r>
              <a:rPr lang="en-GB" dirty="0" smtClean="0"/>
              <a:t>Combination of various shots or devices</a:t>
            </a:r>
          </a:p>
          <a:p>
            <a:pPr lvl="1"/>
            <a:r>
              <a:rPr lang="en-GB" dirty="0" smtClean="0"/>
              <a:t>Methods: visualisation, annotation, animation, evaluation</a:t>
            </a:r>
          </a:p>
          <a:p>
            <a:r>
              <a:rPr lang="en-GB" dirty="0" smtClean="0"/>
              <a:t>Beginning</a:t>
            </a:r>
          </a:p>
          <a:p>
            <a:pPr lvl="1"/>
            <a:r>
              <a:rPr lang="en-GB" dirty="0" smtClean="0"/>
              <a:t>Data: new devices - bumblebee</a:t>
            </a:r>
          </a:p>
          <a:p>
            <a:pPr lvl="1"/>
            <a:r>
              <a:rPr lang="en-GB" dirty="0" smtClean="0"/>
              <a:t>Combination of various devices: HD cam, bumblebee</a:t>
            </a:r>
          </a:p>
          <a:p>
            <a:pPr lvl="1"/>
            <a:r>
              <a:rPr lang="en-GB" dirty="0" smtClean="0"/>
              <a:t>Methods: Integration of image </a:t>
            </a:r>
            <a:r>
              <a:rPr lang="en-GB" dirty="0" smtClean="0"/>
              <a:t>processing and 3d representation</a:t>
            </a:r>
            <a:endParaRPr lang="en-GB" dirty="0" smtClean="0"/>
          </a:p>
          <a:p>
            <a:pPr lvl="1">
              <a:buNone/>
            </a:pPr>
            <a:r>
              <a:rPr lang="en-GB" i="1" dirty="0" smtClean="0"/>
              <a:t>C. </a:t>
            </a:r>
            <a:r>
              <a:rPr lang="en-GB" i="1" dirty="0" err="1" smtClean="0"/>
              <a:t>Collet</a:t>
            </a:r>
            <a:r>
              <a:rPr lang="en-GB" i="1" dirty="0" smtClean="0"/>
              <a:t> &amp; P. </a:t>
            </a:r>
            <a:r>
              <a:rPr lang="en-GB" i="1" dirty="0" err="1" smtClean="0"/>
              <a:t>Dalle</a:t>
            </a:r>
            <a:r>
              <a:rPr lang="en-GB" i="1" dirty="0" smtClean="0"/>
              <a:t> – IRIT (FR)</a:t>
            </a:r>
          </a:p>
          <a:p>
            <a:pPr lvl="1"/>
            <a:endParaRPr lang="en-GB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13</a:t>
            </a:fld>
            <a:endParaRPr lang="en-GB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046" y="4778266"/>
            <a:ext cx="2581836" cy="171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1128" y="4718855"/>
            <a:ext cx="3227687" cy="181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5069" y="3045703"/>
            <a:ext cx="14287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5874708" y="4384108"/>
            <a:ext cx="178164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[</a:t>
            </a:r>
            <a:r>
              <a:rPr lang="en-GB" dirty="0" err="1" smtClean="0"/>
              <a:t>Dalle</a:t>
            </a:r>
            <a:r>
              <a:rPr lang="en-GB" dirty="0" smtClean="0"/>
              <a:t> et al 2007]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Current work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EU Dicta-Sign project (booth, W SL)</a:t>
            </a:r>
          </a:p>
          <a:p>
            <a:pPr lvl="1"/>
            <a:r>
              <a:rPr lang="en-GB" dirty="0" smtClean="0"/>
              <a:t>Corpus setting:</a:t>
            </a:r>
          </a:p>
          <a:p>
            <a:pPr lvl="2"/>
            <a:r>
              <a:rPr lang="en-GB" dirty="0" smtClean="0"/>
              <a:t>7 cameras </a:t>
            </a:r>
            <a:r>
              <a:rPr lang="en-GB" dirty="0" smtClean="0"/>
              <a:t>(3 cam, 2 </a:t>
            </a:r>
            <a:r>
              <a:rPr lang="en-GB" dirty="0" smtClean="0"/>
              <a:t>HD</a:t>
            </a:r>
            <a:r>
              <a:rPr lang="en-GB" dirty="0" smtClean="0"/>
              <a:t>, </a:t>
            </a:r>
            <a:r>
              <a:rPr lang="en-GB" dirty="0" smtClean="0"/>
              <a:t>2 bumblebees)</a:t>
            </a:r>
          </a:p>
          <a:p>
            <a:pPr lvl="1"/>
            <a:r>
              <a:rPr lang="en-GB" dirty="0" smtClean="0"/>
              <a:t>Corpus content:</a:t>
            </a:r>
          </a:p>
          <a:p>
            <a:pPr lvl="2"/>
            <a:r>
              <a:rPr lang="en-GB" dirty="0" smtClean="0"/>
              <a:t>C</a:t>
            </a:r>
            <a:r>
              <a:rPr lang="en-GB" dirty="0" smtClean="0"/>
              <a:t>ommon </a:t>
            </a:r>
            <a:r>
              <a:rPr lang="en-GB" dirty="0" smtClean="0"/>
              <a:t>concept </a:t>
            </a:r>
            <a:r>
              <a:rPr lang="en-GB" dirty="0" smtClean="0"/>
              <a:t>list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=&gt; </a:t>
            </a:r>
            <a:r>
              <a:rPr lang="en-GB" dirty="0" smtClean="0"/>
              <a:t>1000+ isolated </a:t>
            </a:r>
            <a:r>
              <a:rPr lang="en-GB" dirty="0" smtClean="0"/>
              <a:t>lexical signs in the citation </a:t>
            </a:r>
            <a:r>
              <a:rPr lang="en-GB" dirty="0" smtClean="0"/>
              <a:t>form </a:t>
            </a:r>
            <a:r>
              <a:rPr lang="en-GB" dirty="0" smtClean="0"/>
              <a:t>for</a:t>
            </a:r>
            <a:r>
              <a:rPr lang="en-GB" dirty="0" smtClean="0"/>
              <a:t> 4 SL</a:t>
            </a:r>
            <a:endParaRPr lang="en-GB" dirty="0" smtClean="0"/>
          </a:p>
          <a:p>
            <a:pPr lvl="2"/>
            <a:r>
              <a:rPr lang="en-GB" dirty="0" smtClean="0"/>
              <a:t>5+ hours of dialog for 4 SL</a:t>
            </a:r>
          </a:p>
          <a:p>
            <a:pPr lvl="1"/>
            <a:r>
              <a:rPr lang="en-GB" dirty="0" smtClean="0"/>
              <a:t>Annotation software</a:t>
            </a:r>
          </a:p>
          <a:p>
            <a:pPr lvl="2"/>
            <a:r>
              <a:rPr lang="en-GB" dirty="0" smtClean="0"/>
              <a:t>Image processing</a:t>
            </a:r>
          </a:p>
          <a:p>
            <a:pPr lvl="2"/>
            <a:r>
              <a:rPr lang="en-GB" dirty="0" smtClean="0"/>
              <a:t>3D representation of the </a:t>
            </a:r>
            <a:br>
              <a:rPr lang="en-GB" dirty="0" smtClean="0"/>
            </a:br>
            <a:r>
              <a:rPr lang="en-GB" dirty="0" smtClean="0"/>
              <a:t>signing space</a:t>
            </a:r>
          </a:p>
          <a:p>
            <a:pPr lvl="1"/>
            <a:r>
              <a:rPr lang="en-GB" dirty="0" smtClean="0"/>
              <a:t>SL processing</a:t>
            </a:r>
          </a:p>
          <a:p>
            <a:pPr lvl="2"/>
            <a:r>
              <a:rPr lang="en-GB" dirty="0" smtClean="0"/>
              <a:t>SL modelling: lexicon, grammar</a:t>
            </a:r>
          </a:p>
          <a:p>
            <a:pPr lvl="2"/>
            <a:r>
              <a:rPr lang="en-GB" dirty="0" smtClean="0"/>
              <a:t>Automatic recognition, </a:t>
            </a:r>
            <a:br>
              <a:rPr lang="en-GB" dirty="0" smtClean="0"/>
            </a:br>
            <a:r>
              <a:rPr lang="en-GB" dirty="0" smtClean="0"/>
              <a:t>generation,</a:t>
            </a:r>
          </a:p>
          <a:p>
            <a:pPr lvl="2"/>
            <a:r>
              <a:rPr lang="en-GB" dirty="0" smtClean="0"/>
              <a:t>SL-to-SL translation</a:t>
            </a:r>
          </a:p>
          <a:p>
            <a:pPr lvl="1"/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8177-3CCD-425E-80DD-7BC8792FCA29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7" name="Image 6" descr="DictaSign_2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4288" y="1127284"/>
            <a:ext cx="1807377" cy="937577"/>
          </a:xfrm>
          <a:prstGeom prst="rect">
            <a:avLst/>
          </a:prstGeom>
        </p:spPr>
      </p:pic>
      <p:pic>
        <p:nvPicPr>
          <p:cNvPr id="8" name="montS3T7A4vueslogo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720593" y="3108958"/>
            <a:ext cx="4259356" cy="34074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/>
          <p:cNvSpPr txBox="1"/>
          <p:nvPr/>
        </p:nvSpPr>
        <p:spPr>
          <a:xfrm>
            <a:off x="6526062" y="2016689"/>
            <a:ext cx="209339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[</a:t>
            </a:r>
            <a:r>
              <a:rPr lang="en-GB" dirty="0" err="1" smtClean="0"/>
              <a:t>Eftimiou</a:t>
            </a:r>
            <a:r>
              <a:rPr lang="en-GB" dirty="0" smtClean="0"/>
              <a:t> et al 2010]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</TotalTime>
  <Words>631</Words>
  <Application>Microsoft Office PowerPoint</Application>
  <PresentationFormat>Affichage à l'écran (4:3)</PresentationFormat>
  <Paragraphs>146</Paragraphs>
  <Slides>14</Slides>
  <Notes>0</Notes>
  <HiddenSlides>0</HiddenSlides>
  <MMClips>4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6" baseType="lpstr">
      <vt:lpstr>Thème Office</vt:lpstr>
      <vt:lpstr>Image bitmap</vt:lpstr>
      <vt:lpstr>Sign Language corpora for analysis, processing and evaluation</vt:lpstr>
      <vt:lpstr>Introduction: Sign language corpora</vt:lpstr>
      <vt:lpstr>Outline</vt:lpstr>
      <vt:lpstr>Language analysis</vt:lpstr>
      <vt:lpstr>Language analysis</vt:lpstr>
      <vt:lpstr>Language analysis</vt:lpstr>
      <vt:lpstr>Language analysis</vt:lpstr>
      <vt:lpstr>Animation processing</vt:lpstr>
      <vt:lpstr>Animation processing</vt:lpstr>
      <vt:lpstr>Animation processing</vt:lpstr>
      <vt:lpstr>Animation processing</vt:lpstr>
      <vt:lpstr>Model evaluation</vt:lpstr>
      <vt:lpstr>Conclusion</vt:lpstr>
      <vt:lpstr>Current work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AB</dc:creator>
  <cp:lastModifiedBy>AB</cp:lastModifiedBy>
  <cp:revision>95</cp:revision>
  <dcterms:created xsi:type="dcterms:W3CDTF">2010-05-10T18:29:23Z</dcterms:created>
  <dcterms:modified xsi:type="dcterms:W3CDTF">2010-05-19T12:21:23Z</dcterms:modified>
</cp:coreProperties>
</file>