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Override PartName="/ppt/slideLayouts/slideLayout19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32" r:id="rId1"/>
  </p:sldMasterIdLst>
  <p:sldIdLst>
    <p:sldId id="256" r:id="rId2"/>
    <p:sldId id="257" r:id="rId3"/>
    <p:sldId id="274" r:id="rId4"/>
    <p:sldId id="275" r:id="rId5"/>
    <p:sldId id="276" r:id="rId6"/>
    <p:sldId id="277" r:id="rId7"/>
    <p:sldId id="280" r:id="rId8"/>
    <p:sldId id="278" r:id="rId9"/>
    <p:sldId id="279" r:id="rId10"/>
    <p:sldId id="262" r:id="rId11"/>
    <p:sldId id="264" r:id="rId12"/>
    <p:sldId id="265" r:id="rId13"/>
    <p:sldId id="266" r:id="rId14"/>
    <p:sldId id="267" r:id="rId15"/>
    <p:sldId id="272" r:id="rId16"/>
    <p:sldId id="273" r:id="rId17"/>
    <p:sldId id="258" r:id="rId18"/>
    <p:sldId id="281" r:id="rId19"/>
    <p:sldId id="259" r:id="rId20"/>
    <p:sldId id="260" r:id="rId21"/>
    <p:sldId id="268" r:id="rId22"/>
    <p:sldId id="269" r:id="rId23"/>
    <p:sldId id="270" r:id="rId24"/>
    <p:sldId id="27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4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001777EB-43DB-8444-A97A-9F03B7950318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77AC5295-F95C-1942-BBF8-133C292A0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ybenajiba@ccls.columbia.edu" TargetMode="External"/><Relationship Id="rId3" Type="http://schemas.openxmlformats.org/officeDocument/2006/relationships/hyperlink" Target="mailto:izitouni@us.ibm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9383" y="2101432"/>
            <a:ext cx="7507417" cy="1914144"/>
          </a:xfrm>
        </p:spPr>
        <p:txBody>
          <a:bodyPr/>
          <a:lstStyle/>
          <a:p>
            <a:r>
              <a:rPr lang="en-US" sz="4800" dirty="0" smtClean="0"/>
              <a:t>Arabic Word Segmentation for Better Unit of Analysis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037" y="4807591"/>
            <a:ext cx="6796763" cy="205040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Yassine Benajiba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 and </a:t>
            </a:r>
            <a:r>
              <a:rPr lang="en-US" sz="2400" dirty="0" err="1" smtClean="0"/>
              <a:t>Imed</a:t>
            </a:r>
            <a:r>
              <a:rPr lang="en-US" sz="2400" dirty="0" smtClean="0"/>
              <a:t> Zitouni</a:t>
            </a:r>
            <a:r>
              <a:rPr lang="en-US" sz="2400" baseline="30000" dirty="0" smtClean="0"/>
              <a:t>2</a:t>
            </a:r>
          </a:p>
          <a:p>
            <a:endParaRPr lang="en-US" sz="2400" dirty="0" smtClean="0"/>
          </a:p>
          <a:p>
            <a:r>
              <a:rPr lang="en-US" sz="2400" dirty="0" smtClean="0"/>
              <a:t>1 CCLS, Columbia University</a:t>
            </a:r>
          </a:p>
          <a:p>
            <a:r>
              <a:rPr lang="en-US" sz="2400" dirty="0" smtClean="0"/>
              <a:t>2 IBM T.J. Watson Research Center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hlinkClick r:id="rId2"/>
              </a:rPr>
              <a:t>ybenajiba@ccls.columbia.edu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 , 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hlinkClick r:id="rId3"/>
              </a:rPr>
              <a:t>izitouni@us.ibm.com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 smtClean="0"/>
              <a:t>The Arabic Language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ATB vs. Morph segmentation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Segmentation algorithm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Segmentation Results and Error Analysis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Impact on Mention Detection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Conclusions&amp; Future Directions</a:t>
            </a:r>
          </a:p>
          <a:p>
            <a:pPr>
              <a:buFont typeface="+mj-lt"/>
              <a:buAutoNum type="arabicPeriod"/>
            </a:pPr>
            <a:endParaRPr lang="en-US" dirty="0" smtClean="0"/>
          </a:p>
          <a:p>
            <a:pPr>
              <a:buFont typeface="+mj-lt"/>
              <a:buAutoNum type="arabicPeriod"/>
            </a:pPr>
            <a:endParaRPr lang="en-US" dirty="0" smtClean="0"/>
          </a:p>
          <a:p>
            <a:pPr>
              <a:buFont typeface="+mj-lt"/>
              <a:buAutoNum type="arabicPeriod"/>
            </a:pPr>
            <a:endParaRPr lang="en-US" dirty="0" smtClean="0"/>
          </a:p>
          <a:p>
            <a:pPr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Arabic Language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85838" y="2415670"/>
            <a:ext cx="7358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Ph.D.</a:t>
            </a:r>
            <a:r>
              <a:rPr lang="es-ES" sz="2800" dirty="0" smtClean="0"/>
              <a:t> </a:t>
            </a:r>
            <a:r>
              <a:rPr lang="es-ES" sz="2800" dirty="0" err="1" smtClean="0"/>
              <a:t>Abdelnabi</a:t>
            </a:r>
            <a:r>
              <a:rPr lang="es-ES" sz="2800" dirty="0" smtClean="0"/>
              <a:t> </a:t>
            </a:r>
            <a:r>
              <a:rPr lang="es-ES" sz="2800" dirty="0" err="1" smtClean="0"/>
              <a:t>Serokh</a:t>
            </a:r>
            <a:r>
              <a:rPr lang="es-ES" sz="2800" dirty="0" smtClean="0"/>
              <a:t> a </a:t>
            </a:r>
            <a:r>
              <a:rPr lang="es-ES" sz="2800" dirty="0" err="1" smtClean="0"/>
              <a:t>professor</a:t>
            </a:r>
            <a:r>
              <a:rPr lang="es-ES" sz="2800" dirty="0" smtClean="0"/>
              <a:t> in </a:t>
            </a:r>
            <a:r>
              <a:rPr lang="es-ES" sz="2800" dirty="0" err="1" smtClean="0"/>
              <a:t>Abdelmalek</a:t>
            </a:r>
            <a:r>
              <a:rPr lang="es-ES" sz="2800" dirty="0" smtClean="0"/>
              <a:t> </a:t>
            </a:r>
            <a:r>
              <a:rPr lang="es-ES" sz="2800" dirty="0" err="1" smtClean="0"/>
              <a:t>Essaâdi</a:t>
            </a:r>
            <a:r>
              <a:rPr lang="es-ES" sz="2800" dirty="0" smtClean="0"/>
              <a:t> </a:t>
            </a:r>
            <a:r>
              <a:rPr lang="es-ES" sz="2800" dirty="0" err="1" smtClean="0"/>
              <a:t>University</a:t>
            </a:r>
            <a:r>
              <a:rPr lang="es-ES" sz="2800" dirty="0" smtClean="0"/>
              <a:t> in </a:t>
            </a:r>
            <a:r>
              <a:rPr lang="es-ES" sz="2800" dirty="0" err="1" smtClean="0"/>
              <a:t>Tangier</a:t>
            </a:r>
            <a:endParaRPr lang="es-E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057276" y="4130182"/>
            <a:ext cx="71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dirty="0" smtClean="0"/>
              <a:t>الدكتور عبد النبي صروخ الأستا</a:t>
            </a:r>
            <a:r>
              <a:rPr lang="x-none" sz="3600" dirty="0" smtClean="0"/>
              <a:t>ذ</a:t>
            </a:r>
            <a:r>
              <a:rPr lang="ar-MA" sz="3600" dirty="0" smtClean="0"/>
              <a:t> بجامعة عبد المالك السعدي بطنجة</a:t>
            </a:r>
            <a:endParaRPr lang="es-ES" sz="3600" dirty="0"/>
          </a:p>
        </p:txBody>
      </p:sp>
      <p:sp>
        <p:nvSpPr>
          <p:cNvPr id="7" name="Rectangle 6"/>
          <p:cNvSpPr/>
          <p:nvPr/>
        </p:nvSpPr>
        <p:spPr>
          <a:xfrm>
            <a:off x="985838" y="2201356"/>
            <a:ext cx="7429552" cy="3286148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4655"/>
            <a:ext cx="7313613" cy="1220171"/>
          </a:xfrm>
        </p:spPr>
        <p:txBody>
          <a:bodyPr/>
          <a:lstStyle/>
          <a:p>
            <a:r>
              <a:rPr lang="en-US" dirty="0" smtClean="0"/>
              <a:t>The Arabic Language</a:t>
            </a:r>
            <a:br>
              <a:rPr lang="en-US" dirty="0" smtClean="0"/>
            </a:br>
            <a:r>
              <a:rPr lang="en-US" dirty="0" smtClean="0"/>
              <a:t>-Lack of short vowels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81806" y="2402276"/>
            <a:ext cx="7358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Th </a:t>
            </a:r>
            <a:r>
              <a:rPr lang="es-ES" sz="2800" dirty="0" err="1" smtClean="0"/>
              <a:t>Ph.D.</a:t>
            </a:r>
            <a:r>
              <a:rPr lang="es-ES" sz="2800" dirty="0" smtClean="0"/>
              <a:t> </a:t>
            </a:r>
            <a:r>
              <a:rPr lang="es-ES" sz="2800" dirty="0" err="1" smtClean="0"/>
              <a:t>Abdlnbi</a:t>
            </a:r>
            <a:r>
              <a:rPr lang="es-ES" sz="2800" dirty="0" smtClean="0"/>
              <a:t> </a:t>
            </a:r>
            <a:r>
              <a:rPr lang="es-ES" sz="2800" dirty="0" err="1" smtClean="0"/>
              <a:t>Srkh</a:t>
            </a:r>
            <a:r>
              <a:rPr lang="es-ES" sz="2800" dirty="0" smtClean="0"/>
              <a:t> a </a:t>
            </a:r>
            <a:r>
              <a:rPr lang="es-ES" sz="2800" dirty="0" err="1" smtClean="0"/>
              <a:t>prfssr</a:t>
            </a:r>
            <a:r>
              <a:rPr lang="es-ES" sz="2800" dirty="0" smtClean="0"/>
              <a:t> n </a:t>
            </a:r>
            <a:r>
              <a:rPr lang="es-ES" sz="2800" dirty="0" err="1" smtClean="0"/>
              <a:t>Abdlmalek</a:t>
            </a:r>
            <a:r>
              <a:rPr lang="es-ES" sz="2800" dirty="0" smtClean="0"/>
              <a:t> </a:t>
            </a:r>
            <a:r>
              <a:rPr lang="es-ES" sz="2800" dirty="0" err="1" smtClean="0"/>
              <a:t>Essâdi</a:t>
            </a:r>
            <a:r>
              <a:rPr lang="es-ES" sz="2800" dirty="0" smtClean="0"/>
              <a:t> </a:t>
            </a:r>
            <a:r>
              <a:rPr lang="es-ES" sz="2800" dirty="0" err="1" smtClean="0"/>
              <a:t>Unvrsty</a:t>
            </a:r>
            <a:r>
              <a:rPr lang="es-ES" sz="2800" dirty="0" smtClean="0"/>
              <a:t> n </a:t>
            </a:r>
            <a:r>
              <a:rPr lang="es-ES" sz="2800" dirty="0" err="1" smtClean="0"/>
              <a:t>Tangr</a:t>
            </a:r>
            <a:endParaRPr lang="es-E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53244" y="4116788"/>
            <a:ext cx="71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dirty="0" smtClean="0"/>
              <a:t>الدكتور عبد النبي صروخ الأستا</a:t>
            </a:r>
            <a:r>
              <a:rPr lang="x-none" sz="3600" dirty="0" smtClean="0"/>
              <a:t>ذ</a:t>
            </a:r>
            <a:r>
              <a:rPr lang="ar-MA" sz="3600" dirty="0" smtClean="0"/>
              <a:t> بجامعة عبد المالك السعدي بطنجة</a:t>
            </a:r>
            <a:endParaRPr lang="es-E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696054" y="5688424"/>
            <a:ext cx="7643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err="1" smtClean="0">
                <a:solidFill>
                  <a:schemeClr val="accent1">
                    <a:lumMod val="50000"/>
                  </a:schemeClr>
                </a:solidFill>
              </a:rPr>
              <a:t>Increases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2800" dirty="0" err="1" smtClean="0">
                <a:solidFill>
                  <a:schemeClr val="accent1">
                    <a:lumMod val="50000"/>
                  </a:schemeClr>
                </a:solidFill>
              </a:rPr>
              <a:t>ambiguity</a:t>
            </a:r>
            <a:endParaRPr lang="es-E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1806" y="2187962"/>
            <a:ext cx="7429552" cy="3286148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414655"/>
            <a:ext cx="7313613" cy="1220171"/>
          </a:xfrm>
        </p:spPr>
        <p:txBody>
          <a:bodyPr/>
          <a:lstStyle/>
          <a:p>
            <a:r>
              <a:rPr lang="en-US" dirty="0" smtClean="0"/>
              <a:t>The Arabic Language</a:t>
            </a:r>
            <a:br>
              <a:rPr lang="en-US" dirty="0" smtClean="0"/>
            </a:br>
            <a:r>
              <a:rPr lang="en-US" dirty="0" smtClean="0"/>
              <a:t>-Lack of capital letters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81806" y="2402276"/>
            <a:ext cx="7358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th ph.d. abdlnbi srkh a prfssr n abdlmalek essâdi unvrsty n tangr</a:t>
            </a:r>
            <a:endParaRPr lang="es-E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053244" y="4116788"/>
            <a:ext cx="71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dirty="0" smtClean="0"/>
              <a:t>الدكتور عبد النبي صروخ الأستا</a:t>
            </a:r>
            <a:r>
              <a:rPr lang="x-none" sz="3600" dirty="0" smtClean="0"/>
              <a:t>ذ</a:t>
            </a:r>
            <a:r>
              <a:rPr lang="ar-MA" sz="3600" dirty="0" smtClean="0"/>
              <a:t> بجامعة عبد المالك السعدي بطنجة</a:t>
            </a:r>
            <a:endParaRPr lang="es-E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96054" y="5688424"/>
            <a:ext cx="7643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IE becomes harder</a:t>
            </a:r>
            <a:endParaRPr lang="es-E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81806" y="2187962"/>
            <a:ext cx="7429552" cy="3286148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414655"/>
            <a:ext cx="7313613" cy="1220171"/>
          </a:xfrm>
        </p:spPr>
        <p:txBody>
          <a:bodyPr/>
          <a:lstStyle/>
          <a:p>
            <a:r>
              <a:rPr lang="en-US" dirty="0" smtClean="0"/>
              <a:t>The Arabic Language</a:t>
            </a:r>
            <a:br>
              <a:rPr lang="en-US" dirty="0" smtClean="0"/>
            </a:br>
            <a:r>
              <a:rPr lang="en-US" dirty="0" smtClean="0"/>
              <a:t>-Complex/rich morphology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81806" y="2402276"/>
            <a:ext cx="7358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thph.d. abdlnbi srkh aprfssr nabdlmalek essâdi unvrsty ntangr</a:t>
            </a:r>
            <a:endParaRPr lang="es-E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053244" y="4116788"/>
            <a:ext cx="71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dirty="0" smtClean="0"/>
              <a:t>الدكتور عبد النبي صروخ الأستا</a:t>
            </a:r>
            <a:r>
              <a:rPr lang="x-none" sz="3600" dirty="0" smtClean="0"/>
              <a:t>ذ</a:t>
            </a:r>
            <a:r>
              <a:rPr lang="ar-MA" sz="3600" dirty="0" smtClean="0"/>
              <a:t> بجامعة عبد المالك السعدي بطنجة</a:t>
            </a:r>
            <a:endParaRPr lang="es-E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696054" y="5688424"/>
            <a:ext cx="7643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Increases data sparseness</a:t>
            </a:r>
            <a:endParaRPr lang="es-E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81806" y="2187962"/>
            <a:ext cx="7429552" cy="3286148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Arabic Language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81806" y="2402276"/>
            <a:ext cx="7358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thph.d. abdlnbi srkh aprfssr nabdlmalek essâdi unvrsty ntangr</a:t>
            </a:r>
            <a:endParaRPr lang="es-ES" sz="2800" dirty="0"/>
          </a:p>
        </p:txBody>
      </p:sp>
      <p:sp>
        <p:nvSpPr>
          <p:cNvPr id="6" name="Rectangle 5"/>
          <p:cNvSpPr/>
          <p:nvPr/>
        </p:nvSpPr>
        <p:spPr>
          <a:xfrm>
            <a:off x="981806" y="2187962"/>
            <a:ext cx="7429552" cy="3286148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extBox 6"/>
          <p:cNvSpPr txBox="1"/>
          <p:nvPr/>
        </p:nvSpPr>
        <p:spPr>
          <a:xfrm>
            <a:off x="1053244" y="4364507"/>
            <a:ext cx="7358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Ph.D.</a:t>
            </a:r>
            <a:r>
              <a:rPr lang="es-ES" sz="2800" dirty="0" smtClean="0"/>
              <a:t> </a:t>
            </a:r>
            <a:r>
              <a:rPr lang="es-ES" sz="2800" dirty="0" err="1" smtClean="0"/>
              <a:t>Abdelnabi</a:t>
            </a:r>
            <a:r>
              <a:rPr lang="es-ES" sz="2800" dirty="0" smtClean="0"/>
              <a:t> </a:t>
            </a:r>
            <a:r>
              <a:rPr lang="es-ES" sz="2800" dirty="0" err="1" smtClean="0"/>
              <a:t>Serokh</a:t>
            </a:r>
            <a:r>
              <a:rPr lang="es-ES" sz="2800" dirty="0" smtClean="0"/>
              <a:t> a </a:t>
            </a:r>
            <a:r>
              <a:rPr lang="es-ES" sz="2800" dirty="0" err="1" smtClean="0"/>
              <a:t>professor</a:t>
            </a:r>
            <a:r>
              <a:rPr lang="es-ES" sz="2800" dirty="0" smtClean="0"/>
              <a:t> in </a:t>
            </a:r>
            <a:r>
              <a:rPr lang="es-ES" sz="2800" dirty="0" err="1" smtClean="0"/>
              <a:t>Abdelmalek</a:t>
            </a:r>
            <a:r>
              <a:rPr lang="es-ES" sz="2800" dirty="0" smtClean="0"/>
              <a:t> </a:t>
            </a:r>
            <a:r>
              <a:rPr lang="es-ES" sz="2800" dirty="0" err="1" smtClean="0"/>
              <a:t>Essaâdi</a:t>
            </a:r>
            <a:r>
              <a:rPr lang="es-ES" sz="2800" dirty="0" smtClean="0"/>
              <a:t> </a:t>
            </a:r>
            <a:r>
              <a:rPr lang="es-ES" sz="2800" dirty="0" err="1" smtClean="0"/>
              <a:t>University</a:t>
            </a:r>
            <a:r>
              <a:rPr lang="es-ES" sz="2800" dirty="0" smtClean="0"/>
              <a:t> in </a:t>
            </a:r>
            <a:r>
              <a:rPr lang="es-ES" sz="2800" dirty="0" err="1" smtClean="0"/>
              <a:t>Tangier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Arabic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In order to decrease the data sparseness we can separate each word in the text into its different components.</a:t>
            </a:r>
          </a:p>
          <a:p>
            <a:pPr algn="just"/>
            <a:r>
              <a:rPr lang="en-US" dirty="0" smtClean="0"/>
              <a:t>However, there are many ways in which we can segment the data.</a:t>
            </a:r>
          </a:p>
          <a:p>
            <a:pPr lvl="1" algn="just"/>
            <a:r>
              <a:rPr lang="en-US" dirty="0" smtClean="0"/>
              <a:t>What scheme should we use?</a:t>
            </a:r>
          </a:p>
          <a:p>
            <a:pPr lvl="1" algn="just"/>
            <a:r>
              <a:rPr lang="en-US" dirty="0" smtClean="0"/>
              <a:t>Is there a scheme better than the other or should we adopt a specific scheme depending on the task?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Arabic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195" y="1565970"/>
            <a:ext cx="7313613" cy="4419600"/>
          </a:xfrm>
        </p:spPr>
        <p:txBody>
          <a:bodyPr/>
          <a:lstStyle/>
          <a:p>
            <a:pPr algn="just"/>
            <a:r>
              <a:rPr lang="en-US" dirty="0" err="1" smtClean="0"/>
              <a:t>wsyElmh</a:t>
            </a:r>
            <a:r>
              <a:rPr lang="en-US" dirty="0" smtClean="0"/>
              <a:t> (and he will teach him)</a:t>
            </a:r>
          </a:p>
          <a:p>
            <a:pPr lvl="1" algn="just"/>
            <a:r>
              <a:rPr lang="en-US" dirty="0" err="1" smtClean="0"/>
              <a:t>w</a:t>
            </a:r>
            <a:r>
              <a:rPr lang="en-US" dirty="0" smtClean="0"/>
              <a:t>+ </a:t>
            </a:r>
            <a:r>
              <a:rPr lang="en-US" dirty="0" err="1" smtClean="0"/>
              <a:t>syElmh</a:t>
            </a:r>
            <a:endParaRPr lang="en-US" dirty="0" smtClean="0"/>
          </a:p>
          <a:p>
            <a:pPr lvl="1" algn="just"/>
            <a:r>
              <a:rPr lang="en-US" dirty="0" err="1" smtClean="0"/>
              <a:t>w</a:t>
            </a:r>
            <a:r>
              <a:rPr lang="en-US" dirty="0" smtClean="0"/>
              <a:t>+ </a:t>
            </a:r>
            <a:r>
              <a:rPr lang="en-US" dirty="0" err="1" smtClean="0"/>
              <a:t>s</a:t>
            </a:r>
            <a:r>
              <a:rPr lang="en-US" dirty="0" smtClean="0"/>
              <a:t>+ </a:t>
            </a:r>
            <a:r>
              <a:rPr lang="en-US" dirty="0" err="1" smtClean="0"/>
              <a:t>yElmh</a:t>
            </a:r>
            <a:endParaRPr lang="en-US" dirty="0" smtClean="0"/>
          </a:p>
          <a:p>
            <a:pPr lvl="1" algn="just"/>
            <a:r>
              <a:rPr lang="en-US" dirty="0" err="1" smtClean="0"/>
              <a:t>w</a:t>
            </a:r>
            <a:r>
              <a:rPr lang="en-US" dirty="0" smtClean="0"/>
              <a:t>+ </a:t>
            </a:r>
            <a:r>
              <a:rPr lang="en-US" dirty="0" err="1" smtClean="0"/>
              <a:t>s</a:t>
            </a:r>
            <a:r>
              <a:rPr lang="en-US" dirty="0" smtClean="0"/>
              <a:t>+ </a:t>
            </a:r>
            <a:r>
              <a:rPr lang="en-US" dirty="0" err="1" smtClean="0"/>
              <a:t>yElm</a:t>
            </a:r>
            <a:r>
              <a:rPr lang="en-US" dirty="0" smtClean="0"/>
              <a:t> +</a:t>
            </a:r>
            <a:r>
              <a:rPr lang="en-US" dirty="0" err="1" smtClean="0"/>
              <a:t>h</a:t>
            </a:r>
            <a:endParaRPr lang="en-US" dirty="0" smtClean="0"/>
          </a:p>
          <a:p>
            <a:pPr lvl="1" algn="just"/>
            <a:endParaRPr lang="en-US" dirty="0" smtClean="0"/>
          </a:p>
          <a:p>
            <a:pPr lvl="1" algn="just"/>
            <a:endParaRPr lang="en-US" dirty="0" smtClean="0"/>
          </a:p>
          <a:p>
            <a:pPr algn="just"/>
            <a:r>
              <a:rPr lang="en-US" dirty="0" smtClean="0"/>
              <a:t>(Sadat and </a:t>
            </a:r>
            <a:r>
              <a:rPr lang="en-US" dirty="0" err="1" smtClean="0"/>
              <a:t>Habash</a:t>
            </a:r>
            <a:r>
              <a:rPr lang="en-US" dirty="0" smtClean="0"/>
              <a:t>, 06) made experiments on different segmentation schemes for MT and found out that the ATB-like segmentation leads to the best results.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ATB vs. Morph segmentation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615" y="2609850"/>
            <a:ext cx="2108200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310" y="2609850"/>
            <a:ext cx="1952308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632989" y="2116550"/>
            <a:ext cx="102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Morph.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45878" y="2102652"/>
            <a:ext cx="102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ATB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04825" y="4807590"/>
            <a:ext cx="3386947" cy="1200329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considers </a:t>
            </a:r>
            <a:r>
              <a:rPr lang="en-US" dirty="0" smtClean="0"/>
              <a:t>splitting the </a:t>
            </a:r>
            <a:r>
              <a:rPr lang="en-US" dirty="0"/>
              <a:t>word into affixes if and only if it projects </a:t>
            </a:r>
            <a:r>
              <a:rPr lang="en-US" dirty="0" smtClean="0"/>
              <a:t>an independent phrasal </a:t>
            </a:r>
            <a:r>
              <a:rPr lang="en-US" dirty="0"/>
              <a:t>constituent in the parse tree.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4339" y="4839046"/>
            <a:ext cx="3386947" cy="1200329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aims at </a:t>
            </a:r>
            <a:r>
              <a:rPr lang="en-US" dirty="0" smtClean="0"/>
              <a:t>segmenting all </a:t>
            </a:r>
            <a:r>
              <a:rPr lang="en-US" dirty="0"/>
              <a:t>affixes of a word. Thus, all the prefixes </a:t>
            </a:r>
            <a:r>
              <a:rPr lang="en-US" dirty="0" smtClean="0"/>
              <a:t>and suffixes which </a:t>
            </a:r>
            <a:r>
              <a:rPr lang="en-US" dirty="0"/>
              <a:t>are attached to the stem are separated.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Segmentation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Both ATB and morphological segmentation systems are based on weighted finite state transducers (WFST) as described by (</a:t>
            </a:r>
            <a:r>
              <a:rPr lang="en-US" dirty="0" err="1" smtClean="0"/>
              <a:t>Mohri</a:t>
            </a:r>
            <a:r>
              <a:rPr lang="en-US" dirty="0" smtClean="0"/>
              <a:t> et al., 2002).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 segmentation process consists of separating the Arabic normal white-space delimited words into (hypothesized) prefixes, stems, and suffixes.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Segmentation accuracy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604" y="2323512"/>
            <a:ext cx="3098800" cy="86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370" y="2323512"/>
            <a:ext cx="3098800" cy="86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1604" y="3446956"/>
            <a:ext cx="309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ATB segmentation results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81370" y="3446956"/>
            <a:ext cx="309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Morph. segmentation results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1350"/>
            <a:ext cx="7313613" cy="1231900"/>
          </a:xfrm>
        </p:spPr>
        <p:txBody>
          <a:bodyPr/>
          <a:lstStyle/>
          <a:p>
            <a:r>
              <a:rPr lang="en-US" dirty="0" smtClean="0"/>
              <a:t>Segmentation</a:t>
            </a:r>
            <a:br>
              <a:rPr lang="en-US" dirty="0" smtClean="0"/>
            </a:br>
            <a:r>
              <a:rPr lang="en-US" dirty="0" smtClean="0"/>
              <a:t>-Error analysis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58427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Ambiguous words:</a:t>
            </a:r>
          </a:p>
          <a:p>
            <a:pPr algn="just"/>
            <a:r>
              <a:rPr lang="en-US" dirty="0" smtClean="0"/>
              <a:t>        (</a:t>
            </a:r>
            <a:r>
              <a:rPr lang="en-US" dirty="0" err="1" smtClean="0"/>
              <a:t>polysemous</a:t>
            </a:r>
            <a:r>
              <a:rPr lang="en-US" dirty="0" smtClean="0"/>
              <a:t>—</a:t>
            </a:r>
            <a:r>
              <a:rPr lang="en-US" dirty="0" err="1" smtClean="0"/>
              <a:t>fAn</a:t>
            </a:r>
            <a:r>
              <a:rPr lang="en-US" dirty="0" smtClean="0"/>
              <a:t>): meaning either </a:t>
            </a:r>
            <a:r>
              <a:rPr lang="en-US" b="1" dirty="0" smtClean="0"/>
              <a:t>so it</a:t>
            </a:r>
            <a:r>
              <a:rPr lang="en-US" dirty="0" smtClean="0"/>
              <a:t>, or </a:t>
            </a:r>
            <a:r>
              <a:rPr lang="en-US" b="1" dirty="0" smtClean="0"/>
              <a:t>mortal</a:t>
            </a:r>
            <a:r>
              <a:rPr lang="en-US" dirty="0" smtClean="0"/>
              <a:t> where in the first case it should be segmented as “</a:t>
            </a:r>
            <a:r>
              <a:rPr lang="en-US" b="1" dirty="0" err="1" smtClean="0"/>
              <a:t>f</a:t>
            </a:r>
            <a:r>
              <a:rPr lang="en-US" b="1" dirty="0" smtClean="0"/>
              <a:t> +An</a:t>
            </a:r>
            <a:r>
              <a:rPr lang="en-US" dirty="0" smtClean="0"/>
              <a:t>” and in the second case as “</a:t>
            </a:r>
            <a:r>
              <a:rPr lang="en-US" b="1" dirty="0" err="1" smtClean="0"/>
              <a:t>fAn</a:t>
            </a:r>
            <a:r>
              <a:rPr lang="en-US" dirty="0" smtClean="0"/>
              <a:t>”.</a:t>
            </a:r>
          </a:p>
          <a:p>
            <a:pPr algn="just"/>
            <a:r>
              <a:rPr lang="en-US" dirty="0" smtClean="0"/>
              <a:t>        (</a:t>
            </a:r>
            <a:r>
              <a:rPr lang="en-US" dirty="0" err="1" smtClean="0"/>
              <a:t>polysemous</a:t>
            </a:r>
            <a:r>
              <a:rPr lang="en-US" dirty="0" smtClean="0"/>
              <a:t>—</a:t>
            </a:r>
            <a:r>
              <a:rPr lang="en-US" dirty="0" err="1" smtClean="0"/>
              <a:t>bEyd</a:t>
            </a:r>
            <a:r>
              <a:rPr lang="en-US" dirty="0" smtClean="0"/>
              <a:t>): meaning either </a:t>
            </a:r>
            <a:r>
              <a:rPr lang="en-US" b="1" dirty="0" smtClean="0"/>
              <a:t>in holiday </a:t>
            </a:r>
            <a:r>
              <a:rPr lang="en-US" dirty="0" smtClean="0"/>
              <a:t>or </a:t>
            </a:r>
            <a:r>
              <a:rPr lang="en-US" b="1" dirty="0" smtClean="0"/>
              <a:t>far</a:t>
            </a:r>
            <a:r>
              <a:rPr lang="en-US" dirty="0" smtClean="0"/>
              <a:t> where the former case should be segmented as “</a:t>
            </a:r>
            <a:r>
              <a:rPr lang="en-US" dirty="0" err="1" smtClean="0"/>
              <a:t>b</a:t>
            </a:r>
            <a:r>
              <a:rPr lang="en-US" dirty="0" smtClean="0"/>
              <a:t> +</a:t>
            </a:r>
            <a:r>
              <a:rPr lang="en-US" dirty="0" err="1" smtClean="0"/>
              <a:t>Eyd</a:t>
            </a:r>
            <a:r>
              <a:rPr lang="en-US" dirty="0" smtClean="0"/>
              <a:t>” and the second as “</a:t>
            </a:r>
            <a:r>
              <a:rPr lang="en-US" dirty="0" err="1" smtClean="0"/>
              <a:t>bEyd</a:t>
            </a:r>
            <a:r>
              <a:rPr lang="en-US" dirty="0" smtClean="0"/>
              <a:t>”.</a:t>
            </a:r>
          </a:p>
          <a:p>
            <a:pPr algn="just"/>
            <a:r>
              <a:rPr lang="en-US" dirty="0" smtClean="0"/>
              <a:t>       (</a:t>
            </a:r>
            <a:r>
              <a:rPr lang="en-US" dirty="0" err="1" smtClean="0"/>
              <a:t>polysemous</a:t>
            </a:r>
            <a:r>
              <a:rPr lang="en-US" dirty="0" smtClean="0"/>
              <a:t> — </a:t>
            </a:r>
            <a:r>
              <a:rPr lang="en-US" dirty="0" err="1" smtClean="0"/>
              <a:t>AlA</a:t>
            </a:r>
            <a:r>
              <a:rPr lang="en-US" dirty="0" smtClean="0"/>
              <a:t>): meaning either </a:t>
            </a:r>
            <a:r>
              <a:rPr lang="en-US" b="1" dirty="0" smtClean="0"/>
              <a:t>so that no </a:t>
            </a:r>
            <a:r>
              <a:rPr lang="en-US" dirty="0" smtClean="0"/>
              <a:t>resulting from merging “An” and “</a:t>
            </a:r>
            <a:r>
              <a:rPr lang="en-US" dirty="0" err="1" smtClean="0"/>
              <a:t>lA</a:t>
            </a:r>
            <a:r>
              <a:rPr lang="en-US" dirty="0" smtClean="0"/>
              <a:t>” or </a:t>
            </a:r>
            <a:r>
              <a:rPr lang="en-US" b="1" dirty="0" smtClean="0"/>
              <a:t>except</a:t>
            </a:r>
            <a:r>
              <a:rPr lang="en-US" dirty="0" smtClean="0"/>
              <a:t> where the first case should be segmented as “A +</a:t>
            </a:r>
            <a:r>
              <a:rPr lang="en-US" dirty="0" err="1" smtClean="0"/>
              <a:t>lA</a:t>
            </a:r>
            <a:r>
              <a:rPr lang="en-US" dirty="0" smtClean="0"/>
              <a:t>” and </a:t>
            </a:r>
            <a:r>
              <a:rPr lang="en-US" dirty="0" err="1" smtClean="0"/>
              <a:t>thesecond</a:t>
            </a:r>
            <a:r>
              <a:rPr lang="en-US" dirty="0" smtClean="0"/>
              <a:t> as “</a:t>
            </a:r>
            <a:r>
              <a:rPr lang="en-US" dirty="0" err="1" smtClean="0"/>
              <a:t>AlA</a:t>
            </a:r>
            <a:r>
              <a:rPr lang="en-US" dirty="0" smtClean="0"/>
              <a:t>”.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76" y="4840229"/>
            <a:ext cx="330200" cy="330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236" y="3633104"/>
            <a:ext cx="469900" cy="317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356" y="2358442"/>
            <a:ext cx="393700" cy="36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61350"/>
            <a:ext cx="7313613" cy="1231900"/>
          </a:xfrm>
        </p:spPr>
        <p:txBody>
          <a:bodyPr/>
          <a:lstStyle/>
          <a:p>
            <a:r>
              <a:rPr lang="en-US" dirty="0" smtClean="0"/>
              <a:t>Segmentation</a:t>
            </a:r>
            <a:br>
              <a:rPr lang="en-US" dirty="0" smtClean="0"/>
            </a:br>
            <a:r>
              <a:rPr lang="en-US" dirty="0" smtClean="0"/>
              <a:t>-Error analysis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8036816" cy="4056062"/>
          </a:xfrm>
        </p:spPr>
        <p:txBody>
          <a:bodyPr/>
          <a:lstStyle/>
          <a:p>
            <a:pPr algn="just"/>
            <a:r>
              <a:rPr lang="en-US" dirty="0" err="1" smtClean="0"/>
              <a:t>OOVs</a:t>
            </a:r>
            <a:r>
              <a:rPr lang="en-US" dirty="0" smtClean="0"/>
              <a:t>:</a:t>
            </a:r>
          </a:p>
          <a:p>
            <a:pPr algn="just"/>
            <a:r>
              <a:rPr lang="en-US" dirty="0" smtClean="0"/>
              <a:t>        ,          and          : are proper nouns, both segmentation systems have segmented the first character (</a:t>
            </a:r>
            <a:r>
              <a:rPr lang="en-US" dirty="0" err="1" smtClean="0"/>
              <a:t>b</a:t>
            </a:r>
            <a:r>
              <a:rPr lang="en-US" dirty="0" smtClean="0"/>
              <a:t>) as the prefix “in”.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        and           have also been incorrectly segmented by both models for confusing the first character as the prefixes.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634" y="2434033"/>
            <a:ext cx="571500" cy="381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259" y="2484833"/>
            <a:ext cx="635000" cy="33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9699" y="2530187"/>
            <a:ext cx="622300" cy="304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814" y="4407150"/>
            <a:ext cx="584200" cy="444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319" y="4392032"/>
            <a:ext cx="723900" cy="41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2058"/>
            <a:ext cx="7313613" cy="1231900"/>
          </a:xfrm>
        </p:spPr>
        <p:txBody>
          <a:bodyPr/>
          <a:lstStyle/>
          <a:p>
            <a:r>
              <a:rPr lang="en-US" dirty="0" smtClean="0"/>
              <a:t>Impact on Mention Detection</a:t>
            </a:r>
            <a:br>
              <a:rPr lang="en-US" dirty="0" smtClean="0"/>
            </a:br>
            <a:r>
              <a:rPr lang="en-US" dirty="0" smtClean="0"/>
              <a:t>- Task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86318"/>
            <a:ext cx="7313613" cy="4056062"/>
          </a:xfrm>
        </p:spPr>
        <p:txBody>
          <a:bodyPr>
            <a:normAutofit/>
          </a:bodyPr>
          <a:lstStyle/>
          <a:p>
            <a:pPr algn="just"/>
            <a:endParaRPr lang="en-US" sz="3600" dirty="0" smtClean="0"/>
          </a:p>
          <a:p>
            <a:pPr algn="just"/>
            <a:r>
              <a:rPr lang="en-US" sz="3600" dirty="0" smtClean="0"/>
              <a:t>President Barack Obama declared that he will visit the Middle East next week.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14400" y="1886318"/>
            <a:ext cx="7313613" cy="4056062"/>
          </a:xfrm>
        </p:spPr>
        <p:txBody>
          <a:bodyPr>
            <a:normAutofit/>
          </a:bodyPr>
          <a:lstStyle/>
          <a:p>
            <a:pPr algn="just"/>
            <a:endParaRPr lang="en-US" sz="3600" dirty="0" smtClean="0"/>
          </a:p>
          <a:p>
            <a:pPr algn="just"/>
            <a:r>
              <a:rPr lang="en-US" sz="3600" u="sng" dirty="0" smtClean="0">
                <a:solidFill>
                  <a:srgbClr val="0000FF"/>
                </a:solidFill>
              </a:rPr>
              <a:t>President</a:t>
            </a:r>
            <a:r>
              <a:rPr lang="en-US" sz="3600" dirty="0" smtClean="0"/>
              <a:t> </a:t>
            </a:r>
            <a:r>
              <a:rPr lang="en-US" sz="3600" u="sng" dirty="0" smtClean="0">
                <a:solidFill>
                  <a:srgbClr val="0000FF"/>
                </a:solidFill>
              </a:rPr>
              <a:t>Barack Obama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smtClean="0"/>
              <a:t>declared that </a:t>
            </a:r>
            <a:r>
              <a:rPr lang="en-US" sz="3600" u="sng" dirty="0" smtClean="0">
                <a:solidFill>
                  <a:srgbClr val="0000FF"/>
                </a:solidFill>
              </a:rPr>
              <a:t>he</a:t>
            </a:r>
            <a:r>
              <a:rPr lang="en-US" sz="3600" dirty="0" smtClean="0"/>
              <a:t> will visit the </a:t>
            </a:r>
            <a:r>
              <a:rPr lang="en-US" sz="3600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Middle East </a:t>
            </a:r>
            <a:r>
              <a:rPr lang="en-US" sz="3600" dirty="0" smtClean="0"/>
              <a:t>next week.</a:t>
            </a:r>
            <a:endParaRPr lang="en-US" sz="36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4400" y="352058"/>
            <a:ext cx="7313613" cy="1231900"/>
          </a:xfrm>
        </p:spPr>
        <p:txBody>
          <a:bodyPr/>
          <a:lstStyle/>
          <a:p>
            <a:r>
              <a:rPr lang="en-US" dirty="0" smtClean="0"/>
              <a:t>Impact on Mention Detection</a:t>
            </a:r>
            <a:br>
              <a:rPr lang="en-US" dirty="0" smtClean="0"/>
            </a:br>
            <a:r>
              <a:rPr lang="en-US" dirty="0" smtClean="0"/>
              <a:t>- Task definition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2475" y="2019344"/>
            <a:ext cx="1829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Person/Nominal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17316" y="2019344"/>
            <a:ext cx="1829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Person/Named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579906"/>
            <a:ext cx="2102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Person/Pronominal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43095" y="4210574"/>
            <a:ext cx="2102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GPE/Named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16200000" flipH="1">
            <a:off x="6800908" y="4039806"/>
            <a:ext cx="339098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hape 13"/>
          <p:cNvCxnSpPr/>
          <p:nvPr/>
        </p:nvCxnSpPr>
        <p:spPr>
          <a:xfrm rot="10800000">
            <a:off x="4566330" y="2204010"/>
            <a:ext cx="740892" cy="502942"/>
          </a:xfrm>
          <a:prstGeom prst="bentConnector3">
            <a:avLst>
              <a:gd name="adj1" fmla="val -1021"/>
            </a:avLst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hape 18"/>
          <p:cNvCxnSpPr>
            <a:endCxn id="6" idx="3"/>
          </p:cNvCxnSpPr>
          <p:nvPr/>
        </p:nvCxnSpPr>
        <p:spPr>
          <a:xfrm rot="16200000" flipV="1">
            <a:off x="2383052" y="2322990"/>
            <a:ext cx="502943" cy="264984"/>
          </a:xfrm>
          <a:prstGeom prst="bentConnector2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hape 21"/>
          <p:cNvCxnSpPr>
            <a:endCxn id="8" idx="3"/>
          </p:cNvCxnSpPr>
          <p:nvPr/>
        </p:nvCxnSpPr>
        <p:spPr>
          <a:xfrm rot="5400000">
            <a:off x="1987401" y="3984957"/>
            <a:ext cx="894314" cy="664917"/>
          </a:xfrm>
          <a:prstGeom prst="bentConnector2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6704"/>
            <a:ext cx="7313613" cy="1231900"/>
          </a:xfrm>
        </p:spPr>
        <p:txBody>
          <a:bodyPr/>
          <a:lstStyle/>
          <a:p>
            <a:r>
              <a:rPr lang="en-US" dirty="0" smtClean="0"/>
              <a:t>Impact on Mention Detection</a:t>
            </a:r>
            <a:br>
              <a:rPr lang="en-US" dirty="0" smtClean="0"/>
            </a:br>
            <a:r>
              <a:rPr lang="en-US" dirty="0" smtClean="0"/>
              <a:t>-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44429"/>
            <a:ext cx="7313613" cy="51228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Experiments are conducted on the Arabic ACE 2007 data (NIST, 2007). There are 379 Arabic documents and almost 98,000 words. </a:t>
            </a:r>
          </a:p>
          <a:p>
            <a:pPr algn="just"/>
            <a:r>
              <a:rPr lang="en-US" dirty="0" smtClean="0"/>
              <a:t>Split: 85% / 15%</a:t>
            </a:r>
          </a:p>
          <a:p>
            <a:pPr algn="just"/>
            <a:r>
              <a:rPr lang="en-US" dirty="0" smtClean="0"/>
              <a:t>7 types of mentions in ACE’07 data:</a:t>
            </a:r>
          </a:p>
          <a:p>
            <a:pPr lvl="1" algn="just"/>
            <a:r>
              <a:rPr lang="en-US" dirty="0" smtClean="0"/>
              <a:t>Facility: FAC;</a:t>
            </a:r>
          </a:p>
          <a:p>
            <a:pPr lvl="1" algn="just"/>
            <a:r>
              <a:rPr lang="en-US" dirty="0" smtClean="0"/>
              <a:t>Geo-Political Entity: GPE;</a:t>
            </a:r>
          </a:p>
          <a:p>
            <a:pPr lvl="1" algn="just"/>
            <a:r>
              <a:rPr lang="en-US" dirty="0" smtClean="0"/>
              <a:t>Location: LOC;</a:t>
            </a:r>
          </a:p>
          <a:p>
            <a:pPr lvl="1" algn="just"/>
            <a:r>
              <a:rPr lang="en-US" dirty="0" smtClean="0"/>
              <a:t>Organization: ORG;</a:t>
            </a:r>
          </a:p>
          <a:p>
            <a:pPr lvl="1" algn="just"/>
            <a:r>
              <a:rPr lang="en-US" dirty="0" smtClean="0"/>
              <a:t>Vehicle: VEH; and</a:t>
            </a:r>
          </a:p>
          <a:p>
            <a:pPr lvl="1" algn="just"/>
            <a:r>
              <a:rPr lang="en-US" dirty="0" smtClean="0"/>
              <a:t>Weapons: WEA.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1. </a:t>
            </a:r>
            <a:r>
              <a:rPr lang="en-US" b="1" dirty="0" err="1" smtClean="0"/>
              <a:t>Lex</a:t>
            </a:r>
            <a:r>
              <a:rPr lang="en-US" b="1" baseline="-25000" dirty="0" err="1" smtClean="0"/>
              <a:t>f</a:t>
            </a:r>
            <a:r>
              <a:rPr lang="en-US" baseline="-25000" dirty="0" smtClean="0"/>
              <a:t> </a:t>
            </a:r>
            <a:r>
              <a:rPr lang="en-US" dirty="0" smtClean="0"/>
              <a:t>- </a:t>
            </a:r>
            <a:r>
              <a:rPr lang="en-US" i="1" dirty="0" smtClean="0"/>
              <a:t>lexical features</a:t>
            </a:r>
            <a:r>
              <a:rPr lang="en-US" dirty="0" smtClean="0"/>
              <a:t>: system that has access to </a:t>
            </a:r>
            <a:r>
              <a:rPr lang="en-US" dirty="0" err="1" smtClean="0"/>
              <a:t>n</a:t>
            </a:r>
            <a:r>
              <a:rPr lang="en-US" dirty="0" smtClean="0"/>
              <a:t>-grams spanning the current segment; both preceding and following it. A number of </a:t>
            </a:r>
            <a:r>
              <a:rPr lang="en-US" dirty="0" err="1" smtClean="0"/>
              <a:t>n</a:t>
            </a:r>
            <a:r>
              <a:rPr lang="en-US" dirty="0" smtClean="0"/>
              <a:t> equal to 3 turned out to be a good choice.</a:t>
            </a:r>
          </a:p>
          <a:p>
            <a:r>
              <a:rPr lang="en-US" dirty="0" smtClean="0"/>
              <a:t>2. </a:t>
            </a:r>
            <a:r>
              <a:rPr lang="en-US" b="1" dirty="0" err="1" smtClean="0"/>
              <a:t>Stem</a:t>
            </a:r>
            <a:r>
              <a:rPr lang="en-US" b="1" baseline="-25000" dirty="0" err="1" smtClean="0"/>
              <a:t>f</a:t>
            </a:r>
            <a:r>
              <a:rPr lang="en-US" dirty="0" smtClean="0"/>
              <a:t> - </a:t>
            </a:r>
            <a:r>
              <a:rPr lang="en-US" i="1" dirty="0" err="1" smtClean="0"/>
              <a:t>Lex</a:t>
            </a:r>
            <a:r>
              <a:rPr lang="en-US" i="1" baseline="-25000" dirty="0" err="1" smtClean="0"/>
              <a:t>f</a:t>
            </a:r>
            <a:r>
              <a:rPr lang="en-US" i="1" dirty="0" smtClean="0"/>
              <a:t> + morphological features</a:t>
            </a:r>
            <a:r>
              <a:rPr lang="en-US" dirty="0" smtClean="0"/>
              <a:t>: system that has access to lexical features and morphological features computed as stem trigram spanning the current stem; both preceding and following it (</a:t>
            </a:r>
            <a:r>
              <a:rPr lang="en-US" dirty="0" err="1" smtClean="0"/>
              <a:t>Zitouni</a:t>
            </a:r>
            <a:r>
              <a:rPr lang="en-US" dirty="0" smtClean="0"/>
              <a:t> et al., 2005).</a:t>
            </a:r>
          </a:p>
          <a:p>
            <a:r>
              <a:rPr lang="en-US" dirty="0" smtClean="0"/>
              <a:t>3</a:t>
            </a:r>
            <a:r>
              <a:rPr lang="en-US" b="1" dirty="0" smtClean="0"/>
              <a:t>. </a:t>
            </a:r>
            <a:r>
              <a:rPr lang="en-US" b="1" dirty="0" err="1" smtClean="0"/>
              <a:t>Synt</a:t>
            </a:r>
            <a:r>
              <a:rPr lang="en-US" b="1" baseline="-25000" dirty="0" err="1" smtClean="0"/>
              <a:t>f</a:t>
            </a:r>
            <a:r>
              <a:rPr lang="en-US" b="1" dirty="0" smtClean="0"/>
              <a:t> </a:t>
            </a:r>
            <a:r>
              <a:rPr lang="en-US" dirty="0" smtClean="0"/>
              <a:t>- </a:t>
            </a:r>
            <a:r>
              <a:rPr lang="en-US" i="1" dirty="0" err="1" smtClean="0"/>
              <a:t>Stem</a:t>
            </a:r>
            <a:r>
              <a:rPr lang="en-US" i="1" baseline="-25000" dirty="0" err="1" smtClean="0"/>
              <a:t>f</a:t>
            </a:r>
            <a:r>
              <a:rPr lang="en-US" i="1" dirty="0" smtClean="0"/>
              <a:t> + syntactic features</a:t>
            </a:r>
            <a:r>
              <a:rPr lang="en-US" dirty="0" smtClean="0"/>
              <a:t>: system that has access to lexical and morphological features as well as POS tags and shallow parsing information in a window of 2 segments.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6704"/>
            <a:ext cx="7313613" cy="1231900"/>
          </a:xfrm>
        </p:spPr>
        <p:txBody>
          <a:bodyPr/>
          <a:lstStyle/>
          <a:p>
            <a:r>
              <a:rPr lang="en-US" dirty="0" smtClean="0"/>
              <a:t>Impact on Mention Detection</a:t>
            </a:r>
            <a:br>
              <a:rPr lang="en-US" dirty="0" smtClean="0"/>
            </a:br>
            <a:r>
              <a:rPr lang="en-US" dirty="0" smtClean="0"/>
              <a:t>- Feature sets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982662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What if we don’t segment the data?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6704"/>
            <a:ext cx="7313613" cy="1231900"/>
          </a:xfrm>
        </p:spPr>
        <p:txBody>
          <a:bodyPr/>
          <a:lstStyle/>
          <a:p>
            <a:r>
              <a:rPr lang="en-US" dirty="0" smtClean="0"/>
              <a:t>Impact on Mention Detection</a:t>
            </a:r>
            <a:br>
              <a:rPr lang="en-US" dirty="0" smtClean="0"/>
            </a:br>
            <a:r>
              <a:rPr lang="en-US" dirty="0" smtClean="0"/>
              <a:t>- Results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606" y="3912139"/>
            <a:ext cx="3009900" cy="71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89784"/>
            <a:ext cx="7313613" cy="4056062"/>
          </a:xfrm>
        </p:spPr>
        <p:txBody>
          <a:bodyPr/>
          <a:lstStyle/>
          <a:p>
            <a:r>
              <a:rPr lang="en-US" u="sng" dirty="0" smtClean="0"/>
              <a:t>ATB segmented data: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u="sng" dirty="0" smtClean="0"/>
              <a:t>Morph. Segmented data:</a:t>
            </a:r>
            <a:endParaRPr lang="en-US" u="sng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6704"/>
            <a:ext cx="7313613" cy="1231900"/>
          </a:xfrm>
        </p:spPr>
        <p:txBody>
          <a:bodyPr/>
          <a:lstStyle/>
          <a:p>
            <a:r>
              <a:rPr lang="en-US" dirty="0" smtClean="0"/>
              <a:t>Impact on Mention Detection</a:t>
            </a:r>
            <a:br>
              <a:rPr lang="en-US" dirty="0" smtClean="0"/>
            </a:br>
            <a:r>
              <a:rPr lang="en-US" dirty="0" smtClean="0"/>
              <a:t>- Results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138" y="1765374"/>
            <a:ext cx="3329429" cy="2422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38" y="4233101"/>
            <a:ext cx="3325451" cy="2422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on Mention Detection</a:t>
            </a:r>
            <a:br>
              <a:rPr lang="en-US" dirty="0" smtClean="0"/>
            </a:br>
            <a:r>
              <a:rPr lang="en-US" dirty="0" smtClean="0"/>
              <a:t>- Results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73274"/>
            <a:ext cx="7313613" cy="4056062"/>
          </a:xfrm>
        </p:spPr>
        <p:txBody>
          <a:bodyPr/>
          <a:lstStyle/>
          <a:p>
            <a:pPr algn="just"/>
            <a:r>
              <a:rPr lang="en-US" dirty="0" smtClean="0"/>
              <a:t>The Morph. Segmentation results in less sparse data and less </a:t>
            </a:r>
            <a:r>
              <a:rPr lang="en-US" dirty="0" err="1" smtClean="0"/>
              <a:t>OOVs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The ATB allows the MD model to capture a broader context.</a:t>
            </a:r>
          </a:p>
          <a:p>
            <a:pPr algn="just"/>
            <a:r>
              <a:rPr lang="en-US" dirty="0" smtClean="0"/>
              <a:t>Using Morph. Segmentation with a broader context doesn’t lead to the same results as ATB because of the increase of the features.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The ATB </a:t>
            </a:r>
            <a:r>
              <a:rPr lang="en-US" dirty="0" err="1" smtClean="0"/>
              <a:t>segmenter</a:t>
            </a:r>
            <a:r>
              <a:rPr lang="en-US" dirty="0" smtClean="0"/>
              <a:t> is more accurate. However, it is important to consider that the Morph. </a:t>
            </a:r>
            <a:r>
              <a:rPr lang="en-US" dirty="0" err="1" smtClean="0"/>
              <a:t>segmenter</a:t>
            </a:r>
            <a:r>
              <a:rPr lang="en-US" dirty="0" smtClean="0"/>
              <a:t> deals with a greater set of prefixes and suffixes.</a:t>
            </a:r>
          </a:p>
          <a:p>
            <a:pPr algn="just"/>
            <a:r>
              <a:rPr lang="en-US" dirty="0" smtClean="0"/>
              <a:t>An MD system trained on Morph. Data leads to a better performance than training on ATB.</a:t>
            </a:r>
          </a:p>
          <a:p>
            <a:pPr algn="just"/>
            <a:r>
              <a:rPr lang="en-US" dirty="0" smtClean="0"/>
              <a:t>An MD system trained on ATB captures a broader context and thus performs better on multi-word mentions.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 combination of both segmentation could lead to a better performance since it could benefit from the advantages of both segmentation schemes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33236"/>
            <a:ext cx="7313613" cy="868362"/>
          </a:xfrm>
        </p:spPr>
        <p:txBody>
          <a:bodyPr/>
          <a:lstStyle/>
          <a:p>
            <a:r>
              <a:rPr lang="en-US" sz="5400" dirty="0" smtClean="0"/>
              <a:t>Questions ??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150</TotalTime>
  <Words>1062</Words>
  <Application>Microsoft Macintosh PowerPoint</Application>
  <PresentationFormat>On-screen Show (4:3)</PresentationFormat>
  <Paragraphs>113</Paragraphs>
  <Slides>24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Inkwell</vt:lpstr>
      <vt:lpstr>Arabic Word Segmentation for Better Unit of Analysis</vt:lpstr>
      <vt:lpstr>Outline</vt:lpstr>
      <vt:lpstr>The Arabic Language</vt:lpstr>
      <vt:lpstr>The Arabic Language -Lack of short vowels</vt:lpstr>
      <vt:lpstr>The Arabic Language -Lack of capital letters</vt:lpstr>
      <vt:lpstr>The Arabic Language -Complex/rich morphology</vt:lpstr>
      <vt:lpstr>The Arabic Language</vt:lpstr>
      <vt:lpstr>The Arabic Language</vt:lpstr>
      <vt:lpstr>The Arabic Language</vt:lpstr>
      <vt:lpstr>ATB vs. Morph segmentation</vt:lpstr>
      <vt:lpstr>Segmentation algorithm</vt:lpstr>
      <vt:lpstr>Segmentation accuracy</vt:lpstr>
      <vt:lpstr>Segmentation -Error analysis</vt:lpstr>
      <vt:lpstr>Segmentation -Error analysis</vt:lpstr>
      <vt:lpstr>Impact on Mention Detection - Task definition</vt:lpstr>
      <vt:lpstr>Impact on Mention Detection - Task definition</vt:lpstr>
      <vt:lpstr>Impact on Mention Detection - Data</vt:lpstr>
      <vt:lpstr>Impact on Mention Detection - Feature sets</vt:lpstr>
      <vt:lpstr>Impact on Mention Detection - Results</vt:lpstr>
      <vt:lpstr>Impact on Mention Detection - Results</vt:lpstr>
      <vt:lpstr>Impact on Mention Detection - Results discussion</vt:lpstr>
      <vt:lpstr>Conclusions</vt:lpstr>
      <vt:lpstr>Future directions</vt:lpstr>
      <vt:lpstr>Questions ??</vt:lpstr>
    </vt:vector>
  </TitlesOfParts>
  <Company>CCLS, Columbia Uni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ArabicWord Segmentation for Better Unit of Analysis</dc:title>
  <dc:creator>Yassine Benajiba</dc:creator>
  <cp:lastModifiedBy>Yassine Benajiba</cp:lastModifiedBy>
  <cp:revision>30</cp:revision>
  <dcterms:created xsi:type="dcterms:W3CDTF">2010-05-19T22:54:09Z</dcterms:created>
  <dcterms:modified xsi:type="dcterms:W3CDTF">2010-05-19T22:57:34Z</dcterms:modified>
</cp:coreProperties>
</file>