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4" r:id="rId2"/>
  </p:sldMasterIdLst>
  <p:notesMasterIdLst>
    <p:notesMasterId r:id="rId29"/>
  </p:notesMasterIdLst>
  <p:sldIdLst>
    <p:sldId id="283" r:id="rId3"/>
    <p:sldId id="290" r:id="rId4"/>
    <p:sldId id="258" r:id="rId5"/>
    <p:sldId id="271" r:id="rId6"/>
    <p:sldId id="260" r:id="rId7"/>
    <p:sldId id="272" r:id="rId8"/>
    <p:sldId id="263" r:id="rId9"/>
    <p:sldId id="261" r:id="rId10"/>
    <p:sldId id="264" r:id="rId11"/>
    <p:sldId id="266" r:id="rId12"/>
    <p:sldId id="273" r:id="rId13"/>
    <p:sldId id="276" r:id="rId14"/>
    <p:sldId id="267" r:id="rId15"/>
    <p:sldId id="274" r:id="rId16"/>
    <p:sldId id="268" r:id="rId17"/>
    <p:sldId id="265" r:id="rId18"/>
    <p:sldId id="275" r:id="rId19"/>
    <p:sldId id="285" r:id="rId20"/>
    <p:sldId id="277" r:id="rId21"/>
    <p:sldId id="292" r:id="rId22"/>
    <p:sldId id="284" r:id="rId23"/>
    <p:sldId id="289" r:id="rId24"/>
    <p:sldId id="286" r:id="rId25"/>
    <p:sldId id="287" r:id="rId26"/>
    <p:sldId id="288" r:id="rId27"/>
    <p:sldId id="291" r:id="rId28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4667" autoAdjust="0"/>
  </p:normalViewPr>
  <p:slideViewPr>
    <p:cSldViewPr>
      <p:cViewPr varScale="1">
        <p:scale>
          <a:sx n="75" d="100"/>
          <a:sy n="75" d="100"/>
        </p:scale>
        <p:origin x="-99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Questio</a:t>
            </a:r>
            <a:r>
              <a:rPr lang="en-US" baseline="0" dirty="0" smtClean="0"/>
              <a:t>n focus</a:t>
            </a:r>
            <a:endParaRPr lang="en-US" dirty="0"/>
          </a:p>
        </c:rich>
      </c:tx>
      <c:layout/>
    </c:title>
    <c:view3D>
      <c:rotX val="60"/>
      <c:rotY val="140"/>
      <c:depthPercent val="100"/>
      <c:perspective val="2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Answer type</c:v>
                </c:pt>
              </c:strCache>
            </c:strRef>
          </c:tx>
          <c:dLbls>
            <c:dLblPos val="outEnd"/>
            <c:showVal val="1"/>
          </c:dLbls>
          <c:cat>
            <c:strRef>
              <c:f>Sheet1!$A$2:$A$4</c:f>
              <c:strCache>
                <c:ptCount val="3"/>
                <c:pt idx="0">
                  <c:v>Correct</c:v>
                </c:pt>
                <c:pt idx="1">
                  <c:v>Not identified</c:v>
                </c:pt>
                <c:pt idx="2">
                  <c:v>Incorrect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0.84880000000000089</c:v>
                </c:pt>
                <c:pt idx="1">
                  <c:v>9.7000000000000124E-3</c:v>
                </c:pt>
                <c:pt idx="2">
                  <c:v>0.14150000000000001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1455725065616793"/>
          <c:y val="0.10640526574803168"/>
          <c:w val="0.2646094160104987"/>
          <c:h val="0.26020497047244145"/>
        </c:manualLayout>
      </c:layout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Answer</a:t>
            </a:r>
            <a:r>
              <a:rPr lang="en-US" baseline="0" dirty="0" smtClean="0"/>
              <a:t> Type Identifier</a:t>
            </a:r>
            <a:endParaRPr lang="en-US" dirty="0"/>
          </a:p>
        </c:rich>
      </c:tx>
      <c:layout/>
    </c:title>
    <c:view3D>
      <c:rotX val="60"/>
      <c:rotY val="140"/>
      <c:depthPercent val="100"/>
      <c:perspective val="2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Answer type</c:v>
                </c:pt>
              </c:strCache>
            </c:strRef>
          </c:tx>
          <c:dLbls>
            <c:dLblPos val="outEnd"/>
            <c:showVal val="1"/>
          </c:dLbls>
          <c:cat>
            <c:strRef>
              <c:f>Sheet1!$A$2:$A$4</c:f>
              <c:strCache>
                <c:ptCount val="3"/>
                <c:pt idx="0">
                  <c:v>Correct</c:v>
                </c:pt>
                <c:pt idx="1">
                  <c:v>Not identified</c:v>
                </c:pt>
                <c:pt idx="2">
                  <c:v>Incorrect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1455725065616793"/>
          <c:y val="0.10640526574803172"/>
          <c:w val="0.2646094160104987"/>
          <c:h val="0.26020497047244157"/>
        </c:manualLayout>
      </c:layout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Answer</a:t>
            </a:r>
            <a:r>
              <a:rPr lang="en-US" baseline="0" dirty="0" smtClean="0"/>
              <a:t> Type</a:t>
            </a:r>
            <a:endParaRPr lang="en-US" dirty="0"/>
          </a:p>
        </c:rich>
      </c:tx>
      <c:layout/>
    </c:title>
    <c:view3D>
      <c:rotX val="60"/>
      <c:rotY val="140"/>
      <c:depthPercent val="100"/>
      <c:perspective val="2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Answer type</c:v>
                </c:pt>
              </c:strCache>
            </c:strRef>
          </c:tx>
          <c:dLbls>
            <c:dLblPos val="outEnd"/>
            <c:showVal val="1"/>
          </c:dLbls>
          <c:cat>
            <c:strRef>
              <c:f>Sheet1!$A$2:$A$4</c:f>
              <c:strCache>
                <c:ptCount val="3"/>
                <c:pt idx="0">
                  <c:v>Correct (1 dialog)</c:v>
                </c:pt>
                <c:pt idx="1">
                  <c:v>Correct (no dialog)</c:v>
                </c:pt>
                <c:pt idx="2">
                  <c:v>Incorrect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0.45600000000000002</c:v>
                </c:pt>
                <c:pt idx="1">
                  <c:v>0.53200000000000003</c:v>
                </c:pt>
                <c:pt idx="2">
                  <c:v>1.2000000000000018E-4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1290714898261387"/>
          <c:y val="9.3905265748031722E-2"/>
          <c:w val="0.2646094160104987"/>
          <c:h val="0.26020497047244157"/>
        </c:manualLayout>
      </c:layout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0DD55-9275-4281-9758-7AB660DC0D7D}" type="datetimeFigureOut">
              <a:rPr lang="en-US" smtClean="0"/>
              <a:pPr/>
              <a:t>5/19/2010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D5823-386E-4871-BEC4-B1589855CD4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6D5823-386E-4871-BEC4-B1589855CD4E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6D5823-386E-4871-BEC4-B1589855CD4E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FC3FB-B4EA-49C9-9823-66497E977BE8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97CF-CB9B-4AA1-A296-CCA84AA4928B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4BC70-47F2-4CD4-8E33-83FAD6F1CB62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11A18-2E81-416D-AF7E-7C77ECD65A14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B714-172A-4CD1-8ED9-5638BE2AD170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8BD0-8C69-488E-8033-8DDE98EB8998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5CBD-4B76-46BB-B02C-306530A67BFB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F3FAD-61C2-460A-AC31-996C6C49D677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3BABF-90C7-490E-9AF0-1A839CE6A4D0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FF9BB-A3D0-4D9B-B411-81AA0DF03C92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43FB-230B-484A-8EAB-7D158AD10ED8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E05358-E3F5-45B5-B502-CEE5086EA6AE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92ADDE-6C76-4F59-800D-8AE3B977B4F2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13C925-C569-4D2E-A627-0C4B1FB79896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0D86B3-58D0-4E9E-BCE6-A870F81CA492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2545FB-C55B-473E-AE18-D47EE02D49C1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2F52F8-2052-432A-9E97-3107E28BE2DC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067F8E-BA0E-487B-AE80-D14A6DD73939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A27B19-870A-4B08-9429-1409FDB315C0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CEE02F-D4C4-4DB7-8258-52DB7967A45F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FC23A7-E647-4394-9587-4E16D0DAEF96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1F291E-BC2B-468C-AB74-AF20958B8F0E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468CB-C504-431B-B9C0-1186AFD2874E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85C5BE34-756C-440A-8182-FA1E56BE9F2A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hyperlink" Target="mailto:danica@dcs.shef.ac.uk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gate.ac.uk/" TargetMode="Externa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gate.ac.uk/freya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gate.ac.uk/freya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hyperlink" Target="mailto:danica@dcs.shef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 descr="officePres.wm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3950"/>
            <a:ext cx="9144000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Box1" descr="1"/>
          <p:cNvSpPr/>
          <p:nvPr/>
        </p:nvSpPr>
        <p:spPr>
          <a:xfrm>
            <a:off x="4419600" y="1600200"/>
            <a:ext cx="1905000" cy="1447800"/>
          </a:xfrm>
          <a:prstGeom prst="rect">
            <a:avLst/>
          </a:prstGeom>
          <a:solidFill>
            <a:srgbClr val="A6A6A6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34" dirty="0"/>
              <a:t>All sections to appear here</a:t>
            </a:r>
          </a:p>
        </p:txBody>
      </p:sp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228600" y="228600"/>
            <a:ext cx="8534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400" dirty="0" smtClean="0"/>
              <a:t>Identification of the Question Focus: Combining Syntactic Analysis and Ontology-based Lookup through the User Interaction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04800" y="5874603"/>
            <a:ext cx="8305800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 err="1" smtClean="0"/>
              <a:t>Danica</a:t>
            </a:r>
            <a:r>
              <a:rPr lang="en-GB" sz="2400" dirty="0" smtClean="0"/>
              <a:t> </a:t>
            </a:r>
            <a:r>
              <a:rPr lang="en-GB" sz="2400" dirty="0" err="1" smtClean="0"/>
              <a:t>Damljanovi</a:t>
            </a:r>
            <a:r>
              <a:rPr lang="sr-Latn-CS" sz="2400" dirty="0" smtClean="0"/>
              <a:t>ć</a:t>
            </a:r>
            <a:r>
              <a:rPr lang="en-GB" sz="2400" dirty="0" smtClean="0"/>
              <a:t>, Milan </a:t>
            </a:r>
            <a:r>
              <a:rPr lang="en-GB" sz="2400" dirty="0" err="1" smtClean="0"/>
              <a:t>Agatonovi</a:t>
            </a:r>
            <a:r>
              <a:rPr lang="sr-Latn-CS" sz="2400" dirty="0" smtClean="0"/>
              <a:t>ć</a:t>
            </a:r>
            <a:r>
              <a:rPr lang="en-GB" sz="2400" dirty="0" smtClean="0"/>
              <a:t>, Hamish Cunningham</a:t>
            </a:r>
          </a:p>
          <a:p>
            <a:r>
              <a:rPr lang="en-GB" sz="2400" dirty="0" smtClean="0"/>
              <a:t>email: </a:t>
            </a:r>
            <a:r>
              <a:rPr lang="en-GB" sz="2400" dirty="0" smtClean="0">
                <a:hlinkClick r:id="rId4"/>
              </a:rPr>
              <a:t>danica@dcs.shef.ac.uk</a:t>
            </a:r>
            <a:r>
              <a:rPr lang="en-GB" sz="2400" dirty="0" smtClean="0"/>
              <a:t> </a:t>
            </a:r>
            <a:endParaRPr lang="en-GB" sz="2400" dirty="0"/>
          </a:p>
        </p:txBody>
      </p:sp>
      <p:pic>
        <p:nvPicPr>
          <p:cNvPr id="7" name="Picture 20" descr="simp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3064" y="1371600"/>
            <a:ext cx="1826136" cy="1024068"/>
          </a:xfrm>
          <a:prstGeom prst="rect">
            <a:avLst/>
          </a:prstGeom>
          <a:noFill/>
        </p:spPr>
      </p:pic>
      <p:pic>
        <p:nvPicPr>
          <p:cNvPr id="8" name="Picture 7" descr="sheffield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799" y="1371600"/>
            <a:ext cx="2438401" cy="99746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0" y="228600"/>
            <a:ext cx="5791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Question</a:t>
            </a:r>
            <a:r>
              <a:rPr kumimoji="0" lang="en-GB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Answering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95400" y="1524000"/>
            <a:ext cx="70866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800" i="1" dirty="0" smtClean="0">
                <a:solidFill>
                  <a:schemeClr val="bg1">
                    <a:lumMod val="50000"/>
                  </a:schemeClr>
                </a:solidFill>
              </a:rPr>
              <a:t> Question category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en-GB" sz="2800" i="1" dirty="0" smtClean="0">
                <a:solidFill>
                  <a:schemeClr val="bg1">
                    <a:lumMod val="50000"/>
                  </a:schemeClr>
                </a:solidFill>
              </a:rPr>
              <a:t>usually identified based on the syntax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i="1" dirty="0" smtClean="0">
                <a:solidFill>
                  <a:schemeClr val="bg1">
                    <a:lumMod val="50000"/>
                  </a:schemeClr>
                </a:solidFill>
              </a:rPr>
              <a:t> Answer type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en-GB" sz="2800" i="1" dirty="0" smtClean="0">
                <a:solidFill>
                  <a:schemeClr val="bg1">
                    <a:lumMod val="50000"/>
                  </a:schemeClr>
                </a:solidFill>
              </a:rPr>
              <a:t>identifies the type of the answer</a:t>
            </a:r>
            <a:endParaRPr lang="en-GB" sz="2800" b="1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800" i="1" dirty="0" smtClean="0">
                <a:solidFill>
                  <a:schemeClr val="bg1">
                    <a:lumMod val="50000"/>
                  </a:schemeClr>
                </a:solidFill>
              </a:rPr>
              <a:t> Focus: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en-GB" sz="2800" i="1" dirty="0" smtClean="0">
                <a:solidFill>
                  <a:schemeClr val="bg1">
                    <a:lumMod val="50000"/>
                  </a:schemeClr>
                </a:solidFill>
              </a:rPr>
              <a:t>the part of the question which retrieves what the user is interested in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GB" sz="2800" b="1" i="1" dirty="0" smtClean="0">
                <a:solidFill>
                  <a:schemeClr val="bg1">
                    <a:lumMod val="50000"/>
                  </a:schemeClr>
                </a:solidFill>
              </a:rPr>
              <a:t>Example: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en-GB" sz="2800" i="1" dirty="0" smtClean="0">
                <a:solidFill>
                  <a:schemeClr val="bg1">
                    <a:lumMod val="50000"/>
                  </a:schemeClr>
                </a:solidFill>
              </a:rPr>
              <a:t>Who works for IBM?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GB" sz="2800" i="1" dirty="0" smtClean="0">
                <a:solidFill>
                  <a:schemeClr val="bg1">
                    <a:lumMod val="50000"/>
                  </a:schemeClr>
                </a:solidFill>
              </a:rPr>
              <a:t>category: </a:t>
            </a:r>
            <a:r>
              <a:rPr lang="en-GB" sz="2800" i="1" u="sng" dirty="0" smtClean="0">
                <a:solidFill>
                  <a:schemeClr val="bg1">
                    <a:lumMod val="50000"/>
                  </a:schemeClr>
                </a:solidFill>
              </a:rPr>
              <a:t>Who</a:t>
            </a:r>
            <a:r>
              <a:rPr lang="en-GB" sz="2800" i="1" dirty="0" smtClean="0">
                <a:solidFill>
                  <a:schemeClr val="bg1">
                    <a:lumMod val="50000"/>
                  </a:schemeClr>
                </a:solidFill>
              </a:rPr>
              <a:t>, answer type: </a:t>
            </a:r>
            <a:r>
              <a:rPr lang="en-GB" sz="2800" i="1" u="sng" dirty="0" smtClean="0">
                <a:solidFill>
                  <a:schemeClr val="bg1">
                    <a:lumMod val="50000"/>
                  </a:schemeClr>
                </a:solidFill>
              </a:rPr>
              <a:t>Person</a:t>
            </a:r>
            <a:r>
              <a:rPr lang="en-GB" sz="2800" i="1" dirty="0" smtClean="0">
                <a:solidFill>
                  <a:schemeClr val="bg1">
                    <a:lumMod val="50000"/>
                  </a:schemeClr>
                </a:solidFill>
              </a:rPr>
              <a:t>, focus: </a:t>
            </a:r>
            <a:r>
              <a:rPr lang="en-GB" sz="2800" i="1" u="sng" dirty="0" smtClean="0">
                <a:solidFill>
                  <a:schemeClr val="bg1">
                    <a:lumMod val="50000"/>
                  </a:schemeClr>
                </a:solidFill>
              </a:rPr>
              <a:t>IBM</a:t>
            </a:r>
            <a:endParaRPr lang="en-GB" sz="28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304800" y="850900"/>
            <a:ext cx="533400" cy="5867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traditional</a:t>
            </a:r>
          </a:p>
          <a:p>
            <a:pPr algn="ctr"/>
            <a:r>
              <a:rPr lang="en-GB" dirty="0" smtClean="0"/>
              <a:t> approach</a:t>
            </a:r>
            <a:endParaRPr lang="en-GB" dirty="0"/>
          </a:p>
        </p:txBody>
      </p:sp>
      <p:sp>
        <p:nvSpPr>
          <p:cNvPr id="9" name="Up Arrow 8"/>
          <p:cNvSpPr/>
          <p:nvPr/>
        </p:nvSpPr>
        <p:spPr>
          <a:xfrm>
            <a:off x="8534400" y="2971800"/>
            <a:ext cx="457200" cy="3733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our approach</a:t>
            </a:r>
            <a:endParaRPr lang="en-GB" dirty="0"/>
          </a:p>
        </p:txBody>
      </p:sp>
      <p:sp>
        <p:nvSpPr>
          <p:cNvPr id="10" name="Oval 9"/>
          <p:cNvSpPr/>
          <p:nvPr/>
        </p:nvSpPr>
        <p:spPr>
          <a:xfrm>
            <a:off x="838200" y="838200"/>
            <a:ext cx="1981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documents</a:t>
            </a:r>
            <a:endParaRPr lang="en-GB" dirty="0"/>
          </a:p>
        </p:txBody>
      </p:sp>
      <p:sp>
        <p:nvSpPr>
          <p:cNvPr id="11" name="Oval 10"/>
          <p:cNvSpPr/>
          <p:nvPr/>
        </p:nvSpPr>
        <p:spPr>
          <a:xfrm>
            <a:off x="6553200" y="6096000"/>
            <a:ext cx="1981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ontologies</a:t>
            </a:r>
            <a:endParaRPr lang="en-GB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C5355-EEA0-48C6-83D0-E69A61F7D1B2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250" y="1828800"/>
            <a:ext cx="8953500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" y="1409700"/>
            <a:ext cx="89154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What is the question focus?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5867400"/>
            <a:ext cx="8458200" cy="7620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GB" dirty="0" smtClean="0"/>
              <a:t>Table taken from: Dan Moldovan and </a:t>
            </a:r>
            <a:r>
              <a:rPr lang="en-GB" dirty="0" err="1" smtClean="0"/>
              <a:t>Sanda</a:t>
            </a:r>
            <a:r>
              <a:rPr lang="en-GB" dirty="0" smtClean="0"/>
              <a:t> M. </a:t>
            </a:r>
            <a:r>
              <a:rPr lang="en-GB" dirty="0" err="1" smtClean="0"/>
              <a:t>Harabagiu</a:t>
            </a:r>
            <a:r>
              <a:rPr lang="en-GB" dirty="0" smtClean="0"/>
              <a:t>. 2000. The structure and performance of an open-domain question answering system.  In Proceedings of the 38th Meeting of the Association for Computational Linguistics (ACL-2000), pages 563–570.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228600" y="3048000"/>
            <a:ext cx="17526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276600" y="3048000"/>
            <a:ext cx="13716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1981200" y="3352800"/>
            <a:ext cx="1295400" cy="152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7620000" y="3048000"/>
            <a:ext cx="13716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A0ED9-EDB1-4F75-B3ED-88A4CD51ED95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orkflo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161875"/>
            <a:ext cx="6172200" cy="6401961"/>
          </a:xfrm>
        </p:spPr>
      </p:pic>
      <p:sp>
        <p:nvSpPr>
          <p:cNvPr id="6" name="Rectangle 5"/>
          <p:cNvSpPr/>
          <p:nvPr/>
        </p:nvSpPr>
        <p:spPr>
          <a:xfrm>
            <a:off x="4495800" y="1066800"/>
            <a:ext cx="3352800" cy="2743200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609600" y="1219200"/>
            <a:ext cx="3352800" cy="4419600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495800" y="4419600"/>
            <a:ext cx="3352800" cy="2362200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85800" y="1447800"/>
            <a:ext cx="8382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1</a:t>
            </a:r>
            <a:endParaRPr lang="en-US" sz="9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001000" y="5288340"/>
            <a:ext cx="8382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3</a:t>
            </a:r>
            <a:endParaRPr lang="en-US" sz="9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001000" y="1066800"/>
            <a:ext cx="8382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2</a:t>
            </a:r>
            <a:endParaRPr lang="en-US" sz="9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1028" name="Picture 4" descr="C:\Users\danica\AppData\Local\Microsoft\Windows\Temporary Internet Files\Content.IE5\S9UB3TW0\MC90008228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4545235"/>
            <a:ext cx="838200" cy="864965"/>
          </a:xfrm>
          <a:prstGeom prst="rect">
            <a:avLst/>
          </a:prstGeom>
          <a:noFill/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E4B2A-3AA4-4F4B-83FC-6FD07922D7A3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566159"/>
            <a:ext cx="73152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GB" sz="3000" dirty="0" err="1" smtClean="0">
                <a:solidFill>
                  <a:srgbClr val="A9A9A9"/>
                </a:solidFill>
                <a:latin typeface="Arial"/>
              </a:rPr>
              <a:t>pptPlex</a:t>
            </a:r>
            <a:r>
              <a:rPr lang="en-GB" sz="3000" dirty="0" smtClean="0">
                <a:solidFill>
                  <a:srgbClr val="A9A9A9"/>
                </a:solidFill>
                <a:latin typeface="Arial"/>
              </a:rPr>
              <a:t> Section Divider</a:t>
            </a:r>
            <a:endParaRPr lang="en-GB" sz="3000" dirty="0">
              <a:solidFill>
                <a:srgbClr val="A9A9A9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714500"/>
            <a:ext cx="7315200" cy="132343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0000"/>
                </a:solidFill>
                <a:latin typeface="Arial"/>
              </a:rPr>
              <a:t>[Finding Focus or Answer Type Identifier]</a:t>
            </a:r>
            <a:endParaRPr lang="en-GB" sz="4000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251959"/>
            <a:ext cx="7315200" cy="101566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A9A9A9"/>
                </a:solidFill>
                <a:latin typeface="Arial"/>
              </a:rPr>
              <a:t>The slides after this divider will be grouped into a section and given the label you type above.  Feel free to move this slide to any position in the deck.</a:t>
            </a:r>
            <a:endParaRPr lang="en-GB" sz="2000" dirty="0">
              <a:solidFill>
                <a:srgbClr val="A9A9A9"/>
              </a:solidFill>
              <a:latin typeface="Arial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E7DF8-DCD4-4851-820F-E83A0039B4B6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orkflo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161875"/>
            <a:ext cx="6172200" cy="6401961"/>
          </a:xfrm>
        </p:spPr>
      </p:pic>
      <p:sp>
        <p:nvSpPr>
          <p:cNvPr id="5" name="Rectangle 4"/>
          <p:cNvSpPr/>
          <p:nvPr/>
        </p:nvSpPr>
        <p:spPr>
          <a:xfrm>
            <a:off x="609600" y="1219200"/>
            <a:ext cx="3352800" cy="4419600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85800" y="1447800"/>
            <a:ext cx="8382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1</a:t>
            </a:r>
            <a:endParaRPr lang="en-US" sz="9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3C39-50FF-4E35-8F10-30E4DF39C578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0" y="0"/>
            <a:ext cx="3505200" cy="1143000"/>
          </a:xfrm>
        </p:spPr>
        <p:txBody>
          <a:bodyPr>
            <a:normAutofit/>
          </a:bodyPr>
          <a:lstStyle/>
          <a:p>
            <a:pPr algn="l"/>
            <a:r>
              <a:rPr lang="en-GB" sz="2800" dirty="0" smtClean="0"/>
              <a:t>Focus</a:t>
            </a:r>
            <a:br>
              <a:rPr lang="en-GB" sz="2800" dirty="0" smtClean="0"/>
            </a:br>
            <a:r>
              <a:rPr lang="en-GB" sz="2800" dirty="0" smtClean="0"/>
              <a:t>Answer Type Identifier</a:t>
            </a: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2076450"/>
            <a:ext cx="899160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295400" y="3048000"/>
            <a:ext cx="13716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295400" y="4876800"/>
            <a:ext cx="65532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971800" y="228600"/>
            <a:ext cx="1143000" cy="838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4267200" y="304800"/>
            <a:ext cx="1066800" cy="15240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4267200" y="762000"/>
            <a:ext cx="1066800" cy="15240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28600" y="152400"/>
            <a:ext cx="16002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 smtClean="0">
                <a:latin typeface="+mj-lt"/>
                <a:ea typeface="+mj-ea"/>
                <a:cs typeface="+mj-cs"/>
              </a:rPr>
              <a:t>Question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1752600" y="568656"/>
            <a:ext cx="1066800" cy="15240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94A8C-15B5-40DA-BAB8-9BA2AC14EFDA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owest-point-of-the-largest-state-tre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6400" y="1077320"/>
            <a:ext cx="6172200" cy="5780680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Finding focus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09EA-2D22-4491-BBC8-3746693A25EF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owest-point-of-the-largest-state-tre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0200" y="1077320"/>
            <a:ext cx="6172200" cy="5780680"/>
          </a:xfrm>
        </p:spPr>
      </p:pic>
      <p:sp>
        <p:nvSpPr>
          <p:cNvPr id="5" name="Oval 4"/>
          <p:cNvSpPr/>
          <p:nvPr/>
        </p:nvSpPr>
        <p:spPr>
          <a:xfrm>
            <a:off x="1600200" y="2347320"/>
            <a:ext cx="838200" cy="3048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048000" y="3541120"/>
            <a:ext cx="838200" cy="3048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6096000" y="5319120"/>
            <a:ext cx="838200" cy="3048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4495800" y="4709520"/>
            <a:ext cx="838200" cy="3048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/>
          <a:lstStyle/>
          <a:p>
            <a:r>
              <a:rPr lang="en-GB" dirty="0" smtClean="0"/>
              <a:t>Finding focus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2819400" y="3429000"/>
            <a:ext cx="1447800" cy="16764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791B-A71E-410C-A092-FD441F022A09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 animBg="1"/>
      <p:bldP spid="8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566159"/>
            <a:ext cx="73152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GB" sz="3000" dirty="0" err="1" smtClean="0">
                <a:solidFill>
                  <a:srgbClr val="A9A9A9"/>
                </a:solidFill>
                <a:latin typeface="Arial"/>
              </a:rPr>
              <a:t>pptPlex</a:t>
            </a:r>
            <a:r>
              <a:rPr lang="en-GB" sz="3000" dirty="0" smtClean="0">
                <a:solidFill>
                  <a:srgbClr val="A9A9A9"/>
                </a:solidFill>
                <a:latin typeface="Arial"/>
              </a:rPr>
              <a:t> Section Divider</a:t>
            </a:r>
            <a:endParaRPr lang="en-GB" sz="3000" dirty="0">
              <a:solidFill>
                <a:srgbClr val="A9A9A9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714500"/>
            <a:ext cx="7315200" cy="70788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0000"/>
                </a:solidFill>
                <a:latin typeface="Arial"/>
              </a:rPr>
              <a:t>[Ontology-based annotation]</a:t>
            </a:r>
            <a:endParaRPr lang="en-GB" sz="4000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251959"/>
            <a:ext cx="7315200" cy="101566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A9A9A9"/>
                </a:solidFill>
                <a:latin typeface="Arial"/>
              </a:rPr>
              <a:t>The slides after this divider will be grouped into a section and given the label you type above.  Feel free to move this slide to any position in the deck.</a:t>
            </a:r>
            <a:endParaRPr lang="en-GB" sz="2000" dirty="0">
              <a:solidFill>
                <a:srgbClr val="A9A9A9"/>
              </a:solidFill>
              <a:latin typeface="Arial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180B-8D07-4EE5-8901-F4AF312D7296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orkflo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161875"/>
            <a:ext cx="6172200" cy="6401961"/>
          </a:xfrm>
        </p:spPr>
      </p:pic>
      <p:sp>
        <p:nvSpPr>
          <p:cNvPr id="6" name="Rectangle 5"/>
          <p:cNvSpPr/>
          <p:nvPr/>
        </p:nvSpPr>
        <p:spPr>
          <a:xfrm>
            <a:off x="4495800" y="1066800"/>
            <a:ext cx="3352800" cy="2743200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8001000" y="1066800"/>
            <a:ext cx="8382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2</a:t>
            </a:r>
            <a:endParaRPr lang="en-US" sz="9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523B9-763E-4B4E-B19F-4E1ADE8ABD19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100262"/>
            <a:ext cx="8283030" cy="315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81000" y="762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z="4400" dirty="0" smtClean="0"/>
              <a:t>Ontology-based annotations</a:t>
            </a:r>
            <a:endParaRPr lang="en-GB" sz="4400" dirty="0"/>
          </a:p>
        </p:txBody>
      </p:sp>
      <p:pic>
        <p:nvPicPr>
          <p:cNvPr id="2051" name="Picture 3" descr="C:\Users\danica\AppData\Local\Microsoft\Windows\Temporary Internet Files\Content.IE5\VN15IDD0\MC90043441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447800"/>
            <a:ext cx="533401" cy="600076"/>
          </a:xfrm>
          <a:prstGeom prst="rect">
            <a:avLst/>
          </a:prstGeom>
          <a:noFill/>
        </p:spPr>
      </p:pic>
      <p:cxnSp>
        <p:nvCxnSpPr>
          <p:cNvPr id="7" name="Straight Connector 6"/>
          <p:cNvCxnSpPr/>
          <p:nvPr/>
        </p:nvCxnSpPr>
        <p:spPr>
          <a:xfrm>
            <a:off x="990600" y="2362200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0" descr="sim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5486400"/>
            <a:ext cx="1619250" cy="9080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90800" y="56388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/>
              <a:t> </a:t>
            </a:r>
            <a:r>
              <a:rPr lang="en-GB" dirty="0" err="1" smtClean="0"/>
              <a:t>OntoRootGaz</a:t>
            </a:r>
            <a:r>
              <a:rPr lang="en-GB" dirty="0" smtClean="0"/>
              <a:t> PR from GATE (</a:t>
            </a:r>
            <a:r>
              <a:rPr lang="en-GB" dirty="0" smtClean="0">
                <a:hlinkClick r:id="rId5"/>
              </a:rPr>
              <a:t>http://gate.ac.uk</a:t>
            </a:r>
            <a:r>
              <a:rPr lang="en-GB" dirty="0" smtClean="0"/>
              <a:t> ),  part of </a:t>
            </a:r>
            <a:r>
              <a:rPr lang="en-GB" dirty="0" err="1" smtClean="0"/>
              <a:t>Gazetteer_Ontology_Based</a:t>
            </a:r>
            <a:r>
              <a:rPr lang="en-GB" dirty="0" smtClean="0"/>
              <a:t> </a:t>
            </a:r>
            <a:r>
              <a:rPr lang="en-GB" dirty="0" err="1" smtClean="0"/>
              <a:t>plugin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571F-7A12-4737-8CE3-93DA1CF5273D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566159"/>
            <a:ext cx="73152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GB" sz="3000" dirty="0" err="1" smtClean="0">
                <a:solidFill>
                  <a:srgbClr val="A9A9A9"/>
                </a:solidFill>
                <a:latin typeface="Arial"/>
              </a:rPr>
              <a:t>pptPlex</a:t>
            </a:r>
            <a:r>
              <a:rPr lang="en-GB" sz="3000" dirty="0" smtClean="0">
                <a:solidFill>
                  <a:srgbClr val="A9A9A9"/>
                </a:solidFill>
                <a:latin typeface="Arial"/>
              </a:rPr>
              <a:t> Section Divider</a:t>
            </a:r>
            <a:endParaRPr lang="en-GB" sz="3000" dirty="0">
              <a:solidFill>
                <a:srgbClr val="A9A9A9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714500"/>
            <a:ext cx="7315200" cy="70788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0000"/>
                </a:solidFill>
                <a:latin typeface="Arial"/>
              </a:rPr>
              <a:t>[Consolidation]</a:t>
            </a:r>
            <a:endParaRPr lang="en-GB" sz="4000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251959"/>
            <a:ext cx="7315200" cy="101566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A9A9A9"/>
                </a:solidFill>
                <a:latin typeface="Arial"/>
              </a:rPr>
              <a:t>The slides after this divider will be grouped into a section and given the label you type above.  Feel free to move this slide to any position in the deck.</a:t>
            </a:r>
            <a:endParaRPr lang="en-GB" sz="2000" dirty="0">
              <a:solidFill>
                <a:srgbClr val="A9A9A9"/>
              </a:solidFill>
              <a:latin typeface="Arial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29B7-515C-4A27-8AF7-86F18720DEDF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orkflo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161875"/>
            <a:ext cx="6172200" cy="6401961"/>
          </a:xfrm>
        </p:spPr>
      </p:pic>
      <p:sp>
        <p:nvSpPr>
          <p:cNvPr id="7" name="Rectangle 6"/>
          <p:cNvSpPr/>
          <p:nvPr/>
        </p:nvSpPr>
        <p:spPr>
          <a:xfrm>
            <a:off x="4495800" y="4419600"/>
            <a:ext cx="3352800" cy="2362200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8077200" y="4724400"/>
            <a:ext cx="8382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3</a:t>
            </a:r>
            <a:endParaRPr lang="en-US" sz="9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37F2-2747-4099-8914-152D21119D93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792849"/>
            <a:ext cx="8763000" cy="3541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81000" y="762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z="4400" dirty="0" smtClean="0"/>
              <a:t>Consolidation</a:t>
            </a:r>
            <a:endParaRPr lang="en-GB" sz="4400" dirty="0"/>
          </a:p>
        </p:txBody>
      </p:sp>
      <p:sp>
        <p:nvSpPr>
          <p:cNvPr id="4" name="Rectangle 3"/>
          <p:cNvSpPr/>
          <p:nvPr/>
        </p:nvSpPr>
        <p:spPr>
          <a:xfrm>
            <a:off x="1066800" y="1905000"/>
            <a:ext cx="2133600" cy="381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E3B6E-B914-4CA6-A448-4C00C7A4BB2F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 Type Identifier found?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955" y="2819400"/>
            <a:ext cx="8824645" cy="335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228600" y="1371600"/>
            <a:ext cx="807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i="1" dirty="0" smtClean="0">
                <a:solidFill>
                  <a:schemeClr val="bg1">
                    <a:lumMod val="50000"/>
                  </a:schemeClr>
                </a:solidFill>
              </a:rPr>
              <a:t>Means we need to engage the user into the dialog in order to identify the answer type</a:t>
            </a:r>
            <a:endParaRPr lang="en-GB" sz="2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6F503-3834-4D4C-BFAC-D00FC922A26C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No Answer Type Identifier (WH-phrases) Found?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09600" y="1752600"/>
            <a:ext cx="807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i="1" dirty="0" smtClean="0">
                <a:solidFill>
                  <a:schemeClr val="bg1">
                    <a:lumMod val="50000"/>
                  </a:schemeClr>
                </a:solidFill>
              </a:rPr>
              <a:t>Often means we could derive the answer type without engaging the user</a:t>
            </a:r>
            <a:endParaRPr lang="en-GB" sz="2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129" y="3124200"/>
            <a:ext cx="8796471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057400" y="4800600"/>
            <a:ext cx="3048000" cy="685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3" descr="C:\Users\danica\AppData\Local\Microsoft\Windows\Temporary Internet Files\Content.IE5\VN15IDD0\MC900434411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199" y="5572124"/>
            <a:ext cx="533401" cy="600076"/>
          </a:xfrm>
          <a:prstGeom prst="rect">
            <a:avLst/>
          </a:prstGeom>
          <a:noFill/>
        </p:spPr>
      </p:pic>
      <p:sp>
        <p:nvSpPr>
          <p:cNvPr id="11" name="Curved Up Arrow 10"/>
          <p:cNvSpPr/>
          <p:nvPr/>
        </p:nvSpPr>
        <p:spPr>
          <a:xfrm>
            <a:off x="3276600" y="5486400"/>
            <a:ext cx="2438400" cy="990600"/>
          </a:xfrm>
          <a:prstGeom prst="curved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Curved Up Arrow 11"/>
          <p:cNvSpPr/>
          <p:nvPr/>
        </p:nvSpPr>
        <p:spPr>
          <a:xfrm>
            <a:off x="6477000" y="5486400"/>
            <a:ext cx="2286000" cy="1066800"/>
          </a:xfrm>
          <a:prstGeom prst="curved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39000" y="4800600"/>
            <a:ext cx="1676400" cy="533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990600" y="3860800"/>
            <a:ext cx="4572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54000" y="4572000"/>
            <a:ext cx="381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057400" y="4152900"/>
            <a:ext cx="3048000" cy="609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2057400" y="3632200"/>
            <a:ext cx="3048000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7239000" y="4114800"/>
            <a:ext cx="1676400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7239000" y="3657600"/>
            <a:ext cx="1676400" cy="381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ight Arrow 23"/>
          <p:cNvSpPr/>
          <p:nvPr/>
        </p:nvSpPr>
        <p:spPr>
          <a:xfrm>
            <a:off x="5105400" y="3733800"/>
            <a:ext cx="2133600" cy="22860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ight Arrow 24"/>
          <p:cNvSpPr/>
          <p:nvPr/>
        </p:nvSpPr>
        <p:spPr>
          <a:xfrm>
            <a:off x="5105400" y="4267200"/>
            <a:ext cx="2133600" cy="22860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8E14-807E-4F56-A3BC-43350382DDD1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566159"/>
            <a:ext cx="73152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GB" sz="3000" dirty="0" err="1" smtClean="0">
                <a:solidFill>
                  <a:srgbClr val="A9A9A9"/>
                </a:solidFill>
                <a:latin typeface="Arial"/>
              </a:rPr>
              <a:t>pptPlex</a:t>
            </a:r>
            <a:r>
              <a:rPr lang="en-GB" sz="3000" dirty="0" smtClean="0">
                <a:solidFill>
                  <a:srgbClr val="A9A9A9"/>
                </a:solidFill>
                <a:latin typeface="Arial"/>
              </a:rPr>
              <a:t> Section Divider</a:t>
            </a:r>
            <a:endParaRPr lang="en-GB" sz="3000" dirty="0">
              <a:solidFill>
                <a:srgbClr val="A9A9A9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714500"/>
            <a:ext cx="7315200" cy="132343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0000"/>
                </a:solidFill>
                <a:latin typeface="Arial"/>
              </a:rPr>
              <a:t>[</a:t>
            </a:r>
            <a:r>
              <a:rPr lang="en-GB" sz="4000" b="1" dirty="0" err="1" smtClean="0">
                <a:solidFill>
                  <a:srgbClr val="000000"/>
                </a:solidFill>
                <a:latin typeface="Arial"/>
              </a:rPr>
              <a:t>FREyA</a:t>
            </a:r>
            <a:r>
              <a:rPr lang="en-GB" sz="4000" b="1" dirty="0" smtClean="0">
                <a:solidFill>
                  <a:srgbClr val="000000"/>
                </a:solidFill>
                <a:latin typeface="Arial"/>
              </a:rPr>
              <a:t>: a Natural Language Interface to </a:t>
            </a:r>
            <a:r>
              <a:rPr lang="en-GB" sz="4000" b="1" dirty="0" err="1" smtClean="0">
                <a:solidFill>
                  <a:srgbClr val="000000"/>
                </a:solidFill>
                <a:latin typeface="Arial"/>
              </a:rPr>
              <a:t>Ontologies</a:t>
            </a:r>
            <a:r>
              <a:rPr lang="en-GB" sz="4000" b="1" dirty="0" smtClean="0">
                <a:solidFill>
                  <a:srgbClr val="000000"/>
                </a:solidFill>
                <a:latin typeface="Arial"/>
              </a:rPr>
              <a:t>]</a:t>
            </a:r>
            <a:endParaRPr lang="en-GB" sz="4000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251959"/>
            <a:ext cx="7315200" cy="101566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A9A9A9"/>
                </a:solidFill>
                <a:latin typeface="Arial"/>
              </a:rPr>
              <a:t>The slides after this divider will be grouped into a section and given the label you type above.  Feel free to move this slide to any position in the deck.</a:t>
            </a:r>
            <a:endParaRPr lang="en-GB" sz="2000" dirty="0">
              <a:solidFill>
                <a:srgbClr val="A9A9A9"/>
              </a:solidFill>
              <a:latin typeface="Arial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F88A-B8F4-4EA4-9EE9-A9ED2B1558C7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FREyA</a:t>
            </a:r>
            <a:r>
              <a:rPr lang="en-GB" dirty="0" smtClean="0"/>
              <a:t>: a Natural Language Interface to </a:t>
            </a:r>
            <a:r>
              <a:rPr lang="en-GB" dirty="0" err="1" smtClean="0"/>
              <a:t>Ontologies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00200"/>
          </a:xfrm>
        </p:spPr>
        <p:txBody>
          <a:bodyPr/>
          <a:lstStyle/>
          <a:p>
            <a:r>
              <a:rPr lang="en-GB" dirty="0" err="1" smtClean="0"/>
              <a:t>FREyA</a:t>
            </a:r>
            <a:r>
              <a:rPr lang="en-GB" dirty="0" smtClean="0"/>
              <a:t>: a Natural Language Interface to </a:t>
            </a:r>
            <a:r>
              <a:rPr lang="en-GB" dirty="0" err="1" smtClean="0"/>
              <a:t>Ontologies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>
                <a:hlinkClick r:id="rId2"/>
              </a:rPr>
              <a:t>http</a:t>
            </a:r>
            <a:r>
              <a:rPr lang="en-GB" dirty="0" smtClean="0">
                <a:hlinkClick r:id="rId2"/>
              </a:rPr>
              <a:t>://gate.ac.uk/freya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99A56-0140-4488-AC4D-E046D8D21F17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97CF-CB9B-4AA1-A296-CCA84AA4928B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838200"/>
            <a:ext cx="8915400" cy="5989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152400" y="0"/>
            <a:ext cx="91440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FREyA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a Natural Language Interface to </a:t>
            </a:r>
            <a:r>
              <a:rPr kumimoji="0" lang="en-GB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Ontologies</a:t>
            </a: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800" dirty="0" smtClean="0"/>
              <a:t>                                                             </a:t>
            </a:r>
            <a:r>
              <a:rPr lang="en-GB" sz="2400" dirty="0" smtClean="0"/>
              <a:t> </a:t>
            </a:r>
            <a:r>
              <a:rPr lang="en-GB" sz="2400" dirty="0" smtClean="0">
                <a:hlinkClick r:id="rId3"/>
              </a:rPr>
              <a:t>http://gate.ac.uk/freya</a:t>
            </a:r>
            <a:r>
              <a:rPr lang="en-GB" sz="2400" dirty="0" smtClean="0"/>
              <a:t> 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566159"/>
            <a:ext cx="73152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GB" sz="3000" dirty="0" err="1" smtClean="0">
                <a:solidFill>
                  <a:srgbClr val="A9A9A9"/>
                </a:solidFill>
                <a:latin typeface="Arial"/>
              </a:rPr>
              <a:t>pptPlex</a:t>
            </a:r>
            <a:r>
              <a:rPr lang="en-GB" sz="3000" dirty="0" smtClean="0">
                <a:solidFill>
                  <a:srgbClr val="A9A9A9"/>
                </a:solidFill>
                <a:latin typeface="Arial"/>
              </a:rPr>
              <a:t> Section Divider</a:t>
            </a:r>
            <a:endParaRPr lang="en-GB" sz="3000" dirty="0">
              <a:solidFill>
                <a:srgbClr val="A9A9A9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714500"/>
            <a:ext cx="7315200" cy="70788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0000"/>
                </a:solidFill>
                <a:latin typeface="Arial"/>
              </a:rPr>
              <a:t>[Evaluation]</a:t>
            </a:r>
            <a:endParaRPr lang="en-GB" sz="4000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251959"/>
            <a:ext cx="7315200" cy="101566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A9A9A9"/>
                </a:solidFill>
                <a:latin typeface="Arial"/>
              </a:rPr>
              <a:t>The slides after this divider will be grouped into a section and given the label you type above.  Feel free to move this slide to any position in the deck.</a:t>
            </a:r>
            <a:endParaRPr lang="en-GB" sz="2000" dirty="0">
              <a:solidFill>
                <a:srgbClr val="A9A9A9"/>
              </a:solidFill>
              <a:latin typeface="Arial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142DB-4A70-4FA2-A27B-329B94DEA45A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r>
              <a:rPr lang="en-GB" sz="4400" dirty="0" smtClean="0"/>
              <a:t>Evaluation</a:t>
            </a:r>
            <a:endParaRPr lang="en-GB" sz="4400" dirty="0"/>
          </a:p>
        </p:txBody>
      </p:sp>
      <p:sp>
        <p:nvSpPr>
          <p:cNvPr id="3" name="Rectangle 2"/>
          <p:cNvSpPr/>
          <p:nvPr/>
        </p:nvSpPr>
        <p:spPr>
          <a:xfrm>
            <a:off x="457200" y="1600200"/>
            <a:ext cx="838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i="1" dirty="0" smtClean="0">
                <a:solidFill>
                  <a:schemeClr val="bg1">
                    <a:lumMod val="50000"/>
                  </a:schemeClr>
                </a:solidFill>
              </a:rPr>
              <a:t>Subset of the Mooney </a:t>
            </a:r>
            <a:r>
              <a:rPr lang="en-GB" sz="2800" i="1" dirty="0" err="1" smtClean="0">
                <a:solidFill>
                  <a:schemeClr val="bg1">
                    <a:lumMod val="50000"/>
                  </a:schemeClr>
                </a:solidFill>
              </a:rPr>
              <a:t>GeoQuery</a:t>
            </a:r>
            <a:r>
              <a:rPr lang="en-GB" sz="2800" i="1" dirty="0" smtClean="0">
                <a:solidFill>
                  <a:schemeClr val="bg1">
                    <a:lumMod val="50000"/>
                  </a:schemeClr>
                </a:solidFill>
              </a:rPr>
              <a:t> dataset: 250 questions</a:t>
            </a:r>
          </a:p>
          <a:p>
            <a:pPr>
              <a:buFont typeface="Arial" pitchFamily="34" charset="0"/>
              <a:buChar char="•"/>
            </a:pPr>
            <a:r>
              <a:rPr lang="en-GB" sz="2800" i="1" dirty="0" smtClean="0">
                <a:solidFill>
                  <a:schemeClr val="bg1">
                    <a:lumMod val="50000"/>
                  </a:schemeClr>
                </a:solidFill>
              </a:rPr>
              <a:t> we have manually labelled the focus/ATI/answer type for each question and then measured correctness of identifying</a:t>
            </a:r>
          </a:p>
          <a:p>
            <a:pPr lvl="1">
              <a:buFont typeface="Arial" pitchFamily="34" charset="0"/>
              <a:buChar char="•"/>
            </a:pPr>
            <a:r>
              <a:rPr lang="en-GB" sz="2800" i="1" dirty="0" smtClean="0">
                <a:solidFill>
                  <a:schemeClr val="bg1">
                    <a:lumMod val="50000"/>
                  </a:schemeClr>
                </a:solidFill>
              </a:rPr>
              <a:t> the focus/Answer Type Identifier (no ontology-based lookup involved)</a:t>
            </a:r>
          </a:p>
          <a:p>
            <a:pPr lvl="1">
              <a:buFont typeface="Arial" pitchFamily="34" charset="0"/>
              <a:buChar char="•"/>
            </a:pPr>
            <a:r>
              <a:rPr lang="en-GB" sz="2800" i="1" dirty="0" smtClean="0">
                <a:solidFill>
                  <a:schemeClr val="bg1">
                    <a:lumMod val="50000"/>
                  </a:schemeClr>
                </a:solidFill>
              </a:rPr>
              <a:t> correctness of consolidation algorithm: whether the Answer Type was identified correctly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26C3A-72BB-45E3-B4D2-CDC6ACFB008E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/>
        </p:nvGraphicFramePr>
        <p:xfrm>
          <a:off x="1447800" y="23622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r>
              <a:rPr lang="en-GB" sz="4400" dirty="0" smtClean="0"/>
              <a:t>Identification of the question focus</a:t>
            </a:r>
            <a:endParaRPr lang="en-GB" sz="4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3C1F4-EC30-455D-937B-20F3FFF525A7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/>
        </p:nvGraphicFramePr>
        <p:xfrm>
          <a:off x="1447800" y="23622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0" y="304800"/>
            <a:ext cx="91440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r>
              <a:rPr lang="en-GB" sz="4400" dirty="0" smtClean="0"/>
              <a:t>Identification of the Answer Type Identifier (WH-phrases)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5CE93-4B6C-47AD-8D5A-B8461FFF21E5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Consolidation</a:t>
            </a:r>
            <a:endParaRPr lang="en-GB" sz="3600" dirty="0"/>
          </a:p>
        </p:txBody>
      </p:sp>
      <p:graphicFrame>
        <p:nvGraphicFramePr>
          <p:cNvPr id="3" name="Chart 2"/>
          <p:cNvGraphicFramePr/>
          <p:nvPr/>
        </p:nvGraphicFramePr>
        <p:xfrm>
          <a:off x="685800" y="914400"/>
          <a:ext cx="76962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394" y="4953000"/>
            <a:ext cx="8867206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79A2-30E4-4853-8AD2-5B4C549440C1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 descr="officePres.wm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33475"/>
            <a:ext cx="9144000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Box1" descr="1"/>
          <p:cNvSpPr/>
          <p:nvPr/>
        </p:nvSpPr>
        <p:spPr>
          <a:xfrm>
            <a:off x="4419600" y="1600200"/>
            <a:ext cx="1905000" cy="1447800"/>
          </a:xfrm>
          <a:prstGeom prst="rect">
            <a:avLst/>
          </a:prstGeom>
          <a:solidFill>
            <a:srgbClr val="A6A6A6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34" dirty="0"/>
              <a:t>All sections to appear here</a:t>
            </a:r>
          </a:p>
        </p:txBody>
      </p:sp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228600" y="228600"/>
            <a:ext cx="8534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400" dirty="0" smtClean="0"/>
              <a:t>Questions?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04800" y="5791200"/>
            <a:ext cx="8305800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 err="1" smtClean="0"/>
              <a:t>Danica</a:t>
            </a:r>
            <a:r>
              <a:rPr lang="en-GB" sz="2400" dirty="0" smtClean="0"/>
              <a:t> </a:t>
            </a:r>
            <a:r>
              <a:rPr lang="en-GB" sz="2400" dirty="0" err="1" smtClean="0"/>
              <a:t>Damljanovi</a:t>
            </a:r>
            <a:r>
              <a:rPr lang="sr-Latn-CS" sz="2400" dirty="0" smtClean="0"/>
              <a:t>ć</a:t>
            </a:r>
            <a:r>
              <a:rPr lang="en-GB" sz="2400" dirty="0" smtClean="0"/>
              <a:t>, Milan </a:t>
            </a:r>
            <a:r>
              <a:rPr lang="en-GB" sz="2400" dirty="0" err="1" smtClean="0"/>
              <a:t>Agatonovi</a:t>
            </a:r>
            <a:r>
              <a:rPr lang="sr-Latn-CS" sz="2400" dirty="0" smtClean="0"/>
              <a:t>ć</a:t>
            </a:r>
            <a:r>
              <a:rPr lang="en-GB" sz="2400" dirty="0" smtClean="0"/>
              <a:t>, Hamish Cunningham</a:t>
            </a:r>
          </a:p>
          <a:p>
            <a:r>
              <a:rPr lang="en-GB" sz="2400" dirty="0" smtClean="0"/>
              <a:t>email: </a:t>
            </a:r>
            <a:r>
              <a:rPr lang="en-GB" sz="2400" dirty="0" smtClean="0">
                <a:hlinkClick r:id="rId4"/>
              </a:rPr>
              <a:t>danica@dcs.shef.ac.uk</a:t>
            </a:r>
            <a:r>
              <a:rPr lang="en-GB" sz="2400" dirty="0" smtClean="0"/>
              <a:t> </a:t>
            </a:r>
            <a:endParaRPr lang="en-GB" sz="2400" dirty="0"/>
          </a:p>
        </p:txBody>
      </p:sp>
      <p:pic>
        <p:nvPicPr>
          <p:cNvPr id="7" name="Picture 20" descr="simp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3064" y="1371600"/>
            <a:ext cx="1826136" cy="1024068"/>
          </a:xfrm>
          <a:prstGeom prst="rect">
            <a:avLst/>
          </a:prstGeom>
          <a:noFill/>
        </p:spPr>
      </p:pic>
      <p:pic>
        <p:nvPicPr>
          <p:cNvPr id="8" name="Picture 7" descr="sheffield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799" y="1371600"/>
            <a:ext cx="2438401" cy="997461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61C0-B761-4794-AF8D-950B3F2EB043}" type="datetime1">
              <a:rPr lang="en-US" smtClean="0"/>
              <a:pPr/>
              <a:t>5/19/2010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 2010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EXMETADATA" val="&lt;?xml version=&quot;1.0&quot; encoding=&quot;utf-16&quot;?&gt;&#10;&lt;PresentationMetadata xmlns:xsi=&quot;http://www.w3.org/2001/XMLSchema-instance&quot; xmlns:xsd=&quot;http://www.w3.org/2001/XMLSchema&quot;&gt;&#10;  &lt;TransitionType&gt;Direct&lt;/TransitionType&gt;&#10;  &lt;UniqueID&gt;0&lt;/UniqueID&gt;&#10;  &lt;ShowPreviews&gt;true&lt;/ShowPreviews&gt;&#10;  &lt;ShowReviews&gt;true&lt;/ShowReviews&gt;&#10;  &lt;SectionTemplate&gt;Template2&lt;/SectionTemplate&gt;&#10;  &lt;SectionTemplateColor&gt;&#10;    &lt;A&gt;255&lt;/A&gt;&#10;    &lt;R&gt;128&lt;/R&gt;&#10;    &lt;G&gt;128&lt;/G&gt;&#10;    &lt;B&gt;128&lt;/B&gt;&#10;    &lt;ScA&gt;1&lt;/ScA&gt;&#10;    &lt;ScR&gt;0.2158605&lt;/ScR&gt;&#10;    &lt;ScG&gt;0.2158605&lt;/ScG&gt;&#10;    &lt;ScB&gt;0.2158605&lt;/ScB&gt;&#10;  &lt;/SectionTemplateColor&gt;&#10;  &lt;SectionArrangement&gt;Simple&lt;/SectionArrangement&gt;&#10;&lt;/PresentationMetadata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EXMETADATA" val="&lt;?xml version=&quot;1.0&quot; encoding=&quot;utf-16&quot;?&gt;&#10;&lt;Metadata xmlns:xsi=&quot;http://www.w3.org/2001/XMLSchema-instance&quot; xmlns:xsd=&quot;http://www.w3.org/2001/XMLSchema&quot; xsi:type=&quot;BackgroundMetadata&quot;&gt;&#10;  &lt;SectionOptions&gt;&#10;    &lt;SectionStartMetadata&gt;&#10;      &lt;SectionTemplate&gt;Template5&lt;/SectionTemplate&gt;&#10;      &lt;SectionTemplateColor&gt;&#10;        &lt;A&gt;255&lt;/A&gt;&#10;        &lt;R&gt;0&lt;/R&gt;&#10;        &lt;G&gt;0&lt;/G&gt;&#10;        &lt;B&gt;0&lt;/B&gt;&#10;        &lt;ScA&gt;1&lt;/ScA&gt;&#10;        &lt;ScR&gt;0&lt;/ScR&gt;&#10;        &lt;ScG&gt;0&lt;/ScG&gt;&#10;        &lt;ScB&gt;0&lt;/ScB&gt;&#10;      &lt;/SectionTemplateColor&gt;&#10;      &lt;ShowPreviews&gt;true&lt;/ShowPreviews&gt;&#10;      &lt;ShowReviews&gt;true&lt;/ShowReviews&gt;&#10;      &lt;ShowHeaderTitle&gt;true&lt;/ShowHeaderTitle&gt;&#10;      &lt;ShowHeaderNumber&gt;true&lt;/ShowHeaderNumber&gt;&#10;      &lt;SectionArrangement&gt;Simple&lt;/SectionArrangement&gt;&#10;    &lt;/SectionStartMetadata&gt;&#10;    &lt;SectionStartMetadata&gt;&#10;      &lt;SectionTemplate&gt;Template5&lt;/SectionTemplate&gt;&#10;      &lt;SectionTemplateColor&gt;&#10;        &lt;A&gt;255&lt;/A&gt;&#10;        &lt;R&gt;0&lt;/R&gt;&#10;        &lt;G&gt;0&lt;/G&gt;&#10;        &lt;B&gt;0&lt;/B&gt;&#10;        &lt;ScA&gt;1&lt;/ScA&gt;&#10;        &lt;ScR&gt;0&lt;/ScR&gt;&#10;        &lt;ScG&gt;0&lt;/ScG&gt;&#10;        &lt;ScB&gt;0&lt;/ScB&gt;&#10;      &lt;/SectionTemplateColor&gt;&#10;      &lt;ShowPreviews&gt;true&lt;/ShowPreviews&gt;&#10;      &lt;ShowReviews&gt;true&lt;/ShowReviews&gt;&#10;      &lt;ShowHeaderTitle&gt;true&lt;/ShowHeaderTitle&gt;&#10;      &lt;ShowHeaderNumber&gt;true&lt;/ShowHeaderNumber&gt;&#10;      &lt;SectionArrangement&gt;Simple&lt;/SectionArrangement&gt;&#10;    &lt;/SectionStartMetadata&gt;&#10;    &lt;SectionStartMetadata&gt;&#10;      &lt;SectionTemplate&gt;Template5&lt;/SectionTemplate&gt;&#10;      &lt;SectionTemplateColor&gt;&#10;        &lt;A&gt;255&lt;/A&gt;&#10;        &lt;R&gt;0&lt;/R&gt;&#10;        &lt;G&gt;0&lt;/G&gt;&#10;        &lt;B&gt;0&lt;/B&gt;&#10;        &lt;ScA&gt;1&lt;/ScA&gt;&#10;        &lt;ScR&gt;0&lt;/ScR&gt;&#10;        &lt;ScG&gt;0&lt;/ScG&gt;&#10;        &lt;ScB&gt;0&lt;/ScB&gt;&#10;      &lt;/SectionTemplateColor&gt;&#10;      &lt;ShowPreviews&gt;true&lt;/ShowPreviews&gt;&#10;      &lt;ShowReviews&gt;true&lt;/ShowReviews&gt;&#10;      &lt;ShowHeaderTitle&gt;true&lt;/ShowHeaderTitle&gt;&#10;      &lt;ShowHeaderNumber&gt;true&lt;/ShowHeaderNumber&gt;&#10;      &lt;SectionArrangement&gt;Simple&lt;/SectionArrangement&gt;&#10;    &lt;/SectionStartMetadata&gt;&#10;  &lt;/SectionOptions&gt;&#10;  &lt;GalleryItemID&gt;BackgroundGalleryItem2&lt;/GalleryItemID&gt;&#10;&lt;/Metadata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EXMETADATA" val="&lt;?xml version=&quot;1.0&quot; encoding=&quot;utf-16&quot;?&gt;&#10;&lt;Metadata xmlns:xsi=&quot;http://www.w3.org/2001/XMLSchema-instance&quot; xmlns:xsd=&quot;http://www.w3.org/2001/XMLSchema&quot; xsi:type=&quot;SectionStartMetadata&quot;&gt;&#10;  &lt;SectionTemplate&gt;Template5&lt;/SectionTemplate&gt;&#10;  &lt;SectionTemplateColor&gt;&#10;    &lt;A&gt;255&lt;/A&gt;&#10;    &lt;R&gt;0&lt;/R&gt;&#10;    &lt;G&gt;0&lt;/G&gt;&#10;    &lt;B&gt;0&lt;/B&gt;&#10;    &lt;ScA&gt;1&lt;/ScA&gt;&#10;    &lt;ScR&gt;0&lt;/ScR&gt;&#10;    &lt;ScG&gt;0&lt;/ScG&gt;&#10;    &lt;ScB&gt;0&lt;/ScB&gt;&#10;  &lt;/SectionTemplateColor&gt;&#10;  &lt;ShowPreviews&gt;true&lt;/ShowPreviews&gt;&#10;  &lt;ShowReviews&gt;true&lt;/ShowReviews&gt;&#10;  &lt;ShowHeaderTitle&gt;true&lt;/ShowHeaderTitle&gt;&#10;  &lt;ShowHeaderNumber&gt;true&lt;/ShowHeaderNumber&gt;&#10;  &lt;SectionArrangement&gt;Simple&lt;/SectionArrangement&gt;&#10;&lt;/Metadata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EXMETADATA" val="&lt;?xml version=&quot;1.0&quot; encoding=&quot;utf-16&quot;?&gt;&#10;&lt;Metadata xmlns:xsi=&quot;http://www.w3.org/2001/XMLSchema-instance&quot; xmlns:xsd=&quot;http://www.w3.org/2001/XMLSchema&quot; xsi:type=&quot;SectionStartMetadata&quot;&gt;&#10;  &lt;SectionTemplate&gt;Template5&lt;/SectionTemplate&gt;&#10;  &lt;SectionTemplateColor&gt;&#10;    &lt;A&gt;255&lt;/A&gt;&#10;    &lt;R&gt;0&lt;/R&gt;&#10;    &lt;G&gt;0&lt;/G&gt;&#10;    &lt;B&gt;0&lt;/B&gt;&#10;    &lt;ScA&gt;1&lt;/ScA&gt;&#10;    &lt;ScR&gt;0&lt;/ScR&gt;&#10;    &lt;ScG&gt;0&lt;/ScG&gt;&#10;    &lt;ScB&gt;0&lt;/ScB&gt;&#10;  &lt;/SectionTemplateColor&gt;&#10;  &lt;ShowPreviews&gt;true&lt;/ShowPreviews&gt;&#10;  &lt;ShowReviews&gt;true&lt;/ShowReviews&gt;&#10;  &lt;ShowHeaderTitle&gt;true&lt;/ShowHeaderTitle&gt;&#10;  &lt;ShowHeaderNumber&gt;true&lt;/ShowHeaderNumber&gt;&#10;  &lt;SectionArrangement&gt;Simple&lt;/SectionArrangement&gt;&#10;&lt;/Metadata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EXMETADATA" val="&lt;?xml version=&quot;1.0&quot; encoding=&quot;utf-16&quot;?&gt;&#10;&lt;Metadata xmlns:xsi=&quot;http://www.w3.org/2001/XMLSchema-instance&quot; xmlns:xsd=&quot;http://www.w3.org/2001/XMLSchema&quot; xsi:type=&quot;SectionStartMetadata&quot;&gt;&#10;  &lt;SectionTemplate&gt;Template5&lt;/SectionTemplate&gt;&#10;  &lt;SectionTemplateColor&gt;&#10;    &lt;A&gt;255&lt;/A&gt;&#10;    &lt;R&gt;0&lt;/R&gt;&#10;    &lt;G&gt;0&lt;/G&gt;&#10;    &lt;B&gt;0&lt;/B&gt;&#10;    &lt;ScA&gt;1&lt;/ScA&gt;&#10;    &lt;ScR&gt;0&lt;/ScR&gt;&#10;    &lt;ScG&gt;0&lt;/ScG&gt;&#10;    &lt;ScB&gt;0&lt;/ScB&gt;&#10;  &lt;/SectionTemplateColor&gt;&#10;  &lt;ShowPreviews&gt;true&lt;/ShowPreviews&gt;&#10;  &lt;ShowReviews&gt;true&lt;/ShowReviews&gt;&#10;  &lt;ShowHeaderTitle&gt;true&lt;/ShowHeaderTitle&gt;&#10;  &lt;ShowHeaderNumber&gt;true&lt;/ShowHeaderNumber&gt;&#10;  &lt;SectionArrangement&gt;Simple&lt;/SectionArrangement&gt;&#10;&lt;/Metadata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EXMETADATA" val="&lt;?xml version=&quot;1.0&quot; encoding=&quot;utf-16&quot;?&gt;&#10;&lt;Metadata xmlns:xsi=&quot;http://www.w3.org/2001/XMLSchema-instance&quot; xmlns:xsd=&quot;http://www.w3.org/2001/XMLSchema&quot; xsi:type=&quot;SectionStartMetadata&quot;&gt;&#10;  &lt;SectionTemplate&gt;Template5&lt;/SectionTemplate&gt;&#10;  &lt;SectionTemplateColor&gt;&#10;    &lt;A&gt;255&lt;/A&gt;&#10;    &lt;R&gt;0&lt;/R&gt;&#10;    &lt;G&gt;0&lt;/G&gt;&#10;    &lt;B&gt;0&lt;/B&gt;&#10;    &lt;ScA&gt;1&lt;/ScA&gt;&#10;    &lt;ScR&gt;0&lt;/ScR&gt;&#10;    &lt;ScG&gt;0&lt;/ScG&gt;&#10;    &lt;ScB&gt;0&lt;/ScB&gt;&#10;  &lt;/SectionTemplateColor&gt;&#10;  &lt;ShowPreviews&gt;true&lt;/ShowPreviews&gt;&#10;  &lt;ShowReviews&gt;true&lt;/ShowReviews&gt;&#10;  &lt;ShowHeaderTitle&gt;true&lt;/ShowHeaderTitle&gt;&#10;  &lt;ShowHeaderNumber&gt;true&lt;/ShowHeaderNumber&gt;&#10;  &lt;SectionArrangement&gt;Simple&lt;/SectionArrangement&gt;&#10;&lt;/Metadata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EXMETADATA" val="&lt;?xml version=&quot;1.0&quot; encoding=&quot;utf-16&quot;?&gt;&#10;&lt;Metadata xmlns:xsi=&quot;http://www.w3.org/2001/XMLSchema-instance&quot; xmlns:xsd=&quot;http://www.w3.org/2001/XMLSchema&quot; xsi:type=&quot;SectionStartMetadata&quot;&gt;&#10;  &lt;SectionTemplate&gt;Template5&lt;/SectionTemplate&gt;&#10;  &lt;SectionTemplateColor&gt;&#10;    &lt;A&gt;255&lt;/A&gt;&#10;    &lt;R&gt;0&lt;/R&gt;&#10;    &lt;G&gt;0&lt;/G&gt;&#10;    &lt;B&gt;0&lt;/B&gt;&#10;    &lt;ScA&gt;1&lt;/ScA&gt;&#10;    &lt;ScR&gt;0&lt;/ScR&gt;&#10;    &lt;ScG&gt;0&lt;/ScG&gt;&#10;    &lt;ScB&gt;0&lt;/ScB&gt;&#10;  &lt;/SectionTemplateColor&gt;&#10;  &lt;ShowPreviews&gt;true&lt;/ShowPreviews&gt;&#10;  &lt;ShowReviews&gt;true&lt;/ShowReviews&gt;&#10;  &lt;ShowHeaderTitle&gt;true&lt;/ShowHeaderTitle&gt;&#10;  &lt;ShowHeaderNumber&gt;true&lt;/ShowHeaderNumber&gt;&#10;  &lt;SectionArrangement&gt;Simple&lt;/SectionArrangement&gt;&#10;&lt;/Metadata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EXMETADATA" val="&lt;?xml version=&quot;1.0&quot; encoding=&quot;utf-16&quot;?&gt;&#10;&lt;Metadata xmlns:xsi=&quot;http://www.w3.org/2001/XMLSchema-instance&quot; xmlns:xsd=&quot;http://www.w3.org/2001/XMLSchema&quot; xsi:type=&quot;BackgroundMetadata&quot;&gt;&#10;  &lt;SectionOptions&gt;&#10;    &lt;SectionStartMetadata&gt;&#10;      &lt;SectionTemplate&gt;Template5&lt;/SectionTemplate&gt;&#10;      &lt;SectionTemplateColor&gt;&#10;        &lt;A&gt;255&lt;/A&gt;&#10;        &lt;R&gt;0&lt;/R&gt;&#10;        &lt;G&gt;0&lt;/G&gt;&#10;        &lt;B&gt;0&lt;/B&gt;&#10;        &lt;ScA&gt;1&lt;/ScA&gt;&#10;        &lt;ScR&gt;0&lt;/ScR&gt;&#10;        &lt;ScG&gt;0&lt;/ScG&gt;&#10;        &lt;ScB&gt;0&lt;/ScB&gt;&#10;      &lt;/SectionTemplateColor&gt;&#10;      &lt;ShowPreviews&gt;true&lt;/ShowPreviews&gt;&#10;      &lt;ShowReviews&gt;true&lt;/ShowReviews&gt;&#10;      &lt;ShowHeaderTitle&gt;true&lt;/ShowHeaderTitle&gt;&#10;      &lt;ShowHeaderNumber&gt;true&lt;/ShowHeaderNumber&gt;&#10;      &lt;SectionArrangement&gt;Simple&lt;/SectionArrangement&gt;&#10;    &lt;/SectionStartMetadata&gt;&#10;    &lt;SectionStartMetadata&gt;&#10;      &lt;SectionTemplate&gt;Template5&lt;/SectionTemplate&gt;&#10;      &lt;SectionTemplateColor&gt;&#10;        &lt;A&gt;255&lt;/A&gt;&#10;        &lt;R&gt;0&lt;/R&gt;&#10;        &lt;G&gt;0&lt;/G&gt;&#10;        &lt;B&gt;0&lt;/B&gt;&#10;        &lt;ScA&gt;1&lt;/ScA&gt;&#10;        &lt;ScR&gt;0&lt;/ScR&gt;&#10;        &lt;ScG&gt;0&lt;/ScG&gt;&#10;        &lt;ScB&gt;0&lt;/ScB&gt;&#10;      &lt;/SectionTemplateColor&gt;&#10;      &lt;ShowPreviews&gt;true&lt;/ShowPreviews&gt;&#10;      &lt;ShowReviews&gt;true&lt;/ShowReviews&gt;&#10;      &lt;ShowHeaderTitle&gt;true&lt;/ShowHeaderTitle&gt;&#10;      &lt;ShowHeaderNumber&gt;true&lt;/ShowHeaderNumber&gt;&#10;      &lt;SectionArrangement&gt;Simple&lt;/SectionArrangement&gt;&#10;    &lt;/SectionStartMetadata&gt;&#10;    &lt;SectionStartMetadata&gt;&#10;      &lt;SectionTemplate&gt;Template5&lt;/SectionTemplate&gt;&#10;      &lt;SectionTemplateColor&gt;&#10;        &lt;A&gt;255&lt;/A&gt;&#10;        &lt;R&gt;0&lt;/R&gt;&#10;        &lt;G&gt;0&lt;/G&gt;&#10;        &lt;B&gt;0&lt;/B&gt;&#10;        &lt;ScA&gt;1&lt;/ScA&gt;&#10;        &lt;ScR&gt;0&lt;/ScR&gt;&#10;        &lt;ScG&gt;0&lt;/ScG&gt;&#10;        &lt;ScB&gt;0&lt;/ScB&gt;&#10;      &lt;/SectionTemplateColor&gt;&#10;      &lt;ShowPreviews&gt;true&lt;/ShowPreviews&gt;&#10;      &lt;ShowReviews&gt;true&lt;/ShowReviews&gt;&#10;      &lt;ShowHeaderTitle&gt;true&lt;/ShowHeaderTitle&gt;&#10;      &lt;ShowHeaderNumber&gt;true&lt;/ShowHeaderNumber&gt;&#10;      &lt;SectionArrangement&gt;Simple&lt;/SectionArrangement&gt;&#10;    &lt;/SectionStartMetadata&gt;&#10;  &lt;/SectionOptions&gt;&#10;  &lt;GalleryItemID&gt;BackgroundGalleryItem2&lt;/GalleryItemID&gt;&#10;&lt;/Metadata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2407</TotalTime>
  <Words>647</Words>
  <Application>Microsoft Office PowerPoint</Application>
  <PresentationFormat>On-screen Show (4:3)</PresentationFormat>
  <Paragraphs>150</Paragraphs>
  <Slides>26</Slides>
  <Notes>2</Notes>
  <HiddenSlides>7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2_Office Theme</vt:lpstr>
      <vt:lpstr>Slide 1</vt:lpstr>
      <vt:lpstr>Slide 2</vt:lpstr>
      <vt:lpstr>What is the question focus?</vt:lpstr>
      <vt:lpstr>Slide 4</vt:lpstr>
      <vt:lpstr>Slide 5</vt:lpstr>
      <vt:lpstr>Slide 6</vt:lpstr>
      <vt:lpstr>Focus Answer Type Identifier</vt:lpstr>
      <vt:lpstr>Finding focus</vt:lpstr>
      <vt:lpstr>Finding focus</vt:lpstr>
      <vt:lpstr>Slide 10</vt:lpstr>
      <vt:lpstr>Slide 11</vt:lpstr>
      <vt:lpstr>Slide 12</vt:lpstr>
      <vt:lpstr>Slide 13</vt:lpstr>
      <vt:lpstr>Slide 14</vt:lpstr>
      <vt:lpstr>Slide 15</vt:lpstr>
      <vt:lpstr>Answer Type Identifier found?</vt:lpstr>
      <vt:lpstr>No Answer Type Identifier (WH-phrases) Found? </vt:lpstr>
      <vt:lpstr>Slide 18</vt:lpstr>
      <vt:lpstr>FREyA: a Natural Language Interface to Ontologies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Identification of the Question Focus: Combining Syntactic Analysis and Ontology-based Lookup through the User Interaction </dc:title>
  <dc:creator/>
  <cp:lastModifiedBy>danica</cp:lastModifiedBy>
  <cp:revision>150</cp:revision>
  <dcterms:created xsi:type="dcterms:W3CDTF">2006-08-16T00:00:00Z</dcterms:created>
  <dcterms:modified xsi:type="dcterms:W3CDTF">2010-05-19T10:39:38Z</dcterms:modified>
</cp:coreProperties>
</file>