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9" r:id="rId3"/>
    <p:sldId id="258" r:id="rId4"/>
    <p:sldId id="329" r:id="rId5"/>
    <p:sldId id="334" r:id="rId6"/>
    <p:sldId id="335" r:id="rId7"/>
    <p:sldId id="337" r:id="rId8"/>
    <p:sldId id="320" r:id="rId9"/>
    <p:sldId id="333" r:id="rId10"/>
    <p:sldId id="331" r:id="rId11"/>
    <p:sldId id="349" r:id="rId12"/>
    <p:sldId id="265" r:id="rId13"/>
    <p:sldId id="348" r:id="rId14"/>
    <p:sldId id="342" r:id="rId15"/>
    <p:sldId id="343" r:id="rId16"/>
    <p:sldId id="344" r:id="rId17"/>
    <p:sldId id="313" r:id="rId18"/>
    <p:sldId id="346" r:id="rId19"/>
    <p:sldId id="347" r:id="rId20"/>
    <p:sldId id="319" r:id="rId21"/>
  </p:sldIdLst>
  <p:sldSz cx="9144000" cy="6858000" type="screen4x3"/>
  <p:notesSz cx="6921500" cy="10083800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9934"/>
    <a:srgbClr val="7A8FBA"/>
    <a:srgbClr val="546FA4"/>
    <a:srgbClr val="546FDC"/>
    <a:srgbClr val="35DDFF"/>
    <a:srgbClr val="FF3300"/>
    <a:srgbClr val="00FF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99" autoAdjust="0"/>
    <p:restoredTop sz="94622" autoAdjust="0"/>
  </p:normalViewPr>
  <p:slideViewPr>
    <p:cSldViewPr>
      <p:cViewPr varScale="1">
        <p:scale>
          <a:sx n="74" d="100"/>
          <a:sy n="74" d="100"/>
        </p:scale>
        <p:origin x="-3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1125" y="0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36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78975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136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1125" y="9578975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smtClean="0">
                <a:cs typeface="+mn-cs"/>
              </a:defRPr>
            </a:lvl1pPr>
          </a:lstStyle>
          <a:p>
            <a:pPr>
              <a:defRPr/>
            </a:pPr>
            <a:fld id="{7D1A6178-F0B0-4C5D-996D-66EB3CB1BA77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1125" y="0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5650"/>
            <a:ext cx="5041900" cy="3781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789488"/>
            <a:ext cx="507365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smtClean="0"/>
              <a:t>Klik for at redigere teksttypografierne i masteren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78975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1125" y="9578975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smtClean="0">
                <a:cs typeface="+mn-cs"/>
              </a:defRPr>
            </a:lvl1pPr>
          </a:lstStyle>
          <a:p>
            <a:pPr>
              <a:defRPr/>
            </a:pPr>
            <a:fld id="{64E3D41F-D8B7-4196-8158-181787609C43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FF0DE0-453C-4F1A-8B74-09DF773A6021}" type="slidenum">
              <a:rPr lang="da-DK">
                <a:cs typeface="Times New Roman" pitchFamily="18" charset="0"/>
              </a:rPr>
              <a:pPr/>
              <a:t>1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A64394-154F-444B-BB7B-936C9363DC41}" type="slidenum">
              <a:rPr lang="da-DK">
                <a:cs typeface="Times New Roman" pitchFamily="18" charset="0"/>
              </a:rPr>
              <a:pPr/>
              <a:t>10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A64394-154F-444B-BB7B-936C9363DC41}" type="slidenum">
              <a:rPr lang="da-DK">
                <a:cs typeface="Times New Roman" pitchFamily="18" charset="0"/>
              </a:rPr>
              <a:pPr/>
              <a:t>11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3439EA-57DC-45C6-88F0-DE4F6EB122FF}" type="slidenum">
              <a:rPr lang="da-DK">
                <a:cs typeface="Times New Roman" pitchFamily="18" charset="0"/>
              </a:rPr>
              <a:pPr/>
              <a:t>12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0917E0-22FE-4C78-A9EB-E80735CDF18D}" type="slidenum">
              <a:rPr lang="da-DK">
                <a:cs typeface="Times New Roman" pitchFamily="18" charset="0"/>
              </a:rPr>
              <a:pPr/>
              <a:t>13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3FE5A2-85E9-4AE9-8630-5DF3EB5A0390}" type="slidenum">
              <a:rPr lang="da-DK">
                <a:cs typeface="Times New Roman" pitchFamily="18" charset="0"/>
              </a:rPr>
              <a:pPr/>
              <a:t>14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99F801-C844-4700-B0F0-5012EA496FC5}" type="slidenum">
              <a:rPr lang="da-DK">
                <a:cs typeface="Times New Roman" pitchFamily="18" charset="0"/>
              </a:rPr>
              <a:pPr/>
              <a:t>15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99F801-C844-4700-B0F0-5012EA496FC5}" type="slidenum">
              <a:rPr lang="da-DK">
                <a:cs typeface="Times New Roman" pitchFamily="18" charset="0"/>
              </a:rPr>
              <a:pPr/>
              <a:t>16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FC7031-38DA-4C86-B111-F9C06C316CB8}" type="slidenum">
              <a:rPr lang="da-DK">
                <a:cs typeface="Times New Roman" pitchFamily="18" charset="0"/>
              </a:rPr>
              <a:pPr/>
              <a:t>17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FC7031-38DA-4C86-B111-F9C06C316CB8}" type="slidenum">
              <a:rPr lang="da-DK">
                <a:cs typeface="Times New Roman" pitchFamily="18" charset="0"/>
              </a:rPr>
              <a:pPr/>
              <a:t>18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FC7031-38DA-4C86-B111-F9C06C316CB8}" type="slidenum">
              <a:rPr lang="da-DK">
                <a:cs typeface="Times New Roman" pitchFamily="18" charset="0"/>
              </a:rPr>
              <a:pPr/>
              <a:t>19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C9C029-DF09-493B-978A-141915CF5F41}" type="slidenum">
              <a:rPr lang="da-DK">
                <a:cs typeface="Times New Roman" pitchFamily="18" charset="0"/>
              </a:rPr>
              <a:pPr/>
              <a:t>2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9DD103-A96C-46AE-A9C2-1E3FC378B0AD}" type="slidenum">
              <a:rPr lang="da-DK">
                <a:cs typeface="Times New Roman" pitchFamily="18" charset="0"/>
              </a:rPr>
              <a:pPr/>
              <a:t>20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B72FB6-10F3-441D-A66C-B437417AB334}" type="slidenum">
              <a:rPr lang="da-DK">
                <a:cs typeface="Times New Roman" pitchFamily="18" charset="0"/>
              </a:rPr>
              <a:pPr/>
              <a:t>3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DF0C53-1F1C-4AE8-AA78-B010A9D16341}" type="slidenum">
              <a:rPr lang="da-DK">
                <a:cs typeface="Times New Roman" pitchFamily="18" charset="0"/>
              </a:rPr>
              <a:pPr/>
              <a:t>4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E0D6BF-4FD4-41CB-9DD8-2E2DFE6152CA}" type="slidenum">
              <a:rPr lang="da-DK">
                <a:cs typeface="Times New Roman" pitchFamily="18" charset="0"/>
              </a:rPr>
              <a:pPr/>
              <a:t>5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BFADF4-7354-43FA-8879-64750DC452EA}" type="slidenum">
              <a:rPr lang="da-DK">
                <a:cs typeface="Times New Roman" pitchFamily="18" charset="0"/>
              </a:rPr>
              <a:pPr/>
              <a:t>6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486A2B-538F-445F-AFDD-27A1E827A744}" type="slidenum">
              <a:rPr lang="da-DK">
                <a:cs typeface="Times New Roman" pitchFamily="18" charset="0"/>
              </a:rPr>
              <a:pPr/>
              <a:t>7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4744D1-8244-4694-BDC8-020E0CCFCF93}" type="slidenum">
              <a:rPr lang="da-DK">
                <a:cs typeface="Times New Roman" pitchFamily="18" charset="0"/>
              </a:rPr>
              <a:pPr/>
              <a:t>8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AD73EE-D6DA-4D18-AE5C-5753EB95E5D9}" type="slidenum">
              <a:rPr lang="da-DK">
                <a:cs typeface="Times New Roman" pitchFamily="18" charset="0"/>
              </a:rPr>
              <a:pPr/>
              <a:t>9</a:t>
            </a:fld>
            <a:endParaRPr lang="da-DK">
              <a:cs typeface="Times New Roman" pitchFamily="18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fib15_16 copy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5400"/>
            <a:ext cx="9144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8"/>
          <p:cNvGraphicFramePr>
            <a:graphicFrameLocks noChangeAspect="1"/>
          </p:cNvGraphicFramePr>
          <p:nvPr/>
        </p:nvGraphicFramePr>
        <p:xfrm>
          <a:off x="468313" y="333375"/>
          <a:ext cx="1655762" cy="312738"/>
        </p:xfrm>
        <a:graphic>
          <a:graphicData uri="http://schemas.openxmlformats.org/presentationml/2006/ole">
            <p:oleObj spid="_x0000_s61442" name="Image" r:id="rId4" imgW="2606045" imgH="490687" progId="">
              <p:embed/>
            </p:oleObj>
          </a:graphicData>
        </a:graphic>
      </p:graphicFrame>
      <p:sp>
        <p:nvSpPr>
          <p:cNvPr id="1607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1607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92150" y="3886200"/>
            <a:ext cx="6400800" cy="1752600"/>
          </a:xfrm>
        </p:spPr>
        <p:txBody>
          <a:bodyPr/>
          <a:lstStyle>
            <a:lvl1pPr marL="0" indent="0">
              <a:defRPr sz="1400">
                <a:solidFill>
                  <a:schemeClr val="bg1"/>
                </a:solidFill>
              </a:defRPr>
            </a:lvl1pPr>
          </a:lstStyle>
          <a:p>
            <a:r>
              <a:rPr lang="da-DK"/>
              <a:t>Klik for at redigere undertiteltypografien i masteren</a:t>
            </a: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Slide </a:t>
            </a:r>
            <a:fld id="{A987EE12-8B91-463B-BD57-FF3B003357F7}" type="slidenum">
              <a:rPr lang="da-DK"/>
              <a:pPr>
                <a:defRPr/>
              </a:pPr>
              <a:t>‹#›</a:t>
            </a:fld>
            <a:r>
              <a:rPr lang="da-DK"/>
              <a:t> of 58</a:t>
            </a: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2575" y="1066800"/>
            <a:ext cx="2054225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1066800"/>
            <a:ext cx="6011862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Slide </a:t>
            </a:r>
            <a:fld id="{B6E2520F-90BD-43F9-B5E7-70A5F184ED72}" type="slidenum">
              <a:rPr lang="da-DK"/>
              <a:pPr>
                <a:defRPr/>
              </a:pPr>
              <a:t>‹#›</a:t>
            </a:fld>
            <a:r>
              <a:rPr lang="da-DK"/>
              <a:t> of 58</a:t>
            </a: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68313" y="1066800"/>
            <a:ext cx="8218487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Slide </a:t>
            </a:r>
            <a:fld id="{C9FFE9B4-2A2F-4AA0-BA2B-7E6CFC767AA6}" type="slidenum">
              <a:rPr lang="da-DK"/>
              <a:pPr>
                <a:defRPr/>
              </a:pPr>
              <a:t>‹#›</a:t>
            </a:fld>
            <a:r>
              <a:rPr lang="da-DK"/>
              <a:t> of 58</a:t>
            </a:r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066800"/>
            <a:ext cx="8218487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2133600"/>
            <a:ext cx="4027487" cy="3962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27488" cy="3962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Slide </a:t>
            </a:r>
            <a:fld id="{0C6D9820-8574-4032-8861-F969D6D794D9}" type="slidenum">
              <a:rPr lang="da-DK"/>
              <a:pPr>
                <a:defRPr/>
              </a:pPr>
              <a:t>‹#›</a:t>
            </a:fld>
            <a:r>
              <a:rPr lang="da-DK"/>
              <a:t> of 58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Slide </a:t>
            </a:r>
            <a:fld id="{970D017A-6E08-46A4-A169-09A09D0466C1}" type="slidenum">
              <a:rPr lang="da-DK"/>
              <a:pPr>
                <a:defRPr/>
              </a:pPr>
              <a:t>‹#›</a:t>
            </a:fld>
            <a:r>
              <a:rPr lang="da-DK"/>
              <a:t> of 58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Slide </a:t>
            </a:r>
            <a:fld id="{F3BF8480-124D-4FCB-82A2-BDF376C21D59}" type="slidenum">
              <a:rPr lang="da-DK"/>
              <a:pPr>
                <a:defRPr/>
              </a:pPr>
              <a:t>‹#›</a:t>
            </a:fld>
            <a:r>
              <a:rPr lang="da-DK"/>
              <a:t> of 58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2133600"/>
            <a:ext cx="4027487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4027488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Slide </a:t>
            </a:r>
            <a:fld id="{A74DFAB6-E371-4C70-9645-B0E6B48FFB66}" type="slidenum">
              <a:rPr lang="da-DK"/>
              <a:pPr>
                <a:defRPr/>
              </a:pPr>
              <a:t>‹#›</a:t>
            </a:fld>
            <a:r>
              <a:rPr lang="da-DK"/>
              <a:t> of 58</a:t>
            </a: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Slide </a:t>
            </a:r>
            <a:fld id="{3E61E0AD-D637-4A76-BF96-EFB90BE29079}" type="slidenum">
              <a:rPr lang="da-DK"/>
              <a:pPr>
                <a:defRPr/>
              </a:pPr>
              <a:t>‹#›</a:t>
            </a:fld>
            <a:r>
              <a:rPr lang="da-DK"/>
              <a:t> of 58</a:t>
            </a: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Slide </a:t>
            </a:r>
            <a:fld id="{3EE0C117-4BAE-4EE8-886B-B1B99B7EC505}" type="slidenum">
              <a:rPr lang="da-DK"/>
              <a:pPr>
                <a:defRPr/>
              </a:pPr>
              <a:t>‹#›</a:t>
            </a:fld>
            <a:r>
              <a:rPr lang="da-DK"/>
              <a:t> of 58</a:t>
            </a: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Slide </a:t>
            </a:r>
            <a:fld id="{0D880435-58E4-4415-99E9-3E2B495E52E2}" type="slidenum">
              <a:rPr lang="da-DK"/>
              <a:pPr>
                <a:defRPr/>
              </a:pPr>
              <a:t>‹#›</a:t>
            </a:fld>
            <a:r>
              <a:rPr lang="da-DK"/>
              <a:t> of 58</a:t>
            </a: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Slide </a:t>
            </a:r>
            <a:fld id="{425D43B6-308F-4DBA-B629-4091F38A0E04}" type="slidenum">
              <a:rPr lang="da-DK"/>
              <a:pPr>
                <a:defRPr/>
              </a:pPr>
              <a:t>‹#›</a:t>
            </a:fld>
            <a:r>
              <a:rPr lang="da-DK"/>
              <a:t> of 58</a:t>
            </a: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/>
              <a:t>Slide </a:t>
            </a:r>
            <a:fld id="{DF2706D2-23EB-462B-B458-F61A9499053C}" type="slidenum">
              <a:rPr lang="da-DK"/>
              <a:pPr>
                <a:defRPr/>
              </a:pPr>
              <a:t>‹#›</a:t>
            </a:fld>
            <a:r>
              <a:rPr lang="da-DK"/>
              <a:t> of 58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39" descr="powerhead40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6669088"/>
            <a:ext cx="9144000" cy="188912"/>
          </a:xfrm>
          <a:prstGeom prst="rect">
            <a:avLst/>
          </a:prstGeom>
          <a:solidFill>
            <a:srgbClr val="14283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cs typeface="+mn-cs"/>
            </a:endParaRPr>
          </a:p>
        </p:txBody>
      </p:sp>
      <p:sp>
        <p:nvSpPr>
          <p:cNvPr id="1031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066800"/>
            <a:ext cx="821848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46038" rIns="72000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Click to edit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642100"/>
            <a:ext cx="1905000" cy="3683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000" b="0" smtClean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a-DK"/>
              <a:t>Slide </a:t>
            </a:r>
            <a:fld id="{38717858-8AAF-4B8A-99E2-7185E6B20C94}" type="slidenum">
              <a:rPr lang="da-DK"/>
              <a:pPr>
                <a:defRPr/>
              </a:pPr>
              <a:t>‹#›</a:t>
            </a:fld>
            <a:r>
              <a:rPr lang="da-DK"/>
              <a:t> of 58</a:t>
            </a:r>
          </a:p>
        </p:txBody>
      </p:sp>
      <p:sp>
        <p:nvSpPr>
          <p:cNvPr id="1033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2133600"/>
            <a:ext cx="8207375" cy="3962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36000" tIns="0" rIns="7200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Click to edit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</a:p>
        </p:txBody>
      </p:sp>
      <p:graphicFrame>
        <p:nvGraphicFramePr>
          <p:cNvPr id="1026" name="Object 38"/>
          <p:cNvGraphicFramePr>
            <a:graphicFrameLocks noChangeAspect="1"/>
          </p:cNvGraphicFramePr>
          <p:nvPr/>
        </p:nvGraphicFramePr>
        <p:xfrm>
          <a:off x="8101013" y="549275"/>
          <a:ext cx="963612" cy="88900"/>
        </p:xfrm>
        <a:graphic>
          <a:graphicData uri="http://schemas.openxmlformats.org/presentationml/2006/ole">
            <p:oleObj spid="_x0000_s1026" name="Image" r:id="rId17" imgW="963007" imgH="88198" progId="">
              <p:embed/>
            </p:oleObj>
          </a:graphicData>
        </a:graphic>
      </p:graphicFrame>
      <p:graphicFrame>
        <p:nvGraphicFramePr>
          <p:cNvPr id="1027" name="Object 41"/>
          <p:cNvGraphicFramePr>
            <a:graphicFrameLocks noChangeAspect="1"/>
          </p:cNvGraphicFramePr>
          <p:nvPr/>
        </p:nvGraphicFramePr>
        <p:xfrm>
          <a:off x="468313" y="333375"/>
          <a:ext cx="1655762" cy="312738"/>
        </p:xfrm>
        <a:graphic>
          <a:graphicData uri="http://schemas.openxmlformats.org/presentationml/2006/ole">
            <p:oleObj spid="_x0000_s1027" name="Image" r:id="rId18" imgW="2606045" imgH="490687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4B677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4B677A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4B677A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4B677A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4B677A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4B677A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4B677A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4B677A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4B677A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Jakob%20Schou%20Pedersen\Desktop\JSP%20LREC2010\ReadingExample.wav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A Speech Corpus for </a:t>
            </a:r>
            <a:br>
              <a:rPr lang="en-US" sz="3600" smtClean="0"/>
            </a:br>
            <a:r>
              <a:rPr lang="en-US" sz="3600" smtClean="0"/>
              <a:t>Dyslexic Reading Training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92150" y="3886200"/>
            <a:ext cx="8451850" cy="1752600"/>
          </a:xfrm>
        </p:spPr>
        <p:txBody>
          <a:bodyPr/>
          <a:lstStyle/>
          <a:p>
            <a:r>
              <a:rPr lang="da-DK" sz="3200" dirty="0" smtClean="0">
                <a:solidFill>
                  <a:srgbClr val="FF0000"/>
                </a:solidFill>
              </a:rPr>
              <a:t>LREC 2010</a:t>
            </a:r>
            <a:endParaRPr lang="en-US" sz="3200" b="1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sz="2800" b="1" dirty="0" err="1" smtClean="0"/>
              <a:t>Jakob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Schou</a:t>
            </a:r>
            <a:r>
              <a:rPr lang="en-US" sz="2800" b="1" dirty="0" smtClean="0"/>
              <a:t> Pedersen and Lars Bo Larsen</a:t>
            </a:r>
          </a:p>
          <a:p>
            <a:r>
              <a:rPr lang="en-US" sz="1800" dirty="0" smtClean="0"/>
              <a:t>Multimedia Information and Signal Processing section</a:t>
            </a:r>
          </a:p>
          <a:p>
            <a:r>
              <a:rPr lang="en-US" sz="1800" dirty="0" smtClean="0"/>
              <a:t>Aalborg University – Denmark.                </a:t>
            </a:r>
            <a:endParaRPr lang="en-US" sz="1800" i="1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</a:t>
            </a:r>
            <a:r>
              <a:rPr lang="da-DK" dirty="0" smtClean="0"/>
              <a:t>9 </a:t>
            </a:r>
            <a:r>
              <a:rPr lang="da-DK" dirty="0"/>
              <a:t>of </a:t>
            </a:r>
            <a:r>
              <a:rPr lang="da-DK" dirty="0" smtClean="0"/>
              <a:t>17</a:t>
            </a:r>
            <a:endParaRPr lang="da-DK" dirty="0"/>
          </a:p>
        </p:txBody>
      </p:sp>
      <p:pic>
        <p:nvPicPr>
          <p:cNvPr id="13315" name="Picture 2" descr="MicrophonePlugs_grayOverlay"/>
          <p:cNvPicPr>
            <a:picLocks noChangeAspect="1" noChangeArrowheads="1"/>
          </p:cNvPicPr>
          <p:nvPr/>
        </p:nvPicPr>
        <p:blipFill>
          <a:blip r:embed="rId4" cstate="print"/>
          <a:srcRect t="6564" r="17184"/>
          <a:stretch>
            <a:fillRect/>
          </a:stretch>
        </p:blipFill>
        <p:spPr bwMode="auto">
          <a:xfrm>
            <a:off x="-15875" y="919163"/>
            <a:ext cx="9159875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5761038"/>
          </a:xfrm>
          <a:prstGeom prst="rect">
            <a:avLst/>
          </a:prstGeom>
          <a:solidFill>
            <a:schemeClr val="bg1">
              <a:alpha val="50195"/>
            </a:schemeClr>
          </a:solidFill>
          <a:ln w="6350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331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Example..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chemeClr val="folHlink"/>
                </a:solidFill>
              </a:rPr>
              <a:t>Dyslexia</a:t>
            </a:r>
            <a:r>
              <a:rPr lang="en-US" sz="1200" dirty="0" smtClean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chemeClr val="folHlink"/>
                </a:solidFill>
              </a:rPr>
              <a:t>– Corpus recording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Database design –</a:t>
            </a:r>
            <a:r>
              <a:rPr lang="en-US" sz="1200" dirty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rgbClr val="FF9934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Exploitation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Conclusion</a:t>
            </a:r>
            <a:endParaRPr lang="en-US" sz="1200" dirty="0">
              <a:solidFill>
                <a:schemeClr val="folHlink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39750" y="2133600"/>
            <a:ext cx="8064500" cy="1943100"/>
          </a:xfrm>
          <a:prstGeom prst="rect">
            <a:avLst/>
          </a:prstGeom>
          <a:solidFill>
            <a:schemeClr val="hlink">
              <a:alpha val="77000"/>
            </a:schemeClr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/>
            <a:r>
              <a:rPr lang="da-DK" i="1" dirty="0"/>
              <a:t>..”Man kan ikke længere bare stille sig op og sige, at disse produkter er gode. Der er ikke en piedestal med det endegyldige svar, fortæller Thomas Roland”…</a:t>
            </a:r>
            <a:endParaRPr lang="en-US" i="1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932363" y="4084638"/>
            <a:ext cx="3671887" cy="215900"/>
          </a:xfrm>
          <a:prstGeom prst="rect">
            <a:avLst/>
          </a:prstGeom>
          <a:solidFill>
            <a:schemeClr val="bg1">
              <a:alpha val="77000"/>
            </a:schemeClr>
          </a:solidFill>
          <a:ln w="635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/>
            <a:r>
              <a:rPr lang="da-DK" sz="1400"/>
              <a:t>Male, 34 years old – severely dyslexic.</a:t>
            </a:r>
            <a:endParaRPr lang="en-US" sz="1400"/>
          </a:p>
        </p:txBody>
      </p:sp>
      <p:pic>
        <p:nvPicPr>
          <p:cNvPr id="12" name="ReadingExample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267728" y="371475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66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</a:t>
            </a:r>
            <a:r>
              <a:rPr lang="da-DK" dirty="0" smtClean="0"/>
              <a:t>9 </a:t>
            </a:r>
            <a:r>
              <a:rPr lang="da-DK" dirty="0"/>
              <a:t>of </a:t>
            </a:r>
            <a:r>
              <a:rPr lang="da-DK" dirty="0" smtClean="0"/>
              <a:t>17</a:t>
            </a:r>
            <a:endParaRPr lang="da-DK" dirty="0"/>
          </a:p>
        </p:txBody>
      </p:sp>
      <p:pic>
        <p:nvPicPr>
          <p:cNvPr id="13315" name="Picture 2" descr="MicrophonePlugs_grayOverlay"/>
          <p:cNvPicPr>
            <a:picLocks noChangeAspect="1" noChangeArrowheads="1"/>
          </p:cNvPicPr>
          <p:nvPr/>
        </p:nvPicPr>
        <p:blipFill>
          <a:blip r:embed="rId3" cstate="print"/>
          <a:srcRect t="6564" r="17184"/>
          <a:stretch>
            <a:fillRect/>
          </a:stretch>
        </p:blipFill>
        <p:spPr bwMode="auto">
          <a:xfrm>
            <a:off x="-15875" y="919163"/>
            <a:ext cx="9159875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5761038"/>
          </a:xfrm>
          <a:prstGeom prst="rect">
            <a:avLst/>
          </a:prstGeom>
          <a:solidFill>
            <a:schemeClr val="bg1">
              <a:alpha val="50195"/>
            </a:schemeClr>
          </a:solidFill>
          <a:ln w="6350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331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Exploitation</a:t>
            </a:r>
          </a:p>
        </p:txBody>
      </p:sp>
      <p:sp>
        <p:nvSpPr>
          <p:cNvPr id="34918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1428736"/>
            <a:ext cx="8207375" cy="4535488"/>
          </a:xfrm>
          <a:noFill/>
        </p:spPr>
        <p:txBody>
          <a:bodyPr/>
          <a:lstStyle/>
          <a:p>
            <a:endParaRPr lang="en-US" sz="2400" dirty="0" smtClean="0"/>
          </a:p>
          <a:p>
            <a:r>
              <a:rPr lang="en-US" sz="2800" dirty="0" smtClean="0"/>
              <a:t>Problem</a:t>
            </a:r>
          </a:p>
          <a:p>
            <a:pPr>
              <a:buFontTx/>
              <a:buChar char="•"/>
            </a:pPr>
            <a:r>
              <a:rPr lang="en-US" sz="2800" dirty="0" smtClean="0"/>
              <a:t>Achievable ASR accuracy with this type of input is unknown..</a:t>
            </a:r>
          </a:p>
          <a:p>
            <a:endParaRPr lang="en-US" sz="2800" dirty="0" smtClean="0"/>
          </a:p>
          <a:p>
            <a:r>
              <a:rPr lang="en-US" sz="2800" dirty="0" smtClean="0"/>
              <a:t>Approach</a:t>
            </a:r>
          </a:p>
          <a:p>
            <a:pPr>
              <a:buFontTx/>
              <a:buChar char="•"/>
            </a:pPr>
            <a:r>
              <a:rPr lang="en-US" sz="2800" dirty="0" smtClean="0"/>
              <a:t>Conducting proof-of-concept ASR experiments using the generated speech corpus as testing material</a:t>
            </a:r>
          </a:p>
          <a:p>
            <a:pPr lvl="1" eaLnBrk="1" hangingPunct="1"/>
            <a:r>
              <a:rPr lang="en-US" sz="2800" b="1" dirty="0" smtClean="0"/>
              <a:t>CMU Sphinx IV open source speech recognition engine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chemeClr val="folHlink"/>
                </a:solidFill>
              </a:rPr>
              <a:t>Dyslexia</a:t>
            </a:r>
            <a:r>
              <a:rPr lang="en-US" sz="1200" dirty="0" smtClean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chemeClr val="folHlink"/>
                </a:solidFill>
              </a:rPr>
              <a:t>– Corpus recording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Database design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rgbClr val="FF9934"/>
                </a:solidFill>
              </a:rPr>
              <a:t>Exploitation</a:t>
            </a:r>
            <a:r>
              <a:rPr lang="en-US" sz="1200" dirty="0" smtClean="0">
                <a:solidFill>
                  <a:schemeClr val="folHlink"/>
                </a:solidFill>
              </a:rPr>
              <a:t>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Conclusion</a:t>
            </a:r>
            <a:endParaRPr lang="en-US" sz="12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</a:t>
            </a:r>
            <a:r>
              <a:rPr lang="da-DK" dirty="0" smtClean="0"/>
              <a:t>10 </a:t>
            </a:r>
            <a:r>
              <a:rPr lang="da-DK" dirty="0"/>
              <a:t>of </a:t>
            </a:r>
            <a:r>
              <a:rPr lang="da-DK" dirty="0" smtClean="0"/>
              <a:t>17</a:t>
            </a:r>
            <a:endParaRPr lang="da-DK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785938"/>
            <a:ext cx="8715375" cy="3962400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400" dirty="0" smtClean="0"/>
              <a:t>Miscue detection based on </a:t>
            </a:r>
            <a:r>
              <a:rPr lang="en-US" sz="2400" b="1" dirty="0" smtClean="0"/>
              <a:t>dual decoder</a:t>
            </a:r>
            <a:r>
              <a:rPr lang="en-US" sz="2400" dirty="0" smtClean="0"/>
              <a:t> Goodness Of Pronunciation (GOP)-scoring , </a:t>
            </a:r>
            <a:r>
              <a:rPr lang="en-US" sz="1100" dirty="0" smtClean="0"/>
              <a:t>[Witt, 1999]</a:t>
            </a:r>
          </a:p>
          <a:p>
            <a:pPr lvl="1" eaLnBrk="1" hangingPunct="1"/>
            <a:r>
              <a:rPr lang="en-US" sz="2400" dirty="0" smtClean="0"/>
              <a:t>Forced alignment compared with free phone loop</a:t>
            </a: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Exploitation</a:t>
            </a:r>
          </a:p>
        </p:txBody>
      </p:sp>
      <p:pic>
        <p:nvPicPr>
          <p:cNvPr id="14341" name="Picture 8" descr="MR_RecognizerSetu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3379788"/>
            <a:ext cx="6162675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2" name="Rectangle 12"/>
          <p:cNvSpPr>
            <a:spLocks noChangeArrowheads="1"/>
          </p:cNvSpPr>
          <p:nvPr/>
        </p:nvSpPr>
        <p:spPr bwMode="auto">
          <a:xfrm>
            <a:off x="6516688" y="4025900"/>
            <a:ext cx="935037" cy="504825"/>
          </a:xfrm>
          <a:prstGeom prst="rect">
            <a:avLst/>
          </a:prstGeom>
          <a:noFill/>
          <a:ln w="28575">
            <a:solidFill>
              <a:srgbClr val="FF9934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4346" name="Text Box 24"/>
          <p:cNvSpPr txBox="1">
            <a:spLocks noChangeArrowheads="1"/>
          </p:cNvSpPr>
          <p:nvPr/>
        </p:nvSpPr>
        <p:spPr bwMode="auto">
          <a:xfrm>
            <a:off x="7524750" y="5613400"/>
            <a:ext cx="830263" cy="24447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000" b="0">
                <a:latin typeface="Gill Sans MT" pitchFamily="34" charset="0"/>
              </a:rPr>
              <a:t>[Witt, 1999]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chemeClr val="folHlink"/>
                </a:solidFill>
              </a:rPr>
              <a:t>Dyslexia</a:t>
            </a:r>
            <a:r>
              <a:rPr lang="en-US" sz="1200" dirty="0" smtClean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chemeClr val="folHlink"/>
                </a:solidFill>
              </a:rPr>
              <a:t>– Corpus recording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Database design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rgbClr val="FF9934"/>
                </a:solidFill>
              </a:rPr>
              <a:t>Exploitation</a:t>
            </a:r>
            <a:r>
              <a:rPr lang="en-US" sz="1200" dirty="0" smtClean="0">
                <a:solidFill>
                  <a:schemeClr val="folHlink"/>
                </a:solidFill>
              </a:rPr>
              <a:t>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Conclusion</a:t>
            </a:r>
            <a:endParaRPr lang="en-US" sz="12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</a:t>
            </a:r>
            <a:r>
              <a:rPr lang="da-DK" dirty="0" smtClean="0"/>
              <a:t>11 </a:t>
            </a:r>
            <a:r>
              <a:rPr lang="da-DK" dirty="0"/>
              <a:t>of </a:t>
            </a:r>
            <a:r>
              <a:rPr lang="da-DK" dirty="0" smtClean="0"/>
              <a:t>17</a:t>
            </a:r>
            <a:endParaRPr lang="da-DK" dirty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500188"/>
            <a:ext cx="8207375" cy="4500562"/>
          </a:xfrm>
        </p:spPr>
        <p:txBody>
          <a:bodyPr/>
          <a:lstStyle/>
          <a:p>
            <a:pPr lvl="2" eaLnBrk="1" hangingPunct="1">
              <a:buFontTx/>
              <a:buNone/>
            </a:pPr>
            <a:endParaRPr lang="en-US" dirty="0" smtClean="0"/>
          </a:p>
          <a:p>
            <a:pPr>
              <a:buFontTx/>
              <a:buChar char="•"/>
            </a:pPr>
            <a:r>
              <a:rPr lang="en-US" sz="3200" dirty="0" smtClean="0"/>
              <a:t>Performance and focus</a:t>
            </a:r>
          </a:p>
          <a:p>
            <a:pPr lvl="1" eaLnBrk="1" hangingPunct="1"/>
            <a:r>
              <a:rPr lang="en-US" sz="2400" dirty="0" smtClean="0"/>
              <a:t>(</a:t>
            </a:r>
            <a:r>
              <a:rPr lang="en-US" sz="2400" dirty="0" smtClean="0">
                <a:solidFill>
                  <a:srgbClr val="FF0000"/>
                </a:solidFill>
              </a:rPr>
              <a:t>Incorrect</a:t>
            </a:r>
            <a:r>
              <a:rPr lang="en-US" sz="2400" dirty="0" smtClean="0"/>
              <a:t> readout) </a:t>
            </a:r>
          </a:p>
          <a:p>
            <a:pPr lvl="2" eaLnBrk="1" hangingPunct="1"/>
            <a:r>
              <a:rPr lang="en-US" sz="2400" dirty="0" smtClean="0"/>
              <a:t>CR: </a:t>
            </a:r>
            <a:r>
              <a:rPr lang="en-US" sz="2400" b="1" dirty="0" smtClean="0"/>
              <a:t>C</a:t>
            </a:r>
            <a:r>
              <a:rPr lang="en-US" sz="2400" dirty="0" smtClean="0"/>
              <a:t>orrect </a:t>
            </a:r>
            <a:r>
              <a:rPr lang="en-US" sz="2400" b="1" dirty="0" smtClean="0"/>
              <a:t>R</a:t>
            </a:r>
            <a:r>
              <a:rPr lang="en-US" sz="2400" dirty="0" smtClean="0"/>
              <a:t>ejection &amp; FA: </a:t>
            </a:r>
            <a:r>
              <a:rPr lang="en-US" sz="2400" b="1" dirty="0" smtClean="0"/>
              <a:t>F</a:t>
            </a:r>
            <a:r>
              <a:rPr lang="en-US" sz="2400" dirty="0" smtClean="0"/>
              <a:t>alse </a:t>
            </a:r>
            <a:r>
              <a:rPr lang="en-US" sz="2400" b="1" dirty="0" smtClean="0"/>
              <a:t>A</a:t>
            </a:r>
            <a:r>
              <a:rPr lang="en-US" sz="2400" dirty="0" smtClean="0"/>
              <a:t>cceptance</a:t>
            </a:r>
          </a:p>
          <a:p>
            <a:pPr lvl="2" eaLnBrk="1" hangingPunct="1"/>
            <a:r>
              <a:rPr lang="en-US" sz="2400" u="sng" dirty="0" smtClean="0"/>
              <a:t>MDR: </a:t>
            </a:r>
            <a:r>
              <a:rPr lang="en-US" sz="2400" b="1" u="sng" dirty="0" smtClean="0"/>
              <a:t>M</a:t>
            </a:r>
            <a:r>
              <a:rPr lang="en-US" sz="2400" u="sng" dirty="0" smtClean="0"/>
              <a:t>iscue </a:t>
            </a:r>
            <a:r>
              <a:rPr lang="en-US" sz="2400" b="1" u="sng" dirty="0" smtClean="0"/>
              <a:t>D</a:t>
            </a:r>
            <a:r>
              <a:rPr lang="en-US" sz="2400" u="sng" dirty="0" smtClean="0"/>
              <a:t>etection </a:t>
            </a:r>
            <a:r>
              <a:rPr lang="en-US" sz="2400" b="1" u="sng" dirty="0" smtClean="0"/>
              <a:t>R</a:t>
            </a:r>
            <a:r>
              <a:rPr lang="en-US" sz="2400" u="sng" dirty="0" smtClean="0"/>
              <a:t>ate = CR / (CR+FA)</a:t>
            </a:r>
          </a:p>
          <a:p>
            <a:pPr lvl="1" eaLnBrk="1" hangingPunct="1"/>
            <a:r>
              <a:rPr lang="en-US" sz="2400" dirty="0" smtClean="0"/>
              <a:t>(</a:t>
            </a:r>
            <a:r>
              <a:rPr lang="en-US" sz="2400" dirty="0" smtClean="0">
                <a:solidFill>
                  <a:srgbClr val="00B050"/>
                </a:solidFill>
              </a:rPr>
              <a:t>Correct</a:t>
            </a:r>
            <a:r>
              <a:rPr lang="en-US" sz="2400" dirty="0" smtClean="0"/>
              <a:t> readout) </a:t>
            </a:r>
          </a:p>
          <a:p>
            <a:pPr lvl="2" eaLnBrk="1" hangingPunct="1"/>
            <a:r>
              <a:rPr lang="en-US" sz="2400" dirty="0" smtClean="0"/>
              <a:t>CA: </a:t>
            </a:r>
            <a:r>
              <a:rPr lang="en-US" sz="2400" b="1" dirty="0" smtClean="0"/>
              <a:t>C</a:t>
            </a:r>
            <a:r>
              <a:rPr lang="en-US" sz="2400" dirty="0" smtClean="0"/>
              <a:t>orrect </a:t>
            </a:r>
            <a:r>
              <a:rPr lang="en-US" sz="2400" b="1" dirty="0" smtClean="0"/>
              <a:t>A</a:t>
            </a:r>
            <a:r>
              <a:rPr lang="en-US" sz="2400" dirty="0" smtClean="0"/>
              <a:t>cceptance &amp; FR: </a:t>
            </a:r>
            <a:r>
              <a:rPr lang="en-US" sz="2400" b="1" dirty="0" smtClean="0"/>
              <a:t>F</a:t>
            </a:r>
            <a:r>
              <a:rPr lang="en-US" sz="2400" dirty="0" smtClean="0"/>
              <a:t>alse </a:t>
            </a:r>
            <a:r>
              <a:rPr lang="en-US" sz="2400" b="1" dirty="0" smtClean="0"/>
              <a:t>R</a:t>
            </a:r>
            <a:r>
              <a:rPr lang="en-US" sz="2400" dirty="0" smtClean="0"/>
              <a:t>ejection</a:t>
            </a:r>
          </a:p>
          <a:p>
            <a:pPr lvl="2" eaLnBrk="1" hangingPunct="1"/>
            <a:r>
              <a:rPr lang="en-US" sz="2400" u="sng" dirty="0" smtClean="0"/>
              <a:t>FAR: </a:t>
            </a:r>
            <a:r>
              <a:rPr lang="en-US" sz="2400" b="1" u="sng" dirty="0" smtClean="0"/>
              <a:t>F</a:t>
            </a:r>
            <a:r>
              <a:rPr lang="en-US" sz="2400" u="sng" dirty="0" smtClean="0"/>
              <a:t>alse </a:t>
            </a:r>
            <a:r>
              <a:rPr lang="en-US" sz="2400" b="1" u="sng" dirty="0" smtClean="0"/>
              <a:t>A</a:t>
            </a:r>
            <a:r>
              <a:rPr lang="en-US" sz="2400" u="sng" dirty="0" smtClean="0"/>
              <a:t>larm </a:t>
            </a:r>
            <a:r>
              <a:rPr lang="en-US" sz="2400" b="1" u="sng" dirty="0" smtClean="0"/>
              <a:t>R</a:t>
            </a:r>
            <a:r>
              <a:rPr lang="en-US" sz="2400" u="sng" dirty="0" smtClean="0"/>
              <a:t>ate = FR / (CA+FR)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Exploitation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6388" y="5357813"/>
            <a:ext cx="8501062" cy="83026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cs typeface="+mn-cs"/>
              </a:rPr>
              <a:t>Focus:</a:t>
            </a:r>
            <a:r>
              <a:rPr lang="en-US" sz="2400" dirty="0">
                <a:cs typeface="+mn-cs"/>
              </a:rPr>
              <a:t> Reducing </a:t>
            </a:r>
            <a:r>
              <a:rPr lang="en-US" sz="2400" dirty="0" smtClean="0">
                <a:cs typeface="+mn-cs"/>
              </a:rPr>
              <a:t>the FAR </a:t>
            </a:r>
            <a:r>
              <a:rPr lang="en-US" sz="2400" dirty="0">
                <a:cs typeface="+mn-cs"/>
              </a:rPr>
              <a:t>– even though this </a:t>
            </a:r>
            <a:r>
              <a:rPr lang="en-US" sz="2400" dirty="0" smtClean="0">
                <a:cs typeface="+mn-cs"/>
              </a:rPr>
              <a:t>decreases </a:t>
            </a:r>
            <a:r>
              <a:rPr lang="en-US" sz="2400" dirty="0">
                <a:cs typeface="+mn-cs"/>
              </a:rPr>
              <a:t>the </a:t>
            </a:r>
            <a:r>
              <a:rPr lang="en-US" sz="2400" dirty="0" smtClean="0">
                <a:cs typeface="+mn-cs"/>
              </a:rPr>
              <a:t>MDR… </a:t>
            </a:r>
            <a:r>
              <a:rPr lang="en-US" sz="2400" dirty="0" smtClean="0">
                <a:cs typeface="+mn-cs"/>
                <a:sym typeface="Wingdings" pitchFamily="2" charset="2"/>
              </a:rPr>
              <a:t> Motivation!</a:t>
            </a:r>
            <a:endParaRPr lang="en-US" sz="2400" dirty="0">
              <a:cs typeface="+mn-cs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chemeClr val="folHlink"/>
                </a:solidFill>
              </a:rPr>
              <a:t>Dyslexia</a:t>
            </a:r>
            <a:r>
              <a:rPr lang="en-US" sz="1200" dirty="0" smtClean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chemeClr val="folHlink"/>
                </a:solidFill>
              </a:rPr>
              <a:t>– Corpus recording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Database design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rgbClr val="FF9934"/>
                </a:solidFill>
              </a:rPr>
              <a:t>Exploitation</a:t>
            </a:r>
            <a:r>
              <a:rPr lang="en-US" sz="1200" dirty="0" smtClean="0">
                <a:solidFill>
                  <a:schemeClr val="folHlink"/>
                </a:solidFill>
              </a:rPr>
              <a:t>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Conclusion</a:t>
            </a:r>
            <a:endParaRPr lang="en-US" sz="12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</a:t>
            </a:r>
            <a:r>
              <a:rPr lang="da-DK" dirty="0" smtClean="0"/>
              <a:t>12 </a:t>
            </a:r>
            <a:r>
              <a:rPr lang="da-DK" dirty="0"/>
              <a:t>of </a:t>
            </a:r>
            <a:r>
              <a:rPr lang="da-DK" dirty="0" smtClean="0"/>
              <a:t>17</a:t>
            </a:r>
            <a:endParaRPr lang="da-DK" dirty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500188"/>
            <a:ext cx="8207375" cy="3357562"/>
          </a:xfrm>
        </p:spPr>
        <p:txBody>
          <a:bodyPr/>
          <a:lstStyle/>
          <a:p>
            <a:pPr lvl="2" eaLnBrk="1" hangingPunct="1">
              <a:buFontTx/>
              <a:buNone/>
            </a:pPr>
            <a:endParaRPr lang="en-US" dirty="0" smtClean="0"/>
          </a:p>
          <a:p>
            <a:pPr>
              <a:buFontTx/>
              <a:buChar char="•"/>
            </a:pPr>
            <a:r>
              <a:rPr lang="en-US" sz="3200" dirty="0" smtClean="0"/>
              <a:t>Performance results (15 dyslexic users)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Exploitation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71500" y="2428875"/>
          <a:ext cx="7929618" cy="2164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71702"/>
                <a:gridCol w="1785950"/>
                <a:gridCol w="407196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noProof="0" dirty="0" smtClean="0"/>
                        <a:t>Utterance</a:t>
                      </a:r>
                      <a:endParaRPr lang="en-US" sz="28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noProof="0" dirty="0" smtClean="0"/>
                        <a:t>ASR</a:t>
                      </a:r>
                      <a:endParaRPr lang="en-U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noProof="0" dirty="0" smtClean="0"/>
                        <a:t>Performance</a:t>
                      </a:r>
                      <a:endParaRPr lang="en-US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noProof="0" dirty="0" smtClean="0">
                          <a:solidFill>
                            <a:srgbClr val="FF0000"/>
                          </a:solidFill>
                        </a:rPr>
                        <a:t>Incorrect</a:t>
                      </a:r>
                      <a:endParaRPr lang="en-US" sz="1600" noProof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CR: 4%</a:t>
                      </a:r>
                    </a:p>
                    <a:p>
                      <a:r>
                        <a:rPr lang="en-US" sz="2400" noProof="0" dirty="0" smtClean="0"/>
                        <a:t>FA: 6%</a:t>
                      </a:r>
                      <a:endParaRPr lang="en-US" sz="2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MDR =</a:t>
                      </a:r>
                      <a:r>
                        <a:rPr lang="en-US" sz="2400" baseline="0" noProof="0" dirty="0" smtClean="0"/>
                        <a:t> CR/(CR+FA) = 50.07%</a:t>
                      </a:r>
                      <a:endParaRPr lang="en-US" sz="2400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noProof="0" dirty="0" smtClean="0">
                          <a:solidFill>
                            <a:srgbClr val="00B050"/>
                          </a:solidFill>
                        </a:rPr>
                        <a:t>Correct</a:t>
                      </a:r>
                      <a:endParaRPr lang="en-US" sz="1600" noProof="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CA: 85.16%</a:t>
                      </a:r>
                    </a:p>
                    <a:p>
                      <a:r>
                        <a:rPr lang="en-US" sz="2400" noProof="0" dirty="0" smtClean="0"/>
                        <a:t>FR: 4.8%</a:t>
                      </a:r>
                      <a:endParaRPr lang="en-US" sz="2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noProof="0" dirty="0" smtClean="0"/>
                        <a:t>FAR  =</a:t>
                      </a:r>
                      <a:r>
                        <a:rPr lang="en-US" sz="2400" baseline="0" noProof="0" dirty="0" smtClean="0"/>
                        <a:t> FR/(FR+CA)  = 8.77%</a:t>
                      </a:r>
                      <a:endParaRPr lang="en-US" sz="2400" noProof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06388" y="5072063"/>
            <a:ext cx="8501062" cy="120015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FF0000"/>
                </a:solidFill>
                <a:cs typeface="+mn-cs"/>
              </a:rPr>
              <a:t>In other words: </a:t>
            </a:r>
            <a:r>
              <a:rPr lang="en-US" sz="2400" dirty="0" smtClean="0">
                <a:cs typeface="+mn-cs"/>
              </a:rPr>
              <a:t>9% of the correctly read words are rejected by mistake, and 50% of the misread words are accepted by mistake.. </a:t>
            </a:r>
            <a:endParaRPr lang="en-US" sz="2400" dirty="0"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875" y="5802313"/>
            <a:ext cx="3184525" cy="46196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da-DK" sz="2400" dirty="0">
                <a:solidFill>
                  <a:srgbClr val="FF0000"/>
                </a:solidFill>
                <a:cs typeface="+mn-cs"/>
              </a:rPr>
              <a:t>Is </a:t>
            </a:r>
            <a:r>
              <a:rPr lang="da-DK" sz="2400" dirty="0" err="1">
                <a:solidFill>
                  <a:srgbClr val="FF0000"/>
                </a:solidFill>
                <a:cs typeface="+mn-cs"/>
              </a:rPr>
              <a:t>this</a:t>
            </a:r>
            <a:r>
              <a:rPr lang="da-DK" sz="2400" dirty="0">
                <a:solidFill>
                  <a:srgbClr val="FF0000"/>
                </a:solidFill>
                <a:cs typeface="+mn-cs"/>
              </a:rPr>
              <a:t> a problem?</a:t>
            </a:r>
            <a:endParaRPr lang="en-US" sz="2400" dirty="0">
              <a:cs typeface="+mn-cs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chemeClr val="folHlink"/>
                </a:solidFill>
              </a:rPr>
              <a:t>Dyslexia</a:t>
            </a:r>
            <a:r>
              <a:rPr lang="en-US" sz="1200" dirty="0" smtClean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chemeClr val="folHlink"/>
                </a:solidFill>
              </a:rPr>
              <a:t>– Corpus recording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Database design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rgbClr val="FF9934"/>
                </a:solidFill>
              </a:rPr>
              <a:t>Exploitation</a:t>
            </a:r>
            <a:r>
              <a:rPr lang="en-US" sz="1200" dirty="0" smtClean="0">
                <a:solidFill>
                  <a:schemeClr val="folHlink"/>
                </a:solidFill>
              </a:rPr>
              <a:t>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Conclusion</a:t>
            </a:r>
            <a:endParaRPr lang="en-US" sz="12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</a:t>
            </a:r>
            <a:r>
              <a:rPr lang="da-DK" dirty="0" smtClean="0"/>
              <a:t>13 of 17</a:t>
            </a:r>
            <a:endParaRPr lang="da-DK" dirty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500188"/>
            <a:ext cx="8207375" cy="4071937"/>
          </a:xfrm>
        </p:spPr>
        <p:txBody>
          <a:bodyPr/>
          <a:lstStyle/>
          <a:p>
            <a:pPr lvl="2" eaLnBrk="1" hangingPunct="1">
              <a:buFontTx/>
              <a:buNone/>
            </a:pPr>
            <a:endParaRPr lang="en-US" dirty="0" smtClean="0"/>
          </a:p>
          <a:p>
            <a:endParaRPr lang="en-US" sz="3600" dirty="0" smtClean="0"/>
          </a:p>
          <a:p>
            <a:pPr algn="ctr"/>
            <a:r>
              <a:rPr lang="en-US" sz="3600" dirty="0" smtClean="0"/>
              <a:t>-Not necessarily..</a:t>
            </a:r>
          </a:p>
          <a:p>
            <a:pPr lvl="1" eaLnBrk="1" hangingPunct="1"/>
            <a:r>
              <a:rPr lang="en-US" sz="3600" dirty="0" smtClean="0"/>
              <a:t>Dyslexic users may actually not even explicitly notice this imperfection</a:t>
            </a:r>
          </a:p>
          <a:p>
            <a:pPr lvl="1" eaLnBrk="1" hangingPunct="1"/>
            <a:r>
              <a:rPr lang="en-US" sz="3600" dirty="0" smtClean="0"/>
              <a:t>A usability evaluation (n=16) of the setup was conducted to investigate this..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Exploitation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chemeClr val="folHlink"/>
                </a:solidFill>
              </a:rPr>
              <a:t>Dyslexia</a:t>
            </a:r>
            <a:r>
              <a:rPr lang="en-US" sz="1200" dirty="0" smtClean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chemeClr val="folHlink"/>
                </a:solidFill>
              </a:rPr>
              <a:t>– Corpus recording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Database design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rgbClr val="FF9934"/>
                </a:solidFill>
              </a:rPr>
              <a:t>Exploitation</a:t>
            </a:r>
            <a:r>
              <a:rPr lang="en-US" sz="1200" dirty="0" smtClean="0">
                <a:solidFill>
                  <a:schemeClr val="folHlink"/>
                </a:solidFill>
              </a:rPr>
              <a:t>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Conclusion</a:t>
            </a:r>
            <a:endParaRPr lang="en-US" sz="12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</a:t>
            </a:r>
            <a:r>
              <a:rPr lang="da-DK" dirty="0" smtClean="0"/>
              <a:t>14 of 17</a:t>
            </a:r>
            <a:endParaRPr lang="da-DK" dirty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Exploitation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chemeClr val="folHlink"/>
                </a:solidFill>
              </a:rPr>
              <a:t>Dyslexia</a:t>
            </a:r>
            <a:r>
              <a:rPr lang="en-US" sz="1200" dirty="0" smtClean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chemeClr val="folHlink"/>
                </a:solidFill>
              </a:rPr>
              <a:t>– Corpus recording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Database design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rgbClr val="FF9934"/>
                </a:solidFill>
              </a:rPr>
              <a:t>Exploitation</a:t>
            </a:r>
            <a:r>
              <a:rPr lang="en-US" sz="1200" dirty="0" smtClean="0">
                <a:solidFill>
                  <a:schemeClr val="folHlink"/>
                </a:solidFill>
              </a:rPr>
              <a:t>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Conclusion</a:t>
            </a:r>
            <a:endParaRPr lang="en-US" sz="1200" dirty="0">
              <a:solidFill>
                <a:schemeClr val="folHlink"/>
              </a:solidFill>
            </a:endParaRPr>
          </a:p>
        </p:txBody>
      </p:sp>
      <p:pic>
        <p:nvPicPr>
          <p:cNvPr id="9" name="Picture 2" descr="stopWatch"/>
          <p:cNvPicPr>
            <a:picLocks noChangeAspect="1" noChangeArrowheads="1"/>
          </p:cNvPicPr>
          <p:nvPr/>
        </p:nvPicPr>
        <p:blipFill>
          <a:blip r:embed="rId3" cstate="print"/>
          <a:srcRect l="23329" t="2203" r="21675"/>
          <a:stretch>
            <a:fillRect/>
          </a:stretch>
        </p:blipFill>
        <p:spPr bwMode="auto">
          <a:xfrm>
            <a:off x="6659563" y="3500438"/>
            <a:ext cx="2376487" cy="3170237"/>
          </a:xfrm>
          <a:prstGeom prst="rect">
            <a:avLst/>
          </a:prstGeom>
          <a:noFill/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6300788" y="2852738"/>
            <a:ext cx="2843212" cy="3816350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500188"/>
            <a:ext cx="8207375" cy="4071937"/>
          </a:xfrm>
        </p:spPr>
        <p:txBody>
          <a:bodyPr/>
          <a:lstStyle/>
          <a:p>
            <a:pPr lvl="2" eaLnBrk="1" hangingPunct="1">
              <a:buFontTx/>
              <a:buNone/>
            </a:pPr>
            <a:endParaRPr lang="en-US" dirty="0" smtClean="0"/>
          </a:p>
          <a:p>
            <a:pPr>
              <a:buFontTx/>
              <a:buChar char="•"/>
            </a:pPr>
            <a:r>
              <a:rPr lang="en-US" sz="3600" dirty="0" smtClean="0"/>
              <a:t>Usability Evaluation</a:t>
            </a:r>
          </a:p>
          <a:p>
            <a:pPr lvl="1"/>
            <a:r>
              <a:rPr lang="en-US" sz="3600" dirty="0" smtClean="0"/>
              <a:t>80% of the subjects expressed </a:t>
            </a:r>
          </a:p>
          <a:p>
            <a:pPr lvl="1">
              <a:buNone/>
            </a:pPr>
            <a:r>
              <a:rPr lang="en-US" sz="3600" dirty="0" smtClean="0"/>
              <a:t>	an unconditional belief in the fairness(!)</a:t>
            </a:r>
          </a:p>
          <a:p>
            <a:pPr lvl="1"/>
            <a:r>
              <a:rPr lang="en-US" sz="3600" dirty="0" smtClean="0"/>
              <a:t>80% envisioned that they </a:t>
            </a:r>
          </a:p>
          <a:p>
            <a:pPr lvl="1">
              <a:buNone/>
            </a:pPr>
            <a:r>
              <a:rPr lang="en-US" sz="3600" dirty="0" smtClean="0"/>
              <a:t>	would use a system like this </a:t>
            </a:r>
          </a:p>
          <a:p>
            <a:pPr lvl="1">
              <a:buNone/>
            </a:pPr>
            <a:r>
              <a:rPr lang="en-US" sz="3600" dirty="0" smtClean="0"/>
              <a:t>	for reading training purposes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logo350"/>
          <p:cNvPicPr>
            <a:picLocks noChangeAspect="1" noChangeArrowheads="1"/>
          </p:cNvPicPr>
          <p:nvPr/>
        </p:nvPicPr>
        <p:blipFill>
          <a:blip r:embed="rId3" cstate="print"/>
          <a:srcRect l="9406" r="8821"/>
          <a:stretch>
            <a:fillRect/>
          </a:stretch>
        </p:blipFill>
        <p:spPr bwMode="auto">
          <a:xfrm>
            <a:off x="6480207" y="4437063"/>
            <a:ext cx="2663825" cy="2168525"/>
          </a:xfrm>
          <a:prstGeom prst="rect">
            <a:avLst/>
          </a:prstGeom>
          <a:noFill/>
        </p:spPr>
      </p:pic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</a:t>
            </a:r>
            <a:r>
              <a:rPr lang="da-DK" dirty="0" smtClean="0"/>
              <a:t>15 </a:t>
            </a:r>
            <a:r>
              <a:rPr lang="da-DK" dirty="0"/>
              <a:t>of </a:t>
            </a:r>
            <a:r>
              <a:rPr lang="da-DK" dirty="0" smtClean="0"/>
              <a:t>17</a:t>
            </a:r>
            <a:endParaRPr lang="da-DK" dirty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Conclusion</a:t>
            </a:r>
          </a:p>
        </p:txBody>
      </p:sp>
      <p:sp>
        <p:nvSpPr>
          <p:cNvPr id="2355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6875" y="2133600"/>
            <a:ext cx="8207375" cy="3962400"/>
          </a:xfrm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 dirty="0" smtClean="0"/>
              <a:t>A speech corpus of Danish dyslexic speech has been established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 dirty="0" smtClean="0"/>
              <a:t>Annotated at word level in several layers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 dirty="0" smtClean="0"/>
              <a:t>Most important characteristics of this:</a:t>
            </a:r>
          </a:p>
          <a:p>
            <a:pPr lvl="2"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 dirty="0" smtClean="0"/>
              <a:t>Large amount of regressions</a:t>
            </a:r>
          </a:p>
          <a:p>
            <a:pPr lvl="2">
              <a:lnSpc>
                <a:spcPct val="90000"/>
              </a:lnSpc>
              <a:buFont typeface="Arial" pitchFamily="34" charset="0"/>
              <a:buChar char="•"/>
            </a:pPr>
            <a:r>
              <a:rPr lang="en-US" sz="3200" dirty="0" smtClean="0"/>
              <a:t>Abnormal correlation between </a:t>
            </a:r>
          </a:p>
          <a:p>
            <a:pPr lvl="2">
              <a:lnSpc>
                <a:spcPct val="90000"/>
              </a:lnSpc>
              <a:buNone/>
            </a:pPr>
            <a:r>
              <a:rPr lang="en-US" sz="3200" dirty="0" smtClean="0"/>
              <a:t>	word skips and length of these</a:t>
            </a:r>
          </a:p>
          <a:p>
            <a:pPr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chemeClr val="folHlink"/>
                </a:solidFill>
              </a:rPr>
              <a:t>Dyslexia</a:t>
            </a:r>
            <a:r>
              <a:rPr lang="en-US" sz="1200" dirty="0" smtClean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chemeClr val="folHlink"/>
                </a:solidFill>
              </a:rPr>
              <a:t>– Corpus recording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Database design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Exploitation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rgbClr val="FF9934"/>
                </a:solidFill>
              </a:rPr>
              <a:t>Conclusion</a:t>
            </a:r>
            <a:endParaRPr lang="en-US" sz="1200" dirty="0">
              <a:solidFill>
                <a:srgbClr val="FF9934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logo350"/>
          <p:cNvPicPr>
            <a:picLocks noChangeAspect="1" noChangeArrowheads="1"/>
          </p:cNvPicPr>
          <p:nvPr/>
        </p:nvPicPr>
        <p:blipFill>
          <a:blip r:embed="rId3" cstate="print"/>
          <a:srcRect l="9406" r="8821"/>
          <a:stretch>
            <a:fillRect/>
          </a:stretch>
        </p:blipFill>
        <p:spPr bwMode="auto">
          <a:xfrm>
            <a:off x="6480207" y="4437063"/>
            <a:ext cx="2663825" cy="2168525"/>
          </a:xfrm>
          <a:prstGeom prst="rect">
            <a:avLst/>
          </a:prstGeom>
          <a:noFill/>
        </p:spPr>
      </p:pic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</a:t>
            </a:r>
            <a:r>
              <a:rPr lang="da-DK" dirty="0" smtClean="0"/>
              <a:t>16 </a:t>
            </a:r>
            <a:r>
              <a:rPr lang="da-DK" dirty="0"/>
              <a:t>of </a:t>
            </a:r>
            <a:r>
              <a:rPr lang="da-DK" dirty="0" smtClean="0"/>
              <a:t>17</a:t>
            </a:r>
            <a:endParaRPr lang="da-DK" dirty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Conclusion</a:t>
            </a:r>
          </a:p>
        </p:txBody>
      </p:sp>
      <p:sp>
        <p:nvSpPr>
          <p:cNvPr id="2355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6875" y="2133600"/>
            <a:ext cx="8207375" cy="3962400"/>
          </a:xfrm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 dirty="0" smtClean="0"/>
              <a:t>The speech corpus has been used in a the configuration of a proof-of-concept reading training setup</a:t>
            </a:r>
          </a:p>
          <a:p>
            <a:pPr>
              <a:lnSpc>
                <a:spcPct val="90000"/>
              </a:lnSpc>
            </a:pPr>
            <a:endParaRPr lang="en-US" sz="3600" dirty="0" smtClean="0"/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 dirty="0" smtClean="0"/>
              <a:t>Relatively limited performance </a:t>
            </a:r>
          </a:p>
          <a:p>
            <a:pPr lvl="1">
              <a:lnSpc>
                <a:spcPct val="90000"/>
              </a:lnSpc>
              <a:buNone/>
            </a:pPr>
            <a:r>
              <a:rPr lang="en-US" sz="3600" dirty="0" smtClean="0"/>
              <a:t>	– but accepted by the </a:t>
            </a:r>
          </a:p>
          <a:p>
            <a:pPr lvl="1">
              <a:lnSpc>
                <a:spcPct val="90000"/>
              </a:lnSpc>
              <a:buNone/>
            </a:pPr>
            <a:r>
              <a:rPr lang="en-US" sz="3600" dirty="0" smtClean="0"/>
              <a:t>	dyslexic users</a:t>
            </a:r>
            <a:endParaRPr lang="en-US" sz="3200" dirty="0" smtClean="0"/>
          </a:p>
          <a:p>
            <a:pPr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chemeClr val="folHlink"/>
                </a:solidFill>
              </a:rPr>
              <a:t>Dyslexia</a:t>
            </a:r>
            <a:r>
              <a:rPr lang="en-US" sz="1200" dirty="0" smtClean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chemeClr val="folHlink"/>
                </a:solidFill>
              </a:rPr>
              <a:t>– Corpus recording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Database design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Exploitation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rgbClr val="FF9934"/>
                </a:solidFill>
              </a:rPr>
              <a:t>Conclusion</a:t>
            </a:r>
            <a:endParaRPr lang="en-US" sz="1200" dirty="0">
              <a:solidFill>
                <a:srgbClr val="FF9934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</a:t>
            </a:r>
            <a:r>
              <a:rPr lang="da-DK" dirty="0" smtClean="0"/>
              <a:t>17 </a:t>
            </a:r>
            <a:r>
              <a:rPr lang="da-DK" dirty="0"/>
              <a:t>of </a:t>
            </a:r>
            <a:r>
              <a:rPr lang="da-DK" dirty="0" smtClean="0"/>
              <a:t>17</a:t>
            </a:r>
            <a:endParaRPr lang="da-DK" dirty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Future work</a:t>
            </a:r>
          </a:p>
        </p:txBody>
      </p:sp>
      <p:sp>
        <p:nvSpPr>
          <p:cNvPr id="2355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6875" y="2133600"/>
            <a:ext cx="8207375" cy="3962400"/>
          </a:xfrm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 sz="3600" dirty="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 dirty="0" smtClean="0"/>
              <a:t>Improvements in ASR performance are currently being pursued</a:t>
            </a:r>
          </a:p>
          <a:p>
            <a:pPr>
              <a:lnSpc>
                <a:spcPct val="90000"/>
              </a:lnSpc>
            </a:pPr>
            <a:endParaRPr lang="en-US" sz="3600" dirty="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3600" dirty="0" smtClean="0"/>
              <a:t>A commercial version of the reading trainer is under consideration</a:t>
            </a:r>
            <a:endParaRPr lang="en-US" sz="2800" dirty="0" smtClean="0"/>
          </a:p>
          <a:p>
            <a:pPr lvl="1">
              <a:lnSpc>
                <a:spcPct val="90000"/>
              </a:lnSpc>
              <a:buFont typeface="Arial" pitchFamily="34" charset="0"/>
              <a:buChar char="•"/>
            </a:pPr>
            <a:endParaRPr lang="en-US" sz="2800" dirty="0" smtClean="0"/>
          </a:p>
          <a:p>
            <a:pPr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chemeClr val="folHlink"/>
                </a:solidFill>
              </a:rPr>
              <a:t>Dyslexia</a:t>
            </a:r>
            <a:r>
              <a:rPr lang="en-US" sz="1200" dirty="0" smtClean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chemeClr val="folHlink"/>
                </a:solidFill>
              </a:rPr>
              <a:t>– Corpus recording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Database design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Exploitation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rgbClr val="FF9934"/>
                </a:solidFill>
              </a:rPr>
              <a:t>Conclusion</a:t>
            </a:r>
            <a:endParaRPr lang="en-US" sz="1200" dirty="0">
              <a:solidFill>
                <a:srgbClr val="FF9934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1</a:t>
            </a:r>
            <a:r>
              <a:rPr lang="da-DK" dirty="0" smtClean="0"/>
              <a:t> </a:t>
            </a:r>
            <a:r>
              <a:rPr lang="da-DK" dirty="0"/>
              <a:t>of </a:t>
            </a:r>
            <a:r>
              <a:rPr lang="da-DK" dirty="0" smtClean="0"/>
              <a:t>17</a:t>
            </a:r>
            <a:endParaRPr lang="da-DK" dirty="0"/>
          </a:p>
        </p:txBody>
      </p:sp>
      <p:pic>
        <p:nvPicPr>
          <p:cNvPr id="6147" name="Picture 5" descr="MissingPiece4_dimmed40%_fuzzyBorderSpl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050"/>
            <a:ext cx="9144000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b="1" dirty="0" smtClean="0"/>
          </a:p>
          <a:p>
            <a:pPr>
              <a:buFontTx/>
              <a:buChar char="•"/>
            </a:pPr>
            <a:endParaRPr lang="en-US" b="1" dirty="0" smtClean="0"/>
          </a:p>
          <a:p>
            <a:pPr>
              <a:buFontTx/>
              <a:buChar char="•"/>
            </a:pPr>
            <a:r>
              <a:rPr lang="en-US" sz="3600" b="1" dirty="0" smtClean="0"/>
              <a:t>Dyslexia</a:t>
            </a:r>
          </a:p>
          <a:p>
            <a:pPr>
              <a:buFontTx/>
              <a:buChar char="•"/>
            </a:pPr>
            <a:r>
              <a:rPr lang="en-US" sz="3600" b="1" dirty="0" smtClean="0"/>
              <a:t>Corpus recording</a:t>
            </a:r>
          </a:p>
          <a:p>
            <a:pPr>
              <a:buFontTx/>
              <a:buChar char="•"/>
            </a:pPr>
            <a:r>
              <a:rPr lang="en-US" sz="3600" b="1" dirty="0" smtClean="0"/>
              <a:t>Database design</a:t>
            </a:r>
          </a:p>
          <a:p>
            <a:pPr>
              <a:buFontTx/>
              <a:buChar char="•"/>
            </a:pPr>
            <a:r>
              <a:rPr lang="en-US" sz="3600" b="1" dirty="0" smtClean="0"/>
              <a:t>Corpus analyses</a:t>
            </a:r>
          </a:p>
          <a:p>
            <a:pPr>
              <a:buFontTx/>
              <a:buChar char="•"/>
            </a:pPr>
            <a:r>
              <a:rPr lang="en-US" sz="3600" b="1" dirty="0" smtClean="0"/>
              <a:t>Exploitation</a:t>
            </a:r>
          </a:p>
          <a:p>
            <a:pPr>
              <a:buFontTx/>
              <a:buChar char="•"/>
            </a:pPr>
            <a:r>
              <a:rPr lang="en-US" sz="3600" b="1" dirty="0" smtClean="0"/>
              <a:t>Conclusion and future work</a:t>
            </a:r>
          </a:p>
        </p:txBody>
      </p:sp>
      <p:sp>
        <p:nvSpPr>
          <p:cNvPr id="614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solidFill>
                  <a:schemeClr val="bg1"/>
                </a:solidFill>
              </a:rPr>
              <a:t>Outline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5400" dirty="0" smtClean="0"/>
              <a:t>Thank you for your attention.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Slide 2</a:t>
            </a:r>
            <a:r>
              <a:rPr lang="en-US" dirty="0" smtClean="0"/>
              <a:t> </a:t>
            </a:r>
            <a:r>
              <a:rPr lang="en-US" dirty="0"/>
              <a:t>of </a:t>
            </a:r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1066800"/>
            <a:ext cx="3289300" cy="685800"/>
          </a:xfrm>
        </p:spPr>
        <p:txBody>
          <a:bodyPr/>
          <a:lstStyle/>
          <a:p>
            <a:pPr eaLnBrk="1" hangingPunct="1"/>
            <a:r>
              <a:rPr lang="en-US" sz="3600" smtClean="0"/>
              <a:t>Dyslexia</a:t>
            </a:r>
          </a:p>
        </p:txBody>
      </p:sp>
      <p:pic>
        <p:nvPicPr>
          <p:cNvPr id="173061" name="Picture 5" descr="explodingWords_fuzzyBorder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1719263"/>
            <a:ext cx="6408738" cy="4805362"/>
          </a:xfrm>
          <a:noFill/>
        </p:spPr>
      </p:pic>
      <p:sp>
        <p:nvSpPr>
          <p:cNvPr id="7173" name="Rectangle 12"/>
          <p:cNvSpPr>
            <a:spLocks noChangeArrowheads="1"/>
          </p:cNvSpPr>
          <p:nvPr/>
        </p:nvSpPr>
        <p:spPr bwMode="auto">
          <a:xfrm>
            <a:off x="6732588" y="1928813"/>
            <a:ext cx="2268537" cy="4500562"/>
          </a:xfrm>
          <a:prstGeom prst="rect">
            <a:avLst/>
          </a:prstGeom>
          <a:solidFill>
            <a:schemeClr val="bg1">
              <a:alpha val="70195"/>
            </a:schemeClr>
          </a:solidFill>
          <a:ln w="6350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7174" name="Text Box 11"/>
          <p:cNvSpPr txBox="1">
            <a:spLocks noChangeArrowheads="1"/>
          </p:cNvSpPr>
          <p:nvPr/>
        </p:nvSpPr>
        <p:spPr bwMode="auto">
          <a:xfrm>
            <a:off x="6643688" y="1928813"/>
            <a:ext cx="2468562" cy="4557712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buClr>
                <a:srgbClr val="FF9934"/>
              </a:buClr>
              <a:buSzPct val="120000"/>
              <a:buFontTx/>
              <a:buChar char="o"/>
            </a:pPr>
            <a:r>
              <a:rPr lang="en-US" sz="1800"/>
              <a:t> </a:t>
            </a:r>
            <a:r>
              <a:rPr lang="en-US" sz="1600"/>
              <a:t>Difficulties </a:t>
            </a:r>
          </a:p>
          <a:p>
            <a:pPr>
              <a:buClr>
                <a:srgbClr val="FF9934"/>
              </a:buClr>
              <a:buSzPct val="120000"/>
            </a:pPr>
            <a:r>
              <a:rPr lang="en-US" sz="1600"/>
              <a:t>    understanding text</a:t>
            </a:r>
          </a:p>
          <a:p>
            <a:pPr>
              <a:buClr>
                <a:srgbClr val="FF9934"/>
              </a:buClr>
              <a:buSzPct val="120000"/>
            </a:pPr>
            <a:endParaRPr lang="en-US" sz="1600"/>
          </a:p>
          <a:p>
            <a:pPr>
              <a:buClr>
                <a:srgbClr val="FF9934"/>
              </a:buClr>
              <a:buSzPct val="120000"/>
              <a:buFontTx/>
              <a:buChar char="o"/>
            </a:pPr>
            <a:r>
              <a:rPr lang="en-US" sz="1600"/>
              <a:t> Guessing based on </a:t>
            </a:r>
          </a:p>
          <a:p>
            <a:pPr>
              <a:buClr>
                <a:srgbClr val="FF9934"/>
              </a:buClr>
              <a:buSzPct val="120000"/>
            </a:pPr>
            <a:r>
              <a:rPr lang="en-US" sz="1600"/>
              <a:t>    content</a:t>
            </a:r>
          </a:p>
          <a:p>
            <a:pPr>
              <a:buClr>
                <a:srgbClr val="FF9934"/>
              </a:buClr>
              <a:buSzPct val="120000"/>
              <a:buFontTx/>
              <a:buChar char="o"/>
            </a:pPr>
            <a:endParaRPr lang="en-US" sz="1600"/>
          </a:p>
          <a:p>
            <a:pPr>
              <a:buClr>
                <a:srgbClr val="FF9934"/>
              </a:buClr>
              <a:buSzPct val="120000"/>
              <a:buFontTx/>
              <a:buChar char="o"/>
            </a:pPr>
            <a:r>
              <a:rPr lang="en-US" sz="1600"/>
              <a:t> Slow reading</a:t>
            </a:r>
          </a:p>
          <a:p>
            <a:pPr>
              <a:buClr>
                <a:srgbClr val="FF9934"/>
              </a:buClr>
              <a:buSzPct val="120000"/>
              <a:buFontTx/>
              <a:buChar char="o"/>
            </a:pPr>
            <a:endParaRPr lang="en-US" sz="1600"/>
          </a:p>
          <a:p>
            <a:pPr>
              <a:buClr>
                <a:srgbClr val="FF9934"/>
              </a:buClr>
              <a:buSzPct val="120000"/>
              <a:buFontTx/>
              <a:buChar char="o"/>
            </a:pPr>
            <a:r>
              <a:rPr lang="en-US" sz="1600"/>
              <a:t> Punctuation </a:t>
            </a:r>
          </a:p>
          <a:p>
            <a:pPr>
              <a:buClr>
                <a:srgbClr val="FF9934"/>
              </a:buClr>
              <a:buSzPct val="120000"/>
            </a:pPr>
            <a:r>
              <a:rPr lang="en-US" sz="1600"/>
              <a:t>   difficulties</a:t>
            </a:r>
          </a:p>
          <a:p>
            <a:pPr>
              <a:buClr>
                <a:srgbClr val="FF9934"/>
              </a:buClr>
              <a:buSzPct val="120000"/>
              <a:buFontTx/>
              <a:buChar char="o"/>
            </a:pPr>
            <a:endParaRPr lang="en-US" sz="1600"/>
          </a:p>
          <a:p>
            <a:pPr>
              <a:buClr>
                <a:srgbClr val="FF9934"/>
              </a:buClr>
              <a:buSzPct val="120000"/>
              <a:buFontTx/>
              <a:buChar char="o"/>
            </a:pPr>
            <a:r>
              <a:rPr lang="en-US" sz="1600"/>
              <a:t> Mixing up similar </a:t>
            </a:r>
          </a:p>
          <a:p>
            <a:pPr>
              <a:buClr>
                <a:srgbClr val="FF9934"/>
              </a:buClr>
              <a:buSzPct val="120000"/>
            </a:pPr>
            <a:r>
              <a:rPr lang="en-US" sz="1600"/>
              <a:t>    letters/words</a:t>
            </a:r>
          </a:p>
          <a:p>
            <a:pPr>
              <a:buClr>
                <a:srgbClr val="FF9934"/>
              </a:buClr>
              <a:buSzPct val="120000"/>
              <a:buFontTx/>
              <a:buChar char="o"/>
            </a:pPr>
            <a:endParaRPr lang="en-US" sz="1600"/>
          </a:p>
          <a:p>
            <a:pPr>
              <a:buClr>
                <a:srgbClr val="FF9934"/>
              </a:buClr>
              <a:buSzPct val="120000"/>
              <a:buFontTx/>
              <a:buChar char="o"/>
            </a:pPr>
            <a:r>
              <a:rPr lang="en-US" sz="1600"/>
              <a:t> Addition/omission of </a:t>
            </a:r>
          </a:p>
          <a:p>
            <a:pPr>
              <a:buClr>
                <a:srgbClr val="FF9934"/>
              </a:buClr>
              <a:buSzPct val="120000"/>
            </a:pPr>
            <a:r>
              <a:rPr lang="en-US" sz="1600"/>
              <a:t>    words</a:t>
            </a:r>
          </a:p>
          <a:p>
            <a:pPr>
              <a:buClr>
                <a:srgbClr val="FF9934"/>
              </a:buClr>
              <a:buSzPct val="120000"/>
              <a:buFontTx/>
              <a:buChar char="o"/>
            </a:pPr>
            <a:endParaRPr lang="en-US" sz="1600"/>
          </a:p>
          <a:p>
            <a:pPr>
              <a:buClr>
                <a:srgbClr val="FF9934"/>
              </a:buClr>
              <a:buSzPct val="120000"/>
              <a:buFontTx/>
              <a:buChar char="o"/>
            </a:pPr>
            <a:r>
              <a:rPr lang="en-US" sz="1600"/>
              <a:t> …</a:t>
            </a:r>
          </a:p>
        </p:txBody>
      </p:sp>
      <p:pic>
        <p:nvPicPr>
          <p:cNvPr id="173064" name="Picture 8" descr="dyslexiaInCountries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0988" y="2997200"/>
            <a:ext cx="1987550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rgbClr val="FF9934"/>
                </a:solidFill>
              </a:rPr>
              <a:t>Dyslexia </a:t>
            </a:r>
            <a:r>
              <a:rPr lang="en-US" sz="1200" dirty="0" smtClean="0">
                <a:solidFill>
                  <a:schemeClr val="folHlink"/>
                </a:solidFill>
              </a:rPr>
              <a:t>– Corpus recording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Database design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Exploitation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Conclusion</a:t>
            </a:r>
            <a:endParaRPr lang="en-US" sz="12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07407E-6 L 0.25591 4.07407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3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</a:t>
            </a:r>
            <a:r>
              <a:rPr lang="da-DK" dirty="0" smtClean="0"/>
              <a:t>3 of 17</a:t>
            </a:r>
            <a:endParaRPr lang="da-DK" dirty="0"/>
          </a:p>
        </p:txBody>
      </p:sp>
      <p:pic>
        <p:nvPicPr>
          <p:cNvPr id="8195" name="Picture 2" descr="MicrophonePlugs_grayOverlay"/>
          <p:cNvPicPr>
            <a:picLocks noChangeAspect="1" noChangeArrowheads="1"/>
          </p:cNvPicPr>
          <p:nvPr/>
        </p:nvPicPr>
        <p:blipFill>
          <a:blip r:embed="rId3" cstate="print"/>
          <a:srcRect t="6564" r="17184"/>
          <a:stretch>
            <a:fillRect/>
          </a:stretch>
        </p:blipFill>
        <p:spPr bwMode="auto">
          <a:xfrm>
            <a:off x="-15875" y="919163"/>
            <a:ext cx="9159875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5761038"/>
          </a:xfrm>
          <a:prstGeom prst="rect">
            <a:avLst/>
          </a:prstGeom>
          <a:solidFill>
            <a:schemeClr val="bg1">
              <a:alpha val="50195"/>
            </a:schemeClr>
          </a:solidFill>
          <a:ln w="6350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819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a-DK" sz="3600" smtClean="0"/>
              <a:t>Corpus </a:t>
            </a:r>
            <a:r>
              <a:rPr lang="en-US" sz="3600" smtClean="0"/>
              <a:t>Recording (Danish speech)</a:t>
            </a:r>
          </a:p>
        </p:txBody>
      </p:sp>
      <p:sp>
        <p:nvSpPr>
          <p:cNvPr id="819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1893888"/>
            <a:ext cx="8207375" cy="4535487"/>
          </a:xfrm>
          <a:noFill/>
        </p:spPr>
        <p:txBody>
          <a:bodyPr/>
          <a:lstStyle/>
          <a:p>
            <a:pPr>
              <a:buFontTx/>
              <a:buChar char="•"/>
            </a:pPr>
            <a:r>
              <a:rPr lang="en-US" sz="2400" dirty="0" smtClean="0"/>
              <a:t>Recording, and annotation, of </a:t>
            </a:r>
            <a:r>
              <a:rPr lang="en-US" sz="2400" b="1" dirty="0" smtClean="0"/>
              <a:t>prompted</a:t>
            </a:r>
            <a:r>
              <a:rPr lang="en-US" sz="2400" dirty="0" smtClean="0"/>
              <a:t> reading in a silent environment.</a:t>
            </a:r>
          </a:p>
          <a:p>
            <a:pPr lvl="1" eaLnBrk="1" hangingPunct="1"/>
            <a:r>
              <a:rPr lang="en-US" sz="2400" dirty="0" smtClean="0"/>
              <a:t>Close-talking headset</a:t>
            </a:r>
          </a:p>
          <a:p>
            <a:pPr lvl="1" eaLnBrk="1" hangingPunct="1"/>
            <a:r>
              <a:rPr lang="en-US" sz="2400" dirty="0" smtClean="0"/>
              <a:t>Wave format  (sample rate 22050 Hz.)</a:t>
            </a:r>
          </a:p>
          <a:p>
            <a:pPr>
              <a:buFontTx/>
              <a:buChar char="•"/>
            </a:pPr>
            <a:r>
              <a:rPr lang="en-US" sz="2400" dirty="0" smtClean="0"/>
              <a:t>8 subjects with different levels of dyslexia (’mild’ to ’severe’)</a:t>
            </a:r>
          </a:p>
          <a:p>
            <a:pPr lvl="1" eaLnBrk="1" hangingPunct="1"/>
            <a:r>
              <a:rPr lang="en-US" sz="2400" dirty="0" smtClean="0"/>
              <a:t>3 males, 5 females (average age 25 years)</a:t>
            </a:r>
          </a:p>
          <a:p>
            <a:pPr>
              <a:buFontTx/>
              <a:buChar char="•"/>
            </a:pPr>
            <a:r>
              <a:rPr lang="en-US" sz="2400" dirty="0" smtClean="0"/>
              <a:t>Text material of increasing difficulty – 10 different texts</a:t>
            </a:r>
          </a:p>
          <a:p>
            <a:pPr lvl="1" eaLnBrk="1" hangingPunct="1"/>
            <a:r>
              <a:rPr lang="en-US" sz="2400" dirty="0" smtClean="0"/>
              <a:t>Font-size</a:t>
            </a:r>
          </a:p>
          <a:p>
            <a:pPr lvl="1" eaLnBrk="1" hangingPunct="1"/>
            <a:r>
              <a:rPr lang="en-US" sz="2400" dirty="0" smtClean="0"/>
              <a:t>Word-length</a:t>
            </a:r>
          </a:p>
          <a:p>
            <a:pPr lvl="1" eaLnBrk="1" hangingPunct="1"/>
            <a:r>
              <a:rPr lang="en-US" sz="2400" dirty="0" smtClean="0"/>
              <a:t>Word frequency</a:t>
            </a:r>
          </a:p>
          <a:p>
            <a:pPr lvl="1" eaLnBrk="1" hangingPunct="1"/>
            <a:r>
              <a:rPr lang="en-US" sz="2400" dirty="0" smtClean="0"/>
              <a:t>Line-spacing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chemeClr val="folHlink"/>
                </a:solidFill>
              </a:rPr>
              <a:t>Dyslexia</a:t>
            </a:r>
            <a:r>
              <a:rPr lang="en-US" sz="1200" dirty="0" smtClean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rgbClr val="FF9934"/>
                </a:solidFill>
              </a:rPr>
              <a:t>Corpus recording</a:t>
            </a:r>
            <a:r>
              <a:rPr lang="en-US" sz="1200" dirty="0" smtClean="0">
                <a:solidFill>
                  <a:schemeClr val="folHlink"/>
                </a:solidFill>
              </a:rPr>
              <a:t>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Database design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Exploitation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Conclusion</a:t>
            </a:r>
            <a:endParaRPr lang="en-US" sz="12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</a:t>
            </a:r>
            <a:r>
              <a:rPr lang="da-DK" dirty="0" smtClean="0"/>
              <a:t>4 of 17</a:t>
            </a:r>
            <a:endParaRPr lang="da-DK" dirty="0"/>
          </a:p>
        </p:txBody>
      </p:sp>
      <p:pic>
        <p:nvPicPr>
          <p:cNvPr id="9219" name="Picture 2" descr="MicrophonePlugs_grayOverlay"/>
          <p:cNvPicPr>
            <a:picLocks noChangeAspect="1" noChangeArrowheads="1"/>
          </p:cNvPicPr>
          <p:nvPr/>
        </p:nvPicPr>
        <p:blipFill>
          <a:blip r:embed="rId3" cstate="print"/>
          <a:srcRect t="6564" r="17184"/>
          <a:stretch>
            <a:fillRect/>
          </a:stretch>
        </p:blipFill>
        <p:spPr bwMode="auto">
          <a:xfrm>
            <a:off x="-15875" y="919163"/>
            <a:ext cx="9159875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5761038"/>
          </a:xfrm>
          <a:prstGeom prst="rect">
            <a:avLst/>
          </a:prstGeom>
          <a:solidFill>
            <a:schemeClr val="bg1">
              <a:alpha val="50195"/>
            </a:schemeClr>
          </a:solidFill>
          <a:ln w="6350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922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a-DK" sz="3600" smtClean="0"/>
              <a:t>Database Design</a:t>
            </a:r>
            <a:endParaRPr lang="en-US" sz="3600" smtClean="0"/>
          </a:p>
        </p:txBody>
      </p:sp>
      <p:sp>
        <p:nvSpPr>
          <p:cNvPr id="922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1571625"/>
            <a:ext cx="8207375" cy="4535488"/>
          </a:xfrm>
          <a:noFill/>
        </p:spPr>
        <p:txBody>
          <a:bodyPr/>
          <a:lstStyle/>
          <a:p>
            <a:pPr lvl="2" eaLnBrk="1" hangingPunct="1">
              <a:buFontTx/>
              <a:buNone/>
            </a:pPr>
            <a:endParaRPr lang="en-US" smtClean="0"/>
          </a:p>
          <a:p>
            <a:pPr>
              <a:buFontTx/>
              <a:buChar char="•"/>
            </a:pPr>
            <a:r>
              <a:rPr lang="en-US" sz="2800" smtClean="0"/>
              <a:t>Annotation at word-level using the open source tool ’Praat’</a:t>
            </a:r>
          </a:p>
          <a:p>
            <a:pPr>
              <a:buFontTx/>
              <a:buChar char="•"/>
            </a:pPr>
            <a:r>
              <a:rPr lang="en-US" sz="2800" smtClean="0"/>
              <a:t>Multi-layer approach, supporting links between connected audio events (i.e. between word substitutions and the words that were supposed to be read)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000125" y="4575175"/>
          <a:ext cx="7143800" cy="185420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758057"/>
                <a:gridCol w="538574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Layer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Content</a:t>
                      </a:r>
                      <a:endParaRPr lang="en-US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’Orhto’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Orthographic</a:t>
                      </a:r>
                      <a:r>
                        <a:rPr lang="en-US" baseline="0" noProof="0" smtClean="0"/>
                        <a:t> annotation</a:t>
                      </a:r>
                      <a:endParaRPr lang="en-US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’Error’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Type of error (e.g. insertion,</a:t>
                      </a:r>
                      <a:r>
                        <a:rPr lang="en-US" baseline="0" noProof="0" smtClean="0"/>
                        <a:t> substitution, etc.)</a:t>
                      </a:r>
                      <a:endParaRPr lang="en-US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’Prompt’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smtClean="0"/>
                        <a:t>Word</a:t>
                      </a:r>
                      <a:r>
                        <a:rPr lang="en-US" baseline="0" noProof="0" smtClean="0"/>
                        <a:t> intended to be read in case of errors</a:t>
                      </a:r>
                      <a:endParaRPr lang="en-US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noProof="0" smtClean="0"/>
                        <a:t>’Timing Event’</a:t>
                      </a:r>
                      <a:endParaRPr lang="en-US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noProof="0" dirty="0" smtClean="0"/>
                        <a:t>Temporal inconsistencies</a:t>
                      </a:r>
                      <a:r>
                        <a:rPr lang="en-US" baseline="0" noProof="0" dirty="0" smtClean="0"/>
                        <a:t> (i.e. jumps or pauses)</a:t>
                      </a:r>
                      <a:endParaRPr lang="en-US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chemeClr val="folHlink"/>
                </a:solidFill>
              </a:rPr>
              <a:t>Dyslexia</a:t>
            </a:r>
            <a:r>
              <a:rPr lang="en-US" sz="1200" dirty="0" smtClean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chemeClr val="folHlink"/>
                </a:solidFill>
              </a:rPr>
              <a:t>– Corpus recording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rgbClr val="FF9934"/>
                </a:solidFill>
              </a:rPr>
              <a:t>Database design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Exploitation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Conclusion</a:t>
            </a:r>
            <a:endParaRPr lang="en-US" sz="12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5</a:t>
            </a:r>
            <a:r>
              <a:rPr lang="da-DK" dirty="0" smtClean="0"/>
              <a:t> </a:t>
            </a:r>
            <a:r>
              <a:rPr lang="da-DK" dirty="0"/>
              <a:t>of </a:t>
            </a:r>
            <a:r>
              <a:rPr lang="da-DK" dirty="0" smtClean="0"/>
              <a:t>17</a:t>
            </a:r>
            <a:endParaRPr lang="da-DK" dirty="0"/>
          </a:p>
        </p:txBody>
      </p:sp>
      <p:pic>
        <p:nvPicPr>
          <p:cNvPr id="10243" name="Picture 2" descr="MicrophonePlugs_grayOverlay"/>
          <p:cNvPicPr>
            <a:picLocks noChangeAspect="1" noChangeArrowheads="1"/>
          </p:cNvPicPr>
          <p:nvPr/>
        </p:nvPicPr>
        <p:blipFill>
          <a:blip r:embed="rId3" cstate="print"/>
          <a:srcRect t="6564" r="17184"/>
          <a:stretch>
            <a:fillRect/>
          </a:stretch>
        </p:blipFill>
        <p:spPr bwMode="auto">
          <a:xfrm>
            <a:off x="-15875" y="919163"/>
            <a:ext cx="9159875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0" y="908050"/>
            <a:ext cx="9144000" cy="5761038"/>
          </a:xfrm>
          <a:prstGeom prst="rect">
            <a:avLst/>
          </a:prstGeom>
          <a:solidFill>
            <a:schemeClr val="bg1">
              <a:alpha val="50195"/>
            </a:schemeClr>
          </a:solidFill>
          <a:ln w="6350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024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a-DK" sz="3600" smtClean="0"/>
              <a:t>Corpus Analyses</a:t>
            </a:r>
            <a:endParaRPr lang="en-US" sz="3600" smtClean="0"/>
          </a:p>
        </p:txBody>
      </p:sp>
      <p:sp>
        <p:nvSpPr>
          <p:cNvPr id="1024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1465263"/>
            <a:ext cx="8207375" cy="5035571"/>
          </a:xfrm>
          <a:noFill/>
        </p:spPr>
        <p:txBody>
          <a:bodyPr>
            <a:normAutofit fontScale="92500" lnSpcReduction="10000"/>
          </a:bodyPr>
          <a:lstStyle/>
          <a:p>
            <a:pPr lvl="2" eaLnBrk="1" hangingPunct="1">
              <a:buFontTx/>
              <a:buNone/>
            </a:pPr>
            <a:endParaRPr lang="en-US" dirty="0" smtClean="0"/>
          </a:p>
          <a:p>
            <a:pPr>
              <a:buFontTx/>
              <a:buChar char="•"/>
            </a:pPr>
            <a:r>
              <a:rPr lang="en-US" sz="2800" dirty="0" smtClean="0"/>
              <a:t>In total..</a:t>
            </a:r>
          </a:p>
          <a:p>
            <a:pPr lvl="1" eaLnBrk="1" hangingPunct="1"/>
            <a:r>
              <a:rPr lang="en-US" sz="2800" dirty="0" smtClean="0"/>
              <a:t>Approximately 100 minutes of fully annotated speech (including silence and filled pauses)</a:t>
            </a:r>
          </a:p>
          <a:p>
            <a:pPr lvl="1" eaLnBrk="1" hangingPunct="1"/>
            <a:r>
              <a:rPr lang="en-US" sz="2800" dirty="0" smtClean="0"/>
              <a:t>7578 words</a:t>
            </a:r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>
              <a:buFontTx/>
              <a:buChar char="•"/>
            </a:pPr>
            <a:r>
              <a:rPr lang="en-US" sz="2800" dirty="0" smtClean="0"/>
              <a:t>In general</a:t>
            </a:r>
          </a:p>
          <a:p>
            <a:pPr lvl="1" eaLnBrk="1" hangingPunct="1"/>
            <a:r>
              <a:rPr lang="en-US" sz="2800" dirty="0" err="1" smtClean="0"/>
              <a:t>Misreadings</a:t>
            </a:r>
            <a:r>
              <a:rPr lang="en-US" sz="2800" dirty="0" smtClean="0"/>
              <a:t> occur quite frequently (in average 21% of all words are misread)</a:t>
            </a:r>
          </a:p>
          <a:p>
            <a:pPr lvl="2" eaLnBrk="1" hangingPunct="1"/>
            <a:r>
              <a:rPr lang="en-US" sz="2800" dirty="0" smtClean="0"/>
              <a:t>This is strongly negatively correlated with speaking rate (r=-0.84)</a:t>
            </a:r>
          </a:p>
          <a:p>
            <a:pPr lvl="1" eaLnBrk="1" hangingPunct="1"/>
            <a:r>
              <a:rPr lang="en-US" sz="2800" dirty="0" smtClean="0"/>
              <a:t>Speaking rate: 38.67 – 115 words/minute</a:t>
            </a:r>
          </a:p>
          <a:p>
            <a:pPr lvl="2" eaLnBrk="1" hangingPunct="1"/>
            <a:r>
              <a:rPr lang="en-US" sz="2800" dirty="0" smtClean="0"/>
              <a:t>In average 76.86 words/minute</a:t>
            </a:r>
          </a:p>
          <a:p>
            <a:pPr lvl="2" eaLnBrk="1" hangingPunct="1"/>
            <a:endParaRPr lang="en-US" sz="2800" dirty="0" smtClean="0"/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chemeClr val="folHlink"/>
                </a:solidFill>
              </a:rPr>
              <a:t>Dyslexia</a:t>
            </a:r>
            <a:r>
              <a:rPr lang="en-US" sz="1200" dirty="0" smtClean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chemeClr val="folHlink"/>
                </a:solidFill>
              </a:rPr>
              <a:t>– Corpus recording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Database design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rgbClr val="FF9934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Exploitation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Conclusion</a:t>
            </a:r>
            <a:endParaRPr lang="en-US" sz="12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6</a:t>
            </a:r>
            <a:r>
              <a:rPr lang="da-DK" dirty="0" smtClean="0"/>
              <a:t> </a:t>
            </a:r>
            <a:r>
              <a:rPr lang="da-DK" dirty="0"/>
              <a:t>of </a:t>
            </a:r>
            <a:r>
              <a:rPr lang="da-DK" dirty="0" smtClean="0"/>
              <a:t>17</a:t>
            </a:r>
            <a:endParaRPr lang="da-DK" dirty="0"/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a-DK" sz="3600" smtClean="0"/>
              <a:t>Corpus Analyses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28625" y="1931988"/>
            <a:ext cx="8207375" cy="354012"/>
          </a:xfrm>
          <a:noFill/>
        </p:spPr>
        <p:txBody>
          <a:bodyPr>
            <a:spAutoFit/>
          </a:bodyPr>
          <a:lstStyle/>
          <a:p>
            <a:r>
              <a:rPr lang="en-US" sz="2000" smtClean="0"/>
              <a:t>Frequent </a:t>
            </a:r>
            <a:r>
              <a:rPr lang="en-US" sz="2000" b="1" smtClean="0"/>
              <a:t>regressions</a:t>
            </a:r>
            <a:r>
              <a:rPr lang="en-US" sz="2000" smtClean="0"/>
              <a:t> (and some progressions)</a:t>
            </a:r>
          </a:p>
        </p:txBody>
      </p:sp>
      <p:pic>
        <p:nvPicPr>
          <p:cNvPr id="11269" name="Picture 6" descr="TimeJumps_preliminaryRecordings2_noGradient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0" y="2565400"/>
            <a:ext cx="5470525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7815" name="Text Box 7"/>
          <p:cNvSpPr txBox="1">
            <a:spLocks noChangeArrowheads="1"/>
          </p:cNvSpPr>
          <p:nvPr/>
        </p:nvSpPr>
        <p:spPr bwMode="auto">
          <a:xfrm>
            <a:off x="5795963" y="1412875"/>
            <a:ext cx="3168650" cy="2376488"/>
          </a:xfrm>
          <a:prstGeom prst="rect">
            <a:avLst/>
          </a:prstGeom>
          <a:solidFill>
            <a:schemeClr val="hlink">
              <a:alpha val="50000"/>
            </a:schemeClr>
          </a:solidFill>
          <a:ln w="6350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en-US" sz="1600" dirty="0">
              <a:cs typeface="+mn-cs"/>
            </a:endParaRPr>
          </a:p>
          <a:p>
            <a:pPr>
              <a:defRPr/>
            </a:pPr>
            <a:endParaRPr lang="en-US" sz="1400" dirty="0">
              <a:cs typeface="+mn-cs"/>
            </a:endParaRPr>
          </a:p>
          <a:p>
            <a:pPr>
              <a:defRPr/>
            </a:pPr>
            <a:r>
              <a:rPr lang="en-US" sz="1600" dirty="0">
                <a:cs typeface="+mn-cs"/>
              </a:rPr>
              <a:t>Singular progressions appear to be positively correlated with word length (r=0.47)</a:t>
            </a:r>
          </a:p>
          <a:p>
            <a:pPr>
              <a:defRPr/>
            </a:pPr>
            <a:endParaRPr lang="en-US" sz="1400" dirty="0">
              <a:cs typeface="+mn-cs"/>
            </a:endParaRPr>
          </a:p>
          <a:p>
            <a:pPr>
              <a:defRPr/>
            </a:pPr>
            <a:r>
              <a:rPr lang="en-US" sz="1600" dirty="0">
                <a:cs typeface="+mn-cs"/>
              </a:rPr>
              <a:t>For normal reading, </a:t>
            </a:r>
            <a:r>
              <a:rPr lang="en-US" sz="1600" u="sng" dirty="0">
                <a:cs typeface="+mn-cs"/>
              </a:rPr>
              <a:t>smaller</a:t>
            </a:r>
            <a:r>
              <a:rPr lang="en-US" sz="1600" dirty="0">
                <a:cs typeface="+mn-cs"/>
              </a:rPr>
              <a:t> words are more likely to be skipped than larger ones(!) </a:t>
            </a:r>
            <a:r>
              <a:rPr lang="en-US" sz="1050" b="0" dirty="0">
                <a:cs typeface="+mn-cs"/>
              </a:rPr>
              <a:t>[</a:t>
            </a:r>
            <a:r>
              <a:rPr lang="en-US" sz="1050" b="0" dirty="0" err="1">
                <a:cs typeface="+mn-cs"/>
              </a:rPr>
              <a:t>Brysbaert</a:t>
            </a:r>
            <a:r>
              <a:rPr lang="en-US" sz="1050" b="0" dirty="0">
                <a:cs typeface="+mn-cs"/>
              </a:rPr>
              <a:t> and </a:t>
            </a:r>
            <a:r>
              <a:rPr lang="en-US" sz="1050" b="0" dirty="0" err="1">
                <a:cs typeface="+mn-cs"/>
              </a:rPr>
              <a:t>Vitu</a:t>
            </a:r>
            <a:r>
              <a:rPr lang="en-US" sz="1050" b="0" dirty="0">
                <a:cs typeface="+mn-cs"/>
              </a:rPr>
              <a:t>, 1998]</a:t>
            </a:r>
          </a:p>
        </p:txBody>
      </p:sp>
      <p:pic>
        <p:nvPicPr>
          <p:cNvPr id="11271" name="Picture 9" descr="Symbols-Info-256x25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50" y="909638"/>
            <a:ext cx="7842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chemeClr val="folHlink"/>
                </a:solidFill>
              </a:rPr>
              <a:t>Dyslexia</a:t>
            </a:r>
            <a:r>
              <a:rPr lang="en-US" sz="1200" dirty="0" smtClean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chemeClr val="folHlink"/>
                </a:solidFill>
              </a:rPr>
              <a:t>– Corpus recording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Database design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rgbClr val="FF9934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Exploitation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Conclusion</a:t>
            </a:r>
            <a:endParaRPr lang="en-US" sz="12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7</a:t>
            </a:r>
            <a:r>
              <a:rPr lang="da-DK" dirty="0" smtClean="0"/>
              <a:t> </a:t>
            </a:r>
            <a:r>
              <a:rPr lang="da-DK" dirty="0"/>
              <a:t>of </a:t>
            </a:r>
            <a:r>
              <a:rPr lang="da-DK" dirty="0" smtClean="0"/>
              <a:t>17</a:t>
            </a:r>
            <a:endParaRPr lang="da-DK" dirty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a-DK" sz="3600" smtClean="0"/>
              <a:t>Corpus Analyses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6563" y="1941513"/>
            <a:ext cx="8207375" cy="415925"/>
          </a:xfrm>
          <a:noFill/>
        </p:spPr>
        <p:txBody>
          <a:bodyPr>
            <a:spAutoFit/>
          </a:bodyPr>
          <a:lstStyle/>
          <a:p>
            <a:r>
              <a:rPr lang="en-US" sz="2400" b="1" smtClean="0"/>
              <a:t>Word length</a:t>
            </a:r>
            <a:r>
              <a:rPr lang="en-US" sz="2400" smtClean="0"/>
              <a:t> impact</a:t>
            </a: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5795963" y="1412875"/>
            <a:ext cx="3168650" cy="1295400"/>
          </a:xfrm>
          <a:prstGeom prst="rect">
            <a:avLst/>
          </a:prstGeom>
          <a:solidFill>
            <a:schemeClr val="hlink">
              <a:alpha val="50195"/>
            </a:schemeClr>
          </a:solidFill>
          <a:ln w="635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lIns="90000" tIns="46800" rIns="90000" bIns="46800"/>
          <a:lstStyle/>
          <a:p>
            <a:endParaRPr lang="en-US" sz="1600"/>
          </a:p>
          <a:p>
            <a:endParaRPr lang="en-US" sz="1400"/>
          </a:p>
          <a:p>
            <a:r>
              <a:rPr lang="en-US" sz="1600"/>
              <a:t>Word lengths appear to be positively correlated with misreading frequency (r=0.86)</a:t>
            </a:r>
          </a:p>
          <a:p>
            <a:endParaRPr lang="en-US" sz="1400"/>
          </a:p>
        </p:txBody>
      </p:sp>
      <p:pic>
        <p:nvPicPr>
          <p:cNvPr id="12294" name="Picture 5" descr="Symbols-Info-256x2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50" y="909638"/>
            <a:ext cx="7842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9" descr="RelativeMisreadingsFrequencies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2565400"/>
            <a:ext cx="547052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chemeClr val="folHlink"/>
                </a:solidFill>
              </a:rPr>
              <a:t>Dyslexia</a:t>
            </a:r>
            <a:r>
              <a:rPr lang="en-US" sz="1200" dirty="0" smtClean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chemeClr val="folHlink"/>
                </a:solidFill>
              </a:rPr>
              <a:t>– Corpus recording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Database design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rgbClr val="FF9934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Exploitation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Conclusion</a:t>
            </a:r>
            <a:endParaRPr lang="en-US" sz="12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da-DK" dirty="0"/>
              <a:t>Slide </a:t>
            </a:r>
            <a:r>
              <a:rPr lang="da-DK" dirty="0" smtClean="0"/>
              <a:t>8 </a:t>
            </a:r>
            <a:r>
              <a:rPr lang="da-DK" dirty="0"/>
              <a:t>of </a:t>
            </a:r>
            <a:r>
              <a:rPr lang="da-DK" dirty="0" smtClean="0"/>
              <a:t>17</a:t>
            </a:r>
            <a:endParaRPr lang="da-DK" dirty="0"/>
          </a:p>
        </p:txBody>
      </p:sp>
      <p:sp>
        <p:nvSpPr>
          <p:cNvPr id="3079" name="Rectangle 104"/>
          <p:cNvSpPr>
            <a:spLocks noChangeArrowheads="1"/>
          </p:cNvSpPr>
          <p:nvPr/>
        </p:nvSpPr>
        <p:spPr bwMode="auto">
          <a:xfrm>
            <a:off x="142844" y="3059113"/>
            <a:ext cx="5500726" cy="1727209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a-DK" sz="3600" smtClean="0"/>
              <a:t>Corpus Analyses</a:t>
            </a:r>
          </a:p>
        </p:txBody>
      </p:sp>
      <p:sp>
        <p:nvSpPr>
          <p:cNvPr id="308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2133600"/>
            <a:ext cx="5500726" cy="2446824"/>
          </a:xfrm>
          <a:noFill/>
        </p:spPr>
        <p:txBody>
          <a:bodyPr wrap="square">
            <a:spAutoFit/>
          </a:bodyPr>
          <a:lstStyle/>
          <a:p>
            <a:pPr marL="0" indent="0"/>
            <a:r>
              <a:rPr lang="en-US" sz="2400" b="1" dirty="0" smtClean="0"/>
              <a:t>Abnormal pausing</a:t>
            </a:r>
          </a:p>
          <a:p>
            <a:pPr marL="0" indent="0"/>
            <a:endParaRPr lang="en-US" sz="1600" b="1" dirty="0" smtClean="0"/>
          </a:p>
          <a:p>
            <a:pPr marL="0" indent="0"/>
            <a:endParaRPr lang="en-US" sz="1600" b="1" dirty="0" smtClean="0"/>
          </a:p>
          <a:p>
            <a:pPr marL="0" indent="0"/>
            <a:endParaRPr lang="en-US" sz="1600" b="1" dirty="0" smtClean="0"/>
          </a:p>
          <a:p>
            <a:pPr marL="0" indent="0"/>
            <a:r>
              <a:rPr lang="en-US" sz="2400" b="1" dirty="0" smtClean="0">
                <a:solidFill>
                  <a:schemeClr val="accent2"/>
                </a:solidFill>
                <a:latin typeface="Arial" charset="0"/>
              </a:rPr>
              <a:t>Dyslexic readers with a mean age of 25 years:</a:t>
            </a:r>
          </a:p>
          <a:p>
            <a:pPr marL="0" indent="0"/>
            <a:endParaRPr lang="en-US" sz="2000" b="1" dirty="0" smtClean="0"/>
          </a:p>
          <a:p>
            <a:pPr marL="0" indent="0"/>
            <a:endParaRPr lang="en-US" sz="1600" dirty="0" smtClean="0"/>
          </a:p>
        </p:txBody>
      </p:sp>
      <p:sp>
        <p:nvSpPr>
          <p:cNvPr id="3082" name="Text Box 4"/>
          <p:cNvSpPr txBox="1">
            <a:spLocks noChangeArrowheads="1"/>
          </p:cNvSpPr>
          <p:nvPr/>
        </p:nvSpPr>
        <p:spPr bwMode="auto">
          <a:xfrm>
            <a:off x="5795963" y="1412875"/>
            <a:ext cx="3168650" cy="4679950"/>
          </a:xfrm>
          <a:prstGeom prst="rect">
            <a:avLst/>
          </a:prstGeom>
          <a:solidFill>
            <a:schemeClr val="hlink">
              <a:alpha val="50195"/>
            </a:schemeClr>
          </a:solidFill>
          <a:ln w="635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lIns="90000" tIns="46800" rIns="90000" bIns="46800"/>
          <a:lstStyle/>
          <a:p>
            <a:endParaRPr lang="en-US" sz="1600"/>
          </a:p>
          <a:p>
            <a:r>
              <a:rPr lang="en-US" sz="1600"/>
              <a:t>The average pause length for dyslexics was found to be substantially larger than for </a:t>
            </a:r>
            <a:r>
              <a:rPr lang="en-US" sz="1600" u="sng"/>
              <a:t>normal readers:</a:t>
            </a:r>
          </a:p>
          <a:p>
            <a:endParaRPr lang="en-US" sz="1200"/>
          </a:p>
          <a:p>
            <a:endParaRPr lang="en-US" sz="1200"/>
          </a:p>
          <a:p>
            <a:r>
              <a:rPr lang="en-US" sz="1200">
                <a:solidFill>
                  <a:schemeClr val="accent2"/>
                </a:solidFill>
              </a:rPr>
              <a:t>Non-dyslexic young adult readers:</a:t>
            </a:r>
          </a:p>
          <a:p>
            <a:endParaRPr lang="en-US" sz="1200">
              <a:solidFill>
                <a:schemeClr val="accent2"/>
              </a:solidFill>
            </a:endParaRPr>
          </a:p>
          <a:p>
            <a:r>
              <a:rPr lang="en-US" sz="1200"/>
              <a:t>	</a:t>
            </a:r>
          </a:p>
          <a:p>
            <a:r>
              <a:rPr lang="en-US" sz="1000">
                <a:cs typeface="Arial" charset="0"/>
              </a:rPr>
              <a:t>[Brubaker, 1972]</a:t>
            </a:r>
          </a:p>
          <a:p>
            <a:endParaRPr lang="en-US" sz="1000">
              <a:cs typeface="Arial" charset="0"/>
            </a:endParaRPr>
          </a:p>
          <a:p>
            <a:endParaRPr lang="en-US" sz="1200">
              <a:cs typeface="Arial" charset="0"/>
            </a:endParaRPr>
          </a:p>
          <a:p>
            <a:r>
              <a:rPr lang="en-US" sz="1200">
                <a:solidFill>
                  <a:schemeClr val="accent2"/>
                </a:solidFill>
                <a:cs typeface="Arial" charset="0"/>
              </a:rPr>
              <a:t>Non-dyslexic readers with a mean age of 28.1 years:</a:t>
            </a:r>
          </a:p>
          <a:p>
            <a:endParaRPr lang="en-US" sz="1200">
              <a:cs typeface="Arial" charset="0"/>
            </a:endParaRPr>
          </a:p>
          <a:p>
            <a:endParaRPr lang="en-US" sz="1200">
              <a:cs typeface="Arial" charset="0"/>
            </a:endParaRPr>
          </a:p>
          <a:p>
            <a:r>
              <a:rPr lang="en-US" sz="1000">
                <a:cs typeface="Arial" charset="0"/>
              </a:rPr>
              <a:t>[Horii and Ramig, 1987]</a:t>
            </a:r>
          </a:p>
          <a:p>
            <a:endParaRPr lang="en-US" sz="1000">
              <a:cs typeface="Arial" charset="0"/>
            </a:endParaRPr>
          </a:p>
          <a:p>
            <a:endParaRPr lang="en-US" sz="1200">
              <a:cs typeface="Arial" charset="0"/>
            </a:endParaRPr>
          </a:p>
          <a:p>
            <a:r>
              <a:rPr lang="en-US" sz="1200">
                <a:solidFill>
                  <a:schemeClr val="accent2"/>
                </a:solidFill>
                <a:cs typeface="Arial" charset="0"/>
              </a:rPr>
              <a:t>Elderly non-dyslexic readers</a:t>
            </a:r>
          </a:p>
          <a:p>
            <a:endParaRPr lang="en-US" sz="1200">
              <a:solidFill>
                <a:schemeClr val="accent2"/>
              </a:solidFill>
              <a:cs typeface="Arial" charset="0"/>
            </a:endParaRPr>
          </a:p>
          <a:p>
            <a:endParaRPr lang="en-US" sz="1200">
              <a:solidFill>
                <a:schemeClr val="accent2"/>
              </a:solidFill>
              <a:cs typeface="Arial" charset="0"/>
            </a:endParaRPr>
          </a:p>
          <a:p>
            <a:r>
              <a:rPr lang="en-US" sz="1000">
                <a:cs typeface="Arial" charset="0"/>
              </a:rPr>
              <a:t>[Hammen and Yorkston, 1996]</a:t>
            </a:r>
          </a:p>
        </p:txBody>
      </p:sp>
      <p:pic>
        <p:nvPicPr>
          <p:cNvPr id="3083" name="Picture 5" descr="Symbols-Info-256x25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50" y="909638"/>
            <a:ext cx="7842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97"/>
          <p:cNvGraphicFramePr>
            <a:graphicFrameLocks noChangeAspect="1"/>
          </p:cNvGraphicFramePr>
          <p:nvPr/>
        </p:nvGraphicFramePr>
        <p:xfrm>
          <a:off x="5940425" y="3281363"/>
          <a:ext cx="2857500" cy="269875"/>
        </p:xfrm>
        <a:graphic>
          <a:graphicData uri="http://schemas.openxmlformats.org/presentationml/2006/ole">
            <p:oleObj spid="_x0000_s3074" name="Ligning" r:id="rId5" imgW="2145960" imgH="203040" progId="Equation.3">
              <p:embed/>
            </p:oleObj>
          </a:graphicData>
        </a:graphic>
      </p:graphicFrame>
      <p:graphicFrame>
        <p:nvGraphicFramePr>
          <p:cNvPr id="3075" name="Object 98"/>
          <p:cNvGraphicFramePr>
            <a:graphicFrameLocks noChangeAspect="1"/>
          </p:cNvGraphicFramePr>
          <p:nvPr/>
        </p:nvGraphicFramePr>
        <p:xfrm>
          <a:off x="5940425" y="4506913"/>
          <a:ext cx="2857500" cy="269875"/>
        </p:xfrm>
        <a:graphic>
          <a:graphicData uri="http://schemas.openxmlformats.org/presentationml/2006/ole">
            <p:oleObj spid="_x0000_s3075" name="Equation" r:id="rId6" imgW="2145960" imgH="203040" progId="Equation.3">
              <p:embed/>
            </p:oleObj>
          </a:graphicData>
        </a:graphic>
      </p:graphicFrame>
      <p:graphicFrame>
        <p:nvGraphicFramePr>
          <p:cNvPr id="3076" name="Object 99"/>
          <p:cNvGraphicFramePr>
            <a:graphicFrameLocks noChangeAspect="1"/>
          </p:cNvGraphicFramePr>
          <p:nvPr/>
        </p:nvGraphicFramePr>
        <p:xfrm>
          <a:off x="5934075" y="5551488"/>
          <a:ext cx="2857500" cy="269875"/>
        </p:xfrm>
        <a:graphic>
          <a:graphicData uri="http://schemas.openxmlformats.org/presentationml/2006/ole">
            <p:oleObj spid="_x0000_s3076" name="Equation" r:id="rId7" imgW="2145960" imgH="203040" progId="Equation.3">
              <p:embed/>
            </p:oleObj>
          </a:graphicData>
        </a:graphic>
      </p:graphicFrame>
      <p:graphicFrame>
        <p:nvGraphicFramePr>
          <p:cNvPr id="3077" name="Object 102"/>
          <p:cNvGraphicFramePr>
            <a:graphicFrameLocks noChangeAspect="1"/>
          </p:cNvGraphicFramePr>
          <p:nvPr>
            <p:ph sz="half" idx="2"/>
          </p:nvPr>
        </p:nvGraphicFramePr>
        <p:xfrm>
          <a:off x="142844" y="4117523"/>
          <a:ext cx="5559444" cy="525923"/>
        </p:xfrm>
        <a:graphic>
          <a:graphicData uri="http://schemas.openxmlformats.org/presentationml/2006/ole">
            <p:oleObj spid="_x0000_s3077" name="Equation" r:id="rId8" imgW="2145960" imgH="203040" progId="Equation.3">
              <p:embed/>
            </p:oleObj>
          </a:graphicData>
        </a:graphic>
      </p:graphicFrame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69850" y="6610892"/>
            <a:ext cx="7222147" cy="27918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en-US" sz="1200" dirty="0" smtClean="0">
                <a:solidFill>
                  <a:schemeClr val="folHlink"/>
                </a:solidFill>
              </a:rPr>
              <a:t>Dyslexia</a:t>
            </a:r>
            <a:r>
              <a:rPr lang="en-US" sz="1200" dirty="0" smtClean="0">
                <a:solidFill>
                  <a:srgbClr val="FF9934"/>
                </a:solidFill>
              </a:rPr>
              <a:t> </a:t>
            </a:r>
            <a:r>
              <a:rPr lang="en-US" sz="1200" dirty="0" smtClean="0">
                <a:solidFill>
                  <a:schemeClr val="folHlink"/>
                </a:solidFill>
              </a:rPr>
              <a:t>– Corpus recording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Database design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rgbClr val="FF9934"/>
                </a:solidFill>
              </a:rPr>
              <a:t>Corpus analyses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Exploitation </a:t>
            </a:r>
            <a:r>
              <a:rPr lang="en-US" sz="1200" dirty="0">
                <a:solidFill>
                  <a:schemeClr val="folHlink"/>
                </a:solidFill>
              </a:rPr>
              <a:t>– </a:t>
            </a:r>
            <a:r>
              <a:rPr lang="en-US" sz="1200" dirty="0" smtClean="0">
                <a:solidFill>
                  <a:schemeClr val="folHlink"/>
                </a:solidFill>
              </a:rPr>
              <a:t>Conclusion</a:t>
            </a:r>
            <a:endParaRPr lang="en-US" sz="1200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au_en_06">
  <a:themeElements>
    <a:clrScheme name="aau_en_06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au_en_06">
      <a:majorFont>
        <a:latin typeface="Gill Sans MT"/>
        <a:ea typeface=""/>
        <a:cs typeface=""/>
      </a:majorFont>
      <a:minorFont>
        <a:latin typeface="Gill Sans MT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50000"/>
          </a:schemeClr>
        </a:solidFill>
        <a:ln w="6350" cap="flat" cmpd="sng" algn="ctr">
          <a:solidFill>
            <a:schemeClr val="hlink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>
            <a:alpha val="50000"/>
          </a:schemeClr>
        </a:solidFill>
        <a:ln w="6350" cap="flat" cmpd="sng" algn="ctr">
          <a:solidFill>
            <a:schemeClr val="hlink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au_en_06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u_en_06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u_en_06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u_en_06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u_en_06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u_en_06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u_en_06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aau_en_06</Template>
  <TotalTime>83078</TotalTime>
  <Words>1080</Words>
  <Application>Microsoft Office PowerPoint</Application>
  <PresentationFormat>On-screen Show (4:3)</PresentationFormat>
  <Paragraphs>237</Paragraphs>
  <Slides>20</Slides>
  <Notes>20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aau_en_06</vt:lpstr>
      <vt:lpstr>Image</vt:lpstr>
      <vt:lpstr>Ligning</vt:lpstr>
      <vt:lpstr>Equation</vt:lpstr>
      <vt:lpstr>A Speech Corpus for  Dyslexic Reading Training</vt:lpstr>
      <vt:lpstr>Outline</vt:lpstr>
      <vt:lpstr>Dyslexia</vt:lpstr>
      <vt:lpstr>Corpus Recording (Danish speech)</vt:lpstr>
      <vt:lpstr>Database Design</vt:lpstr>
      <vt:lpstr>Corpus Analyses</vt:lpstr>
      <vt:lpstr>Corpus Analyses</vt:lpstr>
      <vt:lpstr>Corpus Analyses</vt:lpstr>
      <vt:lpstr>Corpus Analyses</vt:lpstr>
      <vt:lpstr>Example..</vt:lpstr>
      <vt:lpstr>Exploitation</vt:lpstr>
      <vt:lpstr>Exploitation</vt:lpstr>
      <vt:lpstr>Exploitation</vt:lpstr>
      <vt:lpstr>Exploitation</vt:lpstr>
      <vt:lpstr>Exploitation</vt:lpstr>
      <vt:lpstr>Exploitation</vt:lpstr>
      <vt:lpstr>Conclusion</vt:lpstr>
      <vt:lpstr>Conclusion</vt:lpstr>
      <vt:lpstr>Future work</vt:lpstr>
      <vt:lpstr>Thank you for your attention.</vt:lpstr>
    </vt:vector>
  </TitlesOfParts>
  <Company>Aalborg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Multimodal Reading Training for Dyslexics</dc:title>
  <dc:creator>Jakob S. Pedersen</dc:creator>
  <dc:description/>
  <cp:lastModifiedBy>jsp</cp:lastModifiedBy>
  <cp:revision>491</cp:revision>
  <dcterms:created xsi:type="dcterms:W3CDTF">2008-02-05T12:42:10Z</dcterms:created>
  <dcterms:modified xsi:type="dcterms:W3CDTF">2010-05-19T15:35:49Z</dcterms:modified>
</cp:coreProperties>
</file>