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6" r:id="rId4"/>
    <p:sldId id="258" r:id="rId5"/>
    <p:sldId id="264" r:id="rId6"/>
    <p:sldId id="265" r:id="rId7"/>
    <p:sldId id="259" r:id="rId8"/>
    <p:sldId id="267" r:id="rId9"/>
    <p:sldId id="260" r:id="rId10"/>
    <p:sldId id="268" r:id="rId11"/>
    <p:sldId id="269" r:id="rId12"/>
    <p:sldId id="272" r:id="rId13"/>
    <p:sldId id="261" r:id="rId14"/>
    <p:sldId id="270" r:id="rId15"/>
    <p:sldId id="262" r:id="rId16"/>
    <p:sldId id="271" r:id="rId17"/>
    <p:sldId id="263" r:id="rId18"/>
  </p:sldIdLst>
  <p:sldSz cx="9144000" cy="6858000" type="screen4x3"/>
  <p:notesSz cx="6858000" cy="9144000"/>
  <p:embeddedFontLst>
    <p:embeddedFont>
      <p:font typeface="Calibri" pitchFamily="34" charset="0"/>
      <p:regular r:id="rId20"/>
      <p:bold r:id="rId21"/>
      <p:italic r:id="rId22"/>
      <p:boldItalic r:id="rId23"/>
    </p:embeddedFont>
    <p:embeddedFont>
      <p:font typeface="Times" pitchFamily="18" charset="0"/>
      <p:regular r:id="rId24"/>
      <p:bold r:id="rId25"/>
      <p:italic r:id="rId26"/>
      <p:boldItalic r:id="rId27"/>
    </p:embeddedFont>
  </p:embeddedFont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4061"/>
    <a:srgbClr val="000000"/>
    <a:srgbClr val="366092"/>
    <a:srgbClr val="FFFFFF"/>
    <a:srgbClr val="7D9AA9"/>
    <a:srgbClr val="26547C"/>
    <a:srgbClr val="A32638"/>
    <a:srgbClr val="56AA1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3" autoAdjust="0"/>
    <p:restoredTop sz="87572" autoAdjust="0"/>
  </p:normalViewPr>
  <p:slideViewPr>
    <p:cSldViewPr>
      <p:cViewPr varScale="1">
        <p:scale>
          <a:sx n="79" d="100"/>
          <a:sy n="79" d="100"/>
        </p:scale>
        <p:origin x="-8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Mastertextformat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</a:defRPr>
            </a:lvl1pPr>
          </a:lstStyle>
          <a:p>
            <a:pPr>
              <a:defRPr/>
            </a:pPr>
            <a:fld id="{4BEF5BB9-2319-4EF4-A171-D52F69276E6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9538" y="315913"/>
            <a:ext cx="3600450" cy="69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Grafik 13" descr="itds_banner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41688"/>
            <a:ext cx="91440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Gerade Verbindung 14"/>
          <p:cNvCxnSpPr>
            <a:cxnSpLocks noChangeShapeType="1"/>
          </p:cNvCxnSpPr>
          <p:nvPr/>
        </p:nvCxnSpPr>
        <p:spPr bwMode="auto">
          <a:xfrm>
            <a:off x="0" y="5643563"/>
            <a:ext cx="9144000" cy="1587"/>
          </a:xfrm>
          <a:prstGeom prst="line">
            <a:avLst/>
          </a:prstGeom>
          <a:noFill/>
          <a:ln w="12700" algn="ctr">
            <a:solidFill>
              <a:srgbClr val="366092"/>
            </a:solidFill>
            <a:round/>
            <a:headEnd/>
            <a:tailEnd/>
          </a:ln>
        </p:spPr>
      </p:cxnSp>
      <p:sp>
        <p:nvSpPr>
          <p:cNvPr id="7" name="Textfeld 6"/>
          <p:cNvSpPr txBox="1"/>
          <p:nvPr/>
        </p:nvSpPr>
        <p:spPr>
          <a:xfrm>
            <a:off x="0" y="5657850"/>
            <a:ext cx="2762250" cy="6000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100" dirty="0">
                <a:solidFill>
                  <a:srgbClr val="244061"/>
                </a:solidFill>
                <a:latin typeface="Calibri" pitchFamily="34" charset="0"/>
              </a:rPr>
              <a:t>Information Technology – </a:t>
            </a:r>
            <a:r>
              <a:rPr lang="de-DE" sz="1100" dirty="0" err="1">
                <a:solidFill>
                  <a:srgbClr val="244061"/>
                </a:solidFill>
                <a:latin typeface="Calibri" pitchFamily="34" charset="0"/>
              </a:rPr>
              <a:t>Dialogue</a:t>
            </a:r>
            <a:r>
              <a:rPr lang="de-DE" sz="1100" dirty="0">
                <a:solidFill>
                  <a:srgbClr val="244061"/>
                </a:solidFill>
                <a:latin typeface="Calibri" pitchFamily="34" charset="0"/>
              </a:rPr>
              <a:t> Systems</a:t>
            </a:r>
          </a:p>
          <a:p>
            <a:pPr>
              <a:defRPr/>
            </a:pPr>
            <a:r>
              <a:rPr lang="de-DE" sz="1100" dirty="0">
                <a:solidFill>
                  <a:srgbClr val="244061"/>
                </a:solidFill>
                <a:latin typeface="Calibri" pitchFamily="34" charset="0"/>
              </a:rPr>
              <a:t>Ulm University (Germany)</a:t>
            </a:r>
          </a:p>
          <a:p>
            <a:pPr>
              <a:defRPr/>
            </a:pPr>
            <a:r>
              <a:rPr lang="de-DE" sz="1100" dirty="0">
                <a:solidFill>
                  <a:srgbClr val="244061"/>
                </a:solidFill>
                <a:latin typeface="Calibri" pitchFamily="34" charset="0"/>
              </a:rPr>
              <a:t>http://www.dialogue-systems.de</a:t>
            </a: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500438" y="5000625"/>
            <a:ext cx="5643562" cy="642938"/>
          </a:xfrm>
        </p:spPr>
        <p:txBody>
          <a:bodyPr lIns="18000"/>
          <a:lstStyle>
            <a:lvl1pPr>
              <a:buNone/>
              <a:defRPr sz="2000" b="1">
                <a:solidFill>
                  <a:srgbClr val="244061"/>
                </a:solidFill>
              </a:defRPr>
            </a:lvl1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  <p:sp>
        <p:nvSpPr>
          <p:cNvPr id="14" name="Textplatzhalter 12"/>
          <p:cNvSpPr>
            <a:spLocks noGrp="1"/>
          </p:cNvSpPr>
          <p:nvPr>
            <p:ph type="body" sz="quarter" idx="11"/>
          </p:nvPr>
        </p:nvSpPr>
        <p:spPr>
          <a:xfrm>
            <a:off x="3500438" y="5643578"/>
            <a:ext cx="5643562" cy="642938"/>
          </a:xfrm>
        </p:spPr>
        <p:txBody>
          <a:bodyPr lIns="18000"/>
          <a:lstStyle>
            <a:lvl1pPr marL="0" indent="0">
              <a:lnSpc>
                <a:spcPct val="100000"/>
              </a:lnSpc>
              <a:buNone/>
              <a:defRPr sz="1100" b="0">
                <a:solidFill>
                  <a:srgbClr val="244061"/>
                </a:solidFill>
              </a:defRPr>
            </a:lvl1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311F59-DB3D-46C8-95C0-905045A422F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09624" y="857232"/>
            <a:ext cx="3833813" cy="5429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29163" y="857232"/>
            <a:ext cx="3843365" cy="5429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939CFB-9E90-4E8E-89C4-707CE1CDD3F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B689C-B3EA-4662-AE83-CB257415264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717223-9D77-498E-88D3-8588BAC8B8C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73FB3C-890E-4D50-AFB0-3B3EFF93EE2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smtClean="0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BC9E6D-FF65-40CF-B7F6-A17D8A6BC6F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2B5558-EEBE-47FA-9910-76BF853B431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61150" y="914400"/>
            <a:ext cx="1949450" cy="44958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09625" y="914400"/>
            <a:ext cx="5699125" cy="4495800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57493F-8965-4EA9-9A01-CD4D1D8603E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85813" y="414338"/>
            <a:ext cx="780097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Mastertitelformat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9625" y="857250"/>
            <a:ext cx="7762875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0"/>
            <a:endParaRPr lang="de-DE" smtClean="0"/>
          </a:p>
          <a:p>
            <a:pPr lvl="0"/>
            <a:r>
              <a:rPr lang="de-DE" smtClean="0"/>
              <a:t>Erste Ebene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44" name="Line 20"/>
          <p:cNvSpPr>
            <a:spLocks noChangeShapeType="1"/>
          </p:cNvSpPr>
          <p:nvPr/>
        </p:nvSpPr>
        <p:spPr bwMode="auto">
          <a:xfrm>
            <a:off x="0" y="182563"/>
            <a:ext cx="9144000" cy="0"/>
          </a:xfrm>
          <a:prstGeom prst="line">
            <a:avLst/>
          </a:prstGeom>
          <a:noFill/>
          <a:ln w="9525">
            <a:solidFill>
              <a:srgbClr val="24406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  <p:sp>
        <p:nvSpPr>
          <p:cNvPr id="1048" name="Rectangle 24"/>
          <p:cNvSpPr>
            <a:spLocks noChangeArrowheads="1"/>
          </p:cNvSpPr>
          <p:nvPr/>
        </p:nvSpPr>
        <p:spPr bwMode="auto">
          <a:xfrm>
            <a:off x="0" y="179388"/>
            <a:ext cx="719138" cy="179387"/>
          </a:xfrm>
          <a:prstGeom prst="rect">
            <a:avLst/>
          </a:prstGeom>
          <a:solidFill>
            <a:srgbClr val="24406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de-DE">
              <a:solidFill>
                <a:srgbClr val="BD4505"/>
              </a:solidFill>
              <a:latin typeface="Times" pitchFamily="1" charset="0"/>
            </a:endParaRPr>
          </a:p>
        </p:txBody>
      </p:sp>
      <p:sp>
        <p:nvSpPr>
          <p:cNvPr id="1047" name="Text Box 23"/>
          <p:cNvSpPr txBox="1">
            <a:spLocks noChangeArrowheads="1"/>
          </p:cNvSpPr>
          <p:nvPr/>
        </p:nvSpPr>
        <p:spPr bwMode="auto">
          <a:xfrm>
            <a:off x="785813" y="198438"/>
            <a:ext cx="6148387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0" rIns="0" bIns="0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1000" dirty="0" err="1" smtClean="0">
                <a:latin typeface="Calibri" pitchFamily="34" charset="0"/>
                <a:cs typeface="Calibri" pitchFamily="34" charset="0"/>
              </a:rPr>
              <a:t>Towards</a:t>
            </a:r>
            <a:r>
              <a:rPr lang="de-DE" sz="1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sz="1000" dirty="0" err="1" smtClean="0">
                <a:latin typeface="Calibri" pitchFamily="34" charset="0"/>
                <a:cs typeface="Calibri" pitchFamily="34" charset="0"/>
              </a:rPr>
              <a:t>investigating</a:t>
            </a:r>
            <a:r>
              <a:rPr lang="de-DE" sz="1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sz="1000" dirty="0" err="1" smtClean="0">
                <a:latin typeface="Calibri" pitchFamily="34" charset="0"/>
                <a:cs typeface="Calibri" pitchFamily="34" charset="0"/>
              </a:rPr>
              <a:t>effective</a:t>
            </a:r>
            <a:r>
              <a:rPr lang="de-DE" sz="1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sz="1000" dirty="0" err="1" smtClean="0">
                <a:latin typeface="Calibri" pitchFamily="34" charset="0"/>
                <a:cs typeface="Calibri" pitchFamily="34" charset="0"/>
              </a:rPr>
              <a:t>affective</a:t>
            </a:r>
            <a:r>
              <a:rPr lang="de-DE" sz="1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sz="1000" dirty="0" err="1" smtClean="0">
                <a:latin typeface="Calibri" pitchFamily="34" charset="0"/>
                <a:cs typeface="Calibri" pitchFamily="34" charset="0"/>
              </a:rPr>
              <a:t>dialogue</a:t>
            </a:r>
            <a:r>
              <a:rPr lang="de-DE" sz="1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sz="1000" dirty="0" err="1" smtClean="0">
                <a:latin typeface="Calibri" pitchFamily="34" charset="0"/>
                <a:cs typeface="Calibri" pitchFamily="34" charset="0"/>
              </a:rPr>
              <a:t>strategies</a:t>
            </a:r>
            <a:r>
              <a:rPr lang="de-DE" sz="1000" dirty="0" smtClean="0">
                <a:solidFill>
                  <a:srgbClr val="244061"/>
                </a:solidFill>
                <a:latin typeface="Calibri" pitchFamily="34" charset="0"/>
              </a:rPr>
              <a:t>| LREC 2010 | 2010/05/20</a:t>
            </a:r>
            <a:endParaRPr lang="de-DE" sz="1000" b="1" dirty="0">
              <a:solidFill>
                <a:srgbClr val="244061"/>
              </a:solidFill>
              <a:latin typeface="Calibri" pitchFamily="34" charset="0"/>
            </a:endParaRPr>
          </a:p>
        </p:txBody>
      </p:sp>
      <p:sp>
        <p:nvSpPr>
          <p:cNvPr id="1049" name="Text Box 25"/>
          <p:cNvSpPr txBox="1">
            <a:spLocks noChangeArrowheads="1"/>
          </p:cNvSpPr>
          <p:nvPr/>
        </p:nvSpPr>
        <p:spPr bwMode="auto">
          <a:xfrm>
            <a:off x="0" y="192088"/>
            <a:ext cx="708025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36000" bIns="0"/>
          <a:lstStyle/>
          <a:p>
            <a:pPr algn="r">
              <a:spcBef>
                <a:spcPct val="50000"/>
              </a:spcBef>
              <a:defRPr/>
            </a:pPr>
            <a:r>
              <a:rPr lang="de-DE" sz="1000" dirty="0">
                <a:solidFill>
                  <a:schemeClr val="bg1"/>
                </a:solidFill>
                <a:latin typeface="Calibri" pitchFamily="34" charset="0"/>
              </a:rPr>
              <a:t>Page </a:t>
            </a:r>
            <a:fld id="{A62434C1-D80A-42F0-AABF-30E8D9B6B95B}" type="slidenum">
              <a:rPr lang="de-DE" sz="1000">
                <a:solidFill>
                  <a:schemeClr val="bg1"/>
                </a:solidFill>
                <a:latin typeface="Calibri" pitchFamily="34" charset="0"/>
              </a:rPr>
              <a:pPr algn="r">
                <a:spcBef>
                  <a:spcPct val="50000"/>
                </a:spcBef>
                <a:defRPr/>
              </a:pPr>
              <a:t>‹Nr.›</a:t>
            </a:fld>
            <a:endParaRPr lang="de-DE" sz="1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53" name="Line 29"/>
          <p:cNvSpPr>
            <a:spLocks noChangeShapeType="1"/>
          </p:cNvSpPr>
          <p:nvPr/>
        </p:nvSpPr>
        <p:spPr bwMode="auto">
          <a:xfrm>
            <a:off x="0" y="1751013"/>
            <a:ext cx="9144000" cy="0"/>
          </a:xfrm>
          <a:prstGeom prst="line">
            <a:avLst/>
          </a:prstGeom>
          <a:noFill/>
          <a:ln w="63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  <p:sp>
        <p:nvSpPr>
          <p:cNvPr id="1054" name="Line 30"/>
          <p:cNvSpPr>
            <a:spLocks noChangeShapeType="1"/>
          </p:cNvSpPr>
          <p:nvPr/>
        </p:nvSpPr>
        <p:spPr bwMode="auto">
          <a:xfrm rot="-5400000">
            <a:off x="-2518569" y="3437732"/>
            <a:ext cx="6837363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  <p:pic>
        <p:nvPicPr>
          <p:cNvPr id="1034" name="Picture 14" descr="C:\Dokumente und Einstellungen\bentele\Desktop\graphics\bitmaps\logos\itds_logo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215188" y="6429375"/>
            <a:ext cx="1844675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2" r:id="rId3"/>
    <p:sldLayoutId id="2147483893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</p:sldLayoutIdLst>
  <p:transition/>
  <p:txStyles>
    <p:titleStyle>
      <a:lvl1pPr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defRPr sz="2000" b="1">
          <a:solidFill>
            <a:srgbClr val="244061"/>
          </a:solidFill>
          <a:latin typeface="Calibri" pitchFamily="34" charset="0"/>
          <a:ea typeface="+mj-ea"/>
          <a:cs typeface="+mj-cs"/>
        </a:defRPr>
      </a:lvl1pPr>
      <a:lvl2pPr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defRPr sz="2000" b="1">
          <a:solidFill>
            <a:srgbClr val="244061"/>
          </a:solidFill>
          <a:latin typeface="Calibri" pitchFamily="34" charset="0"/>
        </a:defRPr>
      </a:lvl2pPr>
      <a:lvl3pPr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defRPr sz="2000" b="1">
          <a:solidFill>
            <a:srgbClr val="244061"/>
          </a:solidFill>
          <a:latin typeface="Calibri" pitchFamily="34" charset="0"/>
        </a:defRPr>
      </a:lvl3pPr>
      <a:lvl4pPr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defRPr sz="2000" b="1">
          <a:solidFill>
            <a:srgbClr val="244061"/>
          </a:solidFill>
          <a:latin typeface="Calibri" pitchFamily="34" charset="0"/>
        </a:defRPr>
      </a:lvl4pPr>
      <a:lvl5pPr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defRPr sz="2000" b="1">
          <a:solidFill>
            <a:srgbClr val="244061"/>
          </a:solidFill>
          <a:latin typeface="Calibri" pitchFamily="34" charset="0"/>
        </a:defRPr>
      </a:lvl5pPr>
      <a:lvl6pPr marL="457200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defRPr sz="2000" b="1">
          <a:solidFill>
            <a:srgbClr val="26547C"/>
          </a:solidFill>
          <a:latin typeface="Arial" charset="0"/>
        </a:defRPr>
      </a:lvl6pPr>
      <a:lvl7pPr marL="914400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defRPr sz="2000" b="1">
          <a:solidFill>
            <a:srgbClr val="26547C"/>
          </a:solidFill>
          <a:latin typeface="Arial" charset="0"/>
        </a:defRPr>
      </a:lvl7pPr>
      <a:lvl8pPr marL="1371600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defRPr sz="2000" b="1">
          <a:solidFill>
            <a:srgbClr val="26547C"/>
          </a:solidFill>
          <a:latin typeface="Arial" charset="0"/>
        </a:defRPr>
      </a:lvl8pPr>
      <a:lvl9pPr marL="1828800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defRPr sz="2000" b="1">
          <a:solidFill>
            <a:srgbClr val="26547C"/>
          </a:solidFill>
          <a:latin typeface="Arial" charset="0"/>
        </a:defRPr>
      </a:lvl9pPr>
    </p:titleStyle>
    <p:bodyStyle>
      <a:lvl1pPr marL="179388" indent="-179388" algn="l" rtl="0" eaLnBrk="1" fontAlgn="base" hangingPunct="1">
        <a:spcBef>
          <a:spcPct val="0"/>
        </a:spcBef>
        <a:spcAft>
          <a:spcPct val="0"/>
        </a:spcAft>
        <a:buFont typeface="Arial" charset="0"/>
        <a:buChar char="•"/>
        <a:defRPr>
          <a:solidFill>
            <a:srgbClr val="000000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rgbClr val="000000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rgbClr val="000000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rgbClr val="000000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000000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fb-trr-62.de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-Arbeitsblatt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err="1" smtClean="0"/>
              <a:t>Towards</a:t>
            </a:r>
            <a:r>
              <a:rPr lang="de-DE" dirty="0" smtClean="0"/>
              <a:t> </a:t>
            </a:r>
            <a:r>
              <a:rPr lang="de-DE" dirty="0" err="1" smtClean="0"/>
              <a:t>investigating</a:t>
            </a:r>
            <a:r>
              <a:rPr lang="de-DE" dirty="0" smtClean="0"/>
              <a:t> </a:t>
            </a:r>
            <a:r>
              <a:rPr lang="de-DE" dirty="0" err="1" smtClean="0"/>
              <a:t>effective</a:t>
            </a:r>
            <a:r>
              <a:rPr lang="de-DE" dirty="0" smtClean="0"/>
              <a:t> </a:t>
            </a:r>
            <a:r>
              <a:rPr lang="de-DE" dirty="0" err="1" smtClean="0"/>
              <a:t>affective</a:t>
            </a:r>
            <a:r>
              <a:rPr lang="de-DE" dirty="0" smtClean="0"/>
              <a:t> </a:t>
            </a:r>
            <a:r>
              <a:rPr lang="de-DE" dirty="0" err="1" smtClean="0"/>
              <a:t>dialogue</a:t>
            </a:r>
            <a:r>
              <a:rPr lang="de-DE" dirty="0" smtClean="0"/>
              <a:t> </a:t>
            </a:r>
            <a:r>
              <a:rPr lang="de-DE" dirty="0" err="1" smtClean="0"/>
              <a:t>strategies</a:t>
            </a:r>
            <a:endParaRPr lang="de-DE" dirty="0" smtClean="0"/>
          </a:p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Gregor </a:t>
            </a:r>
            <a:r>
              <a:rPr lang="de-DE" dirty="0" smtClean="0"/>
              <a:t>Bertrand, </a:t>
            </a:r>
            <a:r>
              <a:rPr lang="de-DE" dirty="0" smtClean="0">
                <a:solidFill>
                  <a:schemeClr val="tx1"/>
                </a:solidFill>
              </a:rPr>
              <a:t>F</a:t>
            </a:r>
            <a:r>
              <a:rPr lang="de-DE" dirty="0" smtClean="0">
                <a:solidFill>
                  <a:schemeClr val="tx1"/>
                </a:solidFill>
              </a:rPr>
              <a:t>lorian </a:t>
            </a:r>
            <a:r>
              <a:rPr lang="de-DE" dirty="0" err="1" smtClean="0">
                <a:solidFill>
                  <a:schemeClr val="tx1"/>
                </a:solidFill>
              </a:rPr>
              <a:t>Nothdurft</a:t>
            </a:r>
            <a:r>
              <a:rPr lang="de-DE" dirty="0" smtClean="0">
                <a:solidFill>
                  <a:schemeClr val="tx1"/>
                </a:solidFill>
              </a:rPr>
              <a:t>, Steffen Walter, Andreas Scheck, Henrik Kessler </a:t>
            </a:r>
            <a:r>
              <a:rPr lang="de-DE" dirty="0" err="1" smtClean="0">
                <a:solidFill>
                  <a:schemeClr val="tx1"/>
                </a:solidFill>
              </a:rPr>
              <a:t>and</a:t>
            </a:r>
            <a:r>
              <a:rPr lang="de-DE" dirty="0" smtClean="0">
                <a:solidFill>
                  <a:schemeClr val="tx1"/>
                </a:solidFill>
              </a:rPr>
              <a:t> Wolfgang </a:t>
            </a:r>
            <a:r>
              <a:rPr lang="de-DE" dirty="0" err="1" smtClean="0">
                <a:solidFill>
                  <a:schemeClr val="tx1"/>
                </a:solidFill>
              </a:rPr>
              <a:t>Minker</a:t>
            </a:r>
            <a:endParaRPr lang="de-DE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Outline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b="1" dirty="0" smtClean="0"/>
              <a:t>Introduction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b="1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Role of Emotion in SLDS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Purpose of our Study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Design of our Study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Current Status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Conclusion / outlook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Introduction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Research on Companion Technologies (</a:t>
            </a:r>
            <a:r>
              <a:rPr lang="en-GB" dirty="0" smtClean="0">
                <a:hlinkClick r:id="rId2"/>
              </a:rPr>
              <a:t>www.sfb-trr-62.de</a:t>
            </a:r>
            <a:r>
              <a:rPr lang="en-GB" dirty="0" smtClean="0"/>
              <a:t>)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Speech dialogue one form of UI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Role </a:t>
            </a:r>
            <a:r>
              <a:rPr lang="en-GB" dirty="0" smtClean="0"/>
              <a:t>of emotion in dialogue:</a:t>
            </a:r>
          </a:p>
          <a:p>
            <a:pPr lvl="1"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Agreement / disagreement</a:t>
            </a:r>
          </a:p>
          <a:p>
            <a:pPr lvl="1"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Adapt dialogue style</a:t>
            </a:r>
          </a:p>
          <a:p>
            <a:pPr lvl="1"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Need of clarification</a:t>
            </a:r>
          </a:p>
          <a:p>
            <a:pPr lvl="1"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Misunderstanding</a:t>
            </a:r>
          </a:p>
          <a:p>
            <a:pPr lvl="1"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Additional modality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Adapt dialogue to user emotion</a:t>
            </a:r>
          </a:p>
          <a:p>
            <a:pPr lvl="1"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Outline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Introduction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b="1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b="1" dirty="0" smtClean="0"/>
              <a:t>Role of Emotion in SLDS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Purpose of our Study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Design of our Study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Current Status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Conclusion / outlook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Role of Emotion in SLDS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Spoken Language Dialogue System architecture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Extend with emotional capabilities</a:t>
            </a:r>
          </a:p>
        </p:txBody>
      </p:sp>
      <p:grpSp>
        <p:nvGrpSpPr>
          <p:cNvPr id="36" name="Gruppieren 35"/>
          <p:cNvGrpSpPr/>
          <p:nvPr/>
        </p:nvGrpSpPr>
        <p:grpSpPr>
          <a:xfrm>
            <a:off x="214282" y="1643050"/>
            <a:ext cx="8874125" cy="3089275"/>
            <a:chOff x="133350" y="2428868"/>
            <a:chExt cx="8874125" cy="3089275"/>
          </a:xfrm>
        </p:grpSpPr>
        <p:sp>
          <p:nvSpPr>
            <p:cNvPr id="4" name="AutoShape 3"/>
            <p:cNvSpPr>
              <a:spLocks noChangeArrowheads="1"/>
            </p:cNvSpPr>
            <p:nvPr/>
          </p:nvSpPr>
          <p:spPr bwMode="auto">
            <a:xfrm>
              <a:off x="1616075" y="2428868"/>
              <a:ext cx="5638800" cy="3089275"/>
            </a:xfrm>
            <a:prstGeom prst="roundRect">
              <a:avLst>
                <a:gd name="adj" fmla="val 5181"/>
              </a:avLst>
            </a:prstGeom>
            <a:solidFill>
              <a:schemeClr val="bg1">
                <a:alpha val="50195"/>
              </a:schemeClr>
            </a:solidFill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pPr algn="ctr"/>
              <a:r>
                <a:rPr lang="en-US" sz="1600" b="1">
                  <a:latin typeface="Calibri" pitchFamily="34" charset="0"/>
                </a:rPr>
                <a:t>Spoken language dialogue system</a:t>
              </a:r>
              <a:endParaRPr lang="en-GB" sz="1600" b="1">
                <a:latin typeface="Calibri" pitchFamily="34" charset="0"/>
              </a:endParaRPr>
            </a:p>
          </p:txBody>
        </p:sp>
        <p:sp>
          <p:nvSpPr>
            <p:cNvPr id="5" name="AutoShape 4"/>
            <p:cNvSpPr>
              <a:spLocks noChangeArrowheads="1"/>
            </p:cNvSpPr>
            <p:nvPr/>
          </p:nvSpPr>
          <p:spPr bwMode="auto">
            <a:xfrm>
              <a:off x="1844675" y="3003543"/>
              <a:ext cx="1676400" cy="6858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r>
                <a:rPr lang="en-US" sz="1400" b="1">
                  <a:latin typeface="Calibri" pitchFamily="34" charset="0"/>
                </a:rPr>
                <a:t>Acoustic front-end</a:t>
              </a:r>
            </a:p>
            <a:p>
              <a:pPr algn="ctr"/>
              <a:r>
                <a:rPr lang="en-US" sz="1400" b="1">
                  <a:latin typeface="Calibri" pitchFamily="34" charset="0"/>
                </a:rPr>
                <a:t>Speech recognition</a:t>
              </a:r>
              <a:endParaRPr lang="en-GB" sz="1400" b="1">
                <a:latin typeface="Calibri" pitchFamily="34" charset="0"/>
              </a:endParaRPr>
            </a:p>
          </p:txBody>
        </p:sp>
        <p:sp>
          <p:nvSpPr>
            <p:cNvPr id="6" name="AutoShape 5"/>
            <p:cNvSpPr>
              <a:spLocks noChangeArrowheads="1"/>
            </p:cNvSpPr>
            <p:nvPr/>
          </p:nvSpPr>
          <p:spPr bwMode="auto">
            <a:xfrm>
              <a:off x="4130675" y="3003543"/>
              <a:ext cx="1676400" cy="6858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r>
                <a:rPr lang="en-US" sz="1400" b="1">
                  <a:latin typeface="Calibri" pitchFamily="34" charset="0"/>
                </a:rPr>
                <a:t>Linguistic</a:t>
              </a:r>
            </a:p>
            <a:p>
              <a:pPr algn="ctr"/>
              <a:r>
                <a:rPr lang="en-US" sz="1400" b="1">
                  <a:latin typeface="Calibri" pitchFamily="34" charset="0"/>
                </a:rPr>
                <a:t>analysis</a:t>
              </a:r>
              <a:endParaRPr lang="en-GB" sz="1400" b="1">
                <a:latin typeface="Calibri" pitchFamily="34" charset="0"/>
              </a:endParaRPr>
            </a:p>
          </p:txBody>
        </p:sp>
        <p:sp>
          <p:nvSpPr>
            <p:cNvPr id="7" name="AutoShape 6"/>
            <p:cNvSpPr>
              <a:spLocks noChangeArrowheads="1"/>
            </p:cNvSpPr>
            <p:nvPr/>
          </p:nvSpPr>
          <p:spPr bwMode="auto">
            <a:xfrm>
              <a:off x="5349875" y="3841743"/>
              <a:ext cx="1676400" cy="6858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r>
                <a:rPr lang="en-US" sz="1400" b="1">
                  <a:latin typeface="Calibri" pitchFamily="34" charset="0"/>
                </a:rPr>
                <a:t>Dialogue</a:t>
              </a:r>
            </a:p>
            <a:p>
              <a:pPr algn="ctr"/>
              <a:r>
                <a:rPr lang="en-US" sz="1400" b="1">
                  <a:latin typeface="Calibri" pitchFamily="34" charset="0"/>
                </a:rPr>
                <a:t>management</a:t>
              </a:r>
              <a:endParaRPr lang="en-GB" sz="1400" b="1">
                <a:latin typeface="Calibri" pitchFamily="34" charset="0"/>
              </a:endParaRPr>
            </a:p>
          </p:txBody>
        </p:sp>
        <p:sp>
          <p:nvSpPr>
            <p:cNvPr id="8" name="AutoShape 7"/>
            <p:cNvSpPr>
              <a:spLocks noChangeArrowheads="1"/>
            </p:cNvSpPr>
            <p:nvPr/>
          </p:nvSpPr>
          <p:spPr bwMode="auto">
            <a:xfrm>
              <a:off x="4130675" y="4679943"/>
              <a:ext cx="1676400" cy="6858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r>
                <a:rPr lang="en-US" sz="1400" b="1">
                  <a:latin typeface="Calibri" pitchFamily="34" charset="0"/>
                </a:rPr>
                <a:t>Text generation</a:t>
              </a:r>
              <a:endParaRPr lang="en-GB" sz="1400" b="1">
                <a:latin typeface="Calibri" pitchFamily="34" charset="0"/>
              </a:endParaRPr>
            </a:p>
          </p:txBody>
        </p:sp>
        <p:sp>
          <p:nvSpPr>
            <p:cNvPr id="9" name="AutoShape 8"/>
            <p:cNvSpPr>
              <a:spLocks noChangeArrowheads="1"/>
            </p:cNvSpPr>
            <p:nvPr/>
          </p:nvSpPr>
          <p:spPr bwMode="auto">
            <a:xfrm>
              <a:off x="1844675" y="4679943"/>
              <a:ext cx="1676400" cy="6858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r>
                <a:rPr lang="en-US" sz="1400" b="1">
                  <a:latin typeface="Calibri" pitchFamily="34" charset="0"/>
                </a:rPr>
                <a:t>Speech synthesis</a:t>
              </a:r>
              <a:endParaRPr lang="en-GB" sz="1400" b="1">
                <a:latin typeface="Calibri" pitchFamily="34" charset="0"/>
              </a:endParaRPr>
            </a:p>
          </p:txBody>
        </p:sp>
        <p:sp>
          <p:nvSpPr>
            <p:cNvPr id="10" name="AutoShape 9"/>
            <p:cNvSpPr>
              <a:spLocks noChangeArrowheads="1"/>
            </p:cNvSpPr>
            <p:nvPr/>
          </p:nvSpPr>
          <p:spPr bwMode="auto">
            <a:xfrm>
              <a:off x="7559675" y="3841743"/>
              <a:ext cx="1447800" cy="685800"/>
            </a:xfrm>
            <a:prstGeom prst="roundRect">
              <a:avLst>
                <a:gd name="adj" fmla="val 16667"/>
              </a:avLst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r>
                <a:rPr lang="en-US" sz="1400" b="1">
                  <a:latin typeface="Calibri" pitchFamily="34" charset="0"/>
                </a:rPr>
                <a:t>Application</a:t>
              </a:r>
              <a:endParaRPr lang="en-GB" sz="1400" b="1">
                <a:latin typeface="Calibri" pitchFamily="34" charset="0"/>
              </a:endParaRPr>
            </a:p>
          </p:txBody>
        </p:sp>
        <p:cxnSp>
          <p:nvCxnSpPr>
            <p:cNvPr id="11" name="AutoShape 10"/>
            <p:cNvCxnSpPr>
              <a:cxnSpLocks noChangeShapeType="1"/>
              <a:endCxn id="5" idx="1"/>
            </p:cNvCxnSpPr>
            <p:nvPr/>
          </p:nvCxnSpPr>
          <p:spPr bwMode="auto">
            <a:xfrm rot="16200000">
              <a:off x="1120775" y="3041643"/>
              <a:ext cx="404813" cy="1014413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12" name="AutoShape 11"/>
            <p:cNvCxnSpPr>
              <a:cxnSpLocks noChangeShapeType="1"/>
              <a:stCxn id="5" idx="3"/>
              <a:endCxn id="6" idx="1"/>
            </p:cNvCxnSpPr>
            <p:nvPr/>
          </p:nvCxnSpPr>
          <p:spPr bwMode="auto">
            <a:xfrm>
              <a:off x="3535363" y="3346443"/>
              <a:ext cx="5810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</p:cxnSp>
        <p:cxnSp>
          <p:nvCxnSpPr>
            <p:cNvPr id="13" name="AutoShape 12"/>
            <p:cNvCxnSpPr>
              <a:cxnSpLocks noChangeShapeType="1"/>
              <a:stCxn id="6" idx="3"/>
              <a:endCxn id="7" idx="0"/>
            </p:cNvCxnSpPr>
            <p:nvPr/>
          </p:nvCxnSpPr>
          <p:spPr bwMode="auto">
            <a:xfrm>
              <a:off x="5821363" y="3346443"/>
              <a:ext cx="366712" cy="481013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14" name="AutoShape 13"/>
            <p:cNvCxnSpPr>
              <a:cxnSpLocks noChangeShapeType="1"/>
              <a:stCxn id="7" idx="2"/>
              <a:endCxn id="8" idx="3"/>
            </p:cNvCxnSpPr>
            <p:nvPr/>
          </p:nvCxnSpPr>
          <p:spPr bwMode="auto">
            <a:xfrm rot="5400000">
              <a:off x="5764213" y="4598981"/>
              <a:ext cx="481012" cy="366712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15" name="AutoShape 14"/>
            <p:cNvCxnSpPr>
              <a:cxnSpLocks noChangeShapeType="1"/>
              <a:stCxn id="8" idx="1"/>
              <a:endCxn id="9" idx="3"/>
            </p:cNvCxnSpPr>
            <p:nvPr/>
          </p:nvCxnSpPr>
          <p:spPr bwMode="auto">
            <a:xfrm rot="10800000">
              <a:off x="3535363" y="5022843"/>
              <a:ext cx="5810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</p:cxnSp>
        <p:cxnSp>
          <p:nvCxnSpPr>
            <p:cNvPr id="16" name="AutoShape 15"/>
            <p:cNvCxnSpPr>
              <a:cxnSpLocks noChangeShapeType="1"/>
              <a:stCxn id="9" idx="1"/>
            </p:cNvCxnSpPr>
            <p:nvPr/>
          </p:nvCxnSpPr>
          <p:spPr bwMode="auto">
            <a:xfrm rot="10800000">
              <a:off x="815975" y="4465631"/>
              <a:ext cx="1014413" cy="557212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17" name="AutoShape 16"/>
            <p:cNvCxnSpPr>
              <a:cxnSpLocks noChangeShapeType="1"/>
              <a:stCxn id="7" idx="3"/>
              <a:endCxn id="10" idx="1"/>
            </p:cNvCxnSpPr>
            <p:nvPr/>
          </p:nvCxnSpPr>
          <p:spPr bwMode="auto">
            <a:xfrm>
              <a:off x="7040563" y="4184643"/>
              <a:ext cx="5048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</p:cxnSp>
        <p:grpSp>
          <p:nvGrpSpPr>
            <p:cNvPr id="18" name="Group 17"/>
            <p:cNvGrpSpPr>
              <a:grpSpLocks/>
            </p:cNvGrpSpPr>
            <p:nvPr/>
          </p:nvGrpSpPr>
          <p:grpSpPr bwMode="auto">
            <a:xfrm>
              <a:off x="133350" y="3575043"/>
              <a:ext cx="1366838" cy="1216025"/>
              <a:chOff x="122" y="1320"/>
              <a:chExt cx="861" cy="766"/>
            </a:xfrm>
          </p:grpSpPr>
          <p:sp>
            <p:nvSpPr>
              <p:cNvPr id="19" name="Freeform 18"/>
              <p:cNvSpPr>
                <a:spLocks/>
              </p:cNvSpPr>
              <p:nvPr/>
            </p:nvSpPr>
            <p:spPr bwMode="auto">
              <a:xfrm>
                <a:off x="122" y="1639"/>
                <a:ext cx="271" cy="432"/>
              </a:xfrm>
              <a:custGeom>
                <a:avLst/>
                <a:gdLst>
                  <a:gd name="T0" fmla="*/ 0 w 814"/>
                  <a:gd name="T1" fmla="*/ 0 h 1296"/>
                  <a:gd name="T2" fmla="*/ 0 w 814"/>
                  <a:gd name="T3" fmla="*/ 0 h 1296"/>
                  <a:gd name="T4" fmla="*/ 0 w 814"/>
                  <a:gd name="T5" fmla="*/ 0 h 1296"/>
                  <a:gd name="T6" fmla="*/ 0 w 814"/>
                  <a:gd name="T7" fmla="*/ 0 h 1296"/>
                  <a:gd name="T8" fmla="*/ 0 w 814"/>
                  <a:gd name="T9" fmla="*/ 0 h 1296"/>
                  <a:gd name="T10" fmla="*/ 0 w 814"/>
                  <a:gd name="T11" fmla="*/ 0 h 1296"/>
                  <a:gd name="T12" fmla="*/ 0 w 814"/>
                  <a:gd name="T13" fmla="*/ 0 h 1296"/>
                  <a:gd name="T14" fmla="*/ 0 w 814"/>
                  <a:gd name="T15" fmla="*/ 0 h 1296"/>
                  <a:gd name="T16" fmla="*/ 0 w 814"/>
                  <a:gd name="T17" fmla="*/ 0 h 1296"/>
                  <a:gd name="T18" fmla="*/ 0 w 814"/>
                  <a:gd name="T19" fmla="*/ 0 h 1296"/>
                  <a:gd name="T20" fmla="*/ 0 w 814"/>
                  <a:gd name="T21" fmla="*/ 0 h 1296"/>
                  <a:gd name="T22" fmla="*/ 0 w 814"/>
                  <a:gd name="T23" fmla="*/ 0 h 1296"/>
                  <a:gd name="T24" fmla="*/ 0 w 814"/>
                  <a:gd name="T25" fmla="*/ 0 h 1296"/>
                  <a:gd name="T26" fmla="*/ 0 w 814"/>
                  <a:gd name="T27" fmla="*/ 0 h 1296"/>
                  <a:gd name="T28" fmla="*/ 0 w 814"/>
                  <a:gd name="T29" fmla="*/ 0 h 1296"/>
                  <a:gd name="T30" fmla="*/ 0 w 814"/>
                  <a:gd name="T31" fmla="*/ 0 h 1296"/>
                  <a:gd name="T32" fmla="*/ 0 w 814"/>
                  <a:gd name="T33" fmla="*/ 0 h 1296"/>
                  <a:gd name="T34" fmla="*/ 0 w 814"/>
                  <a:gd name="T35" fmla="*/ 0 h 1296"/>
                  <a:gd name="T36" fmla="*/ 0 w 814"/>
                  <a:gd name="T37" fmla="*/ 0 h 1296"/>
                  <a:gd name="T38" fmla="*/ 0 w 814"/>
                  <a:gd name="T39" fmla="*/ 0 h 1296"/>
                  <a:gd name="T40" fmla="*/ 0 w 814"/>
                  <a:gd name="T41" fmla="*/ 0 h 1296"/>
                  <a:gd name="T42" fmla="*/ 0 w 814"/>
                  <a:gd name="T43" fmla="*/ 0 h 1296"/>
                  <a:gd name="T44" fmla="*/ 0 w 814"/>
                  <a:gd name="T45" fmla="*/ 0 h 1296"/>
                  <a:gd name="T46" fmla="*/ 0 w 814"/>
                  <a:gd name="T47" fmla="*/ 0 h 1296"/>
                  <a:gd name="T48" fmla="*/ 0 w 814"/>
                  <a:gd name="T49" fmla="*/ 0 h 1296"/>
                  <a:gd name="T50" fmla="*/ 0 w 814"/>
                  <a:gd name="T51" fmla="*/ 0 h 1296"/>
                  <a:gd name="T52" fmla="*/ 0 w 814"/>
                  <a:gd name="T53" fmla="*/ 0 h 1296"/>
                  <a:gd name="T54" fmla="*/ 0 w 814"/>
                  <a:gd name="T55" fmla="*/ 0 h 1296"/>
                  <a:gd name="T56" fmla="*/ 0 w 814"/>
                  <a:gd name="T57" fmla="*/ 0 h 1296"/>
                  <a:gd name="T58" fmla="*/ 0 w 814"/>
                  <a:gd name="T59" fmla="*/ 0 h 1296"/>
                  <a:gd name="T60" fmla="*/ 0 w 814"/>
                  <a:gd name="T61" fmla="*/ 0 h 1296"/>
                  <a:gd name="T62" fmla="*/ 0 w 814"/>
                  <a:gd name="T63" fmla="*/ 0 h 1296"/>
                  <a:gd name="T64" fmla="*/ 0 w 814"/>
                  <a:gd name="T65" fmla="*/ 0 h 1296"/>
                  <a:gd name="T66" fmla="*/ 0 w 814"/>
                  <a:gd name="T67" fmla="*/ 0 h 1296"/>
                  <a:gd name="T68" fmla="*/ 0 w 814"/>
                  <a:gd name="T69" fmla="*/ 0 h 1296"/>
                  <a:gd name="T70" fmla="*/ 0 w 814"/>
                  <a:gd name="T71" fmla="*/ 0 h 1296"/>
                  <a:gd name="T72" fmla="*/ 0 w 814"/>
                  <a:gd name="T73" fmla="*/ 0 h 1296"/>
                  <a:gd name="T74" fmla="*/ 0 w 814"/>
                  <a:gd name="T75" fmla="*/ 0 h 1296"/>
                  <a:gd name="T76" fmla="*/ 0 w 814"/>
                  <a:gd name="T77" fmla="*/ 0 h 1296"/>
                  <a:gd name="T78" fmla="*/ 0 w 814"/>
                  <a:gd name="T79" fmla="*/ 0 h 1296"/>
                  <a:gd name="T80" fmla="*/ 0 w 814"/>
                  <a:gd name="T81" fmla="*/ 0 h 1296"/>
                  <a:gd name="T82" fmla="*/ 0 w 814"/>
                  <a:gd name="T83" fmla="*/ 0 h 1296"/>
                  <a:gd name="T84" fmla="*/ 0 w 814"/>
                  <a:gd name="T85" fmla="*/ 0 h 1296"/>
                  <a:gd name="T86" fmla="*/ 0 w 814"/>
                  <a:gd name="T87" fmla="*/ 0 h 1296"/>
                  <a:gd name="T88" fmla="*/ 0 w 814"/>
                  <a:gd name="T89" fmla="*/ 0 h 1296"/>
                  <a:gd name="T90" fmla="*/ 0 w 814"/>
                  <a:gd name="T91" fmla="*/ 0 h 1296"/>
                  <a:gd name="T92" fmla="*/ 0 w 814"/>
                  <a:gd name="T93" fmla="*/ 0 h 1296"/>
                  <a:gd name="T94" fmla="*/ 0 w 814"/>
                  <a:gd name="T95" fmla="*/ 0 h 1296"/>
                  <a:gd name="T96" fmla="*/ 0 w 814"/>
                  <a:gd name="T97" fmla="*/ 0 h 1296"/>
                  <a:gd name="T98" fmla="*/ 0 w 814"/>
                  <a:gd name="T99" fmla="*/ 0 h 1296"/>
                  <a:gd name="T100" fmla="*/ 0 w 814"/>
                  <a:gd name="T101" fmla="*/ 0 h 1296"/>
                  <a:gd name="T102" fmla="*/ 0 w 814"/>
                  <a:gd name="T103" fmla="*/ 0 h 1296"/>
                  <a:gd name="T104" fmla="*/ 0 w 814"/>
                  <a:gd name="T105" fmla="*/ 0 h 1296"/>
                  <a:gd name="T106" fmla="*/ 0 w 814"/>
                  <a:gd name="T107" fmla="*/ 0 h 1296"/>
                  <a:gd name="T108" fmla="*/ 0 w 814"/>
                  <a:gd name="T109" fmla="*/ 0 h 1296"/>
                  <a:gd name="T110" fmla="*/ 0 w 814"/>
                  <a:gd name="T111" fmla="*/ 0 h 129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814"/>
                  <a:gd name="T169" fmla="*/ 0 h 1296"/>
                  <a:gd name="T170" fmla="*/ 814 w 814"/>
                  <a:gd name="T171" fmla="*/ 1296 h 129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814" h="1296">
                    <a:moveTo>
                      <a:pt x="814" y="612"/>
                    </a:moveTo>
                    <a:lnTo>
                      <a:pt x="582" y="480"/>
                    </a:lnTo>
                    <a:lnTo>
                      <a:pt x="327" y="25"/>
                    </a:lnTo>
                    <a:lnTo>
                      <a:pt x="316" y="18"/>
                    </a:lnTo>
                    <a:lnTo>
                      <a:pt x="297" y="9"/>
                    </a:lnTo>
                    <a:lnTo>
                      <a:pt x="277" y="4"/>
                    </a:lnTo>
                    <a:lnTo>
                      <a:pt x="250" y="0"/>
                    </a:lnTo>
                    <a:lnTo>
                      <a:pt x="225" y="4"/>
                    </a:lnTo>
                    <a:lnTo>
                      <a:pt x="202" y="13"/>
                    </a:lnTo>
                    <a:lnTo>
                      <a:pt x="175" y="25"/>
                    </a:lnTo>
                    <a:lnTo>
                      <a:pt x="139" y="44"/>
                    </a:lnTo>
                    <a:lnTo>
                      <a:pt x="110" y="63"/>
                    </a:lnTo>
                    <a:lnTo>
                      <a:pt x="84" y="81"/>
                    </a:lnTo>
                    <a:lnTo>
                      <a:pt x="66" y="99"/>
                    </a:lnTo>
                    <a:lnTo>
                      <a:pt x="48" y="121"/>
                    </a:lnTo>
                    <a:lnTo>
                      <a:pt x="26" y="152"/>
                    </a:lnTo>
                    <a:lnTo>
                      <a:pt x="14" y="177"/>
                    </a:lnTo>
                    <a:lnTo>
                      <a:pt x="3" y="209"/>
                    </a:lnTo>
                    <a:lnTo>
                      <a:pt x="0" y="247"/>
                    </a:lnTo>
                    <a:lnTo>
                      <a:pt x="0" y="302"/>
                    </a:lnTo>
                    <a:lnTo>
                      <a:pt x="7" y="367"/>
                    </a:lnTo>
                    <a:lnTo>
                      <a:pt x="19" y="427"/>
                    </a:lnTo>
                    <a:lnTo>
                      <a:pt x="40" y="499"/>
                    </a:lnTo>
                    <a:lnTo>
                      <a:pt x="63" y="560"/>
                    </a:lnTo>
                    <a:lnTo>
                      <a:pt x="82" y="601"/>
                    </a:lnTo>
                    <a:lnTo>
                      <a:pt x="111" y="644"/>
                    </a:lnTo>
                    <a:lnTo>
                      <a:pt x="133" y="673"/>
                    </a:lnTo>
                    <a:lnTo>
                      <a:pt x="157" y="707"/>
                    </a:lnTo>
                    <a:lnTo>
                      <a:pt x="184" y="742"/>
                    </a:lnTo>
                    <a:lnTo>
                      <a:pt x="210" y="762"/>
                    </a:lnTo>
                    <a:lnTo>
                      <a:pt x="717" y="724"/>
                    </a:lnTo>
                    <a:lnTo>
                      <a:pt x="738" y="770"/>
                    </a:lnTo>
                    <a:lnTo>
                      <a:pt x="738" y="1112"/>
                    </a:lnTo>
                    <a:lnTo>
                      <a:pt x="734" y="1144"/>
                    </a:lnTo>
                    <a:lnTo>
                      <a:pt x="729" y="1164"/>
                    </a:lnTo>
                    <a:lnTo>
                      <a:pt x="720" y="1186"/>
                    </a:lnTo>
                    <a:lnTo>
                      <a:pt x="706" y="1202"/>
                    </a:lnTo>
                    <a:lnTo>
                      <a:pt x="690" y="1217"/>
                    </a:lnTo>
                    <a:lnTo>
                      <a:pt x="673" y="1227"/>
                    </a:lnTo>
                    <a:lnTo>
                      <a:pt x="656" y="1231"/>
                    </a:lnTo>
                    <a:lnTo>
                      <a:pt x="636" y="1234"/>
                    </a:lnTo>
                    <a:lnTo>
                      <a:pt x="85" y="1233"/>
                    </a:lnTo>
                    <a:lnTo>
                      <a:pt x="84" y="1296"/>
                    </a:lnTo>
                    <a:lnTo>
                      <a:pt x="651" y="1294"/>
                    </a:lnTo>
                    <a:lnTo>
                      <a:pt x="680" y="1293"/>
                    </a:lnTo>
                    <a:lnTo>
                      <a:pt x="700" y="1290"/>
                    </a:lnTo>
                    <a:lnTo>
                      <a:pt x="721" y="1285"/>
                    </a:lnTo>
                    <a:lnTo>
                      <a:pt x="739" y="1276"/>
                    </a:lnTo>
                    <a:lnTo>
                      <a:pt x="756" y="1262"/>
                    </a:lnTo>
                    <a:lnTo>
                      <a:pt x="775" y="1238"/>
                    </a:lnTo>
                    <a:lnTo>
                      <a:pt x="788" y="1217"/>
                    </a:lnTo>
                    <a:lnTo>
                      <a:pt x="798" y="1193"/>
                    </a:lnTo>
                    <a:lnTo>
                      <a:pt x="806" y="1167"/>
                    </a:lnTo>
                    <a:lnTo>
                      <a:pt x="811" y="1138"/>
                    </a:lnTo>
                    <a:lnTo>
                      <a:pt x="813" y="1104"/>
                    </a:lnTo>
                    <a:lnTo>
                      <a:pt x="814" y="612"/>
                    </a:lnTo>
                    <a:close/>
                  </a:path>
                </a:pathLst>
              </a:custGeom>
              <a:solidFill>
                <a:srgbClr val="000080"/>
              </a:solidFill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grpSp>
            <p:nvGrpSpPr>
              <p:cNvPr id="20" name="Group 19"/>
              <p:cNvGrpSpPr>
                <a:grpSpLocks/>
              </p:cNvGrpSpPr>
              <p:nvPr/>
            </p:nvGrpSpPr>
            <p:grpSpPr bwMode="auto">
              <a:xfrm>
                <a:off x="181" y="1320"/>
                <a:ext cx="428" cy="760"/>
                <a:chOff x="181" y="1320"/>
                <a:chExt cx="428" cy="760"/>
              </a:xfrm>
            </p:grpSpPr>
            <p:sp>
              <p:nvSpPr>
                <p:cNvPr id="30" name="Freeform 20"/>
                <p:cNvSpPr>
                  <a:spLocks/>
                </p:cNvSpPr>
                <p:nvPr/>
              </p:nvSpPr>
              <p:spPr bwMode="auto">
                <a:xfrm>
                  <a:off x="181" y="1320"/>
                  <a:ext cx="428" cy="760"/>
                </a:xfrm>
                <a:custGeom>
                  <a:avLst/>
                  <a:gdLst>
                    <a:gd name="T0" fmla="*/ 0 w 1284"/>
                    <a:gd name="T1" fmla="*/ 0 h 2280"/>
                    <a:gd name="T2" fmla="*/ 0 w 1284"/>
                    <a:gd name="T3" fmla="*/ 0 h 2280"/>
                    <a:gd name="T4" fmla="*/ 0 w 1284"/>
                    <a:gd name="T5" fmla="*/ 0 h 2280"/>
                    <a:gd name="T6" fmla="*/ 0 w 1284"/>
                    <a:gd name="T7" fmla="*/ 0 h 2280"/>
                    <a:gd name="T8" fmla="*/ 0 w 1284"/>
                    <a:gd name="T9" fmla="*/ 0 h 2280"/>
                    <a:gd name="T10" fmla="*/ 0 w 1284"/>
                    <a:gd name="T11" fmla="*/ 0 h 2280"/>
                    <a:gd name="T12" fmla="*/ 0 w 1284"/>
                    <a:gd name="T13" fmla="*/ 0 h 2280"/>
                    <a:gd name="T14" fmla="*/ 0 w 1284"/>
                    <a:gd name="T15" fmla="*/ 0 h 2280"/>
                    <a:gd name="T16" fmla="*/ 0 w 1284"/>
                    <a:gd name="T17" fmla="*/ 0 h 2280"/>
                    <a:gd name="T18" fmla="*/ 0 w 1284"/>
                    <a:gd name="T19" fmla="*/ 0 h 2280"/>
                    <a:gd name="T20" fmla="*/ 0 w 1284"/>
                    <a:gd name="T21" fmla="*/ 0 h 2280"/>
                    <a:gd name="T22" fmla="*/ 0 w 1284"/>
                    <a:gd name="T23" fmla="*/ 0 h 2280"/>
                    <a:gd name="T24" fmla="*/ 0 w 1284"/>
                    <a:gd name="T25" fmla="*/ 0 h 2280"/>
                    <a:gd name="T26" fmla="*/ 0 w 1284"/>
                    <a:gd name="T27" fmla="*/ 0 h 2280"/>
                    <a:gd name="T28" fmla="*/ 0 w 1284"/>
                    <a:gd name="T29" fmla="*/ 0 h 2280"/>
                    <a:gd name="T30" fmla="*/ 0 w 1284"/>
                    <a:gd name="T31" fmla="*/ 0 h 2280"/>
                    <a:gd name="T32" fmla="*/ 0 w 1284"/>
                    <a:gd name="T33" fmla="*/ 0 h 2280"/>
                    <a:gd name="T34" fmla="*/ 0 w 1284"/>
                    <a:gd name="T35" fmla="*/ 0 h 2280"/>
                    <a:gd name="T36" fmla="*/ 0 w 1284"/>
                    <a:gd name="T37" fmla="*/ 0 h 2280"/>
                    <a:gd name="T38" fmla="*/ 0 w 1284"/>
                    <a:gd name="T39" fmla="*/ 0 h 2280"/>
                    <a:gd name="T40" fmla="*/ 0 w 1284"/>
                    <a:gd name="T41" fmla="*/ 0 h 2280"/>
                    <a:gd name="T42" fmla="*/ 0 w 1284"/>
                    <a:gd name="T43" fmla="*/ 0 h 2280"/>
                    <a:gd name="T44" fmla="*/ 0 w 1284"/>
                    <a:gd name="T45" fmla="*/ 0 h 2280"/>
                    <a:gd name="T46" fmla="*/ 0 w 1284"/>
                    <a:gd name="T47" fmla="*/ 0 h 2280"/>
                    <a:gd name="T48" fmla="*/ 0 w 1284"/>
                    <a:gd name="T49" fmla="*/ 0 h 2280"/>
                    <a:gd name="T50" fmla="*/ 0 w 1284"/>
                    <a:gd name="T51" fmla="*/ 0 h 2280"/>
                    <a:gd name="T52" fmla="*/ 0 w 1284"/>
                    <a:gd name="T53" fmla="*/ 0 h 2280"/>
                    <a:gd name="T54" fmla="*/ 0 w 1284"/>
                    <a:gd name="T55" fmla="*/ 0 h 2280"/>
                    <a:gd name="T56" fmla="*/ 0 w 1284"/>
                    <a:gd name="T57" fmla="*/ 0 h 2280"/>
                    <a:gd name="T58" fmla="*/ 0 w 1284"/>
                    <a:gd name="T59" fmla="*/ 0 h 2280"/>
                    <a:gd name="T60" fmla="*/ 0 w 1284"/>
                    <a:gd name="T61" fmla="*/ 0 h 2280"/>
                    <a:gd name="T62" fmla="*/ 0 w 1284"/>
                    <a:gd name="T63" fmla="*/ 0 h 2280"/>
                    <a:gd name="T64" fmla="*/ 0 w 1284"/>
                    <a:gd name="T65" fmla="*/ 0 h 2280"/>
                    <a:gd name="T66" fmla="*/ 0 w 1284"/>
                    <a:gd name="T67" fmla="*/ 0 h 2280"/>
                    <a:gd name="T68" fmla="*/ 0 w 1284"/>
                    <a:gd name="T69" fmla="*/ 0 h 2280"/>
                    <a:gd name="T70" fmla="*/ 0 w 1284"/>
                    <a:gd name="T71" fmla="*/ 0 h 2280"/>
                    <a:gd name="T72" fmla="*/ 0 w 1284"/>
                    <a:gd name="T73" fmla="*/ 0 h 2280"/>
                    <a:gd name="T74" fmla="*/ 0 w 1284"/>
                    <a:gd name="T75" fmla="*/ 0 h 2280"/>
                    <a:gd name="T76" fmla="*/ 0 w 1284"/>
                    <a:gd name="T77" fmla="*/ 0 h 2280"/>
                    <a:gd name="T78" fmla="*/ 0 w 1284"/>
                    <a:gd name="T79" fmla="*/ 0 h 2280"/>
                    <a:gd name="T80" fmla="*/ 0 w 1284"/>
                    <a:gd name="T81" fmla="*/ 0 h 2280"/>
                    <a:gd name="T82" fmla="*/ 0 w 1284"/>
                    <a:gd name="T83" fmla="*/ 0 h 2280"/>
                    <a:gd name="T84" fmla="*/ 0 w 1284"/>
                    <a:gd name="T85" fmla="*/ 0 h 2280"/>
                    <a:gd name="T86" fmla="*/ 0 w 1284"/>
                    <a:gd name="T87" fmla="*/ 0 h 2280"/>
                    <a:gd name="T88" fmla="*/ 0 w 1284"/>
                    <a:gd name="T89" fmla="*/ 0 h 2280"/>
                    <a:gd name="T90" fmla="*/ 0 w 1284"/>
                    <a:gd name="T91" fmla="*/ 0 h 2280"/>
                    <a:gd name="T92" fmla="*/ 0 w 1284"/>
                    <a:gd name="T93" fmla="*/ 0 h 2280"/>
                    <a:gd name="T94" fmla="*/ 0 w 1284"/>
                    <a:gd name="T95" fmla="*/ 0 h 2280"/>
                    <a:gd name="T96" fmla="*/ 0 w 1284"/>
                    <a:gd name="T97" fmla="*/ 0 h 2280"/>
                    <a:gd name="T98" fmla="*/ 0 w 1284"/>
                    <a:gd name="T99" fmla="*/ 0 h 2280"/>
                    <a:gd name="T100" fmla="*/ 0 w 1284"/>
                    <a:gd name="T101" fmla="*/ 0 h 2280"/>
                    <a:gd name="T102" fmla="*/ 0 w 1284"/>
                    <a:gd name="T103" fmla="*/ 0 h 2280"/>
                    <a:gd name="T104" fmla="*/ 0 w 1284"/>
                    <a:gd name="T105" fmla="*/ 0 h 2280"/>
                    <a:gd name="T106" fmla="*/ 0 w 1284"/>
                    <a:gd name="T107" fmla="*/ 0 h 2280"/>
                    <a:gd name="T108" fmla="*/ 0 w 1284"/>
                    <a:gd name="T109" fmla="*/ 0 h 2280"/>
                    <a:gd name="T110" fmla="*/ 0 w 1284"/>
                    <a:gd name="T111" fmla="*/ 0 h 2280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w 1284"/>
                    <a:gd name="T169" fmla="*/ 0 h 2280"/>
                    <a:gd name="T170" fmla="*/ 1284 w 1284"/>
                    <a:gd name="T171" fmla="*/ 2280 h 2280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T168" t="T169" r="T170" b="T171"/>
                  <a:pathLst>
                    <a:path w="1284" h="2280">
                      <a:moveTo>
                        <a:pt x="261" y="336"/>
                      </a:moveTo>
                      <a:lnTo>
                        <a:pt x="196" y="297"/>
                      </a:lnTo>
                      <a:lnTo>
                        <a:pt x="120" y="283"/>
                      </a:lnTo>
                      <a:lnTo>
                        <a:pt x="204" y="286"/>
                      </a:lnTo>
                      <a:lnTo>
                        <a:pt x="267" y="319"/>
                      </a:lnTo>
                      <a:lnTo>
                        <a:pt x="227" y="265"/>
                      </a:lnTo>
                      <a:lnTo>
                        <a:pt x="275" y="289"/>
                      </a:lnTo>
                      <a:lnTo>
                        <a:pt x="299" y="285"/>
                      </a:lnTo>
                      <a:lnTo>
                        <a:pt x="224" y="236"/>
                      </a:lnTo>
                      <a:lnTo>
                        <a:pt x="185" y="176"/>
                      </a:lnTo>
                      <a:lnTo>
                        <a:pt x="243" y="229"/>
                      </a:lnTo>
                      <a:lnTo>
                        <a:pt x="338" y="278"/>
                      </a:lnTo>
                      <a:lnTo>
                        <a:pt x="327" y="232"/>
                      </a:lnTo>
                      <a:lnTo>
                        <a:pt x="272" y="159"/>
                      </a:lnTo>
                      <a:lnTo>
                        <a:pt x="334" y="210"/>
                      </a:lnTo>
                      <a:lnTo>
                        <a:pt x="260" y="98"/>
                      </a:lnTo>
                      <a:lnTo>
                        <a:pt x="225" y="15"/>
                      </a:lnTo>
                      <a:lnTo>
                        <a:pt x="296" y="97"/>
                      </a:lnTo>
                      <a:lnTo>
                        <a:pt x="386" y="229"/>
                      </a:lnTo>
                      <a:lnTo>
                        <a:pt x="321" y="95"/>
                      </a:lnTo>
                      <a:lnTo>
                        <a:pt x="396" y="186"/>
                      </a:lnTo>
                      <a:lnTo>
                        <a:pt x="412" y="189"/>
                      </a:lnTo>
                      <a:lnTo>
                        <a:pt x="358" y="56"/>
                      </a:lnTo>
                      <a:lnTo>
                        <a:pt x="389" y="93"/>
                      </a:lnTo>
                      <a:lnTo>
                        <a:pt x="434" y="168"/>
                      </a:lnTo>
                      <a:lnTo>
                        <a:pt x="399" y="63"/>
                      </a:lnTo>
                      <a:lnTo>
                        <a:pt x="422" y="92"/>
                      </a:lnTo>
                      <a:lnTo>
                        <a:pt x="419" y="0"/>
                      </a:lnTo>
                      <a:lnTo>
                        <a:pt x="454" y="123"/>
                      </a:lnTo>
                      <a:lnTo>
                        <a:pt x="460" y="97"/>
                      </a:lnTo>
                      <a:lnTo>
                        <a:pt x="482" y="141"/>
                      </a:lnTo>
                      <a:lnTo>
                        <a:pt x="459" y="8"/>
                      </a:lnTo>
                      <a:lnTo>
                        <a:pt x="513" y="153"/>
                      </a:lnTo>
                      <a:lnTo>
                        <a:pt x="542" y="158"/>
                      </a:lnTo>
                      <a:lnTo>
                        <a:pt x="521" y="31"/>
                      </a:lnTo>
                      <a:lnTo>
                        <a:pt x="555" y="99"/>
                      </a:lnTo>
                      <a:lnTo>
                        <a:pt x="581" y="153"/>
                      </a:lnTo>
                      <a:lnTo>
                        <a:pt x="577" y="109"/>
                      </a:lnTo>
                      <a:lnTo>
                        <a:pt x="599" y="148"/>
                      </a:lnTo>
                      <a:lnTo>
                        <a:pt x="594" y="38"/>
                      </a:lnTo>
                      <a:lnTo>
                        <a:pt x="633" y="187"/>
                      </a:lnTo>
                      <a:lnTo>
                        <a:pt x="656" y="47"/>
                      </a:lnTo>
                      <a:lnTo>
                        <a:pt x="660" y="139"/>
                      </a:lnTo>
                      <a:lnTo>
                        <a:pt x="675" y="187"/>
                      </a:lnTo>
                      <a:lnTo>
                        <a:pt x="693" y="136"/>
                      </a:lnTo>
                      <a:lnTo>
                        <a:pt x="716" y="64"/>
                      </a:lnTo>
                      <a:lnTo>
                        <a:pt x="707" y="144"/>
                      </a:lnTo>
                      <a:lnTo>
                        <a:pt x="712" y="194"/>
                      </a:lnTo>
                      <a:lnTo>
                        <a:pt x="737" y="75"/>
                      </a:lnTo>
                      <a:lnTo>
                        <a:pt x="741" y="164"/>
                      </a:lnTo>
                      <a:lnTo>
                        <a:pt x="775" y="67"/>
                      </a:lnTo>
                      <a:lnTo>
                        <a:pt x="822" y="29"/>
                      </a:lnTo>
                      <a:lnTo>
                        <a:pt x="786" y="85"/>
                      </a:lnTo>
                      <a:lnTo>
                        <a:pt x="759" y="182"/>
                      </a:lnTo>
                      <a:lnTo>
                        <a:pt x="759" y="241"/>
                      </a:lnTo>
                      <a:lnTo>
                        <a:pt x="778" y="255"/>
                      </a:lnTo>
                      <a:lnTo>
                        <a:pt x="803" y="275"/>
                      </a:lnTo>
                      <a:lnTo>
                        <a:pt x="828" y="299"/>
                      </a:lnTo>
                      <a:lnTo>
                        <a:pt x="860" y="333"/>
                      </a:lnTo>
                      <a:lnTo>
                        <a:pt x="892" y="370"/>
                      </a:lnTo>
                      <a:lnTo>
                        <a:pt x="932" y="416"/>
                      </a:lnTo>
                      <a:lnTo>
                        <a:pt x="972" y="469"/>
                      </a:lnTo>
                      <a:lnTo>
                        <a:pt x="1004" y="508"/>
                      </a:lnTo>
                      <a:lnTo>
                        <a:pt x="1028" y="543"/>
                      </a:lnTo>
                      <a:lnTo>
                        <a:pt x="1037" y="560"/>
                      </a:lnTo>
                      <a:lnTo>
                        <a:pt x="1040" y="578"/>
                      </a:lnTo>
                      <a:lnTo>
                        <a:pt x="1035" y="594"/>
                      </a:lnTo>
                      <a:lnTo>
                        <a:pt x="1028" y="604"/>
                      </a:lnTo>
                      <a:lnTo>
                        <a:pt x="1017" y="611"/>
                      </a:lnTo>
                      <a:lnTo>
                        <a:pt x="999" y="618"/>
                      </a:lnTo>
                      <a:lnTo>
                        <a:pt x="960" y="621"/>
                      </a:lnTo>
                      <a:lnTo>
                        <a:pt x="940" y="627"/>
                      </a:lnTo>
                      <a:lnTo>
                        <a:pt x="940" y="705"/>
                      </a:lnTo>
                      <a:lnTo>
                        <a:pt x="952" y="835"/>
                      </a:lnTo>
                      <a:lnTo>
                        <a:pt x="947" y="868"/>
                      </a:lnTo>
                      <a:lnTo>
                        <a:pt x="944" y="884"/>
                      </a:lnTo>
                      <a:lnTo>
                        <a:pt x="935" y="897"/>
                      </a:lnTo>
                      <a:lnTo>
                        <a:pt x="922" y="907"/>
                      </a:lnTo>
                      <a:lnTo>
                        <a:pt x="905" y="914"/>
                      </a:lnTo>
                      <a:lnTo>
                        <a:pt x="887" y="919"/>
                      </a:lnTo>
                      <a:lnTo>
                        <a:pt x="860" y="921"/>
                      </a:lnTo>
                      <a:lnTo>
                        <a:pt x="822" y="913"/>
                      </a:lnTo>
                      <a:lnTo>
                        <a:pt x="784" y="902"/>
                      </a:lnTo>
                      <a:lnTo>
                        <a:pt x="755" y="888"/>
                      </a:lnTo>
                      <a:lnTo>
                        <a:pt x="777" y="1020"/>
                      </a:lnTo>
                      <a:lnTo>
                        <a:pt x="801" y="1147"/>
                      </a:lnTo>
                      <a:lnTo>
                        <a:pt x="818" y="1256"/>
                      </a:lnTo>
                      <a:lnTo>
                        <a:pt x="815" y="1279"/>
                      </a:lnTo>
                      <a:lnTo>
                        <a:pt x="810" y="1293"/>
                      </a:lnTo>
                      <a:lnTo>
                        <a:pt x="802" y="1309"/>
                      </a:lnTo>
                      <a:lnTo>
                        <a:pt x="791" y="1320"/>
                      </a:lnTo>
                      <a:lnTo>
                        <a:pt x="780" y="1326"/>
                      </a:lnTo>
                      <a:lnTo>
                        <a:pt x="742" y="1335"/>
                      </a:lnTo>
                      <a:lnTo>
                        <a:pt x="700" y="1341"/>
                      </a:lnTo>
                      <a:lnTo>
                        <a:pt x="683" y="1338"/>
                      </a:lnTo>
                      <a:lnTo>
                        <a:pt x="660" y="1329"/>
                      </a:lnTo>
                      <a:lnTo>
                        <a:pt x="677" y="1417"/>
                      </a:lnTo>
                      <a:lnTo>
                        <a:pt x="780" y="1493"/>
                      </a:lnTo>
                      <a:lnTo>
                        <a:pt x="813" y="1520"/>
                      </a:lnTo>
                      <a:lnTo>
                        <a:pt x="813" y="1581"/>
                      </a:lnTo>
                      <a:lnTo>
                        <a:pt x="833" y="1725"/>
                      </a:lnTo>
                      <a:lnTo>
                        <a:pt x="849" y="1826"/>
                      </a:lnTo>
                      <a:lnTo>
                        <a:pt x="869" y="1951"/>
                      </a:lnTo>
                      <a:lnTo>
                        <a:pt x="881" y="1991"/>
                      </a:lnTo>
                      <a:lnTo>
                        <a:pt x="901" y="2036"/>
                      </a:lnTo>
                      <a:lnTo>
                        <a:pt x="915" y="2049"/>
                      </a:lnTo>
                      <a:lnTo>
                        <a:pt x="935" y="2065"/>
                      </a:lnTo>
                      <a:lnTo>
                        <a:pt x="957" y="2081"/>
                      </a:lnTo>
                      <a:lnTo>
                        <a:pt x="1007" y="2101"/>
                      </a:lnTo>
                      <a:lnTo>
                        <a:pt x="1083" y="2125"/>
                      </a:lnTo>
                      <a:lnTo>
                        <a:pt x="1169" y="2157"/>
                      </a:lnTo>
                      <a:lnTo>
                        <a:pt x="1249" y="2193"/>
                      </a:lnTo>
                      <a:lnTo>
                        <a:pt x="1262" y="2204"/>
                      </a:lnTo>
                      <a:lnTo>
                        <a:pt x="1271" y="2217"/>
                      </a:lnTo>
                      <a:lnTo>
                        <a:pt x="1280" y="2232"/>
                      </a:lnTo>
                      <a:lnTo>
                        <a:pt x="1284" y="2248"/>
                      </a:lnTo>
                      <a:lnTo>
                        <a:pt x="1284" y="2262"/>
                      </a:lnTo>
                      <a:lnTo>
                        <a:pt x="1228" y="2273"/>
                      </a:lnTo>
                      <a:lnTo>
                        <a:pt x="1127" y="2280"/>
                      </a:lnTo>
                      <a:lnTo>
                        <a:pt x="1048" y="2269"/>
                      </a:lnTo>
                      <a:lnTo>
                        <a:pt x="970" y="2256"/>
                      </a:lnTo>
                      <a:lnTo>
                        <a:pt x="932" y="2262"/>
                      </a:lnTo>
                      <a:lnTo>
                        <a:pt x="864" y="2269"/>
                      </a:lnTo>
                      <a:lnTo>
                        <a:pt x="801" y="2273"/>
                      </a:lnTo>
                      <a:lnTo>
                        <a:pt x="755" y="2272"/>
                      </a:lnTo>
                      <a:lnTo>
                        <a:pt x="688" y="2267"/>
                      </a:lnTo>
                      <a:lnTo>
                        <a:pt x="621" y="2267"/>
                      </a:lnTo>
                      <a:lnTo>
                        <a:pt x="612" y="2262"/>
                      </a:lnTo>
                      <a:lnTo>
                        <a:pt x="606" y="2251"/>
                      </a:lnTo>
                      <a:lnTo>
                        <a:pt x="608" y="2146"/>
                      </a:lnTo>
                      <a:lnTo>
                        <a:pt x="615" y="1953"/>
                      </a:lnTo>
                      <a:lnTo>
                        <a:pt x="610" y="1819"/>
                      </a:lnTo>
                      <a:lnTo>
                        <a:pt x="604" y="1698"/>
                      </a:lnTo>
                      <a:lnTo>
                        <a:pt x="599" y="1664"/>
                      </a:lnTo>
                      <a:lnTo>
                        <a:pt x="593" y="1637"/>
                      </a:lnTo>
                      <a:lnTo>
                        <a:pt x="585" y="1620"/>
                      </a:lnTo>
                      <a:lnTo>
                        <a:pt x="574" y="1613"/>
                      </a:lnTo>
                      <a:lnTo>
                        <a:pt x="429" y="1603"/>
                      </a:lnTo>
                      <a:lnTo>
                        <a:pt x="370" y="1607"/>
                      </a:lnTo>
                      <a:lnTo>
                        <a:pt x="316" y="1614"/>
                      </a:lnTo>
                      <a:lnTo>
                        <a:pt x="238" y="1609"/>
                      </a:lnTo>
                      <a:lnTo>
                        <a:pt x="176" y="1604"/>
                      </a:lnTo>
                      <a:lnTo>
                        <a:pt x="128" y="1601"/>
                      </a:lnTo>
                      <a:lnTo>
                        <a:pt x="100" y="1596"/>
                      </a:lnTo>
                      <a:lnTo>
                        <a:pt x="76" y="1586"/>
                      </a:lnTo>
                      <a:lnTo>
                        <a:pt x="62" y="1560"/>
                      </a:lnTo>
                      <a:lnTo>
                        <a:pt x="46" y="1530"/>
                      </a:lnTo>
                      <a:lnTo>
                        <a:pt x="30" y="1491"/>
                      </a:lnTo>
                      <a:lnTo>
                        <a:pt x="20" y="1458"/>
                      </a:lnTo>
                      <a:lnTo>
                        <a:pt x="10" y="1424"/>
                      </a:lnTo>
                      <a:lnTo>
                        <a:pt x="3" y="1382"/>
                      </a:lnTo>
                      <a:lnTo>
                        <a:pt x="0" y="1341"/>
                      </a:lnTo>
                      <a:lnTo>
                        <a:pt x="4" y="1297"/>
                      </a:lnTo>
                      <a:lnTo>
                        <a:pt x="12" y="1256"/>
                      </a:lnTo>
                      <a:lnTo>
                        <a:pt x="26" y="1211"/>
                      </a:lnTo>
                      <a:lnTo>
                        <a:pt x="45" y="1160"/>
                      </a:lnTo>
                      <a:lnTo>
                        <a:pt x="64" y="1119"/>
                      </a:lnTo>
                      <a:lnTo>
                        <a:pt x="93" y="1059"/>
                      </a:lnTo>
                      <a:lnTo>
                        <a:pt x="119" y="1009"/>
                      </a:lnTo>
                      <a:lnTo>
                        <a:pt x="141" y="966"/>
                      </a:lnTo>
                      <a:lnTo>
                        <a:pt x="161" y="926"/>
                      </a:lnTo>
                      <a:lnTo>
                        <a:pt x="188" y="872"/>
                      </a:lnTo>
                      <a:lnTo>
                        <a:pt x="215" y="817"/>
                      </a:lnTo>
                      <a:lnTo>
                        <a:pt x="238" y="763"/>
                      </a:lnTo>
                      <a:lnTo>
                        <a:pt x="263" y="694"/>
                      </a:lnTo>
                      <a:lnTo>
                        <a:pt x="278" y="644"/>
                      </a:lnTo>
                      <a:lnTo>
                        <a:pt x="285" y="602"/>
                      </a:lnTo>
                      <a:lnTo>
                        <a:pt x="287" y="561"/>
                      </a:lnTo>
                      <a:lnTo>
                        <a:pt x="261" y="336"/>
                      </a:lnTo>
                      <a:close/>
                    </a:path>
                  </a:pathLst>
                </a:custGeom>
                <a:solidFill>
                  <a:srgbClr val="DFDFFF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>
                    <a:latin typeface="Calibri" pitchFamily="34" charset="0"/>
                  </a:endParaRPr>
                </a:p>
              </p:txBody>
            </p:sp>
            <p:grpSp>
              <p:nvGrpSpPr>
                <p:cNvPr id="31" name="Group 21"/>
                <p:cNvGrpSpPr>
                  <a:grpSpLocks/>
                </p:cNvGrpSpPr>
                <p:nvPr/>
              </p:nvGrpSpPr>
              <p:grpSpPr bwMode="auto">
                <a:xfrm>
                  <a:off x="285" y="1433"/>
                  <a:ext cx="156" cy="331"/>
                  <a:chOff x="285" y="1433"/>
                  <a:chExt cx="156" cy="331"/>
                </a:xfrm>
              </p:grpSpPr>
              <p:sp>
                <p:nvSpPr>
                  <p:cNvPr id="32" name="Oval 22"/>
                  <p:cNvSpPr>
                    <a:spLocks noChangeArrowheads="1"/>
                  </p:cNvSpPr>
                  <p:nvPr/>
                </p:nvSpPr>
                <p:spPr bwMode="auto">
                  <a:xfrm>
                    <a:off x="425" y="1433"/>
                    <a:ext cx="11" cy="57"/>
                  </a:xfrm>
                  <a:prstGeom prst="ellipse">
                    <a:avLst/>
                  </a:prstGeom>
                  <a:solidFill>
                    <a:srgbClr val="DFDFFF"/>
                  </a:solidFill>
                  <a:ln w="4763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33" name="Group 23"/>
                  <p:cNvGrpSpPr>
                    <a:grpSpLocks/>
                  </p:cNvGrpSpPr>
                  <p:nvPr/>
                </p:nvGrpSpPr>
                <p:grpSpPr bwMode="auto">
                  <a:xfrm>
                    <a:off x="285" y="1538"/>
                    <a:ext cx="156" cy="226"/>
                    <a:chOff x="285" y="1538"/>
                    <a:chExt cx="156" cy="226"/>
                  </a:xfrm>
                </p:grpSpPr>
                <p:sp>
                  <p:nvSpPr>
                    <p:cNvPr id="34" name="Freeform 24"/>
                    <p:cNvSpPr>
                      <a:spLocks/>
                    </p:cNvSpPr>
                    <p:nvPr/>
                  </p:nvSpPr>
                  <p:spPr bwMode="auto">
                    <a:xfrm>
                      <a:off x="309" y="1538"/>
                      <a:ext cx="132" cy="162"/>
                    </a:xfrm>
                    <a:custGeom>
                      <a:avLst/>
                      <a:gdLst>
                        <a:gd name="T0" fmla="*/ 0 w 398"/>
                        <a:gd name="T1" fmla="*/ 0 h 486"/>
                        <a:gd name="T2" fmla="*/ 0 w 398"/>
                        <a:gd name="T3" fmla="*/ 0 h 486"/>
                        <a:gd name="T4" fmla="*/ 0 w 398"/>
                        <a:gd name="T5" fmla="*/ 0 h 486"/>
                        <a:gd name="T6" fmla="*/ 0 w 398"/>
                        <a:gd name="T7" fmla="*/ 0 h 486"/>
                        <a:gd name="T8" fmla="*/ 0 w 398"/>
                        <a:gd name="T9" fmla="*/ 0 h 486"/>
                        <a:gd name="T10" fmla="*/ 0 w 398"/>
                        <a:gd name="T11" fmla="*/ 0 h 486"/>
                        <a:gd name="T12" fmla="*/ 0 w 398"/>
                        <a:gd name="T13" fmla="*/ 0 h 486"/>
                        <a:gd name="T14" fmla="*/ 0 w 398"/>
                        <a:gd name="T15" fmla="*/ 0 h 486"/>
                        <a:gd name="T16" fmla="*/ 0 w 398"/>
                        <a:gd name="T17" fmla="*/ 0 h 486"/>
                        <a:gd name="T18" fmla="*/ 0 w 398"/>
                        <a:gd name="T19" fmla="*/ 0 h 486"/>
                        <a:gd name="T20" fmla="*/ 0 w 398"/>
                        <a:gd name="T21" fmla="*/ 0 h 486"/>
                        <a:gd name="T22" fmla="*/ 0 w 398"/>
                        <a:gd name="T23" fmla="*/ 0 h 486"/>
                        <a:gd name="T24" fmla="*/ 0 w 398"/>
                        <a:gd name="T25" fmla="*/ 0 h 486"/>
                        <a:gd name="T26" fmla="*/ 0 w 398"/>
                        <a:gd name="T27" fmla="*/ 0 h 486"/>
                        <a:gd name="T28" fmla="*/ 0 w 398"/>
                        <a:gd name="T29" fmla="*/ 0 h 486"/>
                        <a:gd name="T30" fmla="*/ 0 w 398"/>
                        <a:gd name="T31" fmla="*/ 0 h 486"/>
                        <a:gd name="T32" fmla="*/ 0 w 398"/>
                        <a:gd name="T33" fmla="*/ 0 h 486"/>
                        <a:gd name="T34" fmla="*/ 0 w 398"/>
                        <a:gd name="T35" fmla="*/ 0 h 486"/>
                        <a:gd name="T36" fmla="*/ 0 w 398"/>
                        <a:gd name="T37" fmla="*/ 0 h 486"/>
                        <a:gd name="T38" fmla="*/ 0 w 398"/>
                        <a:gd name="T39" fmla="*/ 0 h 486"/>
                        <a:gd name="T40" fmla="*/ 0 w 398"/>
                        <a:gd name="T41" fmla="*/ 0 h 486"/>
                        <a:gd name="T42" fmla="*/ 0 w 398"/>
                        <a:gd name="T43" fmla="*/ 0 h 486"/>
                        <a:gd name="T44" fmla="*/ 0 w 398"/>
                        <a:gd name="T45" fmla="*/ 0 h 486"/>
                        <a:gd name="T46" fmla="*/ 0 w 398"/>
                        <a:gd name="T47" fmla="*/ 0 h 486"/>
                        <a:gd name="T48" fmla="*/ 0 w 398"/>
                        <a:gd name="T49" fmla="*/ 0 h 486"/>
                        <a:gd name="T50" fmla="*/ 0 w 398"/>
                        <a:gd name="T51" fmla="*/ 0 h 486"/>
                        <a:gd name="T52" fmla="*/ 0 w 398"/>
                        <a:gd name="T53" fmla="*/ 0 h 486"/>
                        <a:gd name="T54" fmla="*/ 0 w 398"/>
                        <a:gd name="T55" fmla="*/ 0 h 486"/>
                        <a:gd name="T56" fmla="*/ 0 w 398"/>
                        <a:gd name="T57" fmla="*/ 0 h 486"/>
                        <a:gd name="T58" fmla="*/ 0 w 398"/>
                        <a:gd name="T59" fmla="*/ 0 h 486"/>
                        <a:gd name="T60" fmla="*/ 0 w 398"/>
                        <a:gd name="T61" fmla="*/ 0 h 486"/>
                        <a:gd name="T62" fmla="*/ 0 w 398"/>
                        <a:gd name="T63" fmla="*/ 0 h 486"/>
                        <a:gd name="T64" fmla="*/ 0 w 398"/>
                        <a:gd name="T65" fmla="*/ 0 h 486"/>
                        <a:gd name="T66" fmla="*/ 0 w 398"/>
                        <a:gd name="T67" fmla="*/ 0 h 486"/>
                        <a:gd name="T68" fmla="*/ 0 w 398"/>
                        <a:gd name="T69" fmla="*/ 0 h 486"/>
                        <a:gd name="T70" fmla="*/ 0 w 398"/>
                        <a:gd name="T71" fmla="*/ 0 h 486"/>
                        <a:gd name="T72" fmla="*/ 0 w 398"/>
                        <a:gd name="T73" fmla="*/ 0 h 486"/>
                        <a:gd name="T74" fmla="*/ 0 w 398"/>
                        <a:gd name="T75" fmla="*/ 0 h 486"/>
                        <a:gd name="T76" fmla="*/ 0 w 398"/>
                        <a:gd name="T77" fmla="*/ 0 h 486"/>
                        <a:gd name="T78" fmla="*/ 0 w 398"/>
                        <a:gd name="T79" fmla="*/ 0 h 486"/>
                        <a:gd name="T80" fmla="*/ 0 w 398"/>
                        <a:gd name="T81" fmla="*/ 0 h 486"/>
                        <a:gd name="T82" fmla="*/ 0 w 398"/>
                        <a:gd name="T83" fmla="*/ 0 h 486"/>
                        <a:gd name="T84" fmla="*/ 0 w 398"/>
                        <a:gd name="T85" fmla="*/ 0 h 486"/>
                        <a:gd name="T86" fmla="*/ 0 w 398"/>
                        <a:gd name="T87" fmla="*/ 0 h 486"/>
                        <a:gd name="T88" fmla="*/ 0 w 398"/>
                        <a:gd name="T89" fmla="*/ 0 h 486"/>
                        <a:gd name="T90" fmla="*/ 0 w 398"/>
                        <a:gd name="T91" fmla="*/ 0 h 486"/>
                        <a:gd name="T92" fmla="*/ 0 w 398"/>
                        <a:gd name="T93" fmla="*/ 0 h 486"/>
                        <a:gd name="T94" fmla="*/ 0 w 398"/>
                        <a:gd name="T95" fmla="*/ 0 h 486"/>
                        <a:gd name="T96" fmla="*/ 0 w 398"/>
                        <a:gd name="T97" fmla="*/ 0 h 48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w 398"/>
                        <a:gd name="T148" fmla="*/ 0 h 486"/>
                        <a:gd name="T149" fmla="*/ 398 w 398"/>
                        <a:gd name="T150" fmla="*/ 486 h 486"/>
                      </a:gdLst>
                      <a:ahLst/>
                      <a:cxnLst>
                        <a:cxn ang="T98">
                          <a:pos x="T0" y="T1"/>
                        </a:cxn>
                        <a:cxn ang="T99">
                          <a:pos x="T2" y="T3"/>
                        </a:cxn>
                        <a:cxn ang="T100">
                          <a:pos x="T4" y="T5"/>
                        </a:cxn>
                        <a:cxn ang="T101">
                          <a:pos x="T6" y="T7"/>
                        </a:cxn>
                        <a:cxn ang="T102">
                          <a:pos x="T8" y="T9"/>
                        </a:cxn>
                        <a:cxn ang="T103">
                          <a:pos x="T10" y="T11"/>
                        </a:cxn>
                        <a:cxn ang="T104">
                          <a:pos x="T12" y="T13"/>
                        </a:cxn>
                        <a:cxn ang="T105">
                          <a:pos x="T14" y="T15"/>
                        </a:cxn>
                        <a:cxn ang="T106">
                          <a:pos x="T16" y="T17"/>
                        </a:cxn>
                        <a:cxn ang="T107">
                          <a:pos x="T18" y="T19"/>
                        </a:cxn>
                        <a:cxn ang="T108">
                          <a:pos x="T20" y="T21"/>
                        </a:cxn>
                        <a:cxn ang="T109">
                          <a:pos x="T22" y="T23"/>
                        </a:cxn>
                        <a:cxn ang="T110">
                          <a:pos x="T24" y="T25"/>
                        </a:cxn>
                        <a:cxn ang="T111">
                          <a:pos x="T26" y="T27"/>
                        </a:cxn>
                        <a:cxn ang="T112">
                          <a:pos x="T28" y="T29"/>
                        </a:cxn>
                        <a:cxn ang="T113">
                          <a:pos x="T30" y="T31"/>
                        </a:cxn>
                        <a:cxn ang="T114">
                          <a:pos x="T32" y="T33"/>
                        </a:cxn>
                        <a:cxn ang="T115">
                          <a:pos x="T34" y="T35"/>
                        </a:cxn>
                        <a:cxn ang="T116">
                          <a:pos x="T36" y="T37"/>
                        </a:cxn>
                        <a:cxn ang="T117">
                          <a:pos x="T38" y="T39"/>
                        </a:cxn>
                        <a:cxn ang="T118">
                          <a:pos x="T40" y="T41"/>
                        </a:cxn>
                        <a:cxn ang="T119">
                          <a:pos x="T42" y="T43"/>
                        </a:cxn>
                        <a:cxn ang="T120">
                          <a:pos x="T44" y="T45"/>
                        </a:cxn>
                        <a:cxn ang="T121">
                          <a:pos x="T46" y="T47"/>
                        </a:cxn>
                        <a:cxn ang="T122">
                          <a:pos x="T48" y="T49"/>
                        </a:cxn>
                        <a:cxn ang="T123">
                          <a:pos x="T50" y="T51"/>
                        </a:cxn>
                        <a:cxn ang="T124">
                          <a:pos x="T52" y="T53"/>
                        </a:cxn>
                        <a:cxn ang="T125">
                          <a:pos x="T54" y="T55"/>
                        </a:cxn>
                        <a:cxn ang="T126">
                          <a:pos x="T56" y="T57"/>
                        </a:cxn>
                        <a:cxn ang="T127">
                          <a:pos x="T58" y="T59"/>
                        </a:cxn>
                        <a:cxn ang="T128">
                          <a:pos x="T60" y="T61"/>
                        </a:cxn>
                        <a:cxn ang="T129">
                          <a:pos x="T62" y="T63"/>
                        </a:cxn>
                        <a:cxn ang="T130">
                          <a:pos x="T64" y="T65"/>
                        </a:cxn>
                        <a:cxn ang="T131">
                          <a:pos x="T66" y="T67"/>
                        </a:cxn>
                        <a:cxn ang="T132">
                          <a:pos x="T68" y="T69"/>
                        </a:cxn>
                        <a:cxn ang="T133">
                          <a:pos x="T70" y="T71"/>
                        </a:cxn>
                        <a:cxn ang="T134">
                          <a:pos x="T72" y="T73"/>
                        </a:cxn>
                        <a:cxn ang="T135">
                          <a:pos x="T74" y="T75"/>
                        </a:cxn>
                        <a:cxn ang="T136">
                          <a:pos x="T76" y="T77"/>
                        </a:cxn>
                        <a:cxn ang="T137">
                          <a:pos x="T78" y="T79"/>
                        </a:cxn>
                        <a:cxn ang="T138">
                          <a:pos x="T80" y="T81"/>
                        </a:cxn>
                        <a:cxn ang="T139">
                          <a:pos x="T82" y="T83"/>
                        </a:cxn>
                        <a:cxn ang="T140">
                          <a:pos x="T84" y="T85"/>
                        </a:cxn>
                        <a:cxn ang="T141">
                          <a:pos x="T86" y="T87"/>
                        </a:cxn>
                        <a:cxn ang="T142">
                          <a:pos x="T88" y="T89"/>
                        </a:cxn>
                        <a:cxn ang="T143">
                          <a:pos x="T90" y="T91"/>
                        </a:cxn>
                        <a:cxn ang="T144">
                          <a:pos x="T92" y="T93"/>
                        </a:cxn>
                        <a:cxn ang="T145">
                          <a:pos x="T94" y="T95"/>
                        </a:cxn>
                        <a:cxn ang="T146">
                          <a:pos x="T96" y="T97"/>
                        </a:cxn>
                      </a:cxnLst>
                      <a:rect l="T147" t="T148" r="T149" b="T150"/>
                      <a:pathLst>
                        <a:path w="398" h="486">
                          <a:moveTo>
                            <a:pt x="370" y="231"/>
                          </a:moveTo>
                          <a:lnTo>
                            <a:pt x="382" y="200"/>
                          </a:lnTo>
                          <a:lnTo>
                            <a:pt x="395" y="158"/>
                          </a:lnTo>
                          <a:lnTo>
                            <a:pt x="398" y="127"/>
                          </a:lnTo>
                          <a:lnTo>
                            <a:pt x="397" y="94"/>
                          </a:lnTo>
                          <a:lnTo>
                            <a:pt x="393" y="63"/>
                          </a:lnTo>
                          <a:lnTo>
                            <a:pt x="389" y="57"/>
                          </a:lnTo>
                          <a:lnTo>
                            <a:pt x="383" y="54"/>
                          </a:lnTo>
                          <a:lnTo>
                            <a:pt x="373" y="56"/>
                          </a:lnTo>
                          <a:lnTo>
                            <a:pt x="356" y="64"/>
                          </a:lnTo>
                          <a:lnTo>
                            <a:pt x="335" y="72"/>
                          </a:lnTo>
                          <a:lnTo>
                            <a:pt x="318" y="74"/>
                          </a:lnTo>
                          <a:lnTo>
                            <a:pt x="300" y="72"/>
                          </a:lnTo>
                          <a:lnTo>
                            <a:pt x="274" y="50"/>
                          </a:lnTo>
                          <a:lnTo>
                            <a:pt x="246" y="27"/>
                          </a:lnTo>
                          <a:lnTo>
                            <a:pt x="223" y="2"/>
                          </a:lnTo>
                          <a:lnTo>
                            <a:pt x="216" y="0"/>
                          </a:lnTo>
                          <a:lnTo>
                            <a:pt x="206" y="2"/>
                          </a:lnTo>
                          <a:lnTo>
                            <a:pt x="186" y="20"/>
                          </a:lnTo>
                          <a:lnTo>
                            <a:pt x="168" y="34"/>
                          </a:lnTo>
                          <a:lnTo>
                            <a:pt x="150" y="44"/>
                          </a:lnTo>
                          <a:lnTo>
                            <a:pt x="131" y="50"/>
                          </a:lnTo>
                          <a:lnTo>
                            <a:pt x="113" y="36"/>
                          </a:lnTo>
                          <a:lnTo>
                            <a:pt x="96" y="32"/>
                          </a:lnTo>
                          <a:lnTo>
                            <a:pt x="80" y="36"/>
                          </a:lnTo>
                          <a:lnTo>
                            <a:pt x="70" y="42"/>
                          </a:lnTo>
                          <a:lnTo>
                            <a:pt x="60" y="49"/>
                          </a:lnTo>
                          <a:lnTo>
                            <a:pt x="50" y="62"/>
                          </a:lnTo>
                          <a:lnTo>
                            <a:pt x="43" y="74"/>
                          </a:lnTo>
                          <a:lnTo>
                            <a:pt x="37" y="94"/>
                          </a:lnTo>
                          <a:lnTo>
                            <a:pt x="22" y="97"/>
                          </a:lnTo>
                          <a:lnTo>
                            <a:pt x="11" y="102"/>
                          </a:lnTo>
                          <a:lnTo>
                            <a:pt x="5" y="106"/>
                          </a:lnTo>
                          <a:lnTo>
                            <a:pt x="0" y="112"/>
                          </a:lnTo>
                          <a:lnTo>
                            <a:pt x="4" y="124"/>
                          </a:lnTo>
                          <a:lnTo>
                            <a:pt x="17" y="166"/>
                          </a:lnTo>
                          <a:lnTo>
                            <a:pt x="35" y="208"/>
                          </a:lnTo>
                          <a:lnTo>
                            <a:pt x="65" y="261"/>
                          </a:lnTo>
                          <a:lnTo>
                            <a:pt x="106" y="309"/>
                          </a:lnTo>
                          <a:lnTo>
                            <a:pt x="138" y="356"/>
                          </a:lnTo>
                          <a:lnTo>
                            <a:pt x="170" y="403"/>
                          </a:lnTo>
                          <a:lnTo>
                            <a:pt x="199" y="435"/>
                          </a:lnTo>
                          <a:lnTo>
                            <a:pt x="239" y="486"/>
                          </a:lnTo>
                          <a:lnTo>
                            <a:pt x="202" y="441"/>
                          </a:lnTo>
                          <a:lnTo>
                            <a:pt x="181" y="424"/>
                          </a:lnTo>
                          <a:lnTo>
                            <a:pt x="158" y="408"/>
                          </a:lnTo>
                          <a:lnTo>
                            <a:pt x="137" y="398"/>
                          </a:lnTo>
                          <a:lnTo>
                            <a:pt x="113" y="390"/>
                          </a:lnTo>
                          <a:lnTo>
                            <a:pt x="87" y="385"/>
                          </a:lnTo>
                        </a:path>
                      </a:pathLst>
                    </a:custGeom>
                    <a:noFill/>
                    <a:ln w="4763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35" name="Freeform 25"/>
                    <p:cNvSpPr>
                      <a:spLocks/>
                    </p:cNvSpPr>
                    <p:nvPr/>
                  </p:nvSpPr>
                  <p:spPr bwMode="auto">
                    <a:xfrm>
                      <a:off x="285" y="1682"/>
                      <a:ext cx="117" cy="82"/>
                    </a:xfrm>
                    <a:custGeom>
                      <a:avLst/>
                      <a:gdLst>
                        <a:gd name="T0" fmla="*/ 0 w 350"/>
                        <a:gd name="T1" fmla="*/ 0 h 246"/>
                        <a:gd name="T2" fmla="*/ 0 w 350"/>
                        <a:gd name="T3" fmla="*/ 0 h 246"/>
                        <a:gd name="T4" fmla="*/ 0 w 350"/>
                        <a:gd name="T5" fmla="*/ 0 h 246"/>
                        <a:gd name="T6" fmla="*/ 0 w 350"/>
                        <a:gd name="T7" fmla="*/ 0 h 246"/>
                        <a:gd name="T8" fmla="*/ 0 w 350"/>
                        <a:gd name="T9" fmla="*/ 0 h 246"/>
                        <a:gd name="T10" fmla="*/ 0 w 350"/>
                        <a:gd name="T11" fmla="*/ 0 h 246"/>
                        <a:gd name="T12" fmla="*/ 0 w 350"/>
                        <a:gd name="T13" fmla="*/ 0 h 246"/>
                        <a:gd name="T14" fmla="*/ 0 w 350"/>
                        <a:gd name="T15" fmla="*/ 0 h 246"/>
                        <a:gd name="T16" fmla="*/ 0 w 350"/>
                        <a:gd name="T17" fmla="*/ 0 h 246"/>
                        <a:gd name="T18" fmla="*/ 0 w 350"/>
                        <a:gd name="T19" fmla="*/ 0 h 24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w 350"/>
                        <a:gd name="T31" fmla="*/ 0 h 246"/>
                        <a:gd name="T32" fmla="*/ 350 w 350"/>
                        <a:gd name="T33" fmla="*/ 246 h 246"/>
                      </a:gdLst>
                      <a:ahLst/>
                      <a:cxnLst>
                        <a:cxn ang="T20">
                          <a:pos x="T0" y="T1"/>
                        </a:cxn>
                        <a:cxn ang="T21">
                          <a:pos x="T2" y="T3"/>
                        </a:cxn>
                        <a:cxn ang="T22">
                          <a:pos x="T4" y="T5"/>
                        </a:cxn>
                        <a:cxn ang="T23">
                          <a:pos x="T6" y="T7"/>
                        </a:cxn>
                        <a:cxn ang="T24">
                          <a:pos x="T8" y="T9"/>
                        </a:cxn>
                        <a:cxn ang="T25">
                          <a:pos x="T10" y="T11"/>
                        </a:cxn>
                        <a:cxn ang="T26">
                          <a:pos x="T12" y="T13"/>
                        </a:cxn>
                        <a:cxn ang="T27">
                          <a:pos x="T14" y="T15"/>
                        </a:cxn>
                        <a:cxn ang="T28">
                          <a:pos x="T16" y="T17"/>
                        </a:cxn>
                        <a:cxn ang="T29">
                          <a:pos x="T18" y="T19"/>
                        </a:cxn>
                      </a:cxnLst>
                      <a:rect l="T30" t="T31" r="T32" b="T33"/>
                      <a:pathLst>
                        <a:path w="350" h="246">
                          <a:moveTo>
                            <a:pt x="0" y="0"/>
                          </a:moveTo>
                          <a:lnTo>
                            <a:pt x="11" y="25"/>
                          </a:lnTo>
                          <a:lnTo>
                            <a:pt x="22" y="42"/>
                          </a:lnTo>
                          <a:lnTo>
                            <a:pt x="66" y="68"/>
                          </a:lnTo>
                          <a:lnTo>
                            <a:pt x="128" y="100"/>
                          </a:lnTo>
                          <a:lnTo>
                            <a:pt x="177" y="129"/>
                          </a:lnTo>
                          <a:lnTo>
                            <a:pt x="215" y="154"/>
                          </a:lnTo>
                          <a:lnTo>
                            <a:pt x="263" y="184"/>
                          </a:lnTo>
                          <a:lnTo>
                            <a:pt x="311" y="218"/>
                          </a:lnTo>
                          <a:lnTo>
                            <a:pt x="350" y="246"/>
                          </a:lnTo>
                        </a:path>
                      </a:pathLst>
                    </a:custGeom>
                    <a:noFill/>
                    <a:ln w="4763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>
                        <a:latin typeface="Calibri" pitchFamily="34" charset="0"/>
                      </a:endParaRPr>
                    </a:p>
                  </p:txBody>
                </p:sp>
              </p:grpSp>
            </p:grpSp>
          </p:grpSp>
          <p:sp>
            <p:nvSpPr>
              <p:cNvPr id="21" name="Freeform 26"/>
              <p:cNvSpPr>
                <a:spLocks/>
              </p:cNvSpPr>
              <p:nvPr/>
            </p:nvSpPr>
            <p:spPr bwMode="auto">
              <a:xfrm>
                <a:off x="408" y="1719"/>
                <a:ext cx="437" cy="367"/>
              </a:xfrm>
              <a:custGeom>
                <a:avLst/>
                <a:gdLst>
                  <a:gd name="T0" fmla="*/ 0 w 1310"/>
                  <a:gd name="T1" fmla="*/ 0 h 1101"/>
                  <a:gd name="T2" fmla="*/ 0 w 1310"/>
                  <a:gd name="T3" fmla="*/ 0 h 1101"/>
                  <a:gd name="T4" fmla="*/ 0 w 1310"/>
                  <a:gd name="T5" fmla="*/ 0 h 1101"/>
                  <a:gd name="T6" fmla="*/ 0 w 1310"/>
                  <a:gd name="T7" fmla="*/ 0 h 1101"/>
                  <a:gd name="T8" fmla="*/ 0 w 1310"/>
                  <a:gd name="T9" fmla="*/ 0 h 1101"/>
                  <a:gd name="T10" fmla="*/ 0 w 1310"/>
                  <a:gd name="T11" fmla="*/ 0 h 1101"/>
                  <a:gd name="T12" fmla="*/ 0 w 1310"/>
                  <a:gd name="T13" fmla="*/ 0 h 1101"/>
                  <a:gd name="T14" fmla="*/ 0 w 1310"/>
                  <a:gd name="T15" fmla="*/ 0 h 1101"/>
                  <a:gd name="T16" fmla="*/ 0 w 1310"/>
                  <a:gd name="T17" fmla="*/ 0 h 1101"/>
                  <a:gd name="T18" fmla="*/ 0 w 1310"/>
                  <a:gd name="T19" fmla="*/ 0 h 1101"/>
                  <a:gd name="T20" fmla="*/ 0 w 1310"/>
                  <a:gd name="T21" fmla="*/ 0 h 1101"/>
                  <a:gd name="T22" fmla="*/ 0 w 1310"/>
                  <a:gd name="T23" fmla="*/ 0 h 1101"/>
                  <a:gd name="T24" fmla="*/ 0 w 1310"/>
                  <a:gd name="T25" fmla="*/ 0 h 1101"/>
                  <a:gd name="T26" fmla="*/ 0 w 1310"/>
                  <a:gd name="T27" fmla="*/ 0 h 1101"/>
                  <a:gd name="T28" fmla="*/ 0 w 1310"/>
                  <a:gd name="T29" fmla="*/ 0 h 1101"/>
                  <a:gd name="T30" fmla="*/ 0 w 1310"/>
                  <a:gd name="T31" fmla="*/ 0 h 1101"/>
                  <a:gd name="T32" fmla="*/ 0 w 1310"/>
                  <a:gd name="T33" fmla="*/ 0 h 1101"/>
                  <a:gd name="T34" fmla="*/ 0 w 1310"/>
                  <a:gd name="T35" fmla="*/ 0 h 1101"/>
                  <a:gd name="T36" fmla="*/ 0 w 1310"/>
                  <a:gd name="T37" fmla="*/ 0 h 1101"/>
                  <a:gd name="T38" fmla="*/ 0 w 1310"/>
                  <a:gd name="T39" fmla="*/ 0 h 1101"/>
                  <a:gd name="T40" fmla="*/ 0 w 1310"/>
                  <a:gd name="T41" fmla="*/ 0 h 110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310"/>
                  <a:gd name="T64" fmla="*/ 0 h 1101"/>
                  <a:gd name="T65" fmla="*/ 1310 w 1310"/>
                  <a:gd name="T66" fmla="*/ 1101 h 1101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310" h="1101">
                    <a:moveTo>
                      <a:pt x="1310" y="1097"/>
                    </a:moveTo>
                    <a:lnTo>
                      <a:pt x="1310" y="531"/>
                    </a:lnTo>
                    <a:lnTo>
                      <a:pt x="1292" y="81"/>
                    </a:lnTo>
                    <a:lnTo>
                      <a:pt x="651" y="0"/>
                    </a:lnTo>
                    <a:lnTo>
                      <a:pt x="132" y="88"/>
                    </a:lnTo>
                    <a:lnTo>
                      <a:pt x="127" y="101"/>
                    </a:lnTo>
                    <a:lnTo>
                      <a:pt x="123" y="112"/>
                    </a:lnTo>
                    <a:lnTo>
                      <a:pt x="111" y="123"/>
                    </a:lnTo>
                    <a:lnTo>
                      <a:pt x="101" y="129"/>
                    </a:lnTo>
                    <a:lnTo>
                      <a:pt x="80" y="134"/>
                    </a:lnTo>
                    <a:lnTo>
                      <a:pt x="57" y="139"/>
                    </a:lnTo>
                    <a:lnTo>
                      <a:pt x="40" y="141"/>
                    </a:lnTo>
                    <a:lnTo>
                      <a:pt x="22" y="143"/>
                    </a:lnTo>
                    <a:lnTo>
                      <a:pt x="13" y="142"/>
                    </a:lnTo>
                    <a:lnTo>
                      <a:pt x="0" y="531"/>
                    </a:lnTo>
                    <a:lnTo>
                      <a:pt x="0" y="1089"/>
                    </a:lnTo>
                    <a:lnTo>
                      <a:pt x="110" y="1089"/>
                    </a:lnTo>
                    <a:lnTo>
                      <a:pt x="122" y="295"/>
                    </a:lnTo>
                    <a:lnTo>
                      <a:pt x="1189" y="295"/>
                    </a:lnTo>
                    <a:lnTo>
                      <a:pt x="1200" y="1101"/>
                    </a:lnTo>
                    <a:lnTo>
                      <a:pt x="1310" y="1097"/>
                    </a:lnTo>
                    <a:close/>
                  </a:path>
                </a:pathLst>
              </a:custGeom>
              <a:solidFill>
                <a:srgbClr val="000080"/>
              </a:solidFill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grpSp>
            <p:nvGrpSpPr>
              <p:cNvPr id="22" name="Group 27"/>
              <p:cNvGrpSpPr>
                <a:grpSpLocks/>
              </p:cNvGrpSpPr>
              <p:nvPr/>
            </p:nvGrpSpPr>
            <p:grpSpPr bwMode="auto">
              <a:xfrm>
                <a:off x="574" y="1387"/>
                <a:ext cx="409" cy="546"/>
                <a:chOff x="574" y="1387"/>
                <a:chExt cx="409" cy="546"/>
              </a:xfrm>
            </p:grpSpPr>
            <p:grpSp>
              <p:nvGrpSpPr>
                <p:cNvPr id="24" name="Group 28"/>
                <p:cNvGrpSpPr>
                  <a:grpSpLocks/>
                </p:cNvGrpSpPr>
                <p:nvPr/>
              </p:nvGrpSpPr>
              <p:grpSpPr bwMode="auto">
                <a:xfrm>
                  <a:off x="574" y="1387"/>
                  <a:ext cx="409" cy="417"/>
                  <a:chOff x="574" y="1387"/>
                  <a:chExt cx="409" cy="417"/>
                </a:xfrm>
              </p:grpSpPr>
              <p:sp>
                <p:nvSpPr>
                  <p:cNvPr id="28" name="Freeform 29"/>
                  <p:cNvSpPr>
                    <a:spLocks/>
                  </p:cNvSpPr>
                  <p:nvPr/>
                </p:nvSpPr>
                <p:spPr bwMode="auto">
                  <a:xfrm>
                    <a:off x="574" y="1387"/>
                    <a:ext cx="409" cy="417"/>
                  </a:xfrm>
                  <a:custGeom>
                    <a:avLst/>
                    <a:gdLst>
                      <a:gd name="T0" fmla="*/ 0 w 1228"/>
                      <a:gd name="T1" fmla="*/ 0 h 1250"/>
                      <a:gd name="T2" fmla="*/ 0 w 1228"/>
                      <a:gd name="T3" fmla="*/ 0 h 1250"/>
                      <a:gd name="T4" fmla="*/ 0 w 1228"/>
                      <a:gd name="T5" fmla="*/ 0 h 1250"/>
                      <a:gd name="T6" fmla="*/ 0 w 1228"/>
                      <a:gd name="T7" fmla="*/ 0 h 1250"/>
                      <a:gd name="T8" fmla="*/ 0 w 1228"/>
                      <a:gd name="T9" fmla="*/ 0 h 1250"/>
                      <a:gd name="T10" fmla="*/ 0 w 1228"/>
                      <a:gd name="T11" fmla="*/ 0 h 1250"/>
                      <a:gd name="T12" fmla="*/ 0 w 1228"/>
                      <a:gd name="T13" fmla="*/ 0 h 1250"/>
                      <a:gd name="T14" fmla="*/ 0 w 1228"/>
                      <a:gd name="T15" fmla="*/ 0 h 1250"/>
                      <a:gd name="T16" fmla="*/ 0 w 1228"/>
                      <a:gd name="T17" fmla="*/ 0 h 1250"/>
                      <a:gd name="T18" fmla="*/ 0 w 1228"/>
                      <a:gd name="T19" fmla="*/ 0 h 1250"/>
                      <a:gd name="T20" fmla="*/ 0 w 1228"/>
                      <a:gd name="T21" fmla="*/ 0 h 1250"/>
                      <a:gd name="T22" fmla="*/ 0 w 1228"/>
                      <a:gd name="T23" fmla="*/ 0 h 1250"/>
                      <a:gd name="T24" fmla="*/ 0 w 1228"/>
                      <a:gd name="T25" fmla="*/ 0 h 1250"/>
                      <a:gd name="T26" fmla="*/ 0 w 1228"/>
                      <a:gd name="T27" fmla="*/ 0 h 1250"/>
                      <a:gd name="T28" fmla="*/ 0 w 1228"/>
                      <a:gd name="T29" fmla="*/ 0 h 1250"/>
                      <a:gd name="T30" fmla="*/ 0 w 1228"/>
                      <a:gd name="T31" fmla="*/ 0 h 1250"/>
                      <a:gd name="T32" fmla="*/ 0 w 1228"/>
                      <a:gd name="T33" fmla="*/ 0 h 1250"/>
                      <a:gd name="T34" fmla="*/ 0 w 1228"/>
                      <a:gd name="T35" fmla="*/ 0 h 1250"/>
                      <a:gd name="T36" fmla="*/ 0 w 1228"/>
                      <a:gd name="T37" fmla="*/ 0 h 1250"/>
                      <a:gd name="T38" fmla="*/ 0 w 1228"/>
                      <a:gd name="T39" fmla="*/ 0 h 1250"/>
                      <a:gd name="T40" fmla="*/ 0 w 1228"/>
                      <a:gd name="T41" fmla="*/ 0 h 1250"/>
                      <a:gd name="T42" fmla="*/ 0 w 1228"/>
                      <a:gd name="T43" fmla="*/ 0 h 1250"/>
                      <a:gd name="T44" fmla="*/ 0 w 1228"/>
                      <a:gd name="T45" fmla="*/ 0 h 1250"/>
                      <a:gd name="T46" fmla="*/ 0 w 1228"/>
                      <a:gd name="T47" fmla="*/ 0 h 1250"/>
                      <a:gd name="T48" fmla="*/ 0 w 1228"/>
                      <a:gd name="T49" fmla="*/ 0 h 1250"/>
                      <a:gd name="T50" fmla="*/ 0 w 1228"/>
                      <a:gd name="T51" fmla="*/ 0 h 1250"/>
                      <a:gd name="T52" fmla="*/ 0 w 1228"/>
                      <a:gd name="T53" fmla="*/ 0 h 1250"/>
                      <a:gd name="T54" fmla="*/ 0 w 1228"/>
                      <a:gd name="T55" fmla="*/ 0 h 1250"/>
                      <a:gd name="T56" fmla="*/ 0 w 1228"/>
                      <a:gd name="T57" fmla="*/ 0 h 1250"/>
                      <a:gd name="T58" fmla="*/ 0 w 1228"/>
                      <a:gd name="T59" fmla="*/ 0 h 1250"/>
                      <a:gd name="T60" fmla="*/ 0 w 1228"/>
                      <a:gd name="T61" fmla="*/ 0 h 1250"/>
                      <a:gd name="T62" fmla="*/ 0 w 1228"/>
                      <a:gd name="T63" fmla="*/ 0 h 1250"/>
                      <a:gd name="T64" fmla="*/ 0 w 1228"/>
                      <a:gd name="T65" fmla="*/ 0 h 1250"/>
                      <a:gd name="T66" fmla="*/ 0 w 1228"/>
                      <a:gd name="T67" fmla="*/ 0 h 1250"/>
                      <a:gd name="T68" fmla="*/ 0 w 1228"/>
                      <a:gd name="T69" fmla="*/ 0 h 1250"/>
                      <a:gd name="T70" fmla="*/ 0 w 1228"/>
                      <a:gd name="T71" fmla="*/ 0 h 1250"/>
                      <a:gd name="T72" fmla="*/ 0 w 1228"/>
                      <a:gd name="T73" fmla="*/ 0 h 1250"/>
                      <a:gd name="T74" fmla="*/ 0 w 1228"/>
                      <a:gd name="T75" fmla="*/ 0 h 1250"/>
                      <a:gd name="T76" fmla="*/ 0 w 1228"/>
                      <a:gd name="T77" fmla="*/ 0 h 1250"/>
                      <a:gd name="T78" fmla="*/ 0 w 1228"/>
                      <a:gd name="T79" fmla="*/ 0 h 1250"/>
                      <a:gd name="T80" fmla="*/ 0 w 1228"/>
                      <a:gd name="T81" fmla="*/ 0 h 1250"/>
                      <a:gd name="T82" fmla="*/ 0 w 1228"/>
                      <a:gd name="T83" fmla="*/ 0 h 1250"/>
                      <a:gd name="T84" fmla="*/ 0 w 1228"/>
                      <a:gd name="T85" fmla="*/ 0 h 1250"/>
                      <a:gd name="T86" fmla="*/ 0 w 1228"/>
                      <a:gd name="T87" fmla="*/ 0 h 1250"/>
                      <a:gd name="T88" fmla="*/ 0 w 1228"/>
                      <a:gd name="T89" fmla="*/ 0 h 1250"/>
                      <a:gd name="T90" fmla="*/ 0 w 1228"/>
                      <a:gd name="T91" fmla="*/ 0 h 1250"/>
                      <a:gd name="T92" fmla="*/ 0 w 1228"/>
                      <a:gd name="T93" fmla="*/ 0 h 1250"/>
                      <a:gd name="T94" fmla="*/ 0 w 1228"/>
                      <a:gd name="T95" fmla="*/ 0 h 1250"/>
                      <a:gd name="T96" fmla="*/ 0 w 1228"/>
                      <a:gd name="T97" fmla="*/ 0 h 1250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1228"/>
                      <a:gd name="T148" fmla="*/ 0 h 1250"/>
                      <a:gd name="T149" fmla="*/ 1228 w 1228"/>
                      <a:gd name="T150" fmla="*/ 1250 h 1250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1228" h="1250">
                        <a:moveTo>
                          <a:pt x="230" y="253"/>
                        </a:moveTo>
                        <a:lnTo>
                          <a:pt x="259" y="167"/>
                        </a:lnTo>
                        <a:lnTo>
                          <a:pt x="278" y="112"/>
                        </a:lnTo>
                        <a:lnTo>
                          <a:pt x="285" y="96"/>
                        </a:lnTo>
                        <a:lnTo>
                          <a:pt x="296" y="82"/>
                        </a:lnTo>
                        <a:lnTo>
                          <a:pt x="303" y="76"/>
                        </a:lnTo>
                        <a:lnTo>
                          <a:pt x="316" y="71"/>
                        </a:lnTo>
                        <a:lnTo>
                          <a:pt x="471" y="41"/>
                        </a:lnTo>
                        <a:lnTo>
                          <a:pt x="636" y="12"/>
                        </a:lnTo>
                        <a:lnTo>
                          <a:pt x="787" y="0"/>
                        </a:lnTo>
                        <a:lnTo>
                          <a:pt x="873" y="0"/>
                        </a:lnTo>
                        <a:lnTo>
                          <a:pt x="1051" y="9"/>
                        </a:lnTo>
                        <a:lnTo>
                          <a:pt x="1181" y="16"/>
                        </a:lnTo>
                        <a:lnTo>
                          <a:pt x="1201" y="18"/>
                        </a:lnTo>
                        <a:lnTo>
                          <a:pt x="1214" y="23"/>
                        </a:lnTo>
                        <a:lnTo>
                          <a:pt x="1221" y="29"/>
                        </a:lnTo>
                        <a:lnTo>
                          <a:pt x="1227" y="38"/>
                        </a:lnTo>
                        <a:lnTo>
                          <a:pt x="1228" y="49"/>
                        </a:lnTo>
                        <a:lnTo>
                          <a:pt x="1220" y="84"/>
                        </a:lnTo>
                        <a:lnTo>
                          <a:pt x="1195" y="196"/>
                        </a:lnTo>
                        <a:lnTo>
                          <a:pt x="1176" y="280"/>
                        </a:lnTo>
                        <a:lnTo>
                          <a:pt x="1134" y="468"/>
                        </a:lnTo>
                        <a:lnTo>
                          <a:pt x="1107" y="585"/>
                        </a:lnTo>
                        <a:lnTo>
                          <a:pt x="1034" y="858"/>
                        </a:lnTo>
                        <a:lnTo>
                          <a:pt x="963" y="1077"/>
                        </a:lnTo>
                        <a:lnTo>
                          <a:pt x="950" y="1119"/>
                        </a:lnTo>
                        <a:lnTo>
                          <a:pt x="942" y="1143"/>
                        </a:lnTo>
                        <a:lnTo>
                          <a:pt x="935" y="1166"/>
                        </a:lnTo>
                        <a:lnTo>
                          <a:pt x="927" y="1179"/>
                        </a:lnTo>
                        <a:lnTo>
                          <a:pt x="915" y="1193"/>
                        </a:lnTo>
                        <a:lnTo>
                          <a:pt x="903" y="1200"/>
                        </a:lnTo>
                        <a:lnTo>
                          <a:pt x="880" y="1205"/>
                        </a:lnTo>
                        <a:lnTo>
                          <a:pt x="838" y="1209"/>
                        </a:lnTo>
                        <a:lnTo>
                          <a:pt x="767" y="1209"/>
                        </a:lnTo>
                        <a:lnTo>
                          <a:pt x="709" y="1215"/>
                        </a:lnTo>
                        <a:lnTo>
                          <a:pt x="631" y="1228"/>
                        </a:lnTo>
                        <a:lnTo>
                          <a:pt x="551" y="1242"/>
                        </a:lnTo>
                        <a:lnTo>
                          <a:pt x="497" y="1250"/>
                        </a:lnTo>
                        <a:lnTo>
                          <a:pt x="430" y="1250"/>
                        </a:lnTo>
                        <a:lnTo>
                          <a:pt x="416" y="1242"/>
                        </a:lnTo>
                        <a:lnTo>
                          <a:pt x="37" y="993"/>
                        </a:lnTo>
                        <a:lnTo>
                          <a:pt x="19" y="976"/>
                        </a:lnTo>
                        <a:lnTo>
                          <a:pt x="5" y="959"/>
                        </a:lnTo>
                        <a:lnTo>
                          <a:pt x="0" y="940"/>
                        </a:lnTo>
                        <a:lnTo>
                          <a:pt x="0" y="917"/>
                        </a:lnTo>
                        <a:lnTo>
                          <a:pt x="5" y="897"/>
                        </a:lnTo>
                        <a:lnTo>
                          <a:pt x="113" y="589"/>
                        </a:lnTo>
                        <a:lnTo>
                          <a:pt x="181" y="394"/>
                        </a:lnTo>
                        <a:lnTo>
                          <a:pt x="230" y="253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4763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>
                      <a:latin typeface="Calibri" pitchFamily="34" charset="0"/>
                    </a:endParaRPr>
                  </a:p>
                </p:txBody>
              </p:sp>
              <p:sp>
                <p:nvSpPr>
                  <p:cNvPr id="29" name="Freeform 30"/>
                  <p:cNvSpPr>
                    <a:spLocks/>
                  </p:cNvSpPr>
                  <p:nvPr/>
                </p:nvSpPr>
                <p:spPr bwMode="auto">
                  <a:xfrm>
                    <a:off x="595" y="1429"/>
                    <a:ext cx="243" cy="316"/>
                  </a:xfrm>
                  <a:custGeom>
                    <a:avLst/>
                    <a:gdLst>
                      <a:gd name="T0" fmla="*/ 0 w 729"/>
                      <a:gd name="T1" fmla="*/ 0 h 949"/>
                      <a:gd name="T2" fmla="*/ 0 w 729"/>
                      <a:gd name="T3" fmla="*/ 0 h 949"/>
                      <a:gd name="T4" fmla="*/ 0 w 729"/>
                      <a:gd name="T5" fmla="*/ 0 h 949"/>
                      <a:gd name="T6" fmla="*/ 0 w 729"/>
                      <a:gd name="T7" fmla="*/ 0 h 949"/>
                      <a:gd name="T8" fmla="*/ 0 w 729"/>
                      <a:gd name="T9" fmla="*/ 0 h 949"/>
                      <a:gd name="T10" fmla="*/ 0 w 729"/>
                      <a:gd name="T11" fmla="*/ 0 h 949"/>
                      <a:gd name="T12" fmla="*/ 0 w 729"/>
                      <a:gd name="T13" fmla="*/ 0 h 949"/>
                      <a:gd name="T14" fmla="*/ 0 w 729"/>
                      <a:gd name="T15" fmla="*/ 0 h 949"/>
                      <a:gd name="T16" fmla="*/ 0 w 729"/>
                      <a:gd name="T17" fmla="*/ 0 h 949"/>
                      <a:gd name="T18" fmla="*/ 0 w 729"/>
                      <a:gd name="T19" fmla="*/ 0 h 949"/>
                      <a:gd name="T20" fmla="*/ 0 w 729"/>
                      <a:gd name="T21" fmla="*/ 0 h 949"/>
                      <a:gd name="T22" fmla="*/ 0 w 729"/>
                      <a:gd name="T23" fmla="*/ 0 h 949"/>
                      <a:gd name="T24" fmla="*/ 0 w 729"/>
                      <a:gd name="T25" fmla="*/ 0 h 949"/>
                      <a:gd name="T26" fmla="*/ 0 w 729"/>
                      <a:gd name="T27" fmla="*/ 0 h 949"/>
                      <a:gd name="T28" fmla="*/ 0 w 729"/>
                      <a:gd name="T29" fmla="*/ 0 h 949"/>
                      <a:gd name="T30" fmla="*/ 0 w 729"/>
                      <a:gd name="T31" fmla="*/ 0 h 949"/>
                      <a:gd name="T32" fmla="*/ 0 w 729"/>
                      <a:gd name="T33" fmla="*/ 0 h 949"/>
                      <a:gd name="T34" fmla="*/ 0 w 729"/>
                      <a:gd name="T35" fmla="*/ 0 h 949"/>
                      <a:gd name="T36" fmla="*/ 0 w 729"/>
                      <a:gd name="T37" fmla="*/ 0 h 949"/>
                      <a:gd name="T38" fmla="*/ 0 w 729"/>
                      <a:gd name="T39" fmla="*/ 0 h 949"/>
                      <a:gd name="T40" fmla="*/ 0 w 729"/>
                      <a:gd name="T41" fmla="*/ 0 h 949"/>
                      <a:gd name="T42" fmla="*/ 0 w 729"/>
                      <a:gd name="T43" fmla="*/ 0 h 949"/>
                      <a:gd name="T44" fmla="*/ 0 w 729"/>
                      <a:gd name="T45" fmla="*/ 0 h 949"/>
                      <a:gd name="T46" fmla="*/ 0 w 729"/>
                      <a:gd name="T47" fmla="*/ 0 h 949"/>
                      <a:gd name="T48" fmla="*/ 0 w 729"/>
                      <a:gd name="T49" fmla="*/ 0 h 949"/>
                      <a:gd name="T50" fmla="*/ 0 w 729"/>
                      <a:gd name="T51" fmla="*/ 0 h 949"/>
                      <a:gd name="T52" fmla="*/ 0 w 729"/>
                      <a:gd name="T53" fmla="*/ 0 h 949"/>
                      <a:gd name="T54" fmla="*/ 0 w 729"/>
                      <a:gd name="T55" fmla="*/ 0 h 949"/>
                      <a:gd name="T56" fmla="*/ 0 w 729"/>
                      <a:gd name="T57" fmla="*/ 0 h 949"/>
                      <a:gd name="T58" fmla="*/ 0 w 729"/>
                      <a:gd name="T59" fmla="*/ 0 h 949"/>
                      <a:gd name="T60" fmla="*/ 0 w 729"/>
                      <a:gd name="T61" fmla="*/ 0 h 949"/>
                      <a:gd name="T62" fmla="*/ 0 w 729"/>
                      <a:gd name="T63" fmla="*/ 0 h 949"/>
                      <a:gd name="T64" fmla="*/ 0 w 729"/>
                      <a:gd name="T65" fmla="*/ 0 h 949"/>
                      <a:gd name="T66" fmla="*/ 0 w 729"/>
                      <a:gd name="T67" fmla="*/ 0 h 949"/>
                      <a:gd name="T68" fmla="*/ 0 w 729"/>
                      <a:gd name="T69" fmla="*/ 0 h 949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w 729"/>
                      <a:gd name="T106" fmla="*/ 0 h 949"/>
                      <a:gd name="T107" fmla="*/ 729 w 729"/>
                      <a:gd name="T108" fmla="*/ 949 h 949"/>
                    </a:gdLst>
                    <a:ahLst/>
                    <a:cxnLst>
                      <a:cxn ang="T70">
                        <a:pos x="T0" y="T1"/>
                      </a:cxn>
                      <a:cxn ang="T71">
                        <a:pos x="T2" y="T3"/>
                      </a:cxn>
                      <a:cxn ang="T72">
                        <a:pos x="T4" y="T5"/>
                      </a:cxn>
                      <a:cxn ang="T73">
                        <a:pos x="T6" y="T7"/>
                      </a:cxn>
                      <a:cxn ang="T74">
                        <a:pos x="T8" y="T9"/>
                      </a:cxn>
                      <a:cxn ang="T75">
                        <a:pos x="T10" y="T11"/>
                      </a:cxn>
                      <a:cxn ang="T76">
                        <a:pos x="T12" y="T13"/>
                      </a:cxn>
                      <a:cxn ang="T77">
                        <a:pos x="T14" y="T15"/>
                      </a:cxn>
                      <a:cxn ang="T78">
                        <a:pos x="T16" y="T17"/>
                      </a:cxn>
                      <a:cxn ang="T79">
                        <a:pos x="T18" y="T19"/>
                      </a:cxn>
                      <a:cxn ang="T80">
                        <a:pos x="T20" y="T21"/>
                      </a:cxn>
                      <a:cxn ang="T81">
                        <a:pos x="T22" y="T23"/>
                      </a:cxn>
                      <a:cxn ang="T82">
                        <a:pos x="T24" y="T25"/>
                      </a:cxn>
                      <a:cxn ang="T83">
                        <a:pos x="T26" y="T27"/>
                      </a:cxn>
                      <a:cxn ang="T84">
                        <a:pos x="T28" y="T29"/>
                      </a:cxn>
                      <a:cxn ang="T85">
                        <a:pos x="T30" y="T31"/>
                      </a:cxn>
                      <a:cxn ang="T86">
                        <a:pos x="T32" y="T33"/>
                      </a:cxn>
                      <a:cxn ang="T87">
                        <a:pos x="T34" y="T35"/>
                      </a:cxn>
                      <a:cxn ang="T88">
                        <a:pos x="T36" y="T37"/>
                      </a:cxn>
                      <a:cxn ang="T89">
                        <a:pos x="T38" y="T39"/>
                      </a:cxn>
                      <a:cxn ang="T90">
                        <a:pos x="T40" y="T41"/>
                      </a:cxn>
                      <a:cxn ang="T91">
                        <a:pos x="T42" y="T43"/>
                      </a:cxn>
                      <a:cxn ang="T92">
                        <a:pos x="T44" y="T45"/>
                      </a:cxn>
                      <a:cxn ang="T93">
                        <a:pos x="T46" y="T47"/>
                      </a:cxn>
                      <a:cxn ang="T94">
                        <a:pos x="T48" y="T49"/>
                      </a:cxn>
                      <a:cxn ang="T95">
                        <a:pos x="T50" y="T51"/>
                      </a:cxn>
                      <a:cxn ang="T96">
                        <a:pos x="T52" y="T53"/>
                      </a:cxn>
                      <a:cxn ang="T97">
                        <a:pos x="T54" y="T55"/>
                      </a:cxn>
                      <a:cxn ang="T98">
                        <a:pos x="T56" y="T57"/>
                      </a:cxn>
                      <a:cxn ang="T99">
                        <a:pos x="T58" y="T59"/>
                      </a:cxn>
                      <a:cxn ang="T100">
                        <a:pos x="T60" y="T61"/>
                      </a:cxn>
                      <a:cxn ang="T101">
                        <a:pos x="T62" y="T63"/>
                      </a:cxn>
                      <a:cxn ang="T102">
                        <a:pos x="T64" y="T65"/>
                      </a:cxn>
                      <a:cxn ang="T103">
                        <a:pos x="T66" y="T67"/>
                      </a:cxn>
                      <a:cxn ang="T104">
                        <a:pos x="T68" y="T69"/>
                      </a:cxn>
                    </a:cxnLst>
                    <a:rect l="T105" t="T106" r="T107" b="T108"/>
                    <a:pathLst>
                      <a:path w="729" h="949">
                        <a:moveTo>
                          <a:pt x="167" y="284"/>
                        </a:moveTo>
                        <a:lnTo>
                          <a:pt x="219" y="147"/>
                        </a:lnTo>
                        <a:lnTo>
                          <a:pt x="266" y="25"/>
                        </a:lnTo>
                        <a:lnTo>
                          <a:pt x="273" y="20"/>
                        </a:lnTo>
                        <a:lnTo>
                          <a:pt x="281" y="18"/>
                        </a:lnTo>
                        <a:lnTo>
                          <a:pt x="297" y="16"/>
                        </a:lnTo>
                        <a:lnTo>
                          <a:pt x="505" y="1"/>
                        </a:lnTo>
                        <a:lnTo>
                          <a:pt x="708" y="0"/>
                        </a:lnTo>
                        <a:lnTo>
                          <a:pt x="719" y="2"/>
                        </a:lnTo>
                        <a:lnTo>
                          <a:pt x="724" y="6"/>
                        </a:lnTo>
                        <a:lnTo>
                          <a:pt x="729" y="18"/>
                        </a:lnTo>
                        <a:lnTo>
                          <a:pt x="713" y="104"/>
                        </a:lnTo>
                        <a:lnTo>
                          <a:pt x="681" y="177"/>
                        </a:lnTo>
                        <a:lnTo>
                          <a:pt x="627" y="314"/>
                        </a:lnTo>
                        <a:lnTo>
                          <a:pt x="524" y="548"/>
                        </a:lnTo>
                        <a:lnTo>
                          <a:pt x="434" y="753"/>
                        </a:lnTo>
                        <a:lnTo>
                          <a:pt x="411" y="830"/>
                        </a:lnTo>
                        <a:lnTo>
                          <a:pt x="397" y="881"/>
                        </a:lnTo>
                        <a:lnTo>
                          <a:pt x="383" y="912"/>
                        </a:lnTo>
                        <a:lnTo>
                          <a:pt x="369" y="933"/>
                        </a:lnTo>
                        <a:lnTo>
                          <a:pt x="360" y="943"/>
                        </a:lnTo>
                        <a:lnTo>
                          <a:pt x="352" y="948"/>
                        </a:lnTo>
                        <a:lnTo>
                          <a:pt x="340" y="949"/>
                        </a:lnTo>
                        <a:lnTo>
                          <a:pt x="327" y="946"/>
                        </a:lnTo>
                        <a:lnTo>
                          <a:pt x="307" y="935"/>
                        </a:lnTo>
                        <a:lnTo>
                          <a:pt x="284" y="919"/>
                        </a:lnTo>
                        <a:lnTo>
                          <a:pt x="263" y="900"/>
                        </a:lnTo>
                        <a:lnTo>
                          <a:pt x="239" y="881"/>
                        </a:lnTo>
                        <a:lnTo>
                          <a:pt x="216" y="864"/>
                        </a:lnTo>
                        <a:lnTo>
                          <a:pt x="10" y="780"/>
                        </a:lnTo>
                        <a:lnTo>
                          <a:pt x="3" y="775"/>
                        </a:lnTo>
                        <a:lnTo>
                          <a:pt x="0" y="767"/>
                        </a:lnTo>
                        <a:lnTo>
                          <a:pt x="2" y="756"/>
                        </a:lnTo>
                        <a:lnTo>
                          <a:pt x="5" y="746"/>
                        </a:lnTo>
                        <a:lnTo>
                          <a:pt x="167" y="284"/>
                        </a:lnTo>
                        <a:close/>
                      </a:path>
                    </a:pathLst>
                  </a:custGeom>
                  <a:solidFill>
                    <a:srgbClr val="005F5F"/>
                  </a:solidFill>
                  <a:ln w="4763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25" name="Group 31"/>
                <p:cNvGrpSpPr>
                  <a:grpSpLocks/>
                </p:cNvGrpSpPr>
                <p:nvPr/>
              </p:nvGrpSpPr>
              <p:grpSpPr bwMode="auto">
                <a:xfrm>
                  <a:off x="867" y="1754"/>
                  <a:ext cx="66" cy="179"/>
                  <a:chOff x="867" y="1754"/>
                  <a:chExt cx="66" cy="179"/>
                </a:xfrm>
              </p:grpSpPr>
              <p:sp>
                <p:nvSpPr>
                  <p:cNvPr id="26" name="Freeform 32"/>
                  <p:cNvSpPr>
                    <a:spLocks/>
                  </p:cNvSpPr>
                  <p:nvPr/>
                </p:nvSpPr>
                <p:spPr bwMode="auto">
                  <a:xfrm>
                    <a:off x="873" y="1761"/>
                    <a:ext cx="60" cy="172"/>
                  </a:xfrm>
                  <a:custGeom>
                    <a:avLst/>
                    <a:gdLst>
                      <a:gd name="T0" fmla="*/ 0 w 180"/>
                      <a:gd name="T1" fmla="*/ 0 h 518"/>
                      <a:gd name="T2" fmla="*/ 0 w 180"/>
                      <a:gd name="T3" fmla="*/ 0 h 518"/>
                      <a:gd name="T4" fmla="*/ 0 w 180"/>
                      <a:gd name="T5" fmla="*/ 0 h 518"/>
                      <a:gd name="T6" fmla="*/ 0 w 180"/>
                      <a:gd name="T7" fmla="*/ 0 h 518"/>
                      <a:gd name="T8" fmla="*/ 0 w 180"/>
                      <a:gd name="T9" fmla="*/ 0 h 518"/>
                      <a:gd name="T10" fmla="*/ 0 w 180"/>
                      <a:gd name="T11" fmla="*/ 0 h 518"/>
                      <a:gd name="T12" fmla="*/ 0 w 180"/>
                      <a:gd name="T13" fmla="*/ 0 h 518"/>
                      <a:gd name="T14" fmla="*/ 0 w 180"/>
                      <a:gd name="T15" fmla="*/ 0 h 518"/>
                      <a:gd name="T16" fmla="*/ 0 w 180"/>
                      <a:gd name="T17" fmla="*/ 0 h 518"/>
                      <a:gd name="T18" fmla="*/ 0 w 180"/>
                      <a:gd name="T19" fmla="*/ 0 h 518"/>
                      <a:gd name="T20" fmla="*/ 0 w 180"/>
                      <a:gd name="T21" fmla="*/ 0 h 518"/>
                      <a:gd name="T22" fmla="*/ 0 w 180"/>
                      <a:gd name="T23" fmla="*/ 0 h 518"/>
                      <a:gd name="T24" fmla="*/ 0 w 180"/>
                      <a:gd name="T25" fmla="*/ 0 h 518"/>
                      <a:gd name="T26" fmla="*/ 0 w 180"/>
                      <a:gd name="T27" fmla="*/ 0 h 518"/>
                      <a:gd name="T28" fmla="*/ 0 w 180"/>
                      <a:gd name="T29" fmla="*/ 0 h 518"/>
                      <a:gd name="T30" fmla="*/ 0 w 180"/>
                      <a:gd name="T31" fmla="*/ 0 h 518"/>
                      <a:gd name="T32" fmla="*/ 0 w 180"/>
                      <a:gd name="T33" fmla="*/ 0 h 518"/>
                      <a:gd name="T34" fmla="*/ 0 w 180"/>
                      <a:gd name="T35" fmla="*/ 0 h 518"/>
                      <a:gd name="T36" fmla="*/ 0 w 180"/>
                      <a:gd name="T37" fmla="*/ 0 h 518"/>
                      <a:gd name="T38" fmla="*/ 0 w 180"/>
                      <a:gd name="T39" fmla="*/ 0 h 518"/>
                      <a:gd name="T40" fmla="*/ 0 w 180"/>
                      <a:gd name="T41" fmla="*/ 0 h 518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180"/>
                      <a:gd name="T64" fmla="*/ 0 h 518"/>
                      <a:gd name="T65" fmla="*/ 180 w 180"/>
                      <a:gd name="T66" fmla="*/ 518 h 518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180" h="518">
                        <a:moveTo>
                          <a:pt x="0" y="0"/>
                        </a:moveTo>
                        <a:lnTo>
                          <a:pt x="7" y="34"/>
                        </a:lnTo>
                        <a:lnTo>
                          <a:pt x="15" y="61"/>
                        </a:lnTo>
                        <a:lnTo>
                          <a:pt x="30" y="84"/>
                        </a:lnTo>
                        <a:lnTo>
                          <a:pt x="54" y="98"/>
                        </a:lnTo>
                        <a:lnTo>
                          <a:pt x="83" y="110"/>
                        </a:lnTo>
                        <a:lnTo>
                          <a:pt x="106" y="130"/>
                        </a:lnTo>
                        <a:lnTo>
                          <a:pt x="125" y="155"/>
                        </a:lnTo>
                        <a:lnTo>
                          <a:pt x="144" y="197"/>
                        </a:lnTo>
                        <a:lnTo>
                          <a:pt x="151" y="232"/>
                        </a:lnTo>
                        <a:lnTo>
                          <a:pt x="145" y="259"/>
                        </a:lnTo>
                        <a:lnTo>
                          <a:pt x="125" y="284"/>
                        </a:lnTo>
                        <a:lnTo>
                          <a:pt x="107" y="307"/>
                        </a:lnTo>
                        <a:lnTo>
                          <a:pt x="95" y="331"/>
                        </a:lnTo>
                        <a:lnTo>
                          <a:pt x="85" y="361"/>
                        </a:lnTo>
                        <a:lnTo>
                          <a:pt x="81" y="396"/>
                        </a:lnTo>
                        <a:lnTo>
                          <a:pt x="91" y="427"/>
                        </a:lnTo>
                        <a:lnTo>
                          <a:pt x="103" y="449"/>
                        </a:lnTo>
                        <a:lnTo>
                          <a:pt x="129" y="478"/>
                        </a:lnTo>
                        <a:lnTo>
                          <a:pt x="151" y="497"/>
                        </a:lnTo>
                        <a:lnTo>
                          <a:pt x="180" y="518"/>
                        </a:lnTo>
                      </a:path>
                    </a:pathLst>
                  </a:custGeom>
                  <a:noFill/>
                  <a:ln w="4763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>
                      <a:latin typeface="Calibri" pitchFamily="34" charset="0"/>
                    </a:endParaRPr>
                  </a:p>
                </p:txBody>
              </p:sp>
              <p:sp>
                <p:nvSpPr>
                  <p:cNvPr id="27" name="Oval 33"/>
                  <p:cNvSpPr>
                    <a:spLocks noChangeArrowheads="1"/>
                  </p:cNvSpPr>
                  <p:nvPr/>
                </p:nvSpPr>
                <p:spPr bwMode="auto">
                  <a:xfrm>
                    <a:off x="867" y="1754"/>
                    <a:ext cx="11" cy="11"/>
                  </a:xfrm>
                  <a:prstGeom prst="ellipse">
                    <a:avLst/>
                  </a:prstGeom>
                  <a:solidFill>
                    <a:srgbClr val="000000"/>
                  </a:solidFill>
                  <a:ln w="4763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>
                      <a:latin typeface="Calibri" pitchFamily="34" charset="0"/>
                    </a:endParaRPr>
                  </a:p>
                </p:txBody>
              </p:sp>
            </p:grpSp>
          </p:grpSp>
          <p:pic>
            <p:nvPicPr>
              <p:cNvPr id="23" name="Picture 34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grayscl/>
              </a:blip>
              <a:srcRect l="47125" t="83160" r="37726"/>
              <a:stretch>
                <a:fillRect/>
              </a:stretch>
            </p:blipFill>
            <p:spPr bwMode="auto">
              <a:xfrm>
                <a:off x="408" y="1618"/>
                <a:ext cx="248" cy="224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</p:pic>
        </p:grpSp>
      </p:grp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Role of Emotion in SLDS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Emotion based on sensor measurements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React to user emotion in an appropriate way – but how?</a:t>
            </a:r>
          </a:p>
        </p:txBody>
      </p:sp>
      <p:grpSp>
        <p:nvGrpSpPr>
          <p:cNvPr id="74" name="Gruppieren 73"/>
          <p:cNvGrpSpPr/>
          <p:nvPr/>
        </p:nvGrpSpPr>
        <p:grpSpPr>
          <a:xfrm>
            <a:off x="71438" y="1357298"/>
            <a:ext cx="8944477" cy="3786214"/>
            <a:chOff x="71438" y="2571744"/>
            <a:chExt cx="8944477" cy="3786214"/>
          </a:xfrm>
        </p:grpSpPr>
        <p:grpSp>
          <p:nvGrpSpPr>
            <p:cNvPr id="76" name="Gruppieren 60"/>
            <p:cNvGrpSpPr/>
            <p:nvPr/>
          </p:nvGrpSpPr>
          <p:grpSpPr>
            <a:xfrm>
              <a:off x="118227" y="2714620"/>
              <a:ext cx="8897688" cy="3643338"/>
              <a:chOff x="118227" y="2714620"/>
              <a:chExt cx="8897688" cy="3643338"/>
            </a:xfrm>
          </p:grpSpPr>
          <p:pic>
            <p:nvPicPr>
              <p:cNvPr id="78" name="Grafik 77" descr="emoticons.gif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14314" y="2714620"/>
                <a:ext cx="1643042" cy="1143008"/>
              </a:xfrm>
              <a:prstGeom prst="rect">
                <a:avLst/>
              </a:prstGeom>
            </p:spPr>
          </p:pic>
          <p:sp>
            <p:nvSpPr>
              <p:cNvPr id="77" name="Abgerundetes Rechteck 76"/>
              <p:cNvSpPr/>
              <p:nvPr/>
            </p:nvSpPr>
            <p:spPr bwMode="auto">
              <a:xfrm>
                <a:off x="2214546" y="2714620"/>
                <a:ext cx="5929354" cy="3643338"/>
              </a:xfrm>
              <a:prstGeom prst="roundRect">
                <a:avLst/>
              </a:prstGeom>
              <a:solidFill>
                <a:schemeClr val="accent1">
                  <a:alpha val="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DE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79" name="AutoShape 5"/>
              <p:cNvSpPr>
                <a:spLocks noChangeArrowheads="1"/>
              </p:cNvSpPr>
              <p:nvPr/>
            </p:nvSpPr>
            <p:spPr bwMode="auto">
              <a:xfrm>
                <a:off x="4144484" y="3843358"/>
                <a:ext cx="1694923" cy="685800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/>
                <a:r>
                  <a:rPr lang="en-US" sz="1400" b="1">
                    <a:latin typeface="Calibri" pitchFamily="34" charset="0"/>
                  </a:rPr>
                  <a:t>Linguistic</a:t>
                </a:r>
              </a:p>
              <a:p>
                <a:pPr algn="ctr"/>
                <a:r>
                  <a:rPr lang="en-US" sz="1400" b="1">
                    <a:latin typeface="Calibri" pitchFamily="34" charset="0"/>
                  </a:rPr>
                  <a:t>analysis</a:t>
                </a:r>
                <a:endParaRPr lang="en-GB" sz="1400" b="1">
                  <a:latin typeface="Calibri" pitchFamily="34" charset="0"/>
                </a:endParaRPr>
              </a:p>
            </p:txBody>
          </p:sp>
          <p:sp>
            <p:nvSpPr>
              <p:cNvPr id="80" name="AutoShape 6"/>
              <p:cNvSpPr>
                <a:spLocks noChangeArrowheads="1"/>
              </p:cNvSpPr>
              <p:nvPr/>
            </p:nvSpPr>
            <p:spPr bwMode="auto">
              <a:xfrm>
                <a:off x="5363684" y="4681558"/>
                <a:ext cx="1694923" cy="685800"/>
              </a:xfrm>
              <a:prstGeom prst="roundRect">
                <a:avLst>
                  <a:gd name="adj" fmla="val 16667"/>
                </a:avLst>
              </a:prstGeom>
              <a:solidFill>
                <a:schemeClr val="accent1">
                  <a:alpha val="0"/>
                </a:schemeClr>
              </a:solidFill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/>
                <a:r>
                  <a:rPr lang="en-US" sz="1400" b="1" u="sng" dirty="0" smtClean="0">
                    <a:latin typeface="Calibri" pitchFamily="34" charset="0"/>
                  </a:rPr>
                  <a:t>Dialogue</a:t>
                </a:r>
              </a:p>
              <a:p>
                <a:pPr algn="ctr"/>
                <a:r>
                  <a:rPr lang="en-US" sz="1400" b="1" u="sng" dirty="0" smtClean="0">
                    <a:latin typeface="Calibri" pitchFamily="34" charset="0"/>
                  </a:rPr>
                  <a:t>Management</a:t>
                </a:r>
                <a:endParaRPr lang="en-GB" sz="1400" b="1" u="sng" dirty="0">
                  <a:latin typeface="Calibri" pitchFamily="34" charset="0"/>
                </a:endParaRPr>
              </a:p>
            </p:txBody>
          </p:sp>
          <p:sp>
            <p:nvSpPr>
              <p:cNvPr id="81" name="AutoShape 7"/>
              <p:cNvSpPr>
                <a:spLocks noChangeArrowheads="1"/>
              </p:cNvSpPr>
              <p:nvPr/>
            </p:nvSpPr>
            <p:spPr bwMode="auto">
              <a:xfrm>
                <a:off x="4144484" y="5519758"/>
                <a:ext cx="1694923" cy="685800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/>
                <a:r>
                  <a:rPr lang="en-US" sz="1400" b="1">
                    <a:latin typeface="Calibri" pitchFamily="34" charset="0"/>
                  </a:rPr>
                  <a:t>Text generation</a:t>
                </a:r>
                <a:endParaRPr lang="en-GB" sz="1400" b="1">
                  <a:latin typeface="Calibri" pitchFamily="34" charset="0"/>
                </a:endParaRPr>
              </a:p>
            </p:txBody>
          </p:sp>
          <p:cxnSp>
            <p:nvCxnSpPr>
              <p:cNvPr id="82" name="AutoShape 10"/>
              <p:cNvCxnSpPr>
                <a:cxnSpLocks noChangeShapeType="1"/>
                <a:endCxn id="93" idx="1"/>
              </p:cNvCxnSpPr>
              <p:nvPr/>
            </p:nvCxnSpPr>
            <p:spPr bwMode="auto">
              <a:xfrm rot="5400000" flipH="1" flipV="1">
                <a:off x="1486450" y="4199974"/>
                <a:ext cx="385750" cy="358318"/>
              </a:xfrm>
              <a:prstGeom prst="bentConnector2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 type="none" w="sm" len="sm"/>
                <a:tailEnd type="triangle" w="med" len="med"/>
              </a:ln>
            </p:spPr>
          </p:cxnSp>
          <p:cxnSp>
            <p:nvCxnSpPr>
              <p:cNvPr id="83" name="AutoShape 11"/>
              <p:cNvCxnSpPr>
                <a:cxnSpLocks noChangeShapeType="1"/>
                <a:stCxn id="93" idx="3"/>
                <a:endCxn id="79" idx="1"/>
              </p:cNvCxnSpPr>
              <p:nvPr/>
            </p:nvCxnSpPr>
            <p:spPr bwMode="auto">
              <a:xfrm>
                <a:off x="3553407" y="4186258"/>
                <a:ext cx="591077" cy="1588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</p:spPr>
          </p:cxnSp>
          <p:cxnSp>
            <p:nvCxnSpPr>
              <p:cNvPr id="84" name="AutoShape 12"/>
              <p:cNvCxnSpPr>
                <a:cxnSpLocks noChangeShapeType="1"/>
                <a:stCxn id="79" idx="3"/>
                <a:endCxn id="80" idx="0"/>
              </p:cNvCxnSpPr>
              <p:nvPr/>
            </p:nvCxnSpPr>
            <p:spPr bwMode="auto">
              <a:xfrm>
                <a:off x="5839407" y="4186258"/>
                <a:ext cx="371739" cy="495300"/>
              </a:xfrm>
              <a:prstGeom prst="bentConnector2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 type="none" w="sm" len="sm"/>
                <a:tailEnd type="triangle" w="med" len="med"/>
              </a:ln>
            </p:spPr>
          </p:cxnSp>
          <p:cxnSp>
            <p:nvCxnSpPr>
              <p:cNvPr id="85" name="AutoShape 13"/>
              <p:cNvCxnSpPr>
                <a:cxnSpLocks noChangeShapeType="1"/>
                <a:stCxn id="80" idx="2"/>
                <a:endCxn id="81" idx="3"/>
              </p:cNvCxnSpPr>
              <p:nvPr/>
            </p:nvCxnSpPr>
            <p:spPr bwMode="auto">
              <a:xfrm rot="5400000">
                <a:off x="5777627" y="5429139"/>
                <a:ext cx="495300" cy="371739"/>
              </a:xfrm>
              <a:prstGeom prst="bentConnector2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 type="none" w="sm" len="sm"/>
                <a:tailEnd type="triangle" w="med" len="med"/>
              </a:ln>
            </p:spPr>
          </p:cxnSp>
          <p:cxnSp>
            <p:nvCxnSpPr>
              <p:cNvPr id="86" name="AutoShape 14"/>
              <p:cNvCxnSpPr>
                <a:cxnSpLocks noChangeShapeType="1"/>
                <a:stCxn id="81" idx="1"/>
                <a:endCxn id="95" idx="3"/>
              </p:cNvCxnSpPr>
              <p:nvPr/>
            </p:nvCxnSpPr>
            <p:spPr bwMode="auto">
              <a:xfrm rot="10800000">
                <a:off x="3553408" y="5862658"/>
                <a:ext cx="591077" cy="1588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</p:spPr>
          </p:cxnSp>
          <p:cxnSp>
            <p:nvCxnSpPr>
              <p:cNvPr id="87" name="AutoShape 15"/>
              <p:cNvCxnSpPr>
                <a:cxnSpLocks noChangeShapeType="1"/>
                <a:stCxn id="95" idx="1"/>
              </p:cNvCxnSpPr>
              <p:nvPr/>
            </p:nvCxnSpPr>
            <p:spPr bwMode="auto">
              <a:xfrm rot="10800000">
                <a:off x="1357290" y="5500702"/>
                <a:ext cx="501194" cy="361956"/>
              </a:xfrm>
              <a:prstGeom prst="bentConnector3">
                <a:avLst>
                  <a:gd name="adj1" fmla="val 50000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 type="none" w="sm" len="sm"/>
                <a:tailEnd type="triangle" w="med" len="med"/>
              </a:ln>
            </p:spPr>
          </p:cxnSp>
          <p:cxnSp>
            <p:nvCxnSpPr>
              <p:cNvPr id="88" name="AutoShape 16"/>
              <p:cNvCxnSpPr>
                <a:cxnSpLocks noChangeShapeType="1"/>
                <a:stCxn id="80" idx="3"/>
                <a:endCxn id="94" idx="1"/>
              </p:cNvCxnSpPr>
              <p:nvPr/>
            </p:nvCxnSpPr>
            <p:spPr bwMode="auto">
              <a:xfrm>
                <a:off x="7058607" y="5024458"/>
                <a:ext cx="493511" cy="1588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</p:cxnSp>
          <p:grpSp>
            <p:nvGrpSpPr>
              <p:cNvPr id="89" name="Group 17"/>
              <p:cNvGrpSpPr>
                <a:grpSpLocks/>
              </p:cNvGrpSpPr>
              <p:nvPr/>
            </p:nvGrpSpPr>
            <p:grpSpPr bwMode="auto">
              <a:xfrm>
                <a:off x="118227" y="4414860"/>
                <a:ext cx="1381941" cy="1216025"/>
                <a:chOff x="122" y="1320"/>
                <a:chExt cx="861" cy="766"/>
              </a:xfrm>
            </p:grpSpPr>
            <p:sp>
              <p:nvSpPr>
                <p:cNvPr id="96" name="Freeform 18"/>
                <p:cNvSpPr>
                  <a:spLocks/>
                </p:cNvSpPr>
                <p:nvPr/>
              </p:nvSpPr>
              <p:spPr bwMode="auto">
                <a:xfrm>
                  <a:off x="122" y="1639"/>
                  <a:ext cx="271" cy="432"/>
                </a:xfrm>
                <a:custGeom>
                  <a:avLst/>
                  <a:gdLst>
                    <a:gd name="T0" fmla="*/ 0 w 814"/>
                    <a:gd name="T1" fmla="*/ 0 h 1296"/>
                    <a:gd name="T2" fmla="*/ 0 w 814"/>
                    <a:gd name="T3" fmla="*/ 0 h 1296"/>
                    <a:gd name="T4" fmla="*/ 0 w 814"/>
                    <a:gd name="T5" fmla="*/ 0 h 1296"/>
                    <a:gd name="T6" fmla="*/ 0 w 814"/>
                    <a:gd name="T7" fmla="*/ 0 h 1296"/>
                    <a:gd name="T8" fmla="*/ 0 w 814"/>
                    <a:gd name="T9" fmla="*/ 0 h 1296"/>
                    <a:gd name="T10" fmla="*/ 0 w 814"/>
                    <a:gd name="T11" fmla="*/ 0 h 1296"/>
                    <a:gd name="T12" fmla="*/ 0 w 814"/>
                    <a:gd name="T13" fmla="*/ 0 h 1296"/>
                    <a:gd name="T14" fmla="*/ 0 w 814"/>
                    <a:gd name="T15" fmla="*/ 0 h 1296"/>
                    <a:gd name="T16" fmla="*/ 0 w 814"/>
                    <a:gd name="T17" fmla="*/ 0 h 1296"/>
                    <a:gd name="T18" fmla="*/ 0 w 814"/>
                    <a:gd name="T19" fmla="*/ 0 h 1296"/>
                    <a:gd name="T20" fmla="*/ 0 w 814"/>
                    <a:gd name="T21" fmla="*/ 0 h 1296"/>
                    <a:gd name="T22" fmla="*/ 0 w 814"/>
                    <a:gd name="T23" fmla="*/ 0 h 1296"/>
                    <a:gd name="T24" fmla="*/ 0 w 814"/>
                    <a:gd name="T25" fmla="*/ 0 h 1296"/>
                    <a:gd name="T26" fmla="*/ 0 w 814"/>
                    <a:gd name="T27" fmla="*/ 0 h 1296"/>
                    <a:gd name="T28" fmla="*/ 0 w 814"/>
                    <a:gd name="T29" fmla="*/ 0 h 1296"/>
                    <a:gd name="T30" fmla="*/ 0 w 814"/>
                    <a:gd name="T31" fmla="*/ 0 h 1296"/>
                    <a:gd name="T32" fmla="*/ 0 w 814"/>
                    <a:gd name="T33" fmla="*/ 0 h 1296"/>
                    <a:gd name="T34" fmla="*/ 0 w 814"/>
                    <a:gd name="T35" fmla="*/ 0 h 1296"/>
                    <a:gd name="T36" fmla="*/ 0 w 814"/>
                    <a:gd name="T37" fmla="*/ 0 h 1296"/>
                    <a:gd name="T38" fmla="*/ 0 w 814"/>
                    <a:gd name="T39" fmla="*/ 0 h 1296"/>
                    <a:gd name="T40" fmla="*/ 0 w 814"/>
                    <a:gd name="T41" fmla="*/ 0 h 1296"/>
                    <a:gd name="T42" fmla="*/ 0 w 814"/>
                    <a:gd name="T43" fmla="*/ 0 h 1296"/>
                    <a:gd name="T44" fmla="*/ 0 w 814"/>
                    <a:gd name="T45" fmla="*/ 0 h 1296"/>
                    <a:gd name="T46" fmla="*/ 0 w 814"/>
                    <a:gd name="T47" fmla="*/ 0 h 1296"/>
                    <a:gd name="T48" fmla="*/ 0 w 814"/>
                    <a:gd name="T49" fmla="*/ 0 h 1296"/>
                    <a:gd name="T50" fmla="*/ 0 w 814"/>
                    <a:gd name="T51" fmla="*/ 0 h 1296"/>
                    <a:gd name="T52" fmla="*/ 0 w 814"/>
                    <a:gd name="T53" fmla="*/ 0 h 1296"/>
                    <a:gd name="T54" fmla="*/ 0 w 814"/>
                    <a:gd name="T55" fmla="*/ 0 h 1296"/>
                    <a:gd name="T56" fmla="*/ 0 w 814"/>
                    <a:gd name="T57" fmla="*/ 0 h 1296"/>
                    <a:gd name="T58" fmla="*/ 0 w 814"/>
                    <a:gd name="T59" fmla="*/ 0 h 1296"/>
                    <a:gd name="T60" fmla="*/ 0 w 814"/>
                    <a:gd name="T61" fmla="*/ 0 h 1296"/>
                    <a:gd name="T62" fmla="*/ 0 w 814"/>
                    <a:gd name="T63" fmla="*/ 0 h 1296"/>
                    <a:gd name="T64" fmla="*/ 0 w 814"/>
                    <a:gd name="T65" fmla="*/ 0 h 1296"/>
                    <a:gd name="T66" fmla="*/ 0 w 814"/>
                    <a:gd name="T67" fmla="*/ 0 h 1296"/>
                    <a:gd name="T68" fmla="*/ 0 w 814"/>
                    <a:gd name="T69" fmla="*/ 0 h 1296"/>
                    <a:gd name="T70" fmla="*/ 0 w 814"/>
                    <a:gd name="T71" fmla="*/ 0 h 1296"/>
                    <a:gd name="T72" fmla="*/ 0 w 814"/>
                    <a:gd name="T73" fmla="*/ 0 h 1296"/>
                    <a:gd name="T74" fmla="*/ 0 w 814"/>
                    <a:gd name="T75" fmla="*/ 0 h 1296"/>
                    <a:gd name="T76" fmla="*/ 0 w 814"/>
                    <a:gd name="T77" fmla="*/ 0 h 1296"/>
                    <a:gd name="T78" fmla="*/ 0 w 814"/>
                    <a:gd name="T79" fmla="*/ 0 h 1296"/>
                    <a:gd name="T80" fmla="*/ 0 w 814"/>
                    <a:gd name="T81" fmla="*/ 0 h 1296"/>
                    <a:gd name="T82" fmla="*/ 0 w 814"/>
                    <a:gd name="T83" fmla="*/ 0 h 1296"/>
                    <a:gd name="T84" fmla="*/ 0 w 814"/>
                    <a:gd name="T85" fmla="*/ 0 h 1296"/>
                    <a:gd name="T86" fmla="*/ 0 w 814"/>
                    <a:gd name="T87" fmla="*/ 0 h 1296"/>
                    <a:gd name="T88" fmla="*/ 0 w 814"/>
                    <a:gd name="T89" fmla="*/ 0 h 1296"/>
                    <a:gd name="T90" fmla="*/ 0 w 814"/>
                    <a:gd name="T91" fmla="*/ 0 h 1296"/>
                    <a:gd name="T92" fmla="*/ 0 w 814"/>
                    <a:gd name="T93" fmla="*/ 0 h 1296"/>
                    <a:gd name="T94" fmla="*/ 0 w 814"/>
                    <a:gd name="T95" fmla="*/ 0 h 1296"/>
                    <a:gd name="T96" fmla="*/ 0 w 814"/>
                    <a:gd name="T97" fmla="*/ 0 h 1296"/>
                    <a:gd name="T98" fmla="*/ 0 w 814"/>
                    <a:gd name="T99" fmla="*/ 0 h 1296"/>
                    <a:gd name="T100" fmla="*/ 0 w 814"/>
                    <a:gd name="T101" fmla="*/ 0 h 1296"/>
                    <a:gd name="T102" fmla="*/ 0 w 814"/>
                    <a:gd name="T103" fmla="*/ 0 h 1296"/>
                    <a:gd name="T104" fmla="*/ 0 w 814"/>
                    <a:gd name="T105" fmla="*/ 0 h 1296"/>
                    <a:gd name="T106" fmla="*/ 0 w 814"/>
                    <a:gd name="T107" fmla="*/ 0 h 1296"/>
                    <a:gd name="T108" fmla="*/ 0 w 814"/>
                    <a:gd name="T109" fmla="*/ 0 h 1296"/>
                    <a:gd name="T110" fmla="*/ 0 w 814"/>
                    <a:gd name="T111" fmla="*/ 0 h 129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w 814"/>
                    <a:gd name="T169" fmla="*/ 0 h 1296"/>
                    <a:gd name="T170" fmla="*/ 814 w 814"/>
                    <a:gd name="T171" fmla="*/ 1296 h 1296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T168" t="T169" r="T170" b="T171"/>
                  <a:pathLst>
                    <a:path w="814" h="1296">
                      <a:moveTo>
                        <a:pt x="814" y="612"/>
                      </a:moveTo>
                      <a:lnTo>
                        <a:pt x="582" y="480"/>
                      </a:lnTo>
                      <a:lnTo>
                        <a:pt x="327" y="25"/>
                      </a:lnTo>
                      <a:lnTo>
                        <a:pt x="316" y="18"/>
                      </a:lnTo>
                      <a:lnTo>
                        <a:pt x="297" y="9"/>
                      </a:lnTo>
                      <a:lnTo>
                        <a:pt x="277" y="4"/>
                      </a:lnTo>
                      <a:lnTo>
                        <a:pt x="250" y="0"/>
                      </a:lnTo>
                      <a:lnTo>
                        <a:pt x="225" y="4"/>
                      </a:lnTo>
                      <a:lnTo>
                        <a:pt x="202" y="13"/>
                      </a:lnTo>
                      <a:lnTo>
                        <a:pt x="175" y="25"/>
                      </a:lnTo>
                      <a:lnTo>
                        <a:pt x="139" y="44"/>
                      </a:lnTo>
                      <a:lnTo>
                        <a:pt x="110" y="63"/>
                      </a:lnTo>
                      <a:lnTo>
                        <a:pt x="84" y="81"/>
                      </a:lnTo>
                      <a:lnTo>
                        <a:pt x="66" y="99"/>
                      </a:lnTo>
                      <a:lnTo>
                        <a:pt x="48" y="121"/>
                      </a:lnTo>
                      <a:lnTo>
                        <a:pt x="26" y="152"/>
                      </a:lnTo>
                      <a:lnTo>
                        <a:pt x="14" y="177"/>
                      </a:lnTo>
                      <a:lnTo>
                        <a:pt x="3" y="209"/>
                      </a:lnTo>
                      <a:lnTo>
                        <a:pt x="0" y="247"/>
                      </a:lnTo>
                      <a:lnTo>
                        <a:pt x="0" y="302"/>
                      </a:lnTo>
                      <a:lnTo>
                        <a:pt x="7" y="367"/>
                      </a:lnTo>
                      <a:lnTo>
                        <a:pt x="19" y="427"/>
                      </a:lnTo>
                      <a:lnTo>
                        <a:pt x="40" y="499"/>
                      </a:lnTo>
                      <a:lnTo>
                        <a:pt x="63" y="560"/>
                      </a:lnTo>
                      <a:lnTo>
                        <a:pt x="82" y="601"/>
                      </a:lnTo>
                      <a:lnTo>
                        <a:pt x="111" y="644"/>
                      </a:lnTo>
                      <a:lnTo>
                        <a:pt x="133" y="673"/>
                      </a:lnTo>
                      <a:lnTo>
                        <a:pt x="157" y="707"/>
                      </a:lnTo>
                      <a:lnTo>
                        <a:pt x="184" y="742"/>
                      </a:lnTo>
                      <a:lnTo>
                        <a:pt x="210" y="762"/>
                      </a:lnTo>
                      <a:lnTo>
                        <a:pt x="717" y="724"/>
                      </a:lnTo>
                      <a:lnTo>
                        <a:pt x="738" y="770"/>
                      </a:lnTo>
                      <a:lnTo>
                        <a:pt x="738" y="1112"/>
                      </a:lnTo>
                      <a:lnTo>
                        <a:pt x="734" y="1144"/>
                      </a:lnTo>
                      <a:lnTo>
                        <a:pt x="729" y="1164"/>
                      </a:lnTo>
                      <a:lnTo>
                        <a:pt x="720" y="1186"/>
                      </a:lnTo>
                      <a:lnTo>
                        <a:pt x="706" y="1202"/>
                      </a:lnTo>
                      <a:lnTo>
                        <a:pt x="690" y="1217"/>
                      </a:lnTo>
                      <a:lnTo>
                        <a:pt x="673" y="1227"/>
                      </a:lnTo>
                      <a:lnTo>
                        <a:pt x="656" y="1231"/>
                      </a:lnTo>
                      <a:lnTo>
                        <a:pt x="636" y="1234"/>
                      </a:lnTo>
                      <a:lnTo>
                        <a:pt x="85" y="1233"/>
                      </a:lnTo>
                      <a:lnTo>
                        <a:pt x="84" y="1296"/>
                      </a:lnTo>
                      <a:lnTo>
                        <a:pt x="651" y="1294"/>
                      </a:lnTo>
                      <a:lnTo>
                        <a:pt x="680" y="1293"/>
                      </a:lnTo>
                      <a:lnTo>
                        <a:pt x="700" y="1290"/>
                      </a:lnTo>
                      <a:lnTo>
                        <a:pt x="721" y="1285"/>
                      </a:lnTo>
                      <a:lnTo>
                        <a:pt x="739" y="1276"/>
                      </a:lnTo>
                      <a:lnTo>
                        <a:pt x="756" y="1262"/>
                      </a:lnTo>
                      <a:lnTo>
                        <a:pt x="775" y="1238"/>
                      </a:lnTo>
                      <a:lnTo>
                        <a:pt x="788" y="1217"/>
                      </a:lnTo>
                      <a:lnTo>
                        <a:pt x="798" y="1193"/>
                      </a:lnTo>
                      <a:lnTo>
                        <a:pt x="806" y="1167"/>
                      </a:lnTo>
                      <a:lnTo>
                        <a:pt x="811" y="1138"/>
                      </a:lnTo>
                      <a:lnTo>
                        <a:pt x="813" y="1104"/>
                      </a:lnTo>
                      <a:lnTo>
                        <a:pt x="814" y="612"/>
                      </a:lnTo>
                      <a:close/>
                    </a:path>
                  </a:pathLst>
                </a:custGeom>
                <a:solidFill>
                  <a:srgbClr val="00008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>
                    <a:latin typeface="Calibri" pitchFamily="34" charset="0"/>
                  </a:endParaRPr>
                </a:p>
              </p:txBody>
            </p:sp>
            <p:grpSp>
              <p:nvGrpSpPr>
                <p:cNvPr id="97" name="Group 19"/>
                <p:cNvGrpSpPr>
                  <a:grpSpLocks/>
                </p:cNvGrpSpPr>
                <p:nvPr/>
              </p:nvGrpSpPr>
              <p:grpSpPr bwMode="auto">
                <a:xfrm>
                  <a:off x="181" y="1320"/>
                  <a:ext cx="428" cy="760"/>
                  <a:chOff x="181" y="1320"/>
                  <a:chExt cx="428" cy="760"/>
                </a:xfrm>
              </p:grpSpPr>
              <p:sp>
                <p:nvSpPr>
                  <p:cNvPr id="107" name="Freeform 20"/>
                  <p:cNvSpPr>
                    <a:spLocks/>
                  </p:cNvSpPr>
                  <p:nvPr/>
                </p:nvSpPr>
                <p:spPr bwMode="auto">
                  <a:xfrm>
                    <a:off x="181" y="1320"/>
                    <a:ext cx="428" cy="760"/>
                  </a:xfrm>
                  <a:custGeom>
                    <a:avLst/>
                    <a:gdLst>
                      <a:gd name="T0" fmla="*/ 0 w 1284"/>
                      <a:gd name="T1" fmla="*/ 0 h 2280"/>
                      <a:gd name="T2" fmla="*/ 0 w 1284"/>
                      <a:gd name="T3" fmla="*/ 0 h 2280"/>
                      <a:gd name="T4" fmla="*/ 0 w 1284"/>
                      <a:gd name="T5" fmla="*/ 0 h 2280"/>
                      <a:gd name="T6" fmla="*/ 0 w 1284"/>
                      <a:gd name="T7" fmla="*/ 0 h 2280"/>
                      <a:gd name="T8" fmla="*/ 0 w 1284"/>
                      <a:gd name="T9" fmla="*/ 0 h 2280"/>
                      <a:gd name="T10" fmla="*/ 0 w 1284"/>
                      <a:gd name="T11" fmla="*/ 0 h 2280"/>
                      <a:gd name="T12" fmla="*/ 0 w 1284"/>
                      <a:gd name="T13" fmla="*/ 0 h 2280"/>
                      <a:gd name="T14" fmla="*/ 0 w 1284"/>
                      <a:gd name="T15" fmla="*/ 0 h 2280"/>
                      <a:gd name="T16" fmla="*/ 0 w 1284"/>
                      <a:gd name="T17" fmla="*/ 0 h 2280"/>
                      <a:gd name="T18" fmla="*/ 0 w 1284"/>
                      <a:gd name="T19" fmla="*/ 0 h 2280"/>
                      <a:gd name="T20" fmla="*/ 0 w 1284"/>
                      <a:gd name="T21" fmla="*/ 0 h 2280"/>
                      <a:gd name="T22" fmla="*/ 0 w 1284"/>
                      <a:gd name="T23" fmla="*/ 0 h 2280"/>
                      <a:gd name="T24" fmla="*/ 0 w 1284"/>
                      <a:gd name="T25" fmla="*/ 0 h 2280"/>
                      <a:gd name="T26" fmla="*/ 0 w 1284"/>
                      <a:gd name="T27" fmla="*/ 0 h 2280"/>
                      <a:gd name="T28" fmla="*/ 0 w 1284"/>
                      <a:gd name="T29" fmla="*/ 0 h 2280"/>
                      <a:gd name="T30" fmla="*/ 0 w 1284"/>
                      <a:gd name="T31" fmla="*/ 0 h 2280"/>
                      <a:gd name="T32" fmla="*/ 0 w 1284"/>
                      <a:gd name="T33" fmla="*/ 0 h 2280"/>
                      <a:gd name="T34" fmla="*/ 0 w 1284"/>
                      <a:gd name="T35" fmla="*/ 0 h 2280"/>
                      <a:gd name="T36" fmla="*/ 0 w 1284"/>
                      <a:gd name="T37" fmla="*/ 0 h 2280"/>
                      <a:gd name="T38" fmla="*/ 0 w 1284"/>
                      <a:gd name="T39" fmla="*/ 0 h 2280"/>
                      <a:gd name="T40" fmla="*/ 0 w 1284"/>
                      <a:gd name="T41" fmla="*/ 0 h 2280"/>
                      <a:gd name="T42" fmla="*/ 0 w 1284"/>
                      <a:gd name="T43" fmla="*/ 0 h 2280"/>
                      <a:gd name="T44" fmla="*/ 0 w 1284"/>
                      <a:gd name="T45" fmla="*/ 0 h 2280"/>
                      <a:gd name="T46" fmla="*/ 0 w 1284"/>
                      <a:gd name="T47" fmla="*/ 0 h 2280"/>
                      <a:gd name="T48" fmla="*/ 0 w 1284"/>
                      <a:gd name="T49" fmla="*/ 0 h 2280"/>
                      <a:gd name="T50" fmla="*/ 0 w 1284"/>
                      <a:gd name="T51" fmla="*/ 0 h 2280"/>
                      <a:gd name="T52" fmla="*/ 0 w 1284"/>
                      <a:gd name="T53" fmla="*/ 0 h 2280"/>
                      <a:gd name="T54" fmla="*/ 0 w 1284"/>
                      <a:gd name="T55" fmla="*/ 0 h 2280"/>
                      <a:gd name="T56" fmla="*/ 0 w 1284"/>
                      <a:gd name="T57" fmla="*/ 0 h 2280"/>
                      <a:gd name="T58" fmla="*/ 0 w 1284"/>
                      <a:gd name="T59" fmla="*/ 0 h 2280"/>
                      <a:gd name="T60" fmla="*/ 0 w 1284"/>
                      <a:gd name="T61" fmla="*/ 0 h 2280"/>
                      <a:gd name="T62" fmla="*/ 0 w 1284"/>
                      <a:gd name="T63" fmla="*/ 0 h 2280"/>
                      <a:gd name="T64" fmla="*/ 0 w 1284"/>
                      <a:gd name="T65" fmla="*/ 0 h 2280"/>
                      <a:gd name="T66" fmla="*/ 0 w 1284"/>
                      <a:gd name="T67" fmla="*/ 0 h 2280"/>
                      <a:gd name="T68" fmla="*/ 0 w 1284"/>
                      <a:gd name="T69" fmla="*/ 0 h 2280"/>
                      <a:gd name="T70" fmla="*/ 0 w 1284"/>
                      <a:gd name="T71" fmla="*/ 0 h 2280"/>
                      <a:gd name="T72" fmla="*/ 0 w 1284"/>
                      <a:gd name="T73" fmla="*/ 0 h 2280"/>
                      <a:gd name="T74" fmla="*/ 0 w 1284"/>
                      <a:gd name="T75" fmla="*/ 0 h 2280"/>
                      <a:gd name="T76" fmla="*/ 0 w 1284"/>
                      <a:gd name="T77" fmla="*/ 0 h 2280"/>
                      <a:gd name="T78" fmla="*/ 0 w 1284"/>
                      <a:gd name="T79" fmla="*/ 0 h 2280"/>
                      <a:gd name="T80" fmla="*/ 0 w 1284"/>
                      <a:gd name="T81" fmla="*/ 0 h 2280"/>
                      <a:gd name="T82" fmla="*/ 0 w 1284"/>
                      <a:gd name="T83" fmla="*/ 0 h 2280"/>
                      <a:gd name="T84" fmla="*/ 0 w 1284"/>
                      <a:gd name="T85" fmla="*/ 0 h 2280"/>
                      <a:gd name="T86" fmla="*/ 0 w 1284"/>
                      <a:gd name="T87" fmla="*/ 0 h 2280"/>
                      <a:gd name="T88" fmla="*/ 0 w 1284"/>
                      <a:gd name="T89" fmla="*/ 0 h 2280"/>
                      <a:gd name="T90" fmla="*/ 0 w 1284"/>
                      <a:gd name="T91" fmla="*/ 0 h 2280"/>
                      <a:gd name="T92" fmla="*/ 0 w 1284"/>
                      <a:gd name="T93" fmla="*/ 0 h 2280"/>
                      <a:gd name="T94" fmla="*/ 0 w 1284"/>
                      <a:gd name="T95" fmla="*/ 0 h 2280"/>
                      <a:gd name="T96" fmla="*/ 0 w 1284"/>
                      <a:gd name="T97" fmla="*/ 0 h 2280"/>
                      <a:gd name="T98" fmla="*/ 0 w 1284"/>
                      <a:gd name="T99" fmla="*/ 0 h 2280"/>
                      <a:gd name="T100" fmla="*/ 0 w 1284"/>
                      <a:gd name="T101" fmla="*/ 0 h 2280"/>
                      <a:gd name="T102" fmla="*/ 0 w 1284"/>
                      <a:gd name="T103" fmla="*/ 0 h 2280"/>
                      <a:gd name="T104" fmla="*/ 0 w 1284"/>
                      <a:gd name="T105" fmla="*/ 0 h 2280"/>
                      <a:gd name="T106" fmla="*/ 0 w 1284"/>
                      <a:gd name="T107" fmla="*/ 0 h 2280"/>
                      <a:gd name="T108" fmla="*/ 0 w 1284"/>
                      <a:gd name="T109" fmla="*/ 0 h 2280"/>
                      <a:gd name="T110" fmla="*/ 0 w 1284"/>
                      <a:gd name="T111" fmla="*/ 0 h 2280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w 1284"/>
                      <a:gd name="T169" fmla="*/ 0 h 2280"/>
                      <a:gd name="T170" fmla="*/ 1284 w 1284"/>
                      <a:gd name="T171" fmla="*/ 2280 h 2280"/>
                    </a:gdLst>
                    <a:ahLst/>
                    <a:cxnLst>
                      <a:cxn ang="T112">
                        <a:pos x="T0" y="T1"/>
                      </a:cxn>
                      <a:cxn ang="T113">
                        <a:pos x="T2" y="T3"/>
                      </a:cxn>
                      <a:cxn ang="T114">
                        <a:pos x="T4" y="T5"/>
                      </a:cxn>
                      <a:cxn ang="T115">
                        <a:pos x="T6" y="T7"/>
                      </a:cxn>
                      <a:cxn ang="T116">
                        <a:pos x="T8" y="T9"/>
                      </a:cxn>
                      <a:cxn ang="T117">
                        <a:pos x="T10" y="T11"/>
                      </a:cxn>
                      <a:cxn ang="T118">
                        <a:pos x="T12" y="T13"/>
                      </a:cxn>
                      <a:cxn ang="T119">
                        <a:pos x="T14" y="T15"/>
                      </a:cxn>
                      <a:cxn ang="T120">
                        <a:pos x="T16" y="T17"/>
                      </a:cxn>
                      <a:cxn ang="T121">
                        <a:pos x="T18" y="T19"/>
                      </a:cxn>
                      <a:cxn ang="T122">
                        <a:pos x="T20" y="T21"/>
                      </a:cxn>
                      <a:cxn ang="T123">
                        <a:pos x="T22" y="T23"/>
                      </a:cxn>
                      <a:cxn ang="T124">
                        <a:pos x="T24" y="T25"/>
                      </a:cxn>
                      <a:cxn ang="T125">
                        <a:pos x="T26" y="T27"/>
                      </a:cxn>
                      <a:cxn ang="T126">
                        <a:pos x="T28" y="T29"/>
                      </a:cxn>
                      <a:cxn ang="T127">
                        <a:pos x="T30" y="T31"/>
                      </a:cxn>
                      <a:cxn ang="T128">
                        <a:pos x="T32" y="T33"/>
                      </a:cxn>
                      <a:cxn ang="T129">
                        <a:pos x="T34" y="T35"/>
                      </a:cxn>
                      <a:cxn ang="T130">
                        <a:pos x="T36" y="T37"/>
                      </a:cxn>
                      <a:cxn ang="T131">
                        <a:pos x="T38" y="T39"/>
                      </a:cxn>
                      <a:cxn ang="T132">
                        <a:pos x="T40" y="T41"/>
                      </a:cxn>
                      <a:cxn ang="T133">
                        <a:pos x="T42" y="T43"/>
                      </a:cxn>
                      <a:cxn ang="T134">
                        <a:pos x="T44" y="T45"/>
                      </a:cxn>
                      <a:cxn ang="T135">
                        <a:pos x="T46" y="T47"/>
                      </a:cxn>
                      <a:cxn ang="T136">
                        <a:pos x="T48" y="T49"/>
                      </a:cxn>
                      <a:cxn ang="T137">
                        <a:pos x="T50" y="T51"/>
                      </a:cxn>
                      <a:cxn ang="T138">
                        <a:pos x="T52" y="T53"/>
                      </a:cxn>
                      <a:cxn ang="T139">
                        <a:pos x="T54" y="T55"/>
                      </a:cxn>
                      <a:cxn ang="T140">
                        <a:pos x="T56" y="T57"/>
                      </a:cxn>
                      <a:cxn ang="T141">
                        <a:pos x="T58" y="T59"/>
                      </a:cxn>
                      <a:cxn ang="T142">
                        <a:pos x="T60" y="T61"/>
                      </a:cxn>
                      <a:cxn ang="T143">
                        <a:pos x="T62" y="T63"/>
                      </a:cxn>
                      <a:cxn ang="T144">
                        <a:pos x="T64" y="T65"/>
                      </a:cxn>
                      <a:cxn ang="T145">
                        <a:pos x="T66" y="T67"/>
                      </a:cxn>
                      <a:cxn ang="T146">
                        <a:pos x="T68" y="T69"/>
                      </a:cxn>
                      <a:cxn ang="T147">
                        <a:pos x="T70" y="T71"/>
                      </a:cxn>
                      <a:cxn ang="T148">
                        <a:pos x="T72" y="T73"/>
                      </a:cxn>
                      <a:cxn ang="T149">
                        <a:pos x="T74" y="T75"/>
                      </a:cxn>
                      <a:cxn ang="T150">
                        <a:pos x="T76" y="T77"/>
                      </a:cxn>
                      <a:cxn ang="T151">
                        <a:pos x="T78" y="T79"/>
                      </a:cxn>
                      <a:cxn ang="T152">
                        <a:pos x="T80" y="T81"/>
                      </a:cxn>
                      <a:cxn ang="T153">
                        <a:pos x="T82" y="T83"/>
                      </a:cxn>
                      <a:cxn ang="T154">
                        <a:pos x="T84" y="T85"/>
                      </a:cxn>
                      <a:cxn ang="T155">
                        <a:pos x="T86" y="T87"/>
                      </a:cxn>
                      <a:cxn ang="T156">
                        <a:pos x="T88" y="T89"/>
                      </a:cxn>
                      <a:cxn ang="T157">
                        <a:pos x="T90" y="T91"/>
                      </a:cxn>
                      <a:cxn ang="T158">
                        <a:pos x="T92" y="T93"/>
                      </a:cxn>
                      <a:cxn ang="T159">
                        <a:pos x="T94" y="T95"/>
                      </a:cxn>
                      <a:cxn ang="T160">
                        <a:pos x="T96" y="T97"/>
                      </a:cxn>
                      <a:cxn ang="T161">
                        <a:pos x="T98" y="T99"/>
                      </a:cxn>
                      <a:cxn ang="T162">
                        <a:pos x="T100" y="T101"/>
                      </a:cxn>
                      <a:cxn ang="T163">
                        <a:pos x="T102" y="T103"/>
                      </a:cxn>
                      <a:cxn ang="T164">
                        <a:pos x="T104" y="T105"/>
                      </a:cxn>
                      <a:cxn ang="T165">
                        <a:pos x="T106" y="T107"/>
                      </a:cxn>
                      <a:cxn ang="T166">
                        <a:pos x="T108" y="T109"/>
                      </a:cxn>
                      <a:cxn ang="T167">
                        <a:pos x="T110" y="T111"/>
                      </a:cxn>
                    </a:cxnLst>
                    <a:rect l="T168" t="T169" r="T170" b="T171"/>
                    <a:pathLst>
                      <a:path w="1284" h="2280">
                        <a:moveTo>
                          <a:pt x="261" y="336"/>
                        </a:moveTo>
                        <a:lnTo>
                          <a:pt x="196" y="297"/>
                        </a:lnTo>
                        <a:lnTo>
                          <a:pt x="120" y="283"/>
                        </a:lnTo>
                        <a:lnTo>
                          <a:pt x="204" y="286"/>
                        </a:lnTo>
                        <a:lnTo>
                          <a:pt x="267" y="319"/>
                        </a:lnTo>
                        <a:lnTo>
                          <a:pt x="227" y="265"/>
                        </a:lnTo>
                        <a:lnTo>
                          <a:pt x="275" y="289"/>
                        </a:lnTo>
                        <a:lnTo>
                          <a:pt x="299" y="285"/>
                        </a:lnTo>
                        <a:lnTo>
                          <a:pt x="224" y="236"/>
                        </a:lnTo>
                        <a:lnTo>
                          <a:pt x="185" y="176"/>
                        </a:lnTo>
                        <a:lnTo>
                          <a:pt x="243" y="229"/>
                        </a:lnTo>
                        <a:lnTo>
                          <a:pt x="338" y="278"/>
                        </a:lnTo>
                        <a:lnTo>
                          <a:pt x="327" y="232"/>
                        </a:lnTo>
                        <a:lnTo>
                          <a:pt x="272" y="159"/>
                        </a:lnTo>
                        <a:lnTo>
                          <a:pt x="334" y="210"/>
                        </a:lnTo>
                        <a:lnTo>
                          <a:pt x="260" y="98"/>
                        </a:lnTo>
                        <a:lnTo>
                          <a:pt x="225" y="15"/>
                        </a:lnTo>
                        <a:lnTo>
                          <a:pt x="296" y="97"/>
                        </a:lnTo>
                        <a:lnTo>
                          <a:pt x="386" y="229"/>
                        </a:lnTo>
                        <a:lnTo>
                          <a:pt x="321" y="95"/>
                        </a:lnTo>
                        <a:lnTo>
                          <a:pt x="396" y="186"/>
                        </a:lnTo>
                        <a:lnTo>
                          <a:pt x="412" y="189"/>
                        </a:lnTo>
                        <a:lnTo>
                          <a:pt x="358" y="56"/>
                        </a:lnTo>
                        <a:lnTo>
                          <a:pt x="389" y="93"/>
                        </a:lnTo>
                        <a:lnTo>
                          <a:pt x="434" y="168"/>
                        </a:lnTo>
                        <a:lnTo>
                          <a:pt x="399" y="63"/>
                        </a:lnTo>
                        <a:lnTo>
                          <a:pt x="422" y="92"/>
                        </a:lnTo>
                        <a:lnTo>
                          <a:pt x="419" y="0"/>
                        </a:lnTo>
                        <a:lnTo>
                          <a:pt x="454" y="123"/>
                        </a:lnTo>
                        <a:lnTo>
                          <a:pt x="460" y="97"/>
                        </a:lnTo>
                        <a:lnTo>
                          <a:pt x="482" y="141"/>
                        </a:lnTo>
                        <a:lnTo>
                          <a:pt x="459" y="8"/>
                        </a:lnTo>
                        <a:lnTo>
                          <a:pt x="513" y="153"/>
                        </a:lnTo>
                        <a:lnTo>
                          <a:pt x="542" y="158"/>
                        </a:lnTo>
                        <a:lnTo>
                          <a:pt x="521" y="31"/>
                        </a:lnTo>
                        <a:lnTo>
                          <a:pt x="555" y="99"/>
                        </a:lnTo>
                        <a:lnTo>
                          <a:pt x="581" y="153"/>
                        </a:lnTo>
                        <a:lnTo>
                          <a:pt x="577" y="109"/>
                        </a:lnTo>
                        <a:lnTo>
                          <a:pt x="599" y="148"/>
                        </a:lnTo>
                        <a:lnTo>
                          <a:pt x="594" y="38"/>
                        </a:lnTo>
                        <a:lnTo>
                          <a:pt x="633" y="187"/>
                        </a:lnTo>
                        <a:lnTo>
                          <a:pt x="656" y="47"/>
                        </a:lnTo>
                        <a:lnTo>
                          <a:pt x="660" y="139"/>
                        </a:lnTo>
                        <a:lnTo>
                          <a:pt x="675" y="187"/>
                        </a:lnTo>
                        <a:lnTo>
                          <a:pt x="693" y="136"/>
                        </a:lnTo>
                        <a:lnTo>
                          <a:pt x="716" y="64"/>
                        </a:lnTo>
                        <a:lnTo>
                          <a:pt x="707" y="144"/>
                        </a:lnTo>
                        <a:lnTo>
                          <a:pt x="712" y="194"/>
                        </a:lnTo>
                        <a:lnTo>
                          <a:pt x="737" y="75"/>
                        </a:lnTo>
                        <a:lnTo>
                          <a:pt x="741" y="164"/>
                        </a:lnTo>
                        <a:lnTo>
                          <a:pt x="775" y="67"/>
                        </a:lnTo>
                        <a:lnTo>
                          <a:pt x="822" y="29"/>
                        </a:lnTo>
                        <a:lnTo>
                          <a:pt x="786" y="85"/>
                        </a:lnTo>
                        <a:lnTo>
                          <a:pt x="759" y="182"/>
                        </a:lnTo>
                        <a:lnTo>
                          <a:pt x="759" y="241"/>
                        </a:lnTo>
                        <a:lnTo>
                          <a:pt x="778" y="255"/>
                        </a:lnTo>
                        <a:lnTo>
                          <a:pt x="803" y="275"/>
                        </a:lnTo>
                        <a:lnTo>
                          <a:pt x="828" y="299"/>
                        </a:lnTo>
                        <a:lnTo>
                          <a:pt x="860" y="333"/>
                        </a:lnTo>
                        <a:lnTo>
                          <a:pt x="892" y="370"/>
                        </a:lnTo>
                        <a:lnTo>
                          <a:pt x="932" y="416"/>
                        </a:lnTo>
                        <a:lnTo>
                          <a:pt x="972" y="469"/>
                        </a:lnTo>
                        <a:lnTo>
                          <a:pt x="1004" y="508"/>
                        </a:lnTo>
                        <a:lnTo>
                          <a:pt x="1028" y="543"/>
                        </a:lnTo>
                        <a:lnTo>
                          <a:pt x="1037" y="560"/>
                        </a:lnTo>
                        <a:lnTo>
                          <a:pt x="1040" y="578"/>
                        </a:lnTo>
                        <a:lnTo>
                          <a:pt x="1035" y="594"/>
                        </a:lnTo>
                        <a:lnTo>
                          <a:pt x="1028" y="604"/>
                        </a:lnTo>
                        <a:lnTo>
                          <a:pt x="1017" y="611"/>
                        </a:lnTo>
                        <a:lnTo>
                          <a:pt x="999" y="618"/>
                        </a:lnTo>
                        <a:lnTo>
                          <a:pt x="960" y="621"/>
                        </a:lnTo>
                        <a:lnTo>
                          <a:pt x="940" y="627"/>
                        </a:lnTo>
                        <a:lnTo>
                          <a:pt x="940" y="705"/>
                        </a:lnTo>
                        <a:lnTo>
                          <a:pt x="952" y="835"/>
                        </a:lnTo>
                        <a:lnTo>
                          <a:pt x="947" y="868"/>
                        </a:lnTo>
                        <a:lnTo>
                          <a:pt x="944" y="884"/>
                        </a:lnTo>
                        <a:lnTo>
                          <a:pt x="935" y="897"/>
                        </a:lnTo>
                        <a:lnTo>
                          <a:pt x="922" y="907"/>
                        </a:lnTo>
                        <a:lnTo>
                          <a:pt x="905" y="914"/>
                        </a:lnTo>
                        <a:lnTo>
                          <a:pt x="887" y="919"/>
                        </a:lnTo>
                        <a:lnTo>
                          <a:pt x="860" y="921"/>
                        </a:lnTo>
                        <a:lnTo>
                          <a:pt x="822" y="913"/>
                        </a:lnTo>
                        <a:lnTo>
                          <a:pt x="784" y="902"/>
                        </a:lnTo>
                        <a:lnTo>
                          <a:pt x="755" y="888"/>
                        </a:lnTo>
                        <a:lnTo>
                          <a:pt x="777" y="1020"/>
                        </a:lnTo>
                        <a:lnTo>
                          <a:pt x="801" y="1147"/>
                        </a:lnTo>
                        <a:lnTo>
                          <a:pt x="818" y="1256"/>
                        </a:lnTo>
                        <a:lnTo>
                          <a:pt x="815" y="1279"/>
                        </a:lnTo>
                        <a:lnTo>
                          <a:pt x="810" y="1293"/>
                        </a:lnTo>
                        <a:lnTo>
                          <a:pt x="802" y="1309"/>
                        </a:lnTo>
                        <a:lnTo>
                          <a:pt x="791" y="1320"/>
                        </a:lnTo>
                        <a:lnTo>
                          <a:pt x="780" y="1326"/>
                        </a:lnTo>
                        <a:lnTo>
                          <a:pt x="742" y="1335"/>
                        </a:lnTo>
                        <a:lnTo>
                          <a:pt x="700" y="1341"/>
                        </a:lnTo>
                        <a:lnTo>
                          <a:pt x="683" y="1338"/>
                        </a:lnTo>
                        <a:lnTo>
                          <a:pt x="660" y="1329"/>
                        </a:lnTo>
                        <a:lnTo>
                          <a:pt x="677" y="1417"/>
                        </a:lnTo>
                        <a:lnTo>
                          <a:pt x="780" y="1493"/>
                        </a:lnTo>
                        <a:lnTo>
                          <a:pt x="813" y="1520"/>
                        </a:lnTo>
                        <a:lnTo>
                          <a:pt x="813" y="1581"/>
                        </a:lnTo>
                        <a:lnTo>
                          <a:pt x="833" y="1725"/>
                        </a:lnTo>
                        <a:lnTo>
                          <a:pt x="849" y="1826"/>
                        </a:lnTo>
                        <a:lnTo>
                          <a:pt x="869" y="1951"/>
                        </a:lnTo>
                        <a:lnTo>
                          <a:pt x="881" y="1991"/>
                        </a:lnTo>
                        <a:lnTo>
                          <a:pt x="901" y="2036"/>
                        </a:lnTo>
                        <a:lnTo>
                          <a:pt x="915" y="2049"/>
                        </a:lnTo>
                        <a:lnTo>
                          <a:pt x="935" y="2065"/>
                        </a:lnTo>
                        <a:lnTo>
                          <a:pt x="957" y="2081"/>
                        </a:lnTo>
                        <a:lnTo>
                          <a:pt x="1007" y="2101"/>
                        </a:lnTo>
                        <a:lnTo>
                          <a:pt x="1083" y="2125"/>
                        </a:lnTo>
                        <a:lnTo>
                          <a:pt x="1169" y="2157"/>
                        </a:lnTo>
                        <a:lnTo>
                          <a:pt x="1249" y="2193"/>
                        </a:lnTo>
                        <a:lnTo>
                          <a:pt x="1262" y="2204"/>
                        </a:lnTo>
                        <a:lnTo>
                          <a:pt x="1271" y="2217"/>
                        </a:lnTo>
                        <a:lnTo>
                          <a:pt x="1280" y="2232"/>
                        </a:lnTo>
                        <a:lnTo>
                          <a:pt x="1284" y="2248"/>
                        </a:lnTo>
                        <a:lnTo>
                          <a:pt x="1284" y="2262"/>
                        </a:lnTo>
                        <a:lnTo>
                          <a:pt x="1228" y="2273"/>
                        </a:lnTo>
                        <a:lnTo>
                          <a:pt x="1127" y="2280"/>
                        </a:lnTo>
                        <a:lnTo>
                          <a:pt x="1048" y="2269"/>
                        </a:lnTo>
                        <a:lnTo>
                          <a:pt x="970" y="2256"/>
                        </a:lnTo>
                        <a:lnTo>
                          <a:pt x="932" y="2262"/>
                        </a:lnTo>
                        <a:lnTo>
                          <a:pt x="864" y="2269"/>
                        </a:lnTo>
                        <a:lnTo>
                          <a:pt x="801" y="2273"/>
                        </a:lnTo>
                        <a:lnTo>
                          <a:pt x="755" y="2272"/>
                        </a:lnTo>
                        <a:lnTo>
                          <a:pt x="688" y="2267"/>
                        </a:lnTo>
                        <a:lnTo>
                          <a:pt x="621" y="2267"/>
                        </a:lnTo>
                        <a:lnTo>
                          <a:pt x="612" y="2262"/>
                        </a:lnTo>
                        <a:lnTo>
                          <a:pt x="606" y="2251"/>
                        </a:lnTo>
                        <a:lnTo>
                          <a:pt x="608" y="2146"/>
                        </a:lnTo>
                        <a:lnTo>
                          <a:pt x="615" y="1953"/>
                        </a:lnTo>
                        <a:lnTo>
                          <a:pt x="610" y="1819"/>
                        </a:lnTo>
                        <a:lnTo>
                          <a:pt x="604" y="1698"/>
                        </a:lnTo>
                        <a:lnTo>
                          <a:pt x="599" y="1664"/>
                        </a:lnTo>
                        <a:lnTo>
                          <a:pt x="593" y="1637"/>
                        </a:lnTo>
                        <a:lnTo>
                          <a:pt x="585" y="1620"/>
                        </a:lnTo>
                        <a:lnTo>
                          <a:pt x="574" y="1613"/>
                        </a:lnTo>
                        <a:lnTo>
                          <a:pt x="429" y="1603"/>
                        </a:lnTo>
                        <a:lnTo>
                          <a:pt x="370" y="1607"/>
                        </a:lnTo>
                        <a:lnTo>
                          <a:pt x="316" y="1614"/>
                        </a:lnTo>
                        <a:lnTo>
                          <a:pt x="238" y="1609"/>
                        </a:lnTo>
                        <a:lnTo>
                          <a:pt x="176" y="1604"/>
                        </a:lnTo>
                        <a:lnTo>
                          <a:pt x="128" y="1601"/>
                        </a:lnTo>
                        <a:lnTo>
                          <a:pt x="100" y="1596"/>
                        </a:lnTo>
                        <a:lnTo>
                          <a:pt x="76" y="1586"/>
                        </a:lnTo>
                        <a:lnTo>
                          <a:pt x="62" y="1560"/>
                        </a:lnTo>
                        <a:lnTo>
                          <a:pt x="46" y="1530"/>
                        </a:lnTo>
                        <a:lnTo>
                          <a:pt x="30" y="1491"/>
                        </a:lnTo>
                        <a:lnTo>
                          <a:pt x="20" y="1458"/>
                        </a:lnTo>
                        <a:lnTo>
                          <a:pt x="10" y="1424"/>
                        </a:lnTo>
                        <a:lnTo>
                          <a:pt x="3" y="1382"/>
                        </a:lnTo>
                        <a:lnTo>
                          <a:pt x="0" y="1341"/>
                        </a:lnTo>
                        <a:lnTo>
                          <a:pt x="4" y="1297"/>
                        </a:lnTo>
                        <a:lnTo>
                          <a:pt x="12" y="1256"/>
                        </a:lnTo>
                        <a:lnTo>
                          <a:pt x="26" y="1211"/>
                        </a:lnTo>
                        <a:lnTo>
                          <a:pt x="45" y="1160"/>
                        </a:lnTo>
                        <a:lnTo>
                          <a:pt x="64" y="1119"/>
                        </a:lnTo>
                        <a:lnTo>
                          <a:pt x="93" y="1059"/>
                        </a:lnTo>
                        <a:lnTo>
                          <a:pt x="119" y="1009"/>
                        </a:lnTo>
                        <a:lnTo>
                          <a:pt x="141" y="966"/>
                        </a:lnTo>
                        <a:lnTo>
                          <a:pt x="161" y="926"/>
                        </a:lnTo>
                        <a:lnTo>
                          <a:pt x="188" y="872"/>
                        </a:lnTo>
                        <a:lnTo>
                          <a:pt x="215" y="817"/>
                        </a:lnTo>
                        <a:lnTo>
                          <a:pt x="238" y="763"/>
                        </a:lnTo>
                        <a:lnTo>
                          <a:pt x="263" y="694"/>
                        </a:lnTo>
                        <a:lnTo>
                          <a:pt x="278" y="644"/>
                        </a:lnTo>
                        <a:lnTo>
                          <a:pt x="285" y="602"/>
                        </a:lnTo>
                        <a:lnTo>
                          <a:pt x="287" y="561"/>
                        </a:lnTo>
                        <a:lnTo>
                          <a:pt x="261" y="336"/>
                        </a:lnTo>
                        <a:close/>
                      </a:path>
                    </a:pathLst>
                  </a:custGeom>
                  <a:solidFill>
                    <a:srgbClr val="DFDFFF"/>
                  </a:solidFill>
                  <a:ln w="4763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108" name="Group 21"/>
                  <p:cNvGrpSpPr>
                    <a:grpSpLocks/>
                  </p:cNvGrpSpPr>
                  <p:nvPr/>
                </p:nvGrpSpPr>
                <p:grpSpPr bwMode="auto">
                  <a:xfrm>
                    <a:off x="285" y="1433"/>
                    <a:ext cx="156" cy="331"/>
                    <a:chOff x="285" y="1433"/>
                    <a:chExt cx="156" cy="331"/>
                  </a:xfrm>
                </p:grpSpPr>
                <p:sp>
                  <p:nvSpPr>
                    <p:cNvPr id="109" name="Oval 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5" y="1433"/>
                      <a:ext cx="11" cy="57"/>
                    </a:xfrm>
                    <a:prstGeom prst="ellipse">
                      <a:avLst/>
                    </a:prstGeom>
                    <a:solidFill>
                      <a:srgbClr val="DFDFFF"/>
                    </a:solidFill>
                    <a:ln w="4763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>
                        <a:latin typeface="Calibri" pitchFamily="34" charset="0"/>
                      </a:endParaRPr>
                    </a:p>
                  </p:txBody>
                </p:sp>
                <p:grpSp>
                  <p:nvGrpSpPr>
                    <p:cNvPr id="110" name="Group 2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85" y="1538"/>
                      <a:ext cx="156" cy="226"/>
                      <a:chOff x="285" y="1538"/>
                      <a:chExt cx="156" cy="226"/>
                    </a:xfrm>
                  </p:grpSpPr>
                  <p:sp>
                    <p:nvSpPr>
                      <p:cNvPr id="111" name="Freeform 2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09" y="1538"/>
                        <a:ext cx="132" cy="162"/>
                      </a:xfrm>
                      <a:custGeom>
                        <a:avLst/>
                        <a:gdLst>
                          <a:gd name="T0" fmla="*/ 0 w 398"/>
                          <a:gd name="T1" fmla="*/ 0 h 486"/>
                          <a:gd name="T2" fmla="*/ 0 w 398"/>
                          <a:gd name="T3" fmla="*/ 0 h 486"/>
                          <a:gd name="T4" fmla="*/ 0 w 398"/>
                          <a:gd name="T5" fmla="*/ 0 h 486"/>
                          <a:gd name="T6" fmla="*/ 0 w 398"/>
                          <a:gd name="T7" fmla="*/ 0 h 486"/>
                          <a:gd name="T8" fmla="*/ 0 w 398"/>
                          <a:gd name="T9" fmla="*/ 0 h 486"/>
                          <a:gd name="T10" fmla="*/ 0 w 398"/>
                          <a:gd name="T11" fmla="*/ 0 h 486"/>
                          <a:gd name="T12" fmla="*/ 0 w 398"/>
                          <a:gd name="T13" fmla="*/ 0 h 486"/>
                          <a:gd name="T14" fmla="*/ 0 w 398"/>
                          <a:gd name="T15" fmla="*/ 0 h 486"/>
                          <a:gd name="T16" fmla="*/ 0 w 398"/>
                          <a:gd name="T17" fmla="*/ 0 h 486"/>
                          <a:gd name="T18" fmla="*/ 0 w 398"/>
                          <a:gd name="T19" fmla="*/ 0 h 486"/>
                          <a:gd name="T20" fmla="*/ 0 w 398"/>
                          <a:gd name="T21" fmla="*/ 0 h 486"/>
                          <a:gd name="T22" fmla="*/ 0 w 398"/>
                          <a:gd name="T23" fmla="*/ 0 h 486"/>
                          <a:gd name="T24" fmla="*/ 0 w 398"/>
                          <a:gd name="T25" fmla="*/ 0 h 486"/>
                          <a:gd name="T26" fmla="*/ 0 w 398"/>
                          <a:gd name="T27" fmla="*/ 0 h 486"/>
                          <a:gd name="T28" fmla="*/ 0 w 398"/>
                          <a:gd name="T29" fmla="*/ 0 h 486"/>
                          <a:gd name="T30" fmla="*/ 0 w 398"/>
                          <a:gd name="T31" fmla="*/ 0 h 486"/>
                          <a:gd name="T32" fmla="*/ 0 w 398"/>
                          <a:gd name="T33" fmla="*/ 0 h 486"/>
                          <a:gd name="T34" fmla="*/ 0 w 398"/>
                          <a:gd name="T35" fmla="*/ 0 h 486"/>
                          <a:gd name="T36" fmla="*/ 0 w 398"/>
                          <a:gd name="T37" fmla="*/ 0 h 486"/>
                          <a:gd name="T38" fmla="*/ 0 w 398"/>
                          <a:gd name="T39" fmla="*/ 0 h 486"/>
                          <a:gd name="T40" fmla="*/ 0 w 398"/>
                          <a:gd name="T41" fmla="*/ 0 h 486"/>
                          <a:gd name="T42" fmla="*/ 0 w 398"/>
                          <a:gd name="T43" fmla="*/ 0 h 486"/>
                          <a:gd name="T44" fmla="*/ 0 w 398"/>
                          <a:gd name="T45" fmla="*/ 0 h 486"/>
                          <a:gd name="T46" fmla="*/ 0 w 398"/>
                          <a:gd name="T47" fmla="*/ 0 h 486"/>
                          <a:gd name="T48" fmla="*/ 0 w 398"/>
                          <a:gd name="T49" fmla="*/ 0 h 486"/>
                          <a:gd name="T50" fmla="*/ 0 w 398"/>
                          <a:gd name="T51" fmla="*/ 0 h 486"/>
                          <a:gd name="T52" fmla="*/ 0 w 398"/>
                          <a:gd name="T53" fmla="*/ 0 h 486"/>
                          <a:gd name="T54" fmla="*/ 0 w 398"/>
                          <a:gd name="T55" fmla="*/ 0 h 486"/>
                          <a:gd name="T56" fmla="*/ 0 w 398"/>
                          <a:gd name="T57" fmla="*/ 0 h 486"/>
                          <a:gd name="T58" fmla="*/ 0 w 398"/>
                          <a:gd name="T59" fmla="*/ 0 h 486"/>
                          <a:gd name="T60" fmla="*/ 0 w 398"/>
                          <a:gd name="T61" fmla="*/ 0 h 486"/>
                          <a:gd name="T62" fmla="*/ 0 w 398"/>
                          <a:gd name="T63" fmla="*/ 0 h 486"/>
                          <a:gd name="T64" fmla="*/ 0 w 398"/>
                          <a:gd name="T65" fmla="*/ 0 h 486"/>
                          <a:gd name="T66" fmla="*/ 0 w 398"/>
                          <a:gd name="T67" fmla="*/ 0 h 486"/>
                          <a:gd name="T68" fmla="*/ 0 w 398"/>
                          <a:gd name="T69" fmla="*/ 0 h 486"/>
                          <a:gd name="T70" fmla="*/ 0 w 398"/>
                          <a:gd name="T71" fmla="*/ 0 h 486"/>
                          <a:gd name="T72" fmla="*/ 0 w 398"/>
                          <a:gd name="T73" fmla="*/ 0 h 486"/>
                          <a:gd name="T74" fmla="*/ 0 w 398"/>
                          <a:gd name="T75" fmla="*/ 0 h 486"/>
                          <a:gd name="T76" fmla="*/ 0 w 398"/>
                          <a:gd name="T77" fmla="*/ 0 h 486"/>
                          <a:gd name="T78" fmla="*/ 0 w 398"/>
                          <a:gd name="T79" fmla="*/ 0 h 486"/>
                          <a:gd name="T80" fmla="*/ 0 w 398"/>
                          <a:gd name="T81" fmla="*/ 0 h 486"/>
                          <a:gd name="T82" fmla="*/ 0 w 398"/>
                          <a:gd name="T83" fmla="*/ 0 h 486"/>
                          <a:gd name="T84" fmla="*/ 0 w 398"/>
                          <a:gd name="T85" fmla="*/ 0 h 486"/>
                          <a:gd name="T86" fmla="*/ 0 w 398"/>
                          <a:gd name="T87" fmla="*/ 0 h 486"/>
                          <a:gd name="T88" fmla="*/ 0 w 398"/>
                          <a:gd name="T89" fmla="*/ 0 h 486"/>
                          <a:gd name="T90" fmla="*/ 0 w 398"/>
                          <a:gd name="T91" fmla="*/ 0 h 486"/>
                          <a:gd name="T92" fmla="*/ 0 w 398"/>
                          <a:gd name="T93" fmla="*/ 0 h 486"/>
                          <a:gd name="T94" fmla="*/ 0 w 398"/>
                          <a:gd name="T95" fmla="*/ 0 h 486"/>
                          <a:gd name="T96" fmla="*/ 0 w 398"/>
                          <a:gd name="T97" fmla="*/ 0 h 48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60000 65536"/>
                          <a:gd name="T145" fmla="*/ 0 60000 65536"/>
                          <a:gd name="T146" fmla="*/ 0 60000 65536"/>
                          <a:gd name="T147" fmla="*/ 0 w 398"/>
                          <a:gd name="T148" fmla="*/ 0 h 486"/>
                          <a:gd name="T149" fmla="*/ 398 w 398"/>
                          <a:gd name="T150" fmla="*/ 486 h 486"/>
                        </a:gdLst>
                        <a:ahLst/>
                        <a:cxnLst>
                          <a:cxn ang="T98">
                            <a:pos x="T0" y="T1"/>
                          </a:cxn>
                          <a:cxn ang="T99">
                            <a:pos x="T2" y="T3"/>
                          </a:cxn>
                          <a:cxn ang="T100">
                            <a:pos x="T4" y="T5"/>
                          </a:cxn>
                          <a:cxn ang="T101">
                            <a:pos x="T6" y="T7"/>
                          </a:cxn>
                          <a:cxn ang="T102">
                            <a:pos x="T8" y="T9"/>
                          </a:cxn>
                          <a:cxn ang="T103">
                            <a:pos x="T10" y="T11"/>
                          </a:cxn>
                          <a:cxn ang="T104">
                            <a:pos x="T12" y="T13"/>
                          </a:cxn>
                          <a:cxn ang="T105">
                            <a:pos x="T14" y="T15"/>
                          </a:cxn>
                          <a:cxn ang="T106">
                            <a:pos x="T16" y="T17"/>
                          </a:cxn>
                          <a:cxn ang="T107">
                            <a:pos x="T18" y="T19"/>
                          </a:cxn>
                          <a:cxn ang="T108">
                            <a:pos x="T20" y="T21"/>
                          </a:cxn>
                          <a:cxn ang="T109">
                            <a:pos x="T22" y="T23"/>
                          </a:cxn>
                          <a:cxn ang="T110">
                            <a:pos x="T24" y="T25"/>
                          </a:cxn>
                          <a:cxn ang="T111">
                            <a:pos x="T26" y="T27"/>
                          </a:cxn>
                          <a:cxn ang="T112">
                            <a:pos x="T28" y="T29"/>
                          </a:cxn>
                          <a:cxn ang="T113">
                            <a:pos x="T30" y="T31"/>
                          </a:cxn>
                          <a:cxn ang="T114">
                            <a:pos x="T32" y="T33"/>
                          </a:cxn>
                          <a:cxn ang="T115">
                            <a:pos x="T34" y="T35"/>
                          </a:cxn>
                          <a:cxn ang="T116">
                            <a:pos x="T36" y="T37"/>
                          </a:cxn>
                          <a:cxn ang="T117">
                            <a:pos x="T38" y="T39"/>
                          </a:cxn>
                          <a:cxn ang="T118">
                            <a:pos x="T40" y="T41"/>
                          </a:cxn>
                          <a:cxn ang="T119">
                            <a:pos x="T42" y="T43"/>
                          </a:cxn>
                          <a:cxn ang="T120">
                            <a:pos x="T44" y="T45"/>
                          </a:cxn>
                          <a:cxn ang="T121">
                            <a:pos x="T46" y="T47"/>
                          </a:cxn>
                          <a:cxn ang="T122">
                            <a:pos x="T48" y="T49"/>
                          </a:cxn>
                          <a:cxn ang="T123">
                            <a:pos x="T50" y="T51"/>
                          </a:cxn>
                          <a:cxn ang="T124">
                            <a:pos x="T52" y="T53"/>
                          </a:cxn>
                          <a:cxn ang="T125">
                            <a:pos x="T54" y="T55"/>
                          </a:cxn>
                          <a:cxn ang="T126">
                            <a:pos x="T56" y="T57"/>
                          </a:cxn>
                          <a:cxn ang="T127">
                            <a:pos x="T58" y="T59"/>
                          </a:cxn>
                          <a:cxn ang="T128">
                            <a:pos x="T60" y="T61"/>
                          </a:cxn>
                          <a:cxn ang="T129">
                            <a:pos x="T62" y="T63"/>
                          </a:cxn>
                          <a:cxn ang="T130">
                            <a:pos x="T64" y="T65"/>
                          </a:cxn>
                          <a:cxn ang="T131">
                            <a:pos x="T66" y="T67"/>
                          </a:cxn>
                          <a:cxn ang="T132">
                            <a:pos x="T68" y="T69"/>
                          </a:cxn>
                          <a:cxn ang="T133">
                            <a:pos x="T70" y="T71"/>
                          </a:cxn>
                          <a:cxn ang="T134">
                            <a:pos x="T72" y="T73"/>
                          </a:cxn>
                          <a:cxn ang="T135">
                            <a:pos x="T74" y="T75"/>
                          </a:cxn>
                          <a:cxn ang="T136">
                            <a:pos x="T76" y="T77"/>
                          </a:cxn>
                          <a:cxn ang="T137">
                            <a:pos x="T78" y="T79"/>
                          </a:cxn>
                          <a:cxn ang="T138">
                            <a:pos x="T80" y="T81"/>
                          </a:cxn>
                          <a:cxn ang="T139">
                            <a:pos x="T82" y="T83"/>
                          </a:cxn>
                          <a:cxn ang="T140">
                            <a:pos x="T84" y="T85"/>
                          </a:cxn>
                          <a:cxn ang="T141">
                            <a:pos x="T86" y="T87"/>
                          </a:cxn>
                          <a:cxn ang="T142">
                            <a:pos x="T88" y="T89"/>
                          </a:cxn>
                          <a:cxn ang="T143">
                            <a:pos x="T90" y="T91"/>
                          </a:cxn>
                          <a:cxn ang="T144">
                            <a:pos x="T92" y="T93"/>
                          </a:cxn>
                          <a:cxn ang="T145">
                            <a:pos x="T94" y="T95"/>
                          </a:cxn>
                          <a:cxn ang="T146">
                            <a:pos x="T96" y="T97"/>
                          </a:cxn>
                        </a:cxnLst>
                        <a:rect l="T147" t="T148" r="T149" b="T150"/>
                        <a:pathLst>
                          <a:path w="398" h="486">
                            <a:moveTo>
                              <a:pt x="370" y="231"/>
                            </a:moveTo>
                            <a:lnTo>
                              <a:pt x="382" y="200"/>
                            </a:lnTo>
                            <a:lnTo>
                              <a:pt x="395" y="158"/>
                            </a:lnTo>
                            <a:lnTo>
                              <a:pt x="398" y="127"/>
                            </a:lnTo>
                            <a:lnTo>
                              <a:pt x="397" y="94"/>
                            </a:lnTo>
                            <a:lnTo>
                              <a:pt x="393" y="63"/>
                            </a:lnTo>
                            <a:lnTo>
                              <a:pt x="389" y="57"/>
                            </a:lnTo>
                            <a:lnTo>
                              <a:pt x="383" y="54"/>
                            </a:lnTo>
                            <a:lnTo>
                              <a:pt x="373" y="56"/>
                            </a:lnTo>
                            <a:lnTo>
                              <a:pt x="356" y="64"/>
                            </a:lnTo>
                            <a:lnTo>
                              <a:pt x="335" y="72"/>
                            </a:lnTo>
                            <a:lnTo>
                              <a:pt x="318" y="74"/>
                            </a:lnTo>
                            <a:lnTo>
                              <a:pt x="300" y="72"/>
                            </a:lnTo>
                            <a:lnTo>
                              <a:pt x="274" y="50"/>
                            </a:lnTo>
                            <a:lnTo>
                              <a:pt x="246" y="27"/>
                            </a:lnTo>
                            <a:lnTo>
                              <a:pt x="223" y="2"/>
                            </a:lnTo>
                            <a:lnTo>
                              <a:pt x="216" y="0"/>
                            </a:lnTo>
                            <a:lnTo>
                              <a:pt x="206" y="2"/>
                            </a:lnTo>
                            <a:lnTo>
                              <a:pt x="186" y="20"/>
                            </a:lnTo>
                            <a:lnTo>
                              <a:pt x="168" y="34"/>
                            </a:lnTo>
                            <a:lnTo>
                              <a:pt x="150" y="44"/>
                            </a:lnTo>
                            <a:lnTo>
                              <a:pt x="131" y="50"/>
                            </a:lnTo>
                            <a:lnTo>
                              <a:pt x="113" y="36"/>
                            </a:lnTo>
                            <a:lnTo>
                              <a:pt x="96" y="32"/>
                            </a:lnTo>
                            <a:lnTo>
                              <a:pt x="80" y="36"/>
                            </a:lnTo>
                            <a:lnTo>
                              <a:pt x="70" y="42"/>
                            </a:lnTo>
                            <a:lnTo>
                              <a:pt x="60" y="49"/>
                            </a:lnTo>
                            <a:lnTo>
                              <a:pt x="50" y="62"/>
                            </a:lnTo>
                            <a:lnTo>
                              <a:pt x="43" y="74"/>
                            </a:lnTo>
                            <a:lnTo>
                              <a:pt x="37" y="94"/>
                            </a:lnTo>
                            <a:lnTo>
                              <a:pt x="22" y="97"/>
                            </a:lnTo>
                            <a:lnTo>
                              <a:pt x="11" y="102"/>
                            </a:lnTo>
                            <a:lnTo>
                              <a:pt x="5" y="106"/>
                            </a:lnTo>
                            <a:lnTo>
                              <a:pt x="0" y="112"/>
                            </a:lnTo>
                            <a:lnTo>
                              <a:pt x="4" y="124"/>
                            </a:lnTo>
                            <a:lnTo>
                              <a:pt x="17" y="166"/>
                            </a:lnTo>
                            <a:lnTo>
                              <a:pt x="35" y="208"/>
                            </a:lnTo>
                            <a:lnTo>
                              <a:pt x="65" y="261"/>
                            </a:lnTo>
                            <a:lnTo>
                              <a:pt x="106" y="309"/>
                            </a:lnTo>
                            <a:lnTo>
                              <a:pt x="138" y="356"/>
                            </a:lnTo>
                            <a:lnTo>
                              <a:pt x="170" y="403"/>
                            </a:lnTo>
                            <a:lnTo>
                              <a:pt x="199" y="435"/>
                            </a:lnTo>
                            <a:lnTo>
                              <a:pt x="239" y="486"/>
                            </a:lnTo>
                            <a:lnTo>
                              <a:pt x="202" y="441"/>
                            </a:lnTo>
                            <a:lnTo>
                              <a:pt x="181" y="424"/>
                            </a:lnTo>
                            <a:lnTo>
                              <a:pt x="158" y="408"/>
                            </a:lnTo>
                            <a:lnTo>
                              <a:pt x="137" y="398"/>
                            </a:lnTo>
                            <a:lnTo>
                              <a:pt x="113" y="390"/>
                            </a:lnTo>
                            <a:lnTo>
                              <a:pt x="87" y="385"/>
                            </a:lnTo>
                          </a:path>
                        </a:pathLst>
                      </a:custGeom>
                      <a:noFill/>
                      <a:ln w="4763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112" name="Freeform 2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85" y="1682"/>
                        <a:ext cx="117" cy="82"/>
                      </a:xfrm>
                      <a:custGeom>
                        <a:avLst/>
                        <a:gdLst>
                          <a:gd name="T0" fmla="*/ 0 w 350"/>
                          <a:gd name="T1" fmla="*/ 0 h 246"/>
                          <a:gd name="T2" fmla="*/ 0 w 350"/>
                          <a:gd name="T3" fmla="*/ 0 h 246"/>
                          <a:gd name="T4" fmla="*/ 0 w 350"/>
                          <a:gd name="T5" fmla="*/ 0 h 246"/>
                          <a:gd name="T6" fmla="*/ 0 w 350"/>
                          <a:gd name="T7" fmla="*/ 0 h 246"/>
                          <a:gd name="T8" fmla="*/ 0 w 350"/>
                          <a:gd name="T9" fmla="*/ 0 h 246"/>
                          <a:gd name="T10" fmla="*/ 0 w 350"/>
                          <a:gd name="T11" fmla="*/ 0 h 246"/>
                          <a:gd name="T12" fmla="*/ 0 w 350"/>
                          <a:gd name="T13" fmla="*/ 0 h 246"/>
                          <a:gd name="T14" fmla="*/ 0 w 350"/>
                          <a:gd name="T15" fmla="*/ 0 h 246"/>
                          <a:gd name="T16" fmla="*/ 0 w 350"/>
                          <a:gd name="T17" fmla="*/ 0 h 246"/>
                          <a:gd name="T18" fmla="*/ 0 w 350"/>
                          <a:gd name="T19" fmla="*/ 0 h 24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w 350"/>
                          <a:gd name="T31" fmla="*/ 0 h 246"/>
                          <a:gd name="T32" fmla="*/ 350 w 350"/>
                          <a:gd name="T33" fmla="*/ 246 h 246"/>
                        </a:gdLst>
                        <a:ahLst/>
                        <a:cxnLst>
                          <a:cxn ang="T20">
                            <a:pos x="T0" y="T1"/>
                          </a:cxn>
                          <a:cxn ang="T21">
                            <a:pos x="T2" y="T3"/>
                          </a:cxn>
                          <a:cxn ang="T22">
                            <a:pos x="T4" y="T5"/>
                          </a:cxn>
                          <a:cxn ang="T23">
                            <a:pos x="T6" y="T7"/>
                          </a:cxn>
                          <a:cxn ang="T24">
                            <a:pos x="T8" y="T9"/>
                          </a:cxn>
                          <a:cxn ang="T25">
                            <a:pos x="T10" y="T11"/>
                          </a:cxn>
                          <a:cxn ang="T26">
                            <a:pos x="T12" y="T13"/>
                          </a:cxn>
                          <a:cxn ang="T27">
                            <a:pos x="T14" y="T15"/>
                          </a:cxn>
                          <a:cxn ang="T28">
                            <a:pos x="T16" y="T17"/>
                          </a:cxn>
                          <a:cxn ang="T29">
                            <a:pos x="T18" y="T19"/>
                          </a:cxn>
                        </a:cxnLst>
                        <a:rect l="T30" t="T31" r="T32" b="T33"/>
                        <a:pathLst>
                          <a:path w="350" h="246">
                            <a:moveTo>
                              <a:pt x="0" y="0"/>
                            </a:moveTo>
                            <a:lnTo>
                              <a:pt x="11" y="25"/>
                            </a:lnTo>
                            <a:lnTo>
                              <a:pt x="22" y="42"/>
                            </a:lnTo>
                            <a:lnTo>
                              <a:pt x="66" y="68"/>
                            </a:lnTo>
                            <a:lnTo>
                              <a:pt x="128" y="100"/>
                            </a:lnTo>
                            <a:lnTo>
                              <a:pt x="177" y="129"/>
                            </a:lnTo>
                            <a:lnTo>
                              <a:pt x="215" y="154"/>
                            </a:lnTo>
                            <a:lnTo>
                              <a:pt x="263" y="184"/>
                            </a:lnTo>
                            <a:lnTo>
                              <a:pt x="311" y="218"/>
                            </a:lnTo>
                            <a:lnTo>
                              <a:pt x="350" y="246"/>
                            </a:lnTo>
                          </a:path>
                        </a:pathLst>
                      </a:custGeom>
                      <a:noFill/>
                      <a:ln w="4763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>
                          <a:latin typeface="Calibri" pitchFamily="34" charset="0"/>
                        </a:endParaRPr>
                      </a:p>
                    </p:txBody>
                  </p:sp>
                </p:grpSp>
              </p:grpSp>
            </p:grpSp>
            <p:sp>
              <p:nvSpPr>
                <p:cNvPr id="98" name="Freeform 26"/>
                <p:cNvSpPr>
                  <a:spLocks/>
                </p:cNvSpPr>
                <p:nvPr/>
              </p:nvSpPr>
              <p:spPr bwMode="auto">
                <a:xfrm>
                  <a:off x="408" y="1719"/>
                  <a:ext cx="437" cy="367"/>
                </a:xfrm>
                <a:custGeom>
                  <a:avLst/>
                  <a:gdLst>
                    <a:gd name="T0" fmla="*/ 0 w 1310"/>
                    <a:gd name="T1" fmla="*/ 0 h 1101"/>
                    <a:gd name="T2" fmla="*/ 0 w 1310"/>
                    <a:gd name="T3" fmla="*/ 0 h 1101"/>
                    <a:gd name="T4" fmla="*/ 0 w 1310"/>
                    <a:gd name="T5" fmla="*/ 0 h 1101"/>
                    <a:gd name="T6" fmla="*/ 0 w 1310"/>
                    <a:gd name="T7" fmla="*/ 0 h 1101"/>
                    <a:gd name="T8" fmla="*/ 0 w 1310"/>
                    <a:gd name="T9" fmla="*/ 0 h 1101"/>
                    <a:gd name="T10" fmla="*/ 0 w 1310"/>
                    <a:gd name="T11" fmla="*/ 0 h 1101"/>
                    <a:gd name="T12" fmla="*/ 0 w 1310"/>
                    <a:gd name="T13" fmla="*/ 0 h 1101"/>
                    <a:gd name="T14" fmla="*/ 0 w 1310"/>
                    <a:gd name="T15" fmla="*/ 0 h 1101"/>
                    <a:gd name="T16" fmla="*/ 0 w 1310"/>
                    <a:gd name="T17" fmla="*/ 0 h 1101"/>
                    <a:gd name="T18" fmla="*/ 0 w 1310"/>
                    <a:gd name="T19" fmla="*/ 0 h 1101"/>
                    <a:gd name="T20" fmla="*/ 0 w 1310"/>
                    <a:gd name="T21" fmla="*/ 0 h 1101"/>
                    <a:gd name="T22" fmla="*/ 0 w 1310"/>
                    <a:gd name="T23" fmla="*/ 0 h 1101"/>
                    <a:gd name="T24" fmla="*/ 0 w 1310"/>
                    <a:gd name="T25" fmla="*/ 0 h 1101"/>
                    <a:gd name="T26" fmla="*/ 0 w 1310"/>
                    <a:gd name="T27" fmla="*/ 0 h 1101"/>
                    <a:gd name="T28" fmla="*/ 0 w 1310"/>
                    <a:gd name="T29" fmla="*/ 0 h 1101"/>
                    <a:gd name="T30" fmla="*/ 0 w 1310"/>
                    <a:gd name="T31" fmla="*/ 0 h 1101"/>
                    <a:gd name="T32" fmla="*/ 0 w 1310"/>
                    <a:gd name="T33" fmla="*/ 0 h 1101"/>
                    <a:gd name="T34" fmla="*/ 0 w 1310"/>
                    <a:gd name="T35" fmla="*/ 0 h 1101"/>
                    <a:gd name="T36" fmla="*/ 0 w 1310"/>
                    <a:gd name="T37" fmla="*/ 0 h 1101"/>
                    <a:gd name="T38" fmla="*/ 0 w 1310"/>
                    <a:gd name="T39" fmla="*/ 0 h 1101"/>
                    <a:gd name="T40" fmla="*/ 0 w 1310"/>
                    <a:gd name="T41" fmla="*/ 0 h 1101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310"/>
                    <a:gd name="T64" fmla="*/ 0 h 1101"/>
                    <a:gd name="T65" fmla="*/ 1310 w 1310"/>
                    <a:gd name="T66" fmla="*/ 1101 h 1101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310" h="1101">
                      <a:moveTo>
                        <a:pt x="1310" y="1097"/>
                      </a:moveTo>
                      <a:lnTo>
                        <a:pt x="1310" y="531"/>
                      </a:lnTo>
                      <a:lnTo>
                        <a:pt x="1292" y="81"/>
                      </a:lnTo>
                      <a:lnTo>
                        <a:pt x="651" y="0"/>
                      </a:lnTo>
                      <a:lnTo>
                        <a:pt x="132" y="88"/>
                      </a:lnTo>
                      <a:lnTo>
                        <a:pt x="127" y="101"/>
                      </a:lnTo>
                      <a:lnTo>
                        <a:pt x="123" y="112"/>
                      </a:lnTo>
                      <a:lnTo>
                        <a:pt x="111" y="123"/>
                      </a:lnTo>
                      <a:lnTo>
                        <a:pt x="101" y="129"/>
                      </a:lnTo>
                      <a:lnTo>
                        <a:pt x="80" y="134"/>
                      </a:lnTo>
                      <a:lnTo>
                        <a:pt x="57" y="139"/>
                      </a:lnTo>
                      <a:lnTo>
                        <a:pt x="40" y="141"/>
                      </a:lnTo>
                      <a:lnTo>
                        <a:pt x="22" y="143"/>
                      </a:lnTo>
                      <a:lnTo>
                        <a:pt x="13" y="142"/>
                      </a:lnTo>
                      <a:lnTo>
                        <a:pt x="0" y="531"/>
                      </a:lnTo>
                      <a:lnTo>
                        <a:pt x="0" y="1089"/>
                      </a:lnTo>
                      <a:lnTo>
                        <a:pt x="110" y="1089"/>
                      </a:lnTo>
                      <a:lnTo>
                        <a:pt x="122" y="295"/>
                      </a:lnTo>
                      <a:lnTo>
                        <a:pt x="1189" y="295"/>
                      </a:lnTo>
                      <a:lnTo>
                        <a:pt x="1200" y="1101"/>
                      </a:lnTo>
                      <a:lnTo>
                        <a:pt x="1310" y="1097"/>
                      </a:lnTo>
                      <a:close/>
                    </a:path>
                  </a:pathLst>
                </a:custGeom>
                <a:solidFill>
                  <a:srgbClr val="00008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>
                    <a:latin typeface="Calibri" pitchFamily="34" charset="0"/>
                  </a:endParaRPr>
                </a:p>
              </p:txBody>
            </p:sp>
            <p:grpSp>
              <p:nvGrpSpPr>
                <p:cNvPr id="99" name="Group 27"/>
                <p:cNvGrpSpPr>
                  <a:grpSpLocks/>
                </p:cNvGrpSpPr>
                <p:nvPr/>
              </p:nvGrpSpPr>
              <p:grpSpPr bwMode="auto">
                <a:xfrm>
                  <a:off x="574" y="1387"/>
                  <a:ext cx="409" cy="546"/>
                  <a:chOff x="574" y="1387"/>
                  <a:chExt cx="409" cy="546"/>
                </a:xfrm>
              </p:grpSpPr>
              <p:grpSp>
                <p:nvGrpSpPr>
                  <p:cNvPr id="101" name="Group 28"/>
                  <p:cNvGrpSpPr>
                    <a:grpSpLocks/>
                  </p:cNvGrpSpPr>
                  <p:nvPr/>
                </p:nvGrpSpPr>
                <p:grpSpPr bwMode="auto">
                  <a:xfrm>
                    <a:off x="574" y="1387"/>
                    <a:ext cx="409" cy="417"/>
                    <a:chOff x="574" y="1387"/>
                    <a:chExt cx="409" cy="417"/>
                  </a:xfrm>
                </p:grpSpPr>
                <p:sp>
                  <p:nvSpPr>
                    <p:cNvPr id="105" name="Freeform 29"/>
                    <p:cNvSpPr>
                      <a:spLocks/>
                    </p:cNvSpPr>
                    <p:nvPr/>
                  </p:nvSpPr>
                  <p:spPr bwMode="auto">
                    <a:xfrm>
                      <a:off x="574" y="1387"/>
                      <a:ext cx="409" cy="417"/>
                    </a:xfrm>
                    <a:custGeom>
                      <a:avLst/>
                      <a:gdLst>
                        <a:gd name="T0" fmla="*/ 0 w 1228"/>
                        <a:gd name="T1" fmla="*/ 0 h 1250"/>
                        <a:gd name="T2" fmla="*/ 0 w 1228"/>
                        <a:gd name="T3" fmla="*/ 0 h 1250"/>
                        <a:gd name="T4" fmla="*/ 0 w 1228"/>
                        <a:gd name="T5" fmla="*/ 0 h 1250"/>
                        <a:gd name="T6" fmla="*/ 0 w 1228"/>
                        <a:gd name="T7" fmla="*/ 0 h 1250"/>
                        <a:gd name="T8" fmla="*/ 0 w 1228"/>
                        <a:gd name="T9" fmla="*/ 0 h 1250"/>
                        <a:gd name="T10" fmla="*/ 0 w 1228"/>
                        <a:gd name="T11" fmla="*/ 0 h 1250"/>
                        <a:gd name="T12" fmla="*/ 0 w 1228"/>
                        <a:gd name="T13" fmla="*/ 0 h 1250"/>
                        <a:gd name="T14" fmla="*/ 0 w 1228"/>
                        <a:gd name="T15" fmla="*/ 0 h 1250"/>
                        <a:gd name="T16" fmla="*/ 0 w 1228"/>
                        <a:gd name="T17" fmla="*/ 0 h 1250"/>
                        <a:gd name="T18" fmla="*/ 0 w 1228"/>
                        <a:gd name="T19" fmla="*/ 0 h 1250"/>
                        <a:gd name="T20" fmla="*/ 0 w 1228"/>
                        <a:gd name="T21" fmla="*/ 0 h 1250"/>
                        <a:gd name="T22" fmla="*/ 0 w 1228"/>
                        <a:gd name="T23" fmla="*/ 0 h 1250"/>
                        <a:gd name="T24" fmla="*/ 0 w 1228"/>
                        <a:gd name="T25" fmla="*/ 0 h 1250"/>
                        <a:gd name="T26" fmla="*/ 0 w 1228"/>
                        <a:gd name="T27" fmla="*/ 0 h 1250"/>
                        <a:gd name="T28" fmla="*/ 0 w 1228"/>
                        <a:gd name="T29" fmla="*/ 0 h 1250"/>
                        <a:gd name="T30" fmla="*/ 0 w 1228"/>
                        <a:gd name="T31" fmla="*/ 0 h 1250"/>
                        <a:gd name="T32" fmla="*/ 0 w 1228"/>
                        <a:gd name="T33" fmla="*/ 0 h 1250"/>
                        <a:gd name="T34" fmla="*/ 0 w 1228"/>
                        <a:gd name="T35" fmla="*/ 0 h 1250"/>
                        <a:gd name="T36" fmla="*/ 0 w 1228"/>
                        <a:gd name="T37" fmla="*/ 0 h 1250"/>
                        <a:gd name="T38" fmla="*/ 0 w 1228"/>
                        <a:gd name="T39" fmla="*/ 0 h 1250"/>
                        <a:gd name="T40" fmla="*/ 0 w 1228"/>
                        <a:gd name="T41" fmla="*/ 0 h 1250"/>
                        <a:gd name="T42" fmla="*/ 0 w 1228"/>
                        <a:gd name="T43" fmla="*/ 0 h 1250"/>
                        <a:gd name="T44" fmla="*/ 0 w 1228"/>
                        <a:gd name="T45" fmla="*/ 0 h 1250"/>
                        <a:gd name="T46" fmla="*/ 0 w 1228"/>
                        <a:gd name="T47" fmla="*/ 0 h 1250"/>
                        <a:gd name="T48" fmla="*/ 0 w 1228"/>
                        <a:gd name="T49" fmla="*/ 0 h 1250"/>
                        <a:gd name="T50" fmla="*/ 0 w 1228"/>
                        <a:gd name="T51" fmla="*/ 0 h 1250"/>
                        <a:gd name="T52" fmla="*/ 0 w 1228"/>
                        <a:gd name="T53" fmla="*/ 0 h 1250"/>
                        <a:gd name="T54" fmla="*/ 0 w 1228"/>
                        <a:gd name="T55" fmla="*/ 0 h 1250"/>
                        <a:gd name="T56" fmla="*/ 0 w 1228"/>
                        <a:gd name="T57" fmla="*/ 0 h 1250"/>
                        <a:gd name="T58" fmla="*/ 0 w 1228"/>
                        <a:gd name="T59" fmla="*/ 0 h 1250"/>
                        <a:gd name="T60" fmla="*/ 0 w 1228"/>
                        <a:gd name="T61" fmla="*/ 0 h 1250"/>
                        <a:gd name="T62" fmla="*/ 0 w 1228"/>
                        <a:gd name="T63" fmla="*/ 0 h 1250"/>
                        <a:gd name="T64" fmla="*/ 0 w 1228"/>
                        <a:gd name="T65" fmla="*/ 0 h 1250"/>
                        <a:gd name="T66" fmla="*/ 0 w 1228"/>
                        <a:gd name="T67" fmla="*/ 0 h 1250"/>
                        <a:gd name="T68" fmla="*/ 0 w 1228"/>
                        <a:gd name="T69" fmla="*/ 0 h 1250"/>
                        <a:gd name="T70" fmla="*/ 0 w 1228"/>
                        <a:gd name="T71" fmla="*/ 0 h 1250"/>
                        <a:gd name="T72" fmla="*/ 0 w 1228"/>
                        <a:gd name="T73" fmla="*/ 0 h 1250"/>
                        <a:gd name="T74" fmla="*/ 0 w 1228"/>
                        <a:gd name="T75" fmla="*/ 0 h 1250"/>
                        <a:gd name="T76" fmla="*/ 0 w 1228"/>
                        <a:gd name="T77" fmla="*/ 0 h 1250"/>
                        <a:gd name="T78" fmla="*/ 0 w 1228"/>
                        <a:gd name="T79" fmla="*/ 0 h 1250"/>
                        <a:gd name="T80" fmla="*/ 0 w 1228"/>
                        <a:gd name="T81" fmla="*/ 0 h 1250"/>
                        <a:gd name="T82" fmla="*/ 0 w 1228"/>
                        <a:gd name="T83" fmla="*/ 0 h 1250"/>
                        <a:gd name="T84" fmla="*/ 0 w 1228"/>
                        <a:gd name="T85" fmla="*/ 0 h 1250"/>
                        <a:gd name="T86" fmla="*/ 0 w 1228"/>
                        <a:gd name="T87" fmla="*/ 0 h 1250"/>
                        <a:gd name="T88" fmla="*/ 0 w 1228"/>
                        <a:gd name="T89" fmla="*/ 0 h 1250"/>
                        <a:gd name="T90" fmla="*/ 0 w 1228"/>
                        <a:gd name="T91" fmla="*/ 0 h 1250"/>
                        <a:gd name="T92" fmla="*/ 0 w 1228"/>
                        <a:gd name="T93" fmla="*/ 0 h 1250"/>
                        <a:gd name="T94" fmla="*/ 0 w 1228"/>
                        <a:gd name="T95" fmla="*/ 0 h 1250"/>
                        <a:gd name="T96" fmla="*/ 0 w 1228"/>
                        <a:gd name="T97" fmla="*/ 0 h 1250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w 1228"/>
                        <a:gd name="T148" fmla="*/ 0 h 1250"/>
                        <a:gd name="T149" fmla="*/ 1228 w 1228"/>
                        <a:gd name="T150" fmla="*/ 1250 h 1250"/>
                      </a:gdLst>
                      <a:ahLst/>
                      <a:cxnLst>
                        <a:cxn ang="T98">
                          <a:pos x="T0" y="T1"/>
                        </a:cxn>
                        <a:cxn ang="T99">
                          <a:pos x="T2" y="T3"/>
                        </a:cxn>
                        <a:cxn ang="T100">
                          <a:pos x="T4" y="T5"/>
                        </a:cxn>
                        <a:cxn ang="T101">
                          <a:pos x="T6" y="T7"/>
                        </a:cxn>
                        <a:cxn ang="T102">
                          <a:pos x="T8" y="T9"/>
                        </a:cxn>
                        <a:cxn ang="T103">
                          <a:pos x="T10" y="T11"/>
                        </a:cxn>
                        <a:cxn ang="T104">
                          <a:pos x="T12" y="T13"/>
                        </a:cxn>
                        <a:cxn ang="T105">
                          <a:pos x="T14" y="T15"/>
                        </a:cxn>
                        <a:cxn ang="T106">
                          <a:pos x="T16" y="T17"/>
                        </a:cxn>
                        <a:cxn ang="T107">
                          <a:pos x="T18" y="T19"/>
                        </a:cxn>
                        <a:cxn ang="T108">
                          <a:pos x="T20" y="T21"/>
                        </a:cxn>
                        <a:cxn ang="T109">
                          <a:pos x="T22" y="T23"/>
                        </a:cxn>
                        <a:cxn ang="T110">
                          <a:pos x="T24" y="T25"/>
                        </a:cxn>
                        <a:cxn ang="T111">
                          <a:pos x="T26" y="T27"/>
                        </a:cxn>
                        <a:cxn ang="T112">
                          <a:pos x="T28" y="T29"/>
                        </a:cxn>
                        <a:cxn ang="T113">
                          <a:pos x="T30" y="T31"/>
                        </a:cxn>
                        <a:cxn ang="T114">
                          <a:pos x="T32" y="T33"/>
                        </a:cxn>
                        <a:cxn ang="T115">
                          <a:pos x="T34" y="T35"/>
                        </a:cxn>
                        <a:cxn ang="T116">
                          <a:pos x="T36" y="T37"/>
                        </a:cxn>
                        <a:cxn ang="T117">
                          <a:pos x="T38" y="T39"/>
                        </a:cxn>
                        <a:cxn ang="T118">
                          <a:pos x="T40" y="T41"/>
                        </a:cxn>
                        <a:cxn ang="T119">
                          <a:pos x="T42" y="T43"/>
                        </a:cxn>
                        <a:cxn ang="T120">
                          <a:pos x="T44" y="T45"/>
                        </a:cxn>
                        <a:cxn ang="T121">
                          <a:pos x="T46" y="T47"/>
                        </a:cxn>
                        <a:cxn ang="T122">
                          <a:pos x="T48" y="T49"/>
                        </a:cxn>
                        <a:cxn ang="T123">
                          <a:pos x="T50" y="T51"/>
                        </a:cxn>
                        <a:cxn ang="T124">
                          <a:pos x="T52" y="T53"/>
                        </a:cxn>
                        <a:cxn ang="T125">
                          <a:pos x="T54" y="T55"/>
                        </a:cxn>
                        <a:cxn ang="T126">
                          <a:pos x="T56" y="T57"/>
                        </a:cxn>
                        <a:cxn ang="T127">
                          <a:pos x="T58" y="T59"/>
                        </a:cxn>
                        <a:cxn ang="T128">
                          <a:pos x="T60" y="T61"/>
                        </a:cxn>
                        <a:cxn ang="T129">
                          <a:pos x="T62" y="T63"/>
                        </a:cxn>
                        <a:cxn ang="T130">
                          <a:pos x="T64" y="T65"/>
                        </a:cxn>
                        <a:cxn ang="T131">
                          <a:pos x="T66" y="T67"/>
                        </a:cxn>
                        <a:cxn ang="T132">
                          <a:pos x="T68" y="T69"/>
                        </a:cxn>
                        <a:cxn ang="T133">
                          <a:pos x="T70" y="T71"/>
                        </a:cxn>
                        <a:cxn ang="T134">
                          <a:pos x="T72" y="T73"/>
                        </a:cxn>
                        <a:cxn ang="T135">
                          <a:pos x="T74" y="T75"/>
                        </a:cxn>
                        <a:cxn ang="T136">
                          <a:pos x="T76" y="T77"/>
                        </a:cxn>
                        <a:cxn ang="T137">
                          <a:pos x="T78" y="T79"/>
                        </a:cxn>
                        <a:cxn ang="T138">
                          <a:pos x="T80" y="T81"/>
                        </a:cxn>
                        <a:cxn ang="T139">
                          <a:pos x="T82" y="T83"/>
                        </a:cxn>
                        <a:cxn ang="T140">
                          <a:pos x="T84" y="T85"/>
                        </a:cxn>
                        <a:cxn ang="T141">
                          <a:pos x="T86" y="T87"/>
                        </a:cxn>
                        <a:cxn ang="T142">
                          <a:pos x="T88" y="T89"/>
                        </a:cxn>
                        <a:cxn ang="T143">
                          <a:pos x="T90" y="T91"/>
                        </a:cxn>
                        <a:cxn ang="T144">
                          <a:pos x="T92" y="T93"/>
                        </a:cxn>
                        <a:cxn ang="T145">
                          <a:pos x="T94" y="T95"/>
                        </a:cxn>
                        <a:cxn ang="T146">
                          <a:pos x="T96" y="T97"/>
                        </a:cxn>
                      </a:cxnLst>
                      <a:rect l="T147" t="T148" r="T149" b="T150"/>
                      <a:pathLst>
                        <a:path w="1228" h="1250">
                          <a:moveTo>
                            <a:pt x="230" y="253"/>
                          </a:moveTo>
                          <a:lnTo>
                            <a:pt x="259" y="167"/>
                          </a:lnTo>
                          <a:lnTo>
                            <a:pt x="278" y="112"/>
                          </a:lnTo>
                          <a:lnTo>
                            <a:pt x="285" y="96"/>
                          </a:lnTo>
                          <a:lnTo>
                            <a:pt x="296" y="82"/>
                          </a:lnTo>
                          <a:lnTo>
                            <a:pt x="303" y="76"/>
                          </a:lnTo>
                          <a:lnTo>
                            <a:pt x="316" y="71"/>
                          </a:lnTo>
                          <a:lnTo>
                            <a:pt x="471" y="41"/>
                          </a:lnTo>
                          <a:lnTo>
                            <a:pt x="636" y="12"/>
                          </a:lnTo>
                          <a:lnTo>
                            <a:pt x="787" y="0"/>
                          </a:lnTo>
                          <a:lnTo>
                            <a:pt x="873" y="0"/>
                          </a:lnTo>
                          <a:lnTo>
                            <a:pt x="1051" y="9"/>
                          </a:lnTo>
                          <a:lnTo>
                            <a:pt x="1181" y="16"/>
                          </a:lnTo>
                          <a:lnTo>
                            <a:pt x="1201" y="18"/>
                          </a:lnTo>
                          <a:lnTo>
                            <a:pt x="1214" y="23"/>
                          </a:lnTo>
                          <a:lnTo>
                            <a:pt x="1221" y="29"/>
                          </a:lnTo>
                          <a:lnTo>
                            <a:pt x="1227" y="38"/>
                          </a:lnTo>
                          <a:lnTo>
                            <a:pt x="1228" y="49"/>
                          </a:lnTo>
                          <a:lnTo>
                            <a:pt x="1220" y="84"/>
                          </a:lnTo>
                          <a:lnTo>
                            <a:pt x="1195" y="196"/>
                          </a:lnTo>
                          <a:lnTo>
                            <a:pt x="1176" y="280"/>
                          </a:lnTo>
                          <a:lnTo>
                            <a:pt x="1134" y="468"/>
                          </a:lnTo>
                          <a:lnTo>
                            <a:pt x="1107" y="585"/>
                          </a:lnTo>
                          <a:lnTo>
                            <a:pt x="1034" y="858"/>
                          </a:lnTo>
                          <a:lnTo>
                            <a:pt x="963" y="1077"/>
                          </a:lnTo>
                          <a:lnTo>
                            <a:pt x="950" y="1119"/>
                          </a:lnTo>
                          <a:lnTo>
                            <a:pt x="942" y="1143"/>
                          </a:lnTo>
                          <a:lnTo>
                            <a:pt x="935" y="1166"/>
                          </a:lnTo>
                          <a:lnTo>
                            <a:pt x="927" y="1179"/>
                          </a:lnTo>
                          <a:lnTo>
                            <a:pt x="915" y="1193"/>
                          </a:lnTo>
                          <a:lnTo>
                            <a:pt x="903" y="1200"/>
                          </a:lnTo>
                          <a:lnTo>
                            <a:pt x="880" y="1205"/>
                          </a:lnTo>
                          <a:lnTo>
                            <a:pt x="838" y="1209"/>
                          </a:lnTo>
                          <a:lnTo>
                            <a:pt x="767" y="1209"/>
                          </a:lnTo>
                          <a:lnTo>
                            <a:pt x="709" y="1215"/>
                          </a:lnTo>
                          <a:lnTo>
                            <a:pt x="631" y="1228"/>
                          </a:lnTo>
                          <a:lnTo>
                            <a:pt x="551" y="1242"/>
                          </a:lnTo>
                          <a:lnTo>
                            <a:pt x="497" y="1250"/>
                          </a:lnTo>
                          <a:lnTo>
                            <a:pt x="430" y="1250"/>
                          </a:lnTo>
                          <a:lnTo>
                            <a:pt x="416" y="1242"/>
                          </a:lnTo>
                          <a:lnTo>
                            <a:pt x="37" y="993"/>
                          </a:lnTo>
                          <a:lnTo>
                            <a:pt x="19" y="976"/>
                          </a:lnTo>
                          <a:lnTo>
                            <a:pt x="5" y="959"/>
                          </a:lnTo>
                          <a:lnTo>
                            <a:pt x="0" y="940"/>
                          </a:lnTo>
                          <a:lnTo>
                            <a:pt x="0" y="917"/>
                          </a:lnTo>
                          <a:lnTo>
                            <a:pt x="5" y="897"/>
                          </a:lnTo>
                          <a:lnTo>
                            <a:pt x="113" y="589"/>
                          </a:lnTo>
                          <a:lnTo>
                            <a:pt x="181" y="394"/>
                          </a:lnTo>
                          <a:lnTo>
                            <a:pt x="230" y="253"/>
                          </a:lnTo>
                          <a:close/>
                        </a:path>
                      </a:pathLst>
                    </a:custGeom>
                    <a:solidFill>
                      <a:srgbClr val="C0C0C0"/>
                    </a:solidFill>
                    <a:ln w="4763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06" name="Freeform 30"/>
                    <p:cNvSpPr>
                      <a:spLocks/>
                    </p:cNvSpPr>
                    <p:nvPr/>
                  </p:nvSpPr>
                  <p:spPr bwMode="auto">
                    <a:xfrm>
                      <a:off x="595" y="1429"/>
                      <a:ext cx="243" cy="316"/>
                    </a:xfrm>
                    <a:custGeom>
                      <a:avLst/>
                      <a:gdLst>
                        <a:gd name="T0" fmla="*/ 0 w 729"/>
                        <a:gd name="T1" fmla="*/ 0 h 949"/>
                        <a:gd name="T2" fmla="*/ 0 w 729"/>
                        <a:gd name="T3" fmla="*/ 0 h 949"/>
                        <a:gd name="T4" fmla="*/ 0 w 729"/>
                        <a:gd name="T5" fmla="*/ 0 h 949"/>
                        <a:gd name="T6" fmla="*/ 0 w 729"/>
                        <a:gd name="T7" fmla="*/ 0 h 949"/>
                        <a:gd name="T8" fmla="*/ 0 w 729"/>
                        <a:gd name="T9" fmla="*/ 0 h 949"/>
                        <a:gd name="T10" fmla="*/ 0 w 729"/>
                        <a:gd name="T11" fmla="*/ 0 h 949"/>
                        <a:gd name="T12" fmla="*/ 0 w 729"/>
                        <a:gd name="T13" fmla="*/ 0 h 949"/>
                        <a:gd name="T14" fmla="*/ 0 w 729"/>
                        <a:gd name="T15" fmla="*/ 0 h 949"/>
                        <a:gd name="T16" fmla="*/ 0 w 729"/>
                        <a:gd name="T17" fmla="*/ 0 h 949"/>
                        <a:gd name="T18" fmla="*/ 0 w 729"/>
                        <a:gd name="T19" fmla="*/ 0 h 949"/>
                        <a:gd name="T20" fmla="*/ 0 w 729"/>
                        <a:gd name="T21" fmla="*/ 0 h 949"/>
                        <a:gd name="T22" fmla="*/ 0 w 729"/>
                        <a:gd name="T23" fmla="*/ 0 h 949"/>
                        <a:gd name="T24" fmla="*/ 0 w 729"/>
                        <a:gd name="T25" fmla="*/ 0 h 949"/>
                        <a:gd name="T26" fmla="*/ 0 w 729"/>
                        <a:gd name="T27" fmla="*/ 0 h 949"/>
                        <a:gd name="T28" fmla="*/ 0 w 729"/>
                        <a:gd name="T29" fmla="*/ 0 h 949"/>
                        <a:gd name="T30" fmla="*/ 0 w 729"/>
                        <a:gd name="T31" fmla="*/ 0 h 949"/>
                        <a:gd name="T32" fmla="*/ 0 w 729"/>
                        <a:gd name="T33" fmla="*/ 0 h 949"/>
                        <a:gd name="T34" fmla="*/ 0 w 729"/>
                        <a:gd name="T35" fmla="*/ 0 h 949"/>
                        <a:gd name="T36" fmla="*/ 0 w 729"/>
                        <a:gd name="T37" fmla="*/ 0 h 949"/>
                        <a:gd name="T38" fmla="*/ 0 w 729"/>
                        <a:gd name="T39" fmla="*/ 0 h 949"/>
                        <a:gd name="T40" fmla="*/ 0 w 729"/>
                        <a:gd name="T41" fmla="*/ 0 h 949"/>
                        <a:gd name="T42" fmla="*/ 0 w 729"/>
                        <a:gd name="T43" fmla="*/ 0 h 949"/>
                        <a:gd name="T44" fmla="*/ 0 w 729"/>
                        <a:gd name="T45" fmla="*/ 0 h 949"/>
                        <a:gd name="T46" fmla="*/ 0 w 729"/>
                        <a:gd name="T47" fmla="*/ 0 h 949"/>
                        <a:gd name="T48" fmla="*/ 0 w 729"/>
                        <a:gd name="T49" fmla="*/ 0 h 949"/>
                        <a:gd name="T50" fmla="*/ 0 w 729"/>
                        <a:gd name="T51" fmla="*/ 0 h 949"/>
                        <a:gd name="T52" fmla="*/ 0 w 729"/>
                        <a:gd name="T53" fmla="*/ 0 h 949"/>
                        <a:gd name="T54" fmla="*/ 0 w 729"/>
                        <a:gd name="T55" fmla="*/ 0 h 949"/>
                        <a:gd name="T56" fmla="*/ 0 w 729"/>
                        <a:gd name="T57" fmla="*/ 0 h 949"/>
                        <a:gd name="T58" fmla="*/ 0 w 729"/>
                        <a:gd name="T59" fmla="*/ 0 h 949"/>
                        <a:gd name="T60" fmla="*/ 0 w 729"/>
                        <a:gd name="T61" fmla="*/ 0 h 949"/>
                        <a:gd name="T62" fmla="*/ 0 w 729"/>
                        <a:gd name="T63" fmla="*/ 0 h 949"/>
                        <a:gd name="T64" fmla="*/ 0 w 729"/>
                        <a:gd name="T65" fmla="*/ 0 h 949"/>
                        <a:gd name="T66" fmla="*/ 0 w 729"/>
                        <a:gd name="T67" fmla="*/ 0 h 949"/>
                        <a:gd name="T68" fmla="*/ 0 w 729"/>
                        <a:gd name="T69" fmla="*/ 0 h 949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w 729"/>
                        <a:gd name="T106" fmla="*/ 0 h 949"/>
                        <a:gd name="T107" fmla="*/ 729 w 729"/>
                        <a:gd name="T108" fmla="*/ 949 h 949"/>
                      </a:gdLst>
                      <a:ahLst/>
                      <a:cxnLst>
                        <a:cxn ang="T70">
                          <a:pos x="T0" y="T1"/>
                        </a:cxn>
                        <a:cxn ang="T71">
                          <a:pos x="T2" y="T3"/>
                        </a:cxn>
                        <a:cxn ang="T72">
                          <a:pos x="T4" y="T5"/>
                        </a:cxn>
                        <a:cxn ang="T73">
                          <a:pos x="T6" y="T7"/>
                        </a:cxn>
                        <a:cxn ang="T74">
                          <a:pos x="T8" y="T9"/>
                        </a:cxn>
                        <a:cxn ang="T75">
                          <a:pos x="T10" y="T11"/>
                        </a:cxn>
                        <a:cxn ang="T76">
                          <a:pos x="T12" y="T13"/>
                        </a:cxn>
                        <a:cxn ang="T77">
                          <a:pos x="T14" y="T15"/>
                        </a:cxn>
                        <a:cxn ang="T78">
                          <a:pos x="T16" y="T17"/>
                        </a:cxn>
                        <a:cxn ang="T79">
                          <a:pos x="T18" y="T19"/>
                        </a:cxn>
                        <a:cxn ang="T80">
                          <a:pos x="T20" y="T21"/>
                        </a:cxn>
                        <a:cxn ang="T81">
                          <a:pos x="T22" y="T23"/>
                        </a:cxn>
                        <a:cxn ang="T82">
                          <a:pos x="T24" y="T25"/>
                        </a:cxn>
                        <a:cxn ang="T83">
                          <a:pos x="T26" y="T27"/>
                        </a:cxn>
                        <a:cxn ang="T84">
                          <a:pos x="T28" y="T29"/>
                        </a:cxn>
                        <a:cxn ang="T85">
                          <a:pos x="T30" y="T31"/>
                        </a:cxn>
                        <a:cxn ang="T86">
                          <a:pos x="T32" y="T33"/>
                        </a:cxn>
                        <a:cxn ang="T87">
                          <a:pos x="T34" y="T35"/>
                        </a:cxn>
                        <a:cxn ang="T88">
                          <a:pos x="T36" y="T37"/>
                        </a:cxn>
                        <a:cxn ang="T89">
                          <a:pos x="T38" y="T39"/>
                        </a:cxn>
                        <a:cxn ang="T90">
                          <a:pos x="T40" y="T41"/>
                        </a:cxn>
                        <a:cxn ang="T91">
                          <a:pos x="T42" y="T43"/>
                        </a:cxn>
                        <a:cxn ang="T92">
                          <a:pos x="T44" y="T45"/>
                        </a:cxn>
                        <a:cxn ang="T93">
                          <a:pos x="T46" y="T47"/>
                        </a:cxn>
                        <a:cxn ang="T94">
                          <a:pos x="T48" y="T49"/>
                        </a:cxn>
                        <a:cxn ang="T95">
                          <a:pos x="T50" y="T51"/>
                        </a:cxn>
                        <a:cxn ang="T96">
                          <a:pos x="T52" y="T53"/>
                        </a:cxn>
                        <a:cxn ang="T97">
                          <a:pos x="T54" y="T55"/>
                        </a:cxn>
                        <a:cxn ang="T98">
                          <a:pos x="T56" y="T57"/>
                        </a:cxn>
                        <a:cxn ang="T99">
                          <a:pos x="T58" y="T59"/>
                        </a:cxn>
                        <a:cxn ang="T100">
                          <a:pos x="T60" y="T61"/>
                        </a:cxn>
                        <a:cxn ang="T101">
                          <a:pos x="T62" y="T63"/>
                        </a:cxn>
                        <a:cxn ang="T102">
                          <a:pos x="T64" y="T65"/>
                        </a:cxn>
                        <a:cxn ang="T103">
                          <a:pos x="T66" y="T67"/>
                        </a:cxn>
                        <a:cxn ang="T104">
                          <a:pos x="T68" y="T69"/>
                        </a:cxn>
                      </a:cxnLst>
                      <a:rect l="T105" t="T106" r="T107" b="T108"/>
                      <a:pathLst>
                        <a:path w="729" h="949">
                          <a:moveTo>
                            <a:pt x="167" y="284"/>
                          </a:moveTo>
                          <a:lnTo>
                            <a:pt x="219" y="147"/>
                          </a:lnTo>
                          <a:lnTo>
                            <a:pt x="266" y="25"/>
                          </a:lnTo>
                          <a:lnTo>
                            <a:pt x="273" y="20"/>
                          </a:lnTo>
                          <a:lnTo>
                            <a:pt x="281" y="18"/>
                          </a:lnTo>
                          <a:lnTo>
                            <a:pt x="297" y="16"/>
                          </a:lnTo>
                          <a:lnTo>
                            <a:pt x="505" y="1"/>
                          </a:lnTo>
                          <a:lnTo>
                            <a:pt x="708" y="0"/>
                          </a:lnTo>
                          <a:lnTo>
                            <a:pt x="719" y="2"/>
                          </a:lnTo>
                          <a:lnTo>
                            <a:pt x="724" y="6"/>
                          </a:lnTo>
                          <a:lnTo>
                            <a:pt x="729" y="18"/>
                          </a:lnTo>
                          <a:lnTo>
                            <a:pt x="713" y="104"/>
                          </a:lnTo>
                          <a:lnTo>
                            <a:pt x="681" y="177"/>
                          </a:lnTo>
                          <a:lnTo>
                            <a:pt x="627" y="314"/>
                          </a:lnTo>
                          <a:lnTo>
                            <a:pt x="524" y="548"/>
                          </a:lnTo>
                          <a:lnTo>
                            <a:pt x="434" y="753"/>
                          </a:lnTo>
                          <a:lnTo>
                            <a:pt x="411" y="830"/>
                          </a:lnTo>
                          <a:lnTo>
                            <a:pt x="397" y="881"/>
                          </a:lnTo>
                          <a:lnTo>
                            <a:pt x="383" y="912"/>
                          </a:lnTo>
                          <a:lnTo>
                            <a:pt x="369" y="933"/>
                          </a:lnTo>
                          <a:lnTo>
                            <a:pt x="360" y="943"/>
                          </a:lnTo>
                          <a:lnTo>
                            <a:pt x="352" y="948"/>
                          </a:lnTo>
                          <a:lnTo>
                            <a:pt x="340" y="949"/>
                          </a:lnTo>
                          <a:lnTo>
                            <a:pt x="327" y="946"/>
                          </a:lnTo>
                          <a:lnTo>
                            <a:pt x="307" y="935"/>
                          </a:lnTo>
                          <a:lnTo>
                            <a:pt x="284" y="919"/>
                          </a:lnTo>
                          <a:lnTo>
                            <a:pt x="263" y="900"/>
                          </a:lnTo>
                          <a:lnTo>
                            <a:pt x="239" y="881"/>
                          </a:lnTo>
                          <a:lnTo>
                            <a:pt x="216" y="864"/>
                          </a:lnTo>
                          <a:lnTo>
                            <a:pt x="10" y="780"/>
                          </a:lnTo>
                          <a:lnTo>
                            <a:pt x="3" y="775"/>
                          </a:lnTo>
                          <a:lnTo>
                            <a:pt x="0" y="767"/>
                          </a:lnTo>
                          <a:lnTo>
                            <a:pt x="2" y="756"/>
                          </a:lnTo>
                          <a:lnTo>
                            <a:pt x="5" y="746"/>
                          </a:lnTo>
                          <a:lnTo>
                            <a:pt x="167" y="284"/>
                          </a:lnTo>
                          <a:close/>
                        </a:path>
                      </a:pathLst>
                    </a:custGeom>
                    <a:solidFill>
                      <a:srgbClr val="005F5F"/>
                    </a:solidFill>
                    <a:ln w="4763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>
                        <a:latin typeface="Calibri" pitchFamily="34" charset="0"/>
                      </a:endParaRPr>
                    </a:p>
                  </p:txBody>
                </p:sp>
              </p:grpSp>
              <p:grpSp>
                <p:nvGrpSpPr>
                  <p:cNvPr id="102" name="Group 31"/>
                  <p:cNvGrpSpPr>
                    <a:grpSpLocks/>
                  </p:cNvGrpSpPr>
                  <p:nvPr/>
                </p:nvGrpSpPr>
                <p:grpSpPr bwMode="auto">
                  <a:xfrm>
                    <a:off x="867" y="1754"/>
                    <a:ext cx="66" cy="179"/>
                    <a:chOff x="867" y="1754"/>
                    <a:chExt cx="66" cy="179"/>
                  </a:xfrm>
                </p:grpSpPr>
                <p:sp>
                  <p:nvSpPr>
                    <p:cNvPr id="103" name="Freeform 32"/>
                    <p:cNvSpPr>
                      <a:spLocks/>
                    </p:cNvSpPr>
                    <p:nvPr/>
                  </p:nvSpPr>
                  <p:spPr bwMode="auto">
                    <a:xfrm>
                      <a:off x="873" y="1761"/>
                      <a:ext cx="60" cy="172"/>
                    </a:xfrm>
                    <a:custGeom>
                      <a:avLst/>
                      <a:gdLst>
                        <a:gd name="T0" fmla="*/ 0 w 180"/>
                        <a:gd name="T1" fmla="*/ 0 h 518"/>
                        <a:gd name="T2" fmla="*/ 0 w 180"/>
                        <a:gd name="T3" fmla="*/ 0 h 518"/>
                        <a:gd name="T4" fmla="*/ 0 w 180"/>
                        <a:gd name="T5" fmla="*/ 0 h 518"/>
                        <a:gd name="T6" fmla="*/ 0 w 180"/>
                        <a:gd name="T7" fmla="*/ 0 h 518"/>
                        <a:gd name="T8" fmla="*/ 0 w 180"/>
                        <a:gd name="T9" fmla="*/ 0 h 518"/>
                        <a:gd name="T10" fmla="*/ 0 w 180"/>
                        <a:gd name="T11" fmla="*/ 0 h 518"/>
                        <a:gd name="T12" fmla="*/ 0 w 180"/>
                        <a:gd name="T13" fmla="*/ 0 h 518"/>
                        <a:gd name="T14" fmla="*/ 0 w 180"/>
                        <a:gd name="T15" fmla="*/ 0 h 518"/>
                        <a:gd name="T16" fmla="*/ 0 w 180"/>
                        <a:gd name="T17" fmla="*/ 0 h 518"/>
                        <a:gd name="T18" fmla="*/ 0 w 180"/>
                        <a:gd name="T19" fmla="*/ 0 h 518"/>
                        <a:gd name="T20" fmla="*/ 0 w 180"/>
                        <a:gd name="T21" fmla="*/ 0 h 518"/>
                        <a:gd name="T22" fmla="*/ 0 w 180"/>
                        <a:gd name="T23" fmla="*/ 0 h 518"/>
                        <a:gd name="T24" fmla="*/ 0 w 180"/>
                        <a:gd name="T25" fmla="*/ 0 h 518"/>
                        <a:gd name="T26" fmla="*/ 0 w 180"/>
                        <a:gd name="T27" fmla="*/ 0 h 518"/>
                        <a:gd name="T28" fmla="*/ 0 w 180"/>
                        <a:gd name="T29" fmla="*/ 0 h 518"/>
                        <a:gd name="T30" fmla="*/ 0 w 180"/>
                        <a:gd name="T31" fmla="*/ 0 h 518"/>
                        <a:gd name="T32" fmla="*/ 0 w 180"/>
                        <a:gd name="T33" fmla="*/ 0 h 518"/>
                        <a:gd name="T34" fmla="*/ 0 w 180"/>
                        <a:gd name="T35" fmla="*/ 0 h 518"/>
                        <a:gd name="T36" fmla="*/ 0 w 180"/>
                        <a:gd name="T37" fmla="*/ 0 h 518"/>
                        <a:gd name="T38" fmla="*/ 0 w 180"/>
                        <a:gd name="T39" fmla="*/ 0 h 518"/>
                        <a:gd name="T40" fmla="*/ 0 w 180"/>
                        <a:gd name="T41" fmla="*/ 0 h 518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60000 65536"/>
                        <a:gd name="T58" fmla="*/ 0 60000 65536"/>
                        <a:gd name="T59" fmla="*/ 0 60000 65536"/>
                        <a:gd name="T60" fmla="*/ 0 60000 65536"/>
                        <a:gd name="T61" fmla="*/ 0 60000 65536"/>
                        <a:gd name="T62" fmla="*/ 0 60000 65536"/>
                        <a:gd name="T63" fmla="*/ 0 w 180"/>
                        <a:gd name="T64" fmla="*/ 0 h 518"/>
                        <a:gd name="T65" fmla="*/ 180 w 180"/>
                        <a:gd name="T66" fmla="*/ 518 h 518"/>
                      </a:gdLst>
                      <a:ahLst/>
                      <a:cxnLst>
                        <a:cxn ang="T42">
                          <a:pos x="T0" y="T1"/>
                        </a:cxn>
                        <a:cxn ang="T43">
                          <a:pos x="T2" y="T3"/>
                        </a:cxn>
                        <a:cxn ang="T44">
                          <a:pos x="T4" y="T5"/>
                        </a:cxn>
                        <a:cxn ang="T45">
                          <a:pos x="T6" y="T7"/>
                        </a:cxn>
                        <a:cxn ang="T46">
                          <a:pos x="T8" y="T9"/>
                        </a:cxn>
                        <a:cxn ang="T47">
                          <a:pos x="T10" y="T11"/>
                        </a:cxn>
                        <a:cxn ang="T48">
                          <a:pos x="T12" y="T13"/>
                        </a:cxn>
                        <a:cxn ang="T49">
                          <a:pos x="T14" y="T15"/>
                        </a:cxn>
                        <a:cxn ang="T50">
                          <a:pos x="T16" y="T17"/>
                        </a:cxn>
                        <a:cxn ang="T51">
                          <a:pos x="T18" y="T19"/>
                        </a:cxn>
                        <a:cxn ang="T52">
                          <a:pos x="T20" y="T21"/>
                        </a:cxn>
                        <a:cxn ang="T53">
                          <a:pos x="T22" y="T23"/>
                        </a:cxn>
                        <a:cxn ang="T54">
                          <a:pos x="T24" y="T25"/>
                        </a:cxn>
                        <a:cxn ang="T55">
                          <a:pos x="T26" y="T27"/>
                        </a:cxn>
                        <a:cxn ang="T56">
                          <a:pos x="T28" y="T29"/>
                        </a:cxn>
                        <a:cxn ang="T57">
                          <a:pos x="T30" y="T31"/>
                        </a:cxn>
                        <a:cxn ang="T58">
                          <a:pos x="T32" y="T33"/>
                        </a:cxn>
                        <a:cxn ang="T59">
                          <a:pos x="T34" y="T35"/>
                        </a:cxn>
                        <a:cxn ang="T60">
                          <a:pos x="T36" y="T37"/>
                        </a:cxn>
                        <a:cxn ang="T61">
                          <a:pos x="T38" y="T39"/>
                        </a:cxn>
                        <a:cxn ang="T62">
                          <a:pos x="T40" y="T41"/>
                        </a:cxn>
                      </a:cxnLst>
                      <a:rect l="T63" t="T64" r="T65" b="T66"/>
                      <a:pathLst>
                        <a:path w="180" h="518">
                          <a:moveTo>
                            <a:pt x="0" y="0"/>
                          </a:moveTo>
                          <a:lnTo>
                            <a:pt x="7" y="34"/>
                          </a:lnTo>
                          <a:lnTo>
                            <a:pt x="15" y="61"/>
                          </a:lnTo>
                          <a:lnTo>
                            <a:pt x="30" y="84"/>
                          </a:lnTo>
                          <a:lnTo>
                            <a:pt x="54" y="98"/>
                          </a:lnTo>
                          <a:lnTo>
                            <a:pt x="83" y="110"/>
                          </a:lnTo>
                          <a:lnTo>
                            <a:pt x="106" y="130"/>
                          </a:lnTo>
                          <a:lnTo>
                            <a:pt x="125" y="155"/>
                          </a:lnTo>
                          <a:lnTo>
                            <a:pt x="144" y="197"/>
                          </a:lnTo>
                          <a:lnTo>
                            <a:pt x="151" y="232"/>
                          </a:lnTo>
                          <a:lnTo>
                            <a:pt x="145" y="259"/>
                          </a:lnTo>
                          <a:lnTo>
                            <a:pt x="125" y="284"/>
                          </a:lnTo>
                          <a:lnTo>
                            <a:pt x="107" y="307"/>
                          </a:lnTo>
                          <a:lnTo>
                            <a:pt x="95" y="331"/>
                          </a:lnTo>
                          <a:lnTo>
                            <a:pt x="85" y="361"/>
                          </a:lnTo>
                          <a:lnTo>
                            <a:pt x="81" y="396"/>
                          </a:lnTo>
                          <a:lnTo>
                            <a:pt x="91" y="427"/>
                          </a:lnTo>
                          <a:lnTo>
                            <a:pt x="103" y="449"/>
                          </a:lnTo>
                          <a:lnTo>
                            <a:pt x="129" y="478"/>
                          </a:lnTo>
                          <a:lnTo>
                            <a:pt x="151" y="497"/>
                          </a:lnTo>
                          <a:lnTo>
                            <a:pt x="180" y="518"/>
                          </a:lnTo>
                        </a:path>
                      </a:pathLst>
                    </a:custGeom>
                    <a:noFill/>
                    <a:ln w="4763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04" name="Oval 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67" y="1754"/>
                      <a:ext cx="11" cy="11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4763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>
                        <a:latin typeface="Calibri" pitchFamily="34" charset="0"/>
                      </a:endParaRPr>
                    </a:p>
                  </p:txBody>
                </p:sp>
              </p:grpSp>
            </p:grpSp>
            <p:pic>
              <p:nvPicPr>
                <p:cNvPr id="100" name="Picture 34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grayscl/>
                </a:blip>
                <a:srcRect l="47125" t="83160" r="37726"/>
                <a:stretch>
                  <a:fillRect/>
                </a:stretch>
              </p:blipFill>
              <p:spPr bwMode="auto">
                <a:xfrm>
                  <a:off x="408" y="1618"/>
                  <a:ext cx="248" cy="224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 type="none" w="sm" len="sm"/>
                  <a:tailEnd type="none" w="sm" len="sm"/>
                </a:ln>
              </p:spPr>
            </p:pic>
          </p:grpSp>
          <p:sp>
            <p:nvSpPr>
              <p:cNvPr id="90" name="Ellipse 89"/>
              <p:cNvSpPr/>
              <p:nvPr/>
            </p:nvSpPr>
            <p:spPr bwMode="auto">
              <a:xfrm>
                <a:off x="285720" y="4054501"/>
                <a:ext cx="285752" cy="142876"/>
              </a:xfrm>
              <a:prstGeom prst="ellipse">
                <a:avLst/>
              </a:prstGeom>
              <a:solidFill>
                <a:schemeClr val="accent1">
                  <a:alpha val="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DE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91" name="Ellipse 90"/>
              <p:cNvSpPr/>
              <p:nvPr/>
            </p:nvSpPr>
            <p:spPr bwMode="auto">
              <a:xfrm>
                <a:off x="285720" y="4268815"/>
                <a:ext cx="214314" cy="71438"/>
              </a:xfrm>
              <a:prstGeom prst="ellipse">
                <a:avLst/>
              </a:prstGeom>
              <a:solidFill>
                <a:schemeClr val="accent1">
                  <a:alpha val="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DE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92" name="AutoShape 12"/>
              <p:cNvCxnSpPr>
                <a:cxnSpLocks noChangeShapeType="1"/>
                <a:stCxn id="75" idx="0"/>
              </p:cNvCxnSpPr>
              <p:nvPr/>
            </p:nvCxnSpPr>
            <p:spPr bwMode="auto">
              <a:xfrm>
                <a:off x="1998625" y="3321843"/>
                <a:ext cx="4573639" cy="1321603"/>
              </a:xfrm>
              <a:prstGeom prst="bentConnector3">
                <a:avLst>
                  <a:gd name="adj1" fmla="val 100141"/>
                </a:avLst>
              </a:prstGeom>
              <a:noFill/>
              <a:ln w="44450">
                <a:solidFill>
                  <a:srgbClr val="C00000">
                    <a:alpha val="60000"/>
                  </a:srgbClr>
                </a:solidFill>
                <a:miter lim="800000"/>
                <a:headEnd type="none" w="sm" len="sm"/>
                <a:tailEnd type="triangle" w="med" len="med"/>
              </a:ln>
            </p:spPr>
          </p:cxnSp>
          <p:sp>
            <p:nvSpPr>
              <p:cNvPr id="93" name="AutoShape 4"/>
              <p:cNvSpPr>
                <a:spLocks noChangeArrowheads="1"/>
              </p:cNvSpPr>
              <p:nvPr/>
            </p:nvSpPr>
            <p:spPr bwMode="auto">
              <a:xfrm>
                <a:off x="1858484" y="3843358"/>
                <a:ext cx="1694923" cy="685800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/>
                <a:r>
                  <a:rPr lang="en-US" sz="1400" b="1" dirty="0">
                    <a:latin typeface="Calibri" pitchFamily="34" charset="0"/>
                  </a:rPr>
                  <a:t>Acoustic front-end</a:t>
                </a:r>
              </a:p>
              <a:p>
                <a:pPr algn="ctr"/>
                <a:r>
                  <a:rPr lang="en-US" sz="1400" b="1" dirty="0">
                    <a:latin typeface="Calibri" pitchFamily="34" charset="0"/>
                  </a:rPr>
                  <a:t>Speech recognition</a:t>
                </a:r>
                <a:endParaRPr lang="en-GB" sz="1400" b="1" dirty="0">
                  <a:latin typeface="Calibri" pitchFamily="34" charset="0"/>
                </a:endParaRPr>
              </a:p>
            </p:txBody>
          </p:sp>
          <p:sp>
            <p:nvSpPr>
              <p:cNvPr id="94" name="AutoShape 9"/>
              <p:cNvSpPr>
                <a:spLocks noChangeArrowheads="1"/>
              </p:cNvSpPr>
              <p:nvPr/>
            </p:nvSpPr>
            <p:spPr bwMode="auto">
              <a:xfrm>
                <a:off x="7552118" y="4681558"/>
                <a:ext cx="1463797" cy="685800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/>
                <a:r>
                  <a:rPr lang="en-US" sz="1400" b="1">
                    <a:latin typeface="Calibri" pitchFamily="34" charset="0"/>
                  </a:rPr>
                  <a:t>Application</a:t>
                </a:r>
                <a:endParaRPr lang="en-GB" sz="1400" b="1">
                  <a:latin typeface="Calibri" pitchFamily="34" charset="0"/>
                </a:endParaRPr>
              </a:p>
            </p:txBody>
          </p:sp>
          <p:sp>
            <p:nvSpPr>
              <p:cNvPr id="95" name="AutoShape 8"/>
              <p:cNvSpPr>
                <a:spLocks noChangeArrowheads="1"/>
              </p:cNvSpPr>
              <p:nvPr/>
            </p:nvSpPr>
            <p:spPr bwMode="auto">
              <a:xfrm>
                <a:off x="1858484" y="5519758"/>
                <a:ext cx="1694923" cy="685800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/>
                <a:r>
                  <a:rPr lang="en-US" sz="1400" b="1">
                    <a:latin typeface="Calibri" pitchFamily="34" charset="0"/>
                  </a:rPr>
                  <a:t>Speech synthesis</a:t>
                </a:r>
                <a:endParaRPr lang="en-GB" sz="1400" b="1">
                  <a:latin typeface="Calibri" pitchFamily="34" charset="0"/>
                </a:endParaRPr>
              </a:p>
            </p:txBody>
          </p:sp>
        </p:grpSp>
        <p:sp>
          <p:nvSpPr>
            <p:cNvPr id="75" name="Wolke 74"/>
            <p:cNvSpPr/>
            <p:nvPr/>
          </p:nvSpPr>
          <p:spPr bwMode="auto">
            <a:xfrm>
              <a:off x="71438" y="2571744"/>
              <a:ext cx="1928794" cy="1500198"/>
            </a:xfrm>
            <a:prstGeom prst="cloud">
              <a:avLst/>
            </a:prstGeom>
            <a:solidFill>
              <a:schemeClr val="accent1">
                <a:alpha val="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Outline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Introduction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b="1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Role of Emotion in SLDS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b="1" dirty="0" smtClean="0"/>
              <a:t>Purpose of our Study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Design of our Study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Current Status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Conclusion / outlook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Purpose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our</a:t>
            </a:r>
            <a:r>
              <a:rPr lang="de-DE" dirty="0" smtClean="0"/>
              <a:t> </a:t>
            </a:r>
            <a:r>
              <a:rPr lang="de-DE" dirty="0" err="1" smtClean="0"/>
              <a:t>study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Investigation of emotions relevant for speech interaction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Investigation of </a:t>
            </a:r>
            <a:r>
              <a:rPr lang="en-GB" dirty="0" err="1" smtClean="0"/>
              <a:t>biophysiological</a:t>
            </a:r>
            <a:r>
              <a:rPr lang="en-GB" dirty="0" smtClean="0"/>
              <a:t> features connected to emotion</a:t>
            </a:r>
          </a:p>
          <a:p>
            <a:pPr lvl="1"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EEG </a:t>
            </a:r>
            <a:r>
              <a:rPr lang="en-GB" dirty="0" smtClean="0"/>
              <a:t>(electro encephalography)</a:t>
            </a:r>
            <a:endParaRPr lang="en-GB" dirty="0" smtClean="0"/>
          </a:p>
          <a:p>
            <a:pPr lvl="1"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Blood pressure</a:t>
            </a:r>
          </a:p>
          <a:p>
            <a:pPr lvl="1"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Heart rate</a:t>
            </a:r>
          </a:p>
          <a:p>
            <a:pPr lvl="1"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Skin conductance level</a:t>
            </a:r>
          </a:p>
          <a:p>
            <a:pPr lvl="1"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Breathing</a:t>
            </a:r>
          </a:p>
          <a:p>
            <a:pPr lvl="1"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Explorative testing of emotional strategies</a:t>
            </a:r>
          </a:p>
          <a:p>
            <a:pPr lvl="1"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Outline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Introduction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b="1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Role of Emotion in SLDS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Purpose of our Study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b="1" dirty="0" smtClean="0"/>
              <a:t>Design of our Study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Current Status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Conclusion / outlook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Design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our</a:t>
            </a:r>
            <a:r>
              <a:rPr lang="de-DE" dirty="0" smtClean="0"/>
              <a:t> Study</a:t>
            </a:r>
            <a:endParaRPr lang="de-DE" dirty="0"/>
          </a:p>
        </p:txBody>
      </p:sp>
      <p:pic>
        <p:nvPicPr>
          <p:cNvPr id="5" name="Picture 8" descr="client_view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2047278"/>
            <a:ext cx="4929222" cy="4239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Inhaltsplatzhalter 2"/>
          <p:cNvSpPr txBox="1">
            <a:spLocks/>
          </p:cNvSpPr>
          <p:nvPr/>
        </p:nvSpPr>
        <p:spPr bwMode="auto">
          <a:xfrm>
            <a:off x="809625" y="857250"/>
            <a:ext cx="7762875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9388" marR="0" lvl="0" indent="-179388" algn="l" defTabSz="914400" rtl="0" eaLnBrk="1" fontAlgn="base" latinLnBrk="0" hangingPunct="1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User</a:t>
            </a:r>
            <a:r>
              <a:rPr kumimoji="0" lang="en-GB" sz="1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GUI </a:t>
            </a:r>
          </a:p>
          <a:p>
            <a:pPr marL="179388" marR="0" lvl="0" indent="-179388" algn="l" defTabSz="914400" rtl="0" eaLnBrk="1" fontAlgn="base" latinLnBrk="0" hangingPunct="1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GB" sz="1800" b="0" i="0" u="none" strike="noStrike" kern="0" cap="none" spc="0" normalizeH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179388" marR="0" lvl="0" indent="-179388" algn="l" defTabSz="914400" rtl="0" eaLnBrk="1" fontAlgn="base" latinLnBrk="0" hangingPunct="1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Speech</a:t>
            </a:r>
            <a:r>
              <a:rPr kumimoji="0" lang="en-GB" sz="1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Interface</a:t>
            </a:r>
            <a:r>
              <a:rPr lang="en-GB" sz="1800" kern="0" dirty="0" smtClean="0">
                <a:solidFill>
                  <a:srgbClr val="000000"/>
                </a:solidFill>
                <a:latin typeface="Calibri" pitchFamily="34" charset="0"/>
              </a:rPr>
              <a:t> provided by Wizard of Oz architecture</a:t>
            </a:r>
            <a:endParaRPr kumimoji="0" lang="en-GB" sz="1800" b="0" i="0" u="none" strike="noStrike" kern="0" cap="none" spc="0" normalizeH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7" name="Ellipse 6"/>
          <p:cNvSpPr/>
          <p:nvPr/>
        </p:nvSpPr>
        <p:spPr bwMode="auto">
          <a:xfrm>
            <a:off x="2357422" y="2143116"/>
            <a:ext cx="1057282" cy="428628"/>
          </a:xfrm>
          <a:prstGeom prst="ellipse">
            <a:avLst/>
          </a:prstGeom>
          <a:solidFill>
            <a:schemeClr val="bg1">
              <a:alpha val="0"/>
            </a:schemeClr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9" name="Gerade Verbindung 8"/>
          <p:cNvCxnSpPr>
            <a:stCxn id="7" idx="6"/>
          </p:cNvCxnSpPr>
          <p:nvPr/>
        </p:nvCxnSpPr>
        <p:spPr bwMode="auto">
          <a:xfrm flipV="1">
            <a:off x="3414704" y="2285992"/>
            <a:ext cx="3228998" cy="71438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feld 9"/>
          <p:cNvSpPr txBox="1"/>
          <p:nvPr/>
        </p:nvSpPr>
        <p:spPr>
          <a:xfrm>
            <a:off x="6715140" y="2643182"/>
            <a:ext cx="2296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800" dirty="0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Performance </a:t>
            </a:r>
            <a:r>
              <a:rPr lang="de-DE" sz="1800" dirty="0" err="1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feedback</a:t>
            </a:r>
            <a:endParaRPr lang="de-DE" sz="1800" dirty="0">
              <a:solidFill>
                <a:schemeClr val="accent4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4" name="Gruppieren 13"/>
          <p:cNvGrpSpPr/>
          <p:nvPr/>
        </p:nvGrpSpPr>
        <p:grpSpPr>
          <a:xfrm>
            <a:off x="1009624" y="2714620"/>
            <a:ext cx="5715040" cy="428628"/>
            <a:chOff x="857224" y="2714620"/>
            <a:chExt cx="5715040" cy="428628"/>
          </a:xfrm>
        </p:grpSpPr>
        <p:sp>
          <p:nvSpPr>
            <p:cNvPr id="15" name="Ellipse 14"/>
            <p:cNvSpPr/>
            <p:nvPr/>
          </p:nvSpPr>
          <p:spPr bwMode="auto">
            <a:xfrm>
              <a:off x="857224" y="2714620"/>
              <a:ext cx="5286412" cy="428628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6" name="Gerade Verbindung 15"/>
            <p:cNvCxnSpPr>
              <a:stCxn id="15" idx="6"/>
            </p:cNvCxnSpPr>
            <p:nvPr/>
          </p:nvCxnSpPr>
          <p:spPr bwMode="auto">
            <a:xfrm flipV="1">
              <a:off x="6143636" y="2857498"/>
              <a:ext cx="428628" cy="71436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8" name="Textfeld 17"/>
          <p:cNvSpPr txBox="1"/>
          <p:nvPr/>
        </p:nvSpPr>
        <p:spPr>
          <a:xfrm>
            <a:off x="6715140" y="2071678"/>
            <a:ext cx="729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800" dirty="0" err="1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Timer</a:t>
            </a:r>
            <a:endParaRPr lang="de-DE" sz="1800" dirty="0">
              <a:solidFill>
                <a:schemeClr val="accent4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Design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our</a:t>
            </a:r>
            <a:r>
              <a:rPr lang="de-DE" dirty="0" smtClean="0"/>
              <a:t> Study</a:t>
            </a:r>
            <a:endParaRPr lang="de-DE" dirty="0"/>
          </a:p>
        </p:txBody>
      </p:sp>
      <p:pic>
        <p:nvPicPr>
          <p:cNvPr id="5" name="Picture 8" descr="client_view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2047278"/>
            <a:ext cx="4929222" cy="4239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Inhaltsplatzhalter 2"/>
          <p:cNvSpPr txBox="1">
            <a:spLocks/>
          </p:cNvSpPr>
          <p:nvPr/>
        </p:nvSpPr>
        <p:spPr bwMode="auto">
          <a:xfrm>
            <a:off x="809625" y="857250"/>
            <a:ext cx="7762875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9388" marR="0" lvl="0" indent="-179388" algn="l" defTabSz="914400" rtl="0" eaLnBrk="1" fontAlgn="base" latinLnBrk="0" hangingPunct="1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Wizard</a:t>
            </a:r>
            <a:r>
              <a:rPr kumimoji="0" lang="en-GB" sz="1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GUI </a:t>
            </a:r>
          </a:p>
          <a:p>
            <a:pPr marL="179388" marR="0" lvl="0" indent="-179388" algn="l" defTabSz="914400" rtl="0" eaLnBrk="1" fontAlgn="base" latinLnBrk="0" hangingPunct="1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GB" sz="1800" b="0" i="0" u="none" strike="noStrike" kern="0" cap="none" spc="0" normalizeH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pic>
        <p:nvPicPr>
          <p:cNvPr id="7" name="Picture 8" descr="WOZ_wizard_view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3945" y="1262083"/>
            <a:ext cx="6076947" cy="502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uppieren 7"/>
          <p:cNvGrpSpPr/>
          <p:nvPr/>
        </p:nvGrpSpPr>
        <p:grpSpPr>
          <a:xfrm>
            <a:off x="3143240" y="3214686"/>
            <a:ext cx="4429156" cy="2571768"/>
            <a:chOff x="857224" y="2714620"/>
            <a:chExt cx="6109180" cy="428628"/>
          </a:xfrm>
        </p:grpSpPr>
        <p:sp>
          <p:nvSpPr>
            <p:cNvPr id="9" name="Ellipse 8"/>
            <p:cNvSpPr/>
            <p:nvPr/>
          </p:nvSpPr>
          <p:spPr bwMode="auto">
            <a:xfrm>
              <a:off x="857224" y="2714620"/>
              <a:ext cx="5286412" cy="428628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0" name="Gerade Verbindung 9"/>
            <p:cNvCxnSpPr>
              <a:stCxn id="9" idx="6"/>
              <a:endCxn id="12" idx="1"/>
            </p:cNvCxnSpPr>
            <p:nvPr/>
          </p:nvCxnSpPr>
          <p:spPr bwMode="auto">
            <a:xfrm flipV="1">
              <a:off x="6143636" y="2883252"/>
              <a:ext cx="822768" cy="45682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2" name="Textfeld 11"/>
          <p:cNvSpPr txBox="1"/>
          <p:nvPr/>
        </p:nvSpPr>
        <p:spPr>
          <a:xfrm>
            <a:off x="7572396" y="3929066"/>
            <a:ext cx="12135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800" dirty="0" err="1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Predefined</a:t>
            </a:r>
            <a:endParaRPr lang="de-DE" sz="1800" dirty="0" smtClean="0">
              <a:solidFill>
                <a:schemeClr val="accent4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de-DE" sz="1800" dirty="0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de-DE" sz="1800" dirty="0" err="1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feedback</a:t>
            </a:r>
            <a:endParaRPr lang="de-DE" sz="1800" dirty="0">
              <a:solidFill>
                <a:schemeClr val="accent4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4" name="Gruppieren 13"/>
          <p:cNvGrpSpPr/>
          <p:nvPr/>
        </p:nvGrpSpPr>
        <p:grpSpPr>
          <a:xfrm>
            <a:off x="714348" y="1428736"/>
            <a:ext cx="6858048" cy="1785950"/>
            <a:chOff x="857224" y="2714620"/>
            <a:chExt cx="17772160" cy="428628"/>
          </a:xfrm>
        </p:grpSpPr>
        <p:sp>
          <p:nvSpPr>
            <p:cNvPr id="15" name="Ellipse 14"/>
            <p:cNvSpPr/>
            <p:nvPr/>
          </p:nvSpPr>
          <p:spPr bwMode="auto">
            <a:xfrm>
              <a:off x="857224" y="2714620"/>
              <a:ext cx="5286412" cy="428628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6" name="Gerade Verbindung 15"/>
            <p:cNvCxnSpPr>
              <a:stCxn id="15" idx="6"/>
            </p:cNvCxnSpPr>
            <p:nvPr/>
          </p:nvCxnSpPr>
          <p:spPr bwMode="auto">
            <a:xfrm>
              <a:off x="6143635" y="2928934"/>
              <a:ext cx="12485749" cy="8573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8" name="Gruppieren 17"/>
          <p:cNvGrpSpPr/>
          <p:nvPr/>
        </p:nvGrpSpPr>
        <p:grpSpPr>
          <a:xfrm>
            <a:off x="3428992" y="2643182"/>
            <a:ext cx="4214842" cy="500066"/>
            <a:chOff x="857224" y="2714620"/>
            <a:chExt cx="6007361" cy="428628"/>
          </a:xfrm>
        </p:grpSpPr>
        <p:sp>
          <p:nvSpPr>
            <p:cNvPr id="19" name="Ellipse 18"/>
            <p:cNvSpPr/>
            <p:nvPr/>
          </p:nvSpPr>
          <p:spPr bwMode="auto">
            <a:xfrm>
              <a:off x="857224" y="2714620"/>
              <a:ext cx="5286412" cy="428628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20" name="Gerade Verbindung 19"/>
            <p:cNvCxnSpPr>
              <a:stCxn id="19" idx="6"/>
              <a:endCxn id="23" idx="1"/>
            </p:cNvCxnSpPr>
            <p:nvPr/>
          </p:nvCxnSpPr>
          <p:spPr bwMode="auto">
            <a:xfrm>
              <a:off x="6143636" y="2928934"/>
              <a:ext cx="720949" cy="12391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2" name="Textfeld 21"/>
          <p:cNvSpPr txBox="1"/>
          <p:nvPr/>
        </p:nvSpPr>
        <p:spPr>
          <a:xfrm>
            <a:off x="7643834" y="2000240"/>
            <a:ext cx="12450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800" dirty="0" err="1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Application</a:t>
            </a:r>
            <a:endParaRPr lang="de-DE" sz="1800" dirty="0" smtClean="0">
              <a:solidFill>
                <a:schemeClr val="accent4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de-DE" sz="1800" dirty="0" err="1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control</a:t>
            </a:r>
            <a:endParaRPr lang="de-DE" sz="1800" dirty="0">
              <a:solidFill>
                <a:schemeClr val="accent4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7643834" y="2714620"/>
            <a:ext cx="13918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800" dirty="0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Performance</a:t>
            </a:r>
          </a:p>
          <a:p>
            <a:r>
              <a:rPr lang="de-DE" sz="1800" dirty="0" err="1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rating</a:t>
            </a:r>
            <a:endParaRPr lang="de-DE" sz="1800" dirty="0">
              <a:solidFill>
                <a:schemeClr val="accent4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Design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our</a:t>
            </a:r>
            <a:r>
              <a:rPr lang="de-DE" dirty="0" smtClean="0"/>
              <a:t> Study</a:t>
            </a:r>
            <a:endParaRPr lang="de-DE" dirty="0"/>
          </a:p>
        </p:txBody>
      </p:sp>
      <p:sp>
        <p:nvSpPr>
          <p:cNvPr id="6" name="Inhaltsplatzhalter 2"/>
          <p:cNvSpPr txBox="1">
            <a:spLocks/>
          </p:cNvSpPr>
          <p:nvPr/>
        </p:nvSpPr>
        <p:spPr bwMode="auto">
          <a:xfrm>
            <a:off x="809625" y="857250"/>
            <a:ext cx="7762875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9388" marR="0" lvl="0" indent="-179388" algn="l" defTabSz="914400" rtl="0" eaLnBrk="1" fontAlgn="base" latinLnBrk="0" hangingPunct="1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kumimoji="0" lang="en-GB" sz="18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Biophysiological</a:t>
            </a:r>
            <a:r>
              <a:rPr kumimoji="0" lang="en-GB" sz="1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data is taken</a:t>
            </a:r>
          </a:p>
          <a:p>
            <a:pPr marL="179388" marR="0" lvl="0" indent="-179388" algn="l" defTabSz="914400" rtl="0" eaLnBrk="1" fontAlgn="base" latinLnBrk="0" hangingPunct="1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sz="1800" kern="0" dirty="0" smtClean="0">
              <a:solidFill>
                <a:srgbClr val="000000"/>
              </a:solidFill>
              <a:latin typeface="Calibri" pitchFamily="34" charset="0"/>
            </a:endParaRPr>
          </a:p>
          <a:p>
            <a:pPr marL="179388" marR="0" lvl="0" indent="-179388" algn="l" defTabSz="914400" rtl="0" eaLnBrk="1" fontAlgn="base" latinLnBrk="0" hangingPunct="1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kumimoji="0" lang="en-GB" sz="1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5 Rounds of Memory</a:t>
            </a:r>
          </a:p>
          <a:p>
            <a:pPr marL="179388" marR="0" lvl="0" indent="-179388" algn="l" defTabSz="914400" rtl="0" eaLnBrk="1" fontAlgn="base" latinLnBrk="0" hangingPunct="1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sz="1800" kern="0" dirty="0" smtClean="0">
              <a:solidFill>
                <a:srgbClr val="000000"/>
              </a:solidFill>
              <a:latin typeface="Calibri" pitchFamily="34" charset="0"/>
            </a:endParaRPr>
          </a:p>
          <a:p>
            <a:pPr marL="179388" marR="0" lvl="0" indent="-179388" algn="l" defTabSz="914400" rtl="0" eaLnBrk="1" fontAlgn="base" latinLnBrk="0" hangingPunct="1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1800" kern="0" dirty="0" smtClean="0">
                <a:solidFill>
                  <a:srgbClr val="000000"/>
                </a:solidFill>
                <a:latin typeface="Calibri" pitchFamily="34" charset="0"/>
              </a:rPr>
              <a:t>Each Round is supposed to evoke an emotional state (points in PAD-space)</a:t>
            </a:r>
          </a:p>
          <a:p>
            <a:pPr marL="179388" marR="0" lvl="0" indent="-179388" algn="l" defTabSz="914400" rtl="0" eaLnBrk="1" fontAlgn="base" latinLnBrk="0" hangingPunct="1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sz="1800" kern="0" dirty="0" smtClean="0">
              <a:solidFill>
                <a:srgbClr val="000000"/>
              </a:solidFill>
              <a:latin typeface="Calibri" pitchFamily="34" charset="0"/>
            </a:endParaRPr>
          </a:p>
          <a:p>
            <a:pPr marL="179388" marR="0" lvl="0" indent="-179388" algn="l" defTabSz="914400" rtl="0" eaLnBrk="1" fontAlgn="base" latinLnBrk="0" hangingPunct="1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1800" kern="0" dirty="0" smtClean="0">
                <a:solidFill>
                  <a:srgbClr val="000000"/>
                </a:solidFill>
                <a:latin typeface="Calibri" pitchFamily="34" charset="0"/>
              </a:rPr>
              <a:t>Classification of the data</a:t>
            </a:r>
          </a:p>
          <a:p>
            <a:pPr marL="179388" marR="0" lvl="0" indent="-179388" algn="l" defTabSz="914400" rtl="0" eaLnBrk="1" fontAlgn="base" latinLnBrk="0" hangingPunct="1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sz="1800" kern="0" dirty="0" smtClean="0">
              <a:solidFill>
                <a:srgbClr val="000000"/>
              </a:solidFill>
              <a:latin typeface="Calibri" pitchFamily="34" charset="0"/>
            </a:endParaRPr>
          </a:p>
          <a:p>
            <a:pPr marL="179388" marR="0" lvl="0" indent="-179388" algn="l" defTabSz="914400" rtl="0" eaLnBrk="1" fontAlgn="base" latinLnBrk="0" hangingPunct="1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1800" kern="0" dirty="0" smtClean="0">
                <a:solidFill>
                  <a:srgbClr val="000000"/>
                </a:solidFill>
                <a:latin typeface="Calibri" pitchFamily="34" charset="0"/>
              </a:rPr>
              <a:t>Emotional dialogue strategies</a:t>
            </a:r>
          </a:p>
          <a:p>
            <a:pPr marL="636588" lvl="1" indent="-179388" eaLnBrk="1" hangingPunct="1">
              <a:lnSpc>
                <a:spcPct val="97000"/>
              </a:lnSpc>
              <a:buFont typeface="Symbol" pitchFamily="18" charset="2"/>
              <a:buChar char="-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1800" kern="0" dirty="0" smtClean="0">
                <a:solidFill>
                  <a:srgbClr val="000000"/>
                </a:solidFill>
                <a:latin typeface="Calibri" pitchFamily="34" charset="0"/>
              </a:rPr>
              <a:t>Thankful</a:t>
            </a:r>
          </a:p>
          <a:p>
            <a:pPr marL="636588" lvl="1" indent="-179388" eaLnBrk="1" hangingPunct="1">
              <a:lnSpc>
                <a:spcPct val="97000"/>
              </a:lnSpc>
              <a:buFont typeface="Symbol" pitchFamily="18" charset="2"/>
              <a:buChar char="-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1800" kern="0" dirty="0" smtClean="0">
                <a:solidFill>
                  <a:srgbClr val="000000"/>
                </a:solidFill>
                <a:latin typeface="Calibri" pitchFamily="34" charset="0"/>
              </a:rPr>
              <a:t>Motivating</a:t>
            </a:r>
          </a:p>
          <a:p>
            <a:pPr marL="636588" lvl="1" indent="-179388" eaLnBrk="1" hangingPunct="1">
              <a:lnSpc>
                <a:spcPct val="97000"/>
              </a:lnSpc>
              <a:buFont typeface="Symbol" pitchFamily="18" charset="2"/>
              <a:buChar char="-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1800" kern="0" dirty="0" smtClean="0">
                <a:solidFill>
                  <a:srgbClr val="000000"/>
                </a:solidFill>
                <a:latin typeface="Calibri" pitchFamily="34" charset="0"/>
              </a:rPr>
              <a:t>Empathetic</a:t>
            </a:r>
          </a:p>
          <a:p>
            <a:pPr marL="636588" lvl="1" indent="-179388" eaLnBrk="1" hangingPunct="1">
              <a:lnSpc>
                <a:spcPct val="97000"/>
              </a:lnSpc>
              <a:buFont typeface="Symbol" pitchFamily="18" charset="2"/>
              <a:buChar char="-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1800" kern="0" dirty="0" smtClean="0">
                <a:solidFill>
                  <a:srgbClr val="000000"/>
                </a:solidFill>
                <a:latin typeface="Calibri" pitchFamily="34" charset="0"/>
              </a:rPr>
              <a:t>Neutral</a:t>
            </a:r>
          </a:p>
          <a:p>
            <a:pPr marL="179388" marR="0" lvl="0" indent="-179388" algn="l" defTabSz="914400" rtl="0" eaLnBrk="1" fontAlgn="base" latinLnBrk="0" hangingPunct="1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sz="1800" kern="0" dirty="0" smtClean="0">
              <a:solidFill>
                <a:srgbClr val="000000"/>
              </a:solidFill>
              <a:latin typeface="Calibri" pitchFamily="34" charset="0"/>
            </a:endParaRPr>
          </a:p>
          <a:p>
            <a:pPr marL="179388" marR="0" lvl="0" indent="-179388" algn="l" defTabSz="914400" rtl="0" eaLnBrk="1" fontAlgn="base" latinLnBrk="0" hangingPunct="1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sz="1800" kern="0" dirty="0" smtClean="0">
              <a:solidFill>
                <a:srgbClr val="000000"/>
              </a:solidFill>
              <a:latin typeface="Calibri" pitchFamily="34" charset="0"/>
            </a:endParaRPr>
          </a:p>
          <a:p>
            <a:pPr marL="179388" marR="0" lvl="0" indent="-179388" algn="l" defTabSz="914400" rtl="0" eaLnBrk="1" fontAlgn="base" latinLnBrk="0" hangingPunct="1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GB" sz="1800" b="0" i="0" u="none" strike="noStrike" kern="0" cap="none" spc="0" normalizeH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cxnSp>
        <p:nvCxnSpPr>
          <p:cNvPr id="5" name="Gerade Verbindung mit Pfeil 4"/>
          <p:cNvCxnSpPr/>
          <p:nvPr/>
        </p:nvCxnSpPr>
        <p:spPr bwMode="auto">
          <a:xfrm rot="16200000" flipV="1">
            <a:off x="5036347" y="3963991"/>
            <a:ext cx="1643868" cy="79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Gerade Verbindung mit Pfeil 7"/>
          <p:cNvCxnSpPr/>
          <p:nvPr/>
        </p:nvCxnSpPr>
        <p:spPr bwMode="auto">
          <a:xfrm>
            <a:off x="5857884" y="4786322"/>
            <a:ext cx="1714512" cy="15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Gerade Verbindung mit Pfeil 10"/>
          <p:cNvCxnSpPr/>
          <p:nvPr/>
        </p:nvCxnSpPr>
        <p:spPr bwMode="auto">
          <a:xfrm rot="10800000" flipV="1">
            <a:off x="4857752" y="4786322"/>
            <a:ext cx="1000132" cy="78581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Textfeld 14"/>
          <p:cNvSpPr txBox="1"/>
          <p:nvPr/>
        </p:nvSpPr>
        <p:spPr>
          <a:xfrm>
            <a:off x="5929322" y="3071810"/>
            <a:ext cx="8969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err="1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Pleasure</a:t>
            </a:r>
            <a:endParaRPr lang="de-DE" sz="1600" dirty="0">
              <a:solidFill>
                <a:schemeClr val="accent4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7402423" y="4857760"/>
            <a:ext cx="8129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err="1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Arousal</a:t>
            </a:r>
            <a:endParaRPr lang="de-DE" sz="1600" dirty="0">
              <a:solidFill>
                <a:schemeClr val="accent4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4929190" y="5572140"/>
            <a:ext cx="11320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err="1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Dominance</a:t>
            </a:r>
            <a:endParaRPr lang="de-DE" sz="1600" dirty="0">
              <a:solidFill>
                <a:schemeClr val="accent4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Outline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Introduction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b="1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Role of Emotion in SLDS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Purpose of our Study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Design of our Study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b="1" dirty="0" smtClean="0"/>
              <a:t>Current Status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Conclusion / outlook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Current</a:t>
            </a:r>
            <a:r>
              <a:rPr lang="de-DE" dirty="0" smtClean="0"/>
              <a:t> Status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14 </a:t>
            </a:r>
            <a:r>
              <a:rPr lang="en-GB" dirty="0" smtClean="0"/>
              <a:t>Persons (aged between 20 and 50 years)</a:t>
            </a: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SVM - Classifiers </a:t>
            </a:r>
            <a:r>
              <a:rPr lang="en-GB" dirty="0" smtClean="0"/>
              <a:t>for </a:t>
            </a:r>
            <a:r>
              <a:rPr lang="en-GB" dirty="0" err="1" smtClean="0"/>
              <a:t>intraindividual</a:t>
            </a:r>
            <a:r>
              <a:rPr lang="en-GB" dirty="0" smtClean="0"/>
              <a:t> emotional features do well 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SVM - Classifiers </a:t>
            </a:r>
            <a:r>
              <a:rPr lang="en-GB" dirty="0" smtClean="0"/>
              <a:t>for </a:t>
            </a:r>
            <a:r>
              <a:rPr lang="en-GB" dirty="0" err="1" smtClean="0"/>
              <a:t>interindividual</a:t>
            </a:r>
            <a:r>
              <a:rPr lang="en-GB" dirty="0" smtClean="0"/>
              <a:t> emotional features do not so well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buFont typeface="Wingdings" pitchFamily="2" charset="2"/>
              <a:buChar char="à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sym typeface="Wingdings" pitchFamily="2" charset="2"/>
              </a:rPr>
              <a:t>Individuals show different features on </a:t>
            </a:r>
            <a:r>
              <a:rPr lang="en-GB" dirty="0" err="1" smtClean="0">
                <a:sym typeface="Wingdings" pitchFamily="2" charset="2"/>
              </a:rPr>
              <a:t>biophysiological</a:t>
            </a:r>
            <a:r>
              <a:rPr lang="en-GB" dirty="0" smtClean="0">
                <a:sym typeface="Wingdings" pitchFamily="2" charset="2"/>
              </a:rPr>
              <a:t> level</a:t>
            </a:r>
          </a:p>
          <a:p>
            <a:pPr>
              <a:lnSpc>
                <a:spcPct val="97000"/>
              </a:lnSpc>
              <a:buFont typeface="Wingdings" pitchFamily="2" charset="2"/>
              <a:buChar char="à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>
              <a:sym typeface="Wingdings" pitchFamily="2" charset="2"/>
            </a:endParaRPr>
          </a:p>
          <a:p>
            <a:pPr>
              <a:lnSpc>
                <a:spcPct val="97000"/>
              </a:lnSpc>
              <a:buFont typeface="Wingdings" pitchFamily="2" charset="2"/>
              <a:buChar char="à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sym typeface="Wingdings" pitchFamily="2" charset="2"/>
              </a:rPr>
              <a:t>Dialogue strategies need to adapt to individual emotional situation</a:t>
            </a:r>
            <a:endParaRPr lang="en-GB" dirty="0" smtClean="0"/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/>
        </p:nvGraphicFramePr>
        <p:xfrm>
          <a:off x="1500166" y="1285860"/>
          <a:ext cx="4549785" cy="2857520"/>
        </p:xfrm>
        <a:graphic>
          <a:graphicData uri="http://schemas.openxmlformats.org/presentationml/2006/ole">
            <p:oleObj spid="_x0000_s1026" name="Arbeitsblatt" r:id="rId3" imgW="3819410" imgH="2485957" progId="Excel.Sheet.12">
              <p:embed/>
            </p:oleObj>
          </a:graphicData>
        </a:graphic>
      </p:graphicFrame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Outline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Introduction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b="1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Role of Emotion in SLDS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Purpose of our Study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Design of our Study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Current Status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b="1" dirty="0" smtClean="0"/>
              <a:t>Conclusion / Outlook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Conclusion</a:t>
            </a:r>
            <a:r>
              <a:rPr lang="de-DE" dirty="0" smtClean="0"/>
              <a:t> / Outlook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/>
              <a:t>WoZ</a:t>
            </a:r>
            <a:r>
              <a:rPr lang="en-GB" dirty="0" smtClean="0"/>
              <a:t> experiment on user emotion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Speech interface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Individuality of user emotion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Requirements for dialogue management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sym typeface="Wingdings" pitchFamily="2" charset="2"/>
              </a:rPr>
              <a:t> </a:t>
            </a:r>
            <a:r>
              <a:rPr lang="en-GB" dirty="0" smtClean="0"/>
              <a:t>Design of an appropriate dialogue model</a:t>
            </a:r>
          </a:p>
          <a:p>
            <a:pPr>
              <a:lnSpc>
                <a:spcPct val="97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/>
          </a:p>
          <a:p>
            <a:pPr>
              <a:lnSpc>
                <a:spcPct val="97000"/>
              </a:lnSpc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sym typeface="Wingdings" pitchFamily="2" charset="2"/>
              </a:rPr>
              <a:t> </a:t>
            </a:r>
            <a:r>
              <a:rPr lang="en-GB" dirty="0" smtClean="0"/>
              <a:t>Design of an appropriate dialogue management algorithm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Thanks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attention</a:t>
            </a:r>
            <a:r>
              <a:rPr lang="de-DE" dirty="0" smtClean="0"/>
              <a:t>!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pPr>
              <a:buNone/>
            </a:pPr>
            <a:r>
              <a:rPr lang="de-DE" dirty="0" smtClean="0"/>
              <a:t>…</a:t>
            </a:r>
            <a:r>
              <a:rPr lang="de-DE" dirty="0" err="1" smtClean="0"/>
              <a:t>Questions</a:t>
            </a:r>
            <a:r>
              <a:rPr lang="de-DE" smtClean="0"/>
              <a:t>?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itds">
  <a:themeElements>
    <a:clrScheme name="ITDS-Schema">
      <a:dk1>
        <a:srgbClr val="244061"/>
      </a:dk1>
      <a:lt1>
        <a:srgbClr val="FFFFFF"/>
      </a:lt1>
      <a:dk2>
        <a:srgbClr val="366092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ere Prä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itds</Template>
  <TotalTime>0</TotalTime>
  <Words>441</Words>
  <Application>Microsoft Office PowerPoint</Application>
  <PresentationFormat>Bildschirmpräsentation (4:3)</PresentationFormat>
  <Paragraphs>240</Paragraphs>
  <Slides>17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4" baseType="lpstr">
      <vt:lpstr>Arial</vt:lpstr>
      <vt:lpstr>Calibri</vt:lpstr>
      <vt:lpstr>Symbol</vt:lpstr>
      <vt:lpstr>Wingdings</vt:lpstr>
      <vt:lpstr>Times</vt:lpstr>
      <vt:lpstr>itds</vt:lpstr>
      <vt:lpstr>Arbeitsblatt</vt:lpstr>
      <vt:lpstr>Folie 1</vt:lpstr>
      <vt:lpstr>Outline</vt:lpstr>
      <vt:lpstr>Introduction</vt:lpstr>
      <vt:lpstr>Outline</vt:lpstr>
      <vt:lpstr>Role of Emotion in SLDS</vt:lpstr>
      <vt:lpstr>Role of Emotion in SLDS</vt:lpstr>
      <vt:lpstr>Outline</vt:lpstr>
      <vt:lpstr>Purpose of our study</vt:lpstr>
      <vt:lpstr>Outline</vt:lpstr>
      <vt:lpstr>Design of our Study</vt:lpstr>
      <vt:lpstr>Design of our Study</vt:lpstr>
      <vt:lpstr>Design of our Study</vt:lpstr>
      <vt:lpstr>Outline</vt:lpstr>
      <vt:lpstr>Current Status</vt:lpstr>
      <vt:lpstr>Outline</vt:lpstr>
      <vt:lpstr>Conclusion / Outlook</vt:lpstr>
      <vt:lpstr>Thanks for your attention!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Gregor Bertrand</dc:creator>
  <cp:lastModifiedBy>Administrator</cp:lastModifiedBy>
  <cp:revision>14</cp:revision>
  <dcterms:created xsi:type="dcterms:W3CDTF">2010-05-10T10:30:21Z</dcterms:created>
  <dcterms:modified xsi:type="dcterms:W3CDTF">2010-05-19T14:02:20Z</dcterms:modified>
</cp:coreProperties>
</file>