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diagrams/colors11.xml" ContentType="application/vnd.openxmlformats-officedocument.drawingml.diagramColors+xml"/>
  <Override PartName="/ppt/notesSlides/notesSlide38.xml" ContentType="application/vnd.openxmlformats-officedocument.presentationml.notesSlide+xml"/>
  <Override PartName="/ppt/slides/slide25.xml" ContentType="application/vnd.openxmlformats-officedocument.presentationml.slid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diagrams/quickStyle17.xml" ContentType="application/vnd.openxmlformats-officedocument.drawingml.diagramStyle+xml"/>
  <Override PartName="/ppt/tableStyles.xml" ContentType="application/vnd.openxmlformats-officedocument.presentationml.tableStyles+xml"/>
  <Override PartName="/ppt/diagrams/layout17.xml" ContentType="application/vnd.openxmlformats-officedocument.drawingml.diagramLayout+xml"/>
  <Override PartName="/ppt/notesSlides/notesSlide41.xml" ContentType="application/vnd.openxmlformats-officedocument.presentationml.notesSlide+xml"/>
  <Override PartName="/ppt/diagrams/colors8.xml" ContentType="application/vnd.openxmlformats-officedocument.drawingml.diagramColors+xml"/>
  <Override PartName="/ppt/notesSlides/notesSlide12.xml" ContentType="application/vnd.openxmlformats-officedocument.presentationml.notesSlide+xml"/>
  <Override PartName="/ppt/diagrams/quickStyle13.xml" ContentType="application/vnd.openxmlformats-officedocument.drawingml.diagramStyle+xml"/>
  <Override PartName="/ppt/notesSlides/notesSlide30.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diagrams/layout13.xml" ContentType="application/vnd.openxmlformats-officedocument.drawingml.diagramLayout+xml"/>
  <Default Extension="xlsx" ContentType="application/vnd.openxmlformats-officedocument.spreadsheetml.sheet"/>
  <Override PartName="/ppt/charts/chart3.xml" ContentType="application/vnd.openxmlformats-officedocument.drawingml.chart+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diagrams/colors16.xml" ContentType="application/vnd.openxmlformats-officedocument.drawingml.diagramColors+xml"/>
  <Override PartName="/ppt/diagrams/data18.xml" ContentType="application/vnd.openxmlformats-officedocument.drawingml.diagramData+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diagrams/colors12.xml" ContentType="application/vnd.openxmlformats-officedocument.drawingml.diagramColors+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diagrams/data14.xml" ContentType="application/vnd.openxmlformats-officedocument.drawingml.diagramData+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emf" ContentType="image/x-emf"/>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diagrams/layout6.xml" ContentType="application/vnd.openxmlformats-officedocument.drawingml.diagramLayout+xml"/>
  <Override PartName="/ppt/diagrams/data10.xml" ContentType="application/vnd.openxmlformats-officedocument.drawingml.diagramData+xml"/>
  <Override PartName="/ppt/notesSlides/notesSlide24.xml" ContentType="application/vnd.openxmlformats-officedocument.presentationml.notesSlide+xml"/>
  <Override PartName="/ppt/diagrams/quickStyle18.xml" ContentType="application/vnd.openxmlformats-officedocument.drawingml.diagramStyl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notesSlides/notesSlide13.xml" ContentType="application/vnd.openxmlformats-officedocument.presentationml.notesSlide+xml"/>
  <Override PartName="/ppt/diagrams/quickStyle14.xml" ContentType="application/vnd.openxmlformats-officedocument.drawingml.diagramStyle+xml"/>
  <Override PartName="/ppt/diagrams/layout18.xml" ContentType="application/vnd.openxmlformats-officedocument.drawingml.diagramLayout+xml"/>
  <Override PartName="/ppt/notesSlides/notesSlide42.xml" ContentType="application/vnd.openxmlformats-officedocument.presentationml.notesSlide+xml"/>
  <Override PartName="/ppt/slideLayouts/slideLayout10.xml" ContentType="application/vnd.openxmlformats-officedocument.presentationml.slideLayout+xml"/>
  <Default Extension="gif" ContentType="image/gif"/>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layout14.xml" ContentType="application/vnd.openxmlformats-officedocument.drawingml.diagramLayout+xml"/>
  <Override PartName="/ppt/diagrams/colors17.xml" ContentType="application/vnd.openxmlformats-officedocument.drawingml.diagramColors+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diagrams/data15.xml" ContentType="application/vnd.openxmlformats-officedocument.drawingml.diagramData+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wmf" ContentType="image/x-wmf"/>
  <Override PartName="/ppt/diagrams/data11.xml" ContentType="application/vnd.openxmlformats-officedocument.drawingml.diagramData+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diagrams/quickStyle15.xml" ContentType="application/vnd.openxmlformats-officedocument.drawingml.diagramStyle+xml"/>
  <Override PartName="/ppt/notesSlides/notesSlide32.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diagrams/layout15.xml" ContentType="application/vnd.openxmlformats-officedocument.drawingml.diagramLayout+xml"/>
  <Override PartName="/ppt/notesSlides/notesSlide21.xml" ContentType="application/vnd.openxmlformats-officedocument.presentationml.notesSlide+xml"/>
  <Override PartName="/ppt/diagrams/colors6.xml" ContentType="application/vnd.openxmlformats-officedocument.drawingml.diagramColors+xml"/>
  <Override PartName="/ppt/notesSlides/notesSlide10.xml" ContentType="application/vnd.openxmlformats-officedocument.presentationml.notesSlide+xml"/>
  <Override PartName="/ppt/diagrams/quickStyle9.xml" ContentType="application/vnd.openxmlformats-officedocument.drawingml.diagramStyle+xml"/>
  <Override PartName="/ppt/diagrams/quickStyle11.xml" ContentType="application/vnd.openxmlformats-officedocument.drawingml.diagramStyle+xml"/>
  <Override PartName="/ppt/diagrams/colors18.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layout11.xml" ContentType="application/vnd.openxmlformats-officedocument.drawingml.diagramLayout+xml"/>
  <Override PartName="/ppt/diagrams/colors14.xml" ContentType="application/vnd.openxmlformats-officedocument.drawingml.diagramColors+xml"/>
  <Override PartName="/ppt/charts/chart1.xml" ContentType="application/vnd.openxmlformats-officedocument.drawingml.char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diagrams/data16.xml" ContentType="application/vnd.openxmlformats-officedocument.drawingml.diagramData+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diagrams/colors10.xml" ContentType="application/vnd.openxmlformats-officedocument.drawingml.diagramColors+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notesSlides/notesSlide15.xml" ContentType="application/vnd.openxmlformats-officedocument.presentationml.notesSlide+xml"/>
  <Override PartName="/ppt/diagrams/quickStyle16.xml" ContentType="application/vnd.openxmlformats-officedocument.drawingml.diagramStyl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slides/slide20.xml" ContentType="application/vnd.openxmlformats-officedocument.presentationml.slide+xml"/>
  <Override PartName="/ppt/diagrams/layout4.xml" ContentType="application/vnd.openxmlformats-officedocument.drawingml.diagram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diagrams/data5.xml" ContentType="application/vnd.openxmlformats-officedocument.drawingml.diagramData+xml"/>
  <Override PartName="/ppt/diagrams/colors7.xml" ContentType="application/vnd.openxmlformats-officedocument.drawingml.diagramColors+xml"/>
  <Override PartName="/ppt/notesSlides/notesSlide11.xml" ContentType="application/vnd.openxmlformats-officedocument.presentationml.notesSlide+xml"/>
  <Override PartName="/ppt/diagrams/quickStyle12.xml" ContentType="application/vnd.openxmlformats-officedocument.drawingml.diagramStyle+xml"/>
  <Override PartName="/ppt/diagrams/layout16.xml" ContentType="application/vnd.openxmlformats-officedocument.drawingml.diagramLayout+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ppt/charts/chart2.xml" ContentType="application/vnd.openxmlformats-officedocument.drawingml.chart+xml"/>
  <Override PartName="/ppt/slides/slide29.xml" ContentType="application/vnd.openxmlformats-officedocument.presentationml.slide+xml"/>
  <Override PartName="/ppt/diagrams/data17.xml" ContentType="application/vnd.openxmlformats-officedocument.drawingml.diagramData+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43.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diagrams/layout5.xml" ContentType="application/vnd.openxmlformats-officedocument.drawingml.diagramLayout+xml"/>
  <Override PartName="/ppt/diagrams/data6.xml" ContentType="application/vnd.openxmlformats-officedocument.drawingml.diagramData+xml"/>
  <Override PartName="/ppt/notesSlides/notesSlide2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notesMasterIdLst>
    <p:notesMasterId r:id="rId70"/>
  </p:notesMasterIdLst>
  <p:sldIdLst>
    <p:sldId id="257" r:id="rId2"/>
    <p:sldId id="355" r:id="rId3"/>
    <p:sldId id="304" r:id="rId4"/>
    <p:sldId id="285" r:id="rId5"/>
    <p:sldId id="259" r:id="rId6"/>
    <p:sldId id="357" r:id="rId7"/>
    <p:sldId id="382" r:id="rId8"/>
    <p:sldId id="297" r:id="rId9"/>
    <p:sldId id="358" r:id="rId10"/>
    <p:sldId id="360" r:id="rId11"/>
    <p:sldId id="361" r:id="rId12"/>
    <p:sldId id="362" r:id="rId13"/>
    <p:sldId id="343" r:id="rId14"/>
    <p:sldId id="363" r:id="rId15"/>
    <p:sldId id="364" r:id="rId16"/>
    <p:sldId id="366" r:id="rId17"/>
    <p:sldId id="365" r:id="rId18"/>
    <p:sldId id="345" r:id="rId19"/>
    <p:sldId id="367" r:id="rId20"/>
    <p:sldId id="368" r:id="rId21"/>
    <p:sldId id="369" r:id="rId22"/>
    <p:sldId id="370" r:id="rId23"/>
    <p:sldId id="347" r:id="rId24"/>
    <p:sldId id="371" r:id="rId25"/>
    <p:sldId id="372" r:id="rId26"/>
    <p:sldId id="350" r:id="rId27"/>
    <p:sldId id="373" r:id="rId28"/>
    <p:sldId id="331" r:id="rId29"/>
    <p:sldId id="333" r:id="rId30"/>
    <p:sldId id="336" r:id="rId31"/>
    <p:sldId id="328" r:id="rId32"/>
    <p:sldId id="334" r:id="rId33"/>
    <p:sldId id="329" r:id="rId34"/>
    <p:sldId id="335" r:id="rId35"/>
    <p:sldId id="330" r:id="rId36"/>
    <p:sldId id="352" r:id="rId37"/>
    <p:sldId id="374" r:id="rId38"/>
    <p:sldId id="375" r:id="rId39"/>
    <p:sldId id="354" r:id="rId40"/>
    <p:sldId id="376" r:id="rId41"/>
    <p:sldId id="267" r:id="rId42"/>
    <p:sldId id="321" r:id="rId43"/>
    <p:sldId id="317" r:id="rId44"/>
    <p:sldId id="322" r:id="rId45"/>
    <p:sldId id="318" r:id="rId46"/>
    <p:sldId id="303" r:id="rId47"/>
    <p:sldId id="271" r:id="rId48"/>
    <p:sldId id="273" r:id="rId49"/>
    <p:sldId id="337" r:id="rId50"/>
    <p:sldId id="338" r:id="rId51"/>
    <p:sldId id="339" r:id="rId52"/>
    <p:sldId id="377" r:id="rId53"/>
    <p:sldId id="275" r:id="rId54"/>
    <p:sldId id="378" r:id="rId55"/>
    <p:sldId id="326" r:id="rId56"/>
    <p:sldId id="323" r:id="rId57"/>
    <p:sldId id="341" r:id="rId58"/>
    <p:sldId id="379" r:id="rId59"/>
    <p:sldId id="380" r:id="rId60"/>
    <p:sldId id="381" r:id="rId61"/>
    <p:sldId id="356" r:id="rId62"/>
    <p:sldId id="316" r:id="rId63"/>
    <p:sldId id="278" r:id="rId64"/>
    <p:sldId id="340" r:id="rId65"/>
    <p:sldId id="281" r:id="rId66"/>
    <p:sldId id="287" r:id="rId67"/>
    <p:sldId id="282" r:id="rId68"/>
    <p:sldId id="283" r:id="rId69"/>
  </p:sldIdLst>
  <p:sldSz cx="9144000" cy="6858000" type="screen4x3"/>
  <p:notesSz cx="6858000" cy="9144000"/>
  <p:defaultTex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CC9900"/>
    <a:srgbClr val="CC0000"/>
    <a:srgbClr val="9966FF"/>
    <a:srgbClr val="CC00FF"/>
    <a:srgbClr val="CC00CC"/>
    <a:srgbClr val="CC6600"/>
    <a:srgbClr val="FFCC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07" autoAdjust="0"/>
    <p:restoredTop sz="68892" autoAdjust="0"/>
  </p:normalViewPr>
  <p:slideViewPr>
    <p:cSldViewPr>
      <p:cViewPr varScale="1">
        <p:scale>
          <a:sx n="53" d="100"/>
          <a:sy n="53" d="100"/>
        </p:scale>
        <p:origin x="-1152" y="-90"/>
      </p:cViewPr>
      <p:guideLst>
        <p:guide orient="horz" pos="2160"/>
        <p:guide pos="2880"/>
      </p:guideLst>
    </p:cSldViewPr>
  </p:slideViewPr>
  <p:outlineViewPr>
    <p:cViewPr>
      <p:scale>
        <a:sx n="33" d="100"/>
        <a:sy n="33" d="100"/>
      </p:scale>
      <p:origin x="48" y="4236"/>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GB"/>
  <c:chart>
    <c:autoTitleDeleted val="1"/>
    <c:view3D>
      <c:rAngAx val="1"/>
    </c:view3D>
    <c:plotArea>
      <c:layout/>
      <c:bar3DChart>
        <c:barDir val="col"/>
        <c:grouping val="clustered"/>
        <c:ser>
          <c:idx val="0"/>
          <c:order val="0"/>
          <c:tx>
            <c:strRef>
              <c:f>Sheet1!$B$1</c:f>
              <c:strCache>
                <c:ptCount val="1"/>
                <c:pt idx="0">
                  <c:v>Language index</c:v>
                </c:pt>
              </c:strCache>
            </c:strRef>
          </c:tx>
          <c:dPt>
            <c:idx val="1"/>
            <c:spPr>
              <a:solidFill>
                <a:schemeClr val="accent1">
                  <a:lumMod val="60000"/>
                  <a:lumOff val="40000"/>
                </a:schemeClr>
              </a:solidFill>
            </c:spPr>
          </c:dPt>
          <c:dPt>
            <c:idx val="2"/>
            <c:spPr>
              <a:solidFill>
                <a:schemeClr val="accent6">
                  <a:lumMod val="75000"/>
                </a:schemeClr>
              </a:solidFill>
            </c:spPr>
          </c:dPt>
          <c:dPt>
            <c:idx val="3"/>
            <c:spPr>
              <a:solidFill>
                <a:schemeClr val="accent6">
                  <a:lumMod val="60000"/>
                  <a:lumOff val="40000"/>
                </a:schemeClr>
              </a:solidFill>
            </c:spPr>
          </c:dPt>
          <c:dPt>
            <c:idx val="4"/>
            <c:spPr>
              <a:solidFill>
                <a:srgbClr val="FFC000"/>
              </a:solidFill>
            </c:spPr>
          </c:dPt>
          <c:dPt>
            <c:idx val="5"/>
            <c:spPr>
              <a:solidFill>
                <a:srgbClr val="FF9900"/>
              </a:solidFill>
            </c:spPr>
          </c:dPt>
          <c:dPt>
            <c:idx val="6"/>
            <c:spPr>
              <a:solidFill>
                <a:srgbClr val="CC6600"/>
              </a:solidFill>
            </c:spPr>
          </c:dPt>
          <c:dPt>
            <c:idx val="7"/>
            <c:spPr>
              <a:solidFill>
                <a:srgbClr val="CC00CC"/>
              </a:solidFill>
            </c:spPr>
          </c:dPt>
          <c:dPt>
            <c:idx val="8"/>
            <c:spPr>
              <a:solidFill>
                <a:schemeClr val="accent5">
                  <a:lumMod val="60000"/>
                  <a:lumOff val="40000"/>
                </a:schemeClr>
              </a:solidFill>
            </c:spPr>
          </c:dPt>
          <c:dPt>
            <c:idx val="9"/>
            <c:spPr>
              <a:solidFill>
                <a:schemeClr val="accent5">
                  <a:lumMod val="40000"/>
                  <a:lumOff val="60000"/>
                </a:schemeClr>
              </a:solidFill>
            </c:spPr>
          </c:dPt>
          <c:dPt>
            <c:idx val="10"/>
            <c:spPr>
              <a:solidFill>
                <a:srgbClr val="9966FF"/>
              </a:solidFill>
            </c:spPr>
          </c:dPt>
          <c:dPt>
            <c:idx val="11"/>
            <c:spPr>
              <a:solidFill>
                <a:srgbClr val="CC0000"/>
              </a:solidFill>
            </c:spPr>
          </c:dPt>
          <c:cat>
            <c:strRef>
              <c:f>Sheet1!$A$2:$A$13</c:f>
              <c:strCache>
                <c:ptCount val="12"/>
                <c:pt idx="0">
                  <c:v>Afr</c:v>
                </c:pt>
                <c:pt idx="1">
                  <c:v>SAE</c:v>
                </c:pt>
                <c:pt idx="2">
                  <c:v>Zul</c:v>
                </c:pt>
                <c:pt idx="3">
                  <c:v>Xho</c:v>
                </c:pt>
                <c:pt idx="4">
                  <c:v>Sts</c:v>
                </c:pt>
                <c:pt idx="5">
                  <c:v>Sep</c:v>
                </c:pt>
                <c:pt idx="6">
                  <c:v>Ses</c:v>
                </c:pt>
                <c:pt idx="7">
                  <c:v>Tsv</c:v>
                </c:pt>
                <c:pt idx="8">
                  <c:v>Ssw</c:v>
                </c:pt>
                <c:pt idx="9">
                  <c:v>Ndb</c:v>
                </c:pt>
                <c:pt idx="10">
                  <c:v>Xit</c:v>
                </c:pt>
                <c:pt idx="11">
                  <c:v>L.I.</c:v>
                </c:pt>
              </c:strCache>
            </c:strRef>
          </c:cat>
          <c:val>
            <c:numRef>
              <c:f>Sheet1!$B$2:$B$13</c:f>
              <c:numCache>
                <c:formatCode>General</c:formatCode>
                <c:ptCount val="12"/>
                <c:pt idx="0">
                  <c:v>37.9</c:v>
                </c:pt>
                <c:pt idx="1">
                  <c:v>26</c:v>
                </c:pt>
                <c:pt idx="2">
                  <c:v>21.7</c:v>
                </c:pt>
                <c:pt idx="3">
                  <c:v>20.9</c:v>
                </c:pt>
                <c:pt idx="4">
                  <c:v>18.5</c:v>
                </c:pt>
                <c:pt idx="5">
                  <c:v>18.100000000000001</c:v>
                </c:pt>
                <c:pt idx="6">
                  <c:v>17.7</c:v>
                </c:pt>
                <c:pt idx="7">
                  <c:v>11.9</c:v>
                </c:pt>
                <c:pt idx="8">
                  <c:v>11.6</c:v>
                </c:pt>
                <c:pt idx="9">
                  <c:v>11.5</c:v>
                </c:pt>
                <c:pt idx="10">
                  <c:v>10.9</c:v>
                </c:pt>
                <c:pt idx="11">
                  <c:v>10.200000000000001</c:v>
                </c:pt>
              </c:numCache>
            </c:numRef>
          </c:val>
        </c:ser>
        <c:shape val="box"/>
        <c:axId val="114741632"/>
        <c:axId val="114743168"/>
        <c:axId val="0"/>
      </c:bar3DChart>
      <c:catAx>
        <c:axId val="114741632"/>
        <c:scaling>
          <c:orientation val="minMax"/>
        </c:scaling>
        <c:axPos val="b"/>
        <c:tickLblPos val="nextTo"/>
        <c:crossAx val="114743168"/>
        <c:crosses val="autoZero"/>
        <c:auto val="1"/>
        <c:lblAlgn val="ctr"/>
        <c:lblOffset val="100"/>
      </c:catAx>
      <c:valAx>
        <c:axId val="114743168"/>
        <c:scaling>
          <c:orientation val="minMax"/>
        </c:scaling>
        <c:axPos val="l"/>
        <c:majorGridlines/>
        <c:numFmt formatCode="General" sourceLinked="1"/>
        <c:tickLblPos val="nextTo"/>
        <c:crossAx val="114741632"/>
        <c:crosses val="autoZero"/>
        <c:crossBetween val="between"/>
      </c:valAx>
    </c:plotArea>
    <c:plotVisOnly val="1"/>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GB"/>
  <c:chart>
    <c:autoTitleDeleted val="1"/>
    <c:view3D>
      <c:rAngAx val="1"/>
    </c:view3D>
    <c:plotArea>
      <c:layout/>
      <c:bar3DChart>
        <c:barDir val="col"/>
        <c:grouping val="clustered"/>
        <c:ser>
          <c:idx val="0"/>
          <c:order val="0"/>
          <c:tx>
            <c:strRef>
              <c:f>Sheet1!$B$1</c:f>
              <c:strCache>
                <c:ptCount val="1"/>
                <c:pt idx="0">
                  <c:v>Language index</c:v>
                </c:pt>
              </c:strCache>
            </c:strRef>
          </c:tx>
          <c:dPt>
            <c:idx val="1"/>
            <c:spPr>
              <a:solidFill>
                <a:schemeClr val="accent1">
                  <a:lumMod val="60000"/>
                  <a:lumOff val="40000"/>
                </a:schemeClr>
              </a:solidFill>
            </c:spPr>
          </c:dPt>
          <c:dPt>
            <c:idx val="2"/>
            <c:spPr>
              <a:solidFill>
                <a:schemeClr val="accent6">
                  <a:lumMod val="75000"/>
                </a:schemeClr>
              </a:solidFill>
            </c:spPr>
          </c:dPt>
          <c:dPt>
            <c:idx val="3"/>
            <c:spPr>
              <a:solidFill>
                <a:schemeClr val="accent6">
                  <a:lumMod val="60000"/>
                  <a:lumOff val="40000"/>
                </a:schemeClr>
              </a:solidFill>
            </c:spPr>
          </c:dPt>
          <c:dPt>
            <c:idx val="4"/>
            <c:spPr>
              <a:solidFill>
                <a:srgbClr val="FFC000"/>
              </a:solidFill>
            </c:spPr>
          </c:dPt>
          <c:dPt>
            <c:idx val="5"/>
            <c:spPr>
              <a:solidFill>
                <a:srgbClr val="FF9900"/>
              </a:solidFill>
            </c:spPr>
          </c:dPt>
          <c:dPt>
            <c:idx val="6"/>
            <c:spPr>
              <a:solidFill>
                <a:srgbClr val="CC6600"/>
              </a:solidFill>
            </c:spPr>
          </c:dPt>
          <c:dPt>
            <c:idx val="7"/>
            <c:spPr>
              <a:solidFill>
                <a:srgbClr val="CC00CC"/>
              </a:solidFill>
            </c:spPr>
          </c:dPt>
          <c:dPt>
            <c:idx val="8"/>
            <c:spPr>
              <a:solidFill>
                <a:schemeClr val="accent5">
                  <a:lumMod val="60000"/>
                  <a:lumOff val="40000"/>
                </a:schemeClr>
              </a:solidFill>
            </c:spPr>
          </c:dPt>
          <c:dPt>
            <c:idx val="9"/>
            <c:spPr>
              <a:solidFill>
                <a:schemeClr val="accent5">
                  <a:lumMod val="40000"/>
                  <a:lumOff val="60000"/>
                </a:schemeClr>
              </a:solidFill>
            </c:spPr>
          </c:dPt>
          <c:dPt>
            <c:idx val="10"/>
            <c:spPr>
              <a:solidFill>
                <a:srgbClr val="9966FF"/>
              </a:solidFill>
            </c:spPr>
          </c:dPt>
          <c:dPt>
            <c:idx val="11"/>
            <c:spPr>
              <a:solidFill>
                <a:srgbClr val="CC0000"/>
              </a:solidFill>
            </c:spPr>
          </c:dPt>
          <c:cat>
            <c:strRef>
              <c:f>Sheet1!$A$2:$A$13</c:f>
              <c:strCache>
                <c:ptCount val="12"/>
                <c:pt idx="0">
                  <c:v>Afr</c:v>
                </c:pt>
                <c:pt idx="1">
                  <c:v>SAE</c:v>
                </c:pt>
                <c:pt idx="2">
                  <c:v>Zul</c:v>
                </c:pt>
                <c:pt idx="3">
                  <c:v>Xho</c:v>
                </c:pt>
                <c:pt idx="4">
                  <c:v>Sep</c:v>
                </c:pt>
                <c:pt idx="5">
                  <c:v>Sts</c:v>
                </c:pt>
                <c:pt idx="6">
                  <c:v>Ses</c:v>
                </c:pt>
                <c:pt idx="7">
                  <c:v>Tsv</c:v>
                </c:pt>
                <c:pt idx="8">
                  <c:v>Ssw</c:v>
                </c:pt>
                <c:pt idx="9">
                  <c:v>Ndb</c:v>
                </c:pt>
                <c:pt idx="10">
                  <c:v>Xit</c:v>
                </c:pt>
                <c:pt idx="11">
                  <c:v>L.I.</c:v>
                </c:pt>
              </c:strCache>
            </c:strRef>
          </c:cat>
          <c:val>
            <c:numRef>
              <c:f>Sheet1!$B$2:$B$13</c:f>
              <c:numCache>
                <c:formatCode>General</c:formatCode>
                <c:ptCount val="12"/>
                <c:pt idx="0">
                  <c:v>36.700000000000003</c:v>
                </c:pt>
                <c:pt idx="1">
                  <c:v>28.2</c:v>
                </c:pt>
                <c:pt idx="2">
                  <c:v>25</c:v>
                </c:pt>
                <c:pt idx="3">
                  <c:v>22.3</c:v>
                </c:pt>
                <c:pt idx="4">
                  <c:v>22.3</c:v>
                </c:pt>
                <c:pt idx="5">
                  <c:v>21.9</c:v>
                </c:pt>
                <c:pt idx="6">
                  <c:v>20.399999999999999</c:v>
                </c:pt>
                <c:pt idx="7">
                  <c:v>12.1</c:v>
                </c:pt>
                <c:pt idx="8">
                  <c:v>11.4</c:v>
                </c:pt>
                <c:pt idx="9">
                  <c:v>11</c:v>
                </c:pt>
                <c:pt idx="10">
                  <c:v>11</c:v>
                </c:pt>
                <c:pt idx="11">
                  <c:v>8.6</c:v>
                </c:pt>
              </c:numCache>
            </c:numRef>
          </c:val>
        </c:ser>
        <c:shape val="box"/>
        <c:axId val="114880512"/>
        <c:axId val="114882048"/>
        <c:axId val="0"/>
      </c:bar3DChart>
      <c:catAx>
        <c:axId val="114880512"/>
        <c:scaling>
          <c:orientation val="minMax"/>
        </c:scaling>
        <c:axPos val="b"/>
        <c:tickLblPos val="nextTo"/>
        <c:crossAx val="114882048"/>
        <c:crosses val="autoZero"/>
        <c:auto val="1"/>
        <c:lblAlgn val="ctr"/>
        <c:lblOffset val="100"/>
      </c:catAx>
      <c:valAx>
        <c:axId val="114882048"/>
        <c:scaling>
          <c:orientation val="minMax"/>
        </c:scaling>
        <c:axPos val="l"/>
        <c:majorGridlines/>
        <c:numFmt formatCode="General" sourceLinked="1"/>
        <c:tickLblPos val="nextTo"/>
        <c:crossAx val="114880512"/>
        <c:crosses val="autoZero"/>
        <c:crossBetween val="between"/>
      </c:valAx>
    </c:plotArea>
    <c:plotVisOnly val="1"/>
  </c:chart>
  <c:txPr>
    <a:bodyPr/>
    <a:lstStyle/>
    <a:p>
      <a:pPr>
        <a:defRPr sz="1800"/>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GB"/>
  <c:chart>
    <c:autoTitleDeleted val="1"/>
    <c:view3D>
      <c:rAngAx val="1"/>
    </c:view3D>
    <c:plotArea>
      <c:layout/>
      <c:bar3DChart>
        <c:barDir val="col"/>
        <c:grouping val="clustered"/>
        <c:ser>
          <c:idx val="0"/>
          <c:order val="0"/>
          <c:tx>
            <c:strRef>
              <c:f>Sheet1!$B$1</c:f>
              <c:strCache>
                <c:ptCount val="1"/>
                <c:pt idx="0">
                  <c:v>Language index</c:v>
                </c:pt>
              </c:strCache>
            </c:strRef>
          </c:tx>
          <c:dPt>
            <c:idx val="1"/>
            <c:spPr>
              <a:solidFill>
                <a:schemeClr val="accent1">
                  <a:lumMod val="60000"/>
                  <a:lumOff val="40000"/>
                </a:schemeClr>
              </a:solidFill>
            </c:spPr>
          </c:dPt>
          <c:dPt>
            <c:idx val="2"/>
            <c:spPr>
              <a:solidFill>
                <a:schemeClr val="accent6">
                  <a:lumMod val="75000"/>
                </a:schemeClr>
              </a:solidFill>
            </c:spPr>
          </c:dPt>
          <c:dPt>
            <c:idx val="3"/>
            <c:spPr>
              <a:solidFill>
                <a:schemeClr val="accent6">
                  <a:lumMod val="60000"/>
                  <a:lumOff val="40000"/>
                </a:schemeClr>
              </a:solidFill>
            </c:spPr>
          </c:dPt>
          <c:dPt>
            <c:idx val="4"/>
            <c:spPr>
              <a:solidFill>
                <a:srgbClr val="FFC000"/>
              </a:solidFill>
            </c:spPr>
          </c:dPt>
          <c:dPt>
            <c:idx val="5"/>
            <c:spPr>
              <a:solidFill>
                <a:srgbClr val="FF9900"/>
              </a:solidFill>
            </c:spPr>
          </c:dPt>
          <c:dPt>
            <c:idx val="6"/>
            <c:spPr>
              <a:solidFill>
                <a:srgbClr val="CC6600"/>
              </a:solidFill>
            </c:spPr>
          </c:dPt>
          <c:dPt>
            <c:idx val="7"/>
            <c:spPr>
              <a:solidFill>
                <a:srgbClr val="CC00CC"/>
              </a:solidFill>
            </c:spPr>
          </c:dPt>
          <c:dPt>
            <c:idx val="8"/>
            <c:spPr>
              <a:solidFill>
                <a:schemeClr val="accent5">
                  <a:lumMod val="60000"/>
                  <a:lumOff val="40000"/>
                </a:schemeClr>
              </a:solidFill>
            </c:spPr>
          </c:dPt>
          <c:dPt>
            <c:idx val="9"/>
            <c:spPr>
              <a:solidFill>
                <a:schemeClr val="accent5">
                  <a:lumMod val="40000"/>
                  <a:lumOff val="60000"/>
                </a:schemeClr>
              </a:solidFill>
            </c:spPr>
          </c:dPt>
          <c:dPt>
            <c:idx val="10"/>
            <c:spPr>
              <a:solidFill>
                <a:srgbClr val="9966FF"/>
              </a:solidFill>
            </c:spPr>
          </c:dPt>
          <c:dPt>
            <c:idx val="11"/>
            <c:spPr>
              <a:solidFill>
                <a:srgbClr val="CC0000"/>
              </a:solidFill>
            </c:spPr>
          </c:dPt>
          <c:cat>
            <c:strRef>
              <c:f>Sheet1!$A$2:$A$13</c:f>
              <c:strCache>
                <c:ptCount val="12"/>
                <c:pt idx="0">
                  <c:v>Afr</c:v>
                </c:pt>
                <c:pt idx="1">
                  <c:v>SAE</c:v>
                </c:pt>
                <c:pt idx="2">
                  <c:v>Zul</c:v>
                </c:pt>
                <c:pt idx="3">
                  <c:v>Xho</c:v>
                </c:pt>
                <c:pt idx="4">
                  <c:v>Sep</c:v>
                </c:pt>
                <c:pt idx="5">
                  <c:v>Sts</c:v>
                </c:pt>
                <c:pt idx="6">
                  <c:v>Ses</c:v>
                </c:pt>
                <c:pt idx="7">
                  <c:v>Tsv</c:v>
                </c:pt>
                <c:pt idx="8">
                  <c:v>Ssw</c:v>
                </c:pt>
                <c:pt idx="9">
                  <c:v>Ndb</c:v>
                </c:pt>
                <c:pt idx="10">
                  <c:v>Xit</c:v>
                </c:pt>
                <c:pt idx="11">
                  <c:v>L.I.</c:v>
                </c:pt>
              </c:strCache>
            </c:strRef>
          </c:cat>
          <c:val>
            <c:numRef>
              <c:f>Sheet1!$B$2:$B$13</c:f>
              <c:numCache>
                <c:formatCode>General</c:formatCode>
                <c:ptCount val="12"/>
                <c:pt idx="0">
                  <c:v>74.599999999999994</c:v>
                </c:pt>
                <c:pt idx="1">
                  <c:v>54.2</c:v>
                </c:pt>
                <c:pt idx="2">
                  <c:v>46.7</c:v>
                </c:pt>
                <c:pt idx="3">
                  <c:v>43.2</c:v>
                </c:pt>
                <c:pt idx="4">
                  <c:v>40.4</c:v>
                </c:pt>
                <c:pt idx="5">
                  <c:v>40.4</c:v>
                </c:pt>
                <c:pt idx="6">
                  <c:v>38.1</c:v>
                </c:pt>
                <c:pt idx="7">
                  <c:v>24</c:v>
                </c:pt>
                <c:pt idx="8">
                  <c:v>23</c:v>
                </c:pt>
                <c:pt idx="9">
                  <c:v>22.5</c:v>
                </c:pt>
                <c:pt idx="10">
                  <c:v>21.9</c:v>
                </c:pt>
                <c:pt idx="11">
                  <c:v>18.8</c:v>
                </c:pt>
              </c:numCache>
            </c:numRef>
          </c:val>
        </c:ser>
        <c:shape val="box"/>
        <c:axId val="116338048"/>
        <c:axId val="116339840"/>
        <c:axId val="0"/>
      </c:bar3DChart>
      <c:catAx>
        <c:axId val="116338048"/>
        <c:scaling>
          <c:orientation val="minMax"/>
        </c:scaling>
        <c:axPos val="b"/>
        <c:tickLblPos val="nextTo"/>
        <c:crossAx val="116339840"/>
        <c:crosses val="autoZero"/>
        <c:auto val="1"/>
        <c:lblAlgn val="ctr"/>
        <c:lblOffset val="100"/>
      </c:catAx>
      <c:valAx>
        <c:axId val="116339840"/>
        <c:scaling>
          <c:orientation val="minMax"/>
        </c:scaling>
        <c:axPos val="l"/>
        <c:majorGridlines/>
        <c:numFmt formatCode="General" sourceLinked="1"/>
        <c:tickLblPos val="nextTo"/>
        <c:crossAx val="116338048"/>
        <c:crosses val="autoZero"/>
        <c:crossBetween val="between"/>
      </c:valAx>
    </c:plotArea>
    <c:plotVisOnly val="1"/>
  </c:chart>
  <c:txPr>
    <a:bodyPr/>
    <a:lstStyle/>
    <a:p>
      <a:pPr>
        <a:defRPr sz="1800"/>
      </a:pPr>
      <a:endParaRPr lang="en-US"/>
    </a:p>
  </c:txPr>
  <c:externalData r:id="rId1"/>
</c:chartSpace>
</file>

<file path=ppt/diagrams/_rels/data1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image" Target="../media/image23.jpeg"/></Relationships>
</file>

<file path=ppt/diagrams/_rels/data1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image" Target="../media/image23.jpeg"/></Relationships>
</file>

<file path=ppt/diagrams/_rels/data1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image" Target="../media/image23.jpeg"/></Relationships>
</file>

<file path=ppt/diagrams/_rels/data1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image" Target="../media/image23.jpeg"/></Relationships>
</file>

<file path=ppt/diagrams/_rels/data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image" Target="../media/image23.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478B93-CEBE-45AD-9A66-91ABB176537E}" type="doc">
      <dgm:prSet loTypeId="urn:microsoft.com/office/officeart/2005/8/layout/hProcess9" loCatId="process" qsTypeId="urn:microsoft.com/office/officeart/2005/8/quickstyle/3d4" qsCatId="3D" csTypeId="urn:microsoft.com/office/officeart/2005/8/colors/accent1_2" csCatId="accent1" phldr="1"/>
      <dgm:spPr/>
    </dgm:pt>
    <dgm:pt modelId="{D97D5ADF-E1B2-408E-850D-A6BC279F351F}">
      <dgm:prSet phldrT="[Text]" custT="1"/>
      <dgm:spPr/>
      <dgm:t>
        <a:bodyPr/>
        <a:lstStyle/>
        <a:p>
          <a:r>
            <a:rPr lang="en-US" sz="1700" b="1" dirty="0" smtClean="0"/>
            <a:t> </a:t>
          </a:r>
          <a:endParaRPr lang="en-GB" sz="1700" b="1" dirty="0"/>
        </a:p>
      </dgm:t>
    </dgm:pt>
    <dgm:pt modelId="{C4D44CC5-CB1D-4BCD-9F8C-6D3AE93DD4B3}" type="parTrans" cxnId="{EF1BB4C4-02AA-45E6-9690-C10BA9EF7109}">
      <dgm:prSet/>
      <dgm:spPr/>
      <dgm:t>
        <a:bodyPr/>
        <a:lstStyle/>
        <a:p>
          <a:endParaRPr lang="en-GB"/>
        </a:p>
      </dgm:t>
    </dgm:pt>
    <dgm:pt modelId="{EE464596-9087-4691-A4E2-FF6F0B06F95E}" type="sibTrans" cxnId="{EF1BB4C4-02AA-45E6-9690-C10BA9EF7109}">
      <dgm:prSet/>
      <dgm:spPr/>
      <dgm:t>
        <a:bodyPr/>
        <a:lstStyle/>
        <a:p>
          <a:endParaRPr lang="en-GB"/>
        </a:p>
      </dgm:t>
    </dgm:pt>
    <dgm:pt modelId="{B455873D-40EA-43B7-A121-DC5C9D8002EE}">
      <dgm:prSet phldrT="[Text]"/>
      <dgm:spPr/>
      <dgm:t>
        <a:bodyPr/>
        <a:lstStyle/>
        <a:p>
          <a:r>
            <a:rPr lang="en-GB" b="1" dirty="0" smtClean="0"/>
            <a:t> </a:t>
          </a:r>
          <a:endParaRPr lang="en-GB" b="1" dirty="0"/>
        </a:p>
      </dgm:t>
    </dgm:pt>
    <dgm:pt modelId="{19A4E739-3CFE-41EE-9669-AFD447D21D4C}" type="parTrans" cxnId="{1CB72650-CBE1-4010-A6D1-A42E4670D22E}">
      <dgm:prSet/>
      <dgm:spPr/>
      <dgm:t>
        <a:bodyPr/>
        <a:lstStyle/>
        <a:p>
          <a:endParaRPr lang="en-GB"/>
        </a:p>
      </dgm:t>
    </dgm:pt>
    <dgm:pt modelId="{91A1AEDA-2FCA-42DC-AAFA-A22E3B31F30A}" type="sibTrans" cxnId="{1CB72650-CBE1-4010-A6D1-A42E4670D22E}">
      <dgm:prSet/>
      <dgm:spPr/>
      <dgm:t>
        <a:bodyPr/>
        <a:lstStyle/>
        <a:p>
          <a:endParaRPr lang="en-GB"/>
        </a:p>
      </dgm:t>
    </dgm:pt>
    <dgm:pt modelId="{6F296091-C084-4E02-B6F2-E02E0FB3498A}">
      <dgm:prSet phldrT="[Text]"/>
      <dgm:spPr/>
      <dgm:t>
        <a:bodyPr/>
        <a:lstStyle/>
        <a:p>
          <a:r>
            <a:rPr lang="en-GB" b="1" baseline="0" dirty="0" smtClean="0"/>
            <a:t> </a:t>
          </a:r>
          <a:endParaRPr lang="en-GB" b="1" baseline="0" dirty="0"/>
        </a:p>
      </dgm:t>
    </dgm:pt>
    <dgm:pt modelId="{F046AE03-B7F3-41F6-95C6-3101B5AE729E}" type="parTrans" cxnId="{1C207239-D87C-41A2-834A-B24A68E7D486}">
      <dgm:prSet/>
      <dgm:spPr/>
      <dgm:t>
        <a:bodyPr/>
        <a:lstStyle/>
        <a:p>
          <a:endParaRPr lang="en-GB"/>
        </a:p>
      </dgm:t>
    </dgm:pt>
    <dgm:pt modelId="{BFB4C98E-AADA-4A0C-ABAD-4CD4EFF3CB3B}" type="sibTrans" cxnId="{1C207239-D87C-41A2-834A-B24A68E7D486}">
      <dgm:prSet/>
      <dgm:spPr/>
      <dgm:t>
        <a:bodyPr/>
        <a:lstStyle/>
        <a:p>
          <a:endParaRPr lang="en-GB"/>
        </a:p>
      </dgm:t>
    </dgm:pt>
    <dgm:pt modelId="{D7C1033E-9083-48BD-8BF1-43ED2D775B64}">
      <dgm:prSet phldrT="[Text]" custT="1"/>
      <dgm:spPr/>
      <dgm:t>
        <a:bodyPr/>
        <a:lstStyle/>
        <a:p>
          <a:r>
            <a:rPr lang="en-GB" sz="1700" b="1" dirty="0" smtClean="0"/>
            <a:t> </a:t>
          </a:r>
          <a:endParaRPr lang="en-GB" sz="1700" b="1" dirty="0"/>
        </a:p>
      </dgm:t>
    </dgm:pt>
    <dgm:pt modelId="{AC12CDAF-859E-4ACD-B403-977B0FC0A201}" type="parTrans" cxnId="{75E0507C-70A6-47BB-BF39-257BA8B20946}">
      <dgm:prSet/>
      <dgm:spPr/>
      <dgm:t>
        <a:bodyPr/>
        <a:lstStyle/>
        <a:p>
          <a:endParaRPr lang="en-GB"/>
        </a:p>
      </dgm:t>
    </dgm:pt>
    <dgm:pt modelId="{5F779136-8DCB-456E-8A6C-118640134BEB}" type="sibTrans" cxnId="{75E0507C-70A6-47BB-BF39-257BA8B20946}">
      <dgm:prSet/>
      <dgm:spPr/>
      <dgm:t>
        <a:bodyPr/>
        <a:lstStyle/>
        <a:p>
          <a:endParaRPr lang="en-GB"/>
        </a:p>
      </dgm:t>
    </dgm:pt>
    <dgm:pt modelId="{54F3CB74-3EC4-4A65-A0C9-AB821727F05D}">
      <dgm:prSet phldrT="[Text]"/>
      <dgm:spPr/>
      <dgm:t>
        <a:bodyPr/>
        <a:lstStyle/>
        <a:p>
          <a:r>
            <a:rPr lang="en-ZA" b="1" baseline="0" dirty="0" smtClean="0"/>
            <a:t> </a:t>
          </a:r>
          <a:endParaRPr lang="en-GB" b="1" baseline="0" dirty="0"/>
        </a:p>
      </dgm:t>
    </dgm:pt>
    <dgm:pt modelId="{70E95552-09B7-4215-BA0D-80E641C1D8AD}" type="parTrans" cxnId="{4FE8B34E-B34E-4EBF-AC19-10D61AC85883}">
      <dgm:prSet/>
      <dgm:spPr/>
      <dgm:t>
        <a:bodyPr/>
        <a:lstStyle/>
        <a:p>
          <a:endParaRPr lang="en-GB"/>
        </a:p>
      </dgm:t>
    </dgm:pt>
    <dgm:pt modelId="{516D6B8F-0D53-4AF1-B816-BAEB129AFE4C}" type="sibTrans" cxnId="{4FE8B34E-B34E-4EBF-AC19-10D61AC85883}">
      <dgm:prSet/>
      <dgm:spPr/>
      <dgm:t>
        <a:bodyPr/>
        <a:lstStyle/>
        <a:p>
          <a:endParaRPr lang="en-GB"/>
        </a:p>
      </dgm:t>
    </dgm:pt>
    <dgm:pt modelId="{EAB5AEF8-DE22-467F-B2FB-C17D22F55752}" type="pres">
      <dgm:prSet presAssocID="{A3478B93-CEBE-45AD-9A66-91ABB176537E}" presName="CompostProcess" presStyleCnt="0">
        <dgm:presLayoutVars>
          <dgm:dir/>
          <dgm:resizeHandles val="exact"/>
        </dgm:presLayoutVars>
      </dgm:prSet>
      <dgm:spPr/>
    </dgm:pt>
    <dgm:pt modelId="{FF9393E9-5085-4264-88E3-674465E954DC}" type="pres">
      <dgm:prSet presAssocID="{A3478B93-CEBE-45AD-9A66-91ABB176537E}" presName="arrow" presStyleLbl="bgShp" presStyleIdx="0" presStyleCnt="1" custLinFactNeighborX="-1062" custLinFactNeighborY="-632"/>
      <dgm:spPr/>
    </dgm:pt>
    <dgm:pt modelId="{C82E2341-0234-44A3-9A29-E0312AC93288}" type="pres">
      <dgm:prSet presAssocID="{A3478B93-CEBE-45AD-9A66-91ABB176537E}" presName="linearProcess" presStyleCnt="0"/>
      <dgm:spPr/>
    </dgm:pt>
    <dgm:pt modelId="{FD232EE6-B853-4E68-A351-B7C13E5925C8}" type="pres">
      <dgm:prSet presAssocID="{D97D5ADF-E1B2-408E-850D-A6BC279F351F}" presName="textNode" presStyleLbl="node1" presStyleIdx="0" presStyleCnt="5" custLinFactNeighborY="-1605">
        <dgm:presLayoutVars>
          <dgm:bulletEnabled val="1"/>
        </dgm:presLayoutVars>
      </dgm:prSet>
      <dgm:spPr/>
      <dgm:t>
        <a:bodyPr/>
        <a:lstStyle/>
        <a:p>
          <a:endParaRPr lang="en-GB"/>
        </a:p>
      </dgm:t>
    </dgm:pt>
    <dgm:pt modelId="{E80CB910-C211-4109-9862-930CF891CB04}" type="pres">
      <dgm:prSet presAssocID="{EE464596-9087-4691-A4E2-FF6F0B06F95E}" presName="sibTrans" presStyleCnt="0"/>
      <dgm:spPr/>
    </dgm:pt>
    <dgm:pt modelId="{50FF83B5-99BD-4441-99F5-9BB880ADEFC0}" type="pres">
      <dgm:prSet presAssocID="{D7C1033E-9083-48BD-8BF1-43ED2D775B64}" presName="textNode" presStyleLbl="node1" presStyleIdx="1" presStyleCnt="5" custLinFactNeighborX="-37476" custLinFactNeighborY="-1605">
        <dgm:presLayoutVars>
          <dgm:bulletEnabled val="1"/>
        </dgm:presLayoutVars>
      </dgm:prSet>
      <dgm:spPr/>
      <dgm:t>
        <a:bodyPr/>
        <a:lstStyle/>
        <a:p>
          <a:endParaRPr lang="en-GB"/>
        </a:p>
      </dgm:t>
    </dgm:pt>
    <dgm:pt modelId="{0EDD6AC0-303C-49BE-934E-782C0F314CF6}" type="pres">
      <dgm:prSet presAssocID="{5F779136-8DCB-456E-8A6C-118640134BEB}" presName="sibTrans" presStyleCnt="0"/>
      <dgm:spPr/>
    </dgm:pt>
    <dgm:pt modelId="{AF73533C-A8C6-4F7F-A87C-F186EDFF1D55}" type="pres">
      <dgm:prSet presAssocID="{B455873D-40EA-43B7-A121-DC5C9D8002EE}" presName="textNode" presStyleLbl="node1" presStyleIdx="2" presStyleCnt="5" custLinFactNeighborX="-37476" custLinFactNeighborY="-1605">
        <dgm:presLayoutVars>
          <dgm:bulletEnabled val="1"/>
        </dgm:presLayoutVars>
      </dgm:prSet>
      <dgm:spPr/>
      <dgm:t>
        <a:bodyPr/>
        <a:lstStyle/>
        <a:p>
          <a:endParaRPr lang="en-GB"/>
        </a:p>
      </dgm:t>
    </dgm:pt>
    <dgm:pt modelId="{7711D629-351B-403E-8580-3E9EBA547F13}" type="pres">
      <dgm:prSet presAssocID="{91A1AEDA-2FCA-42DC-AAFA-A22E3B31F30A}" presName="sibTrans" presStyleCnt="0"/>
      <dgm:spPr/>
    </dgm:pt>
    <dgm:pt modelId="{7F5F16D6-D288-48AB-83E6-61010EEF0DDC}" type="pres">
      <dgm:prSet presAssocID="{6F296091-C084-4E02-B6F2-E02E0FB3498A}" presName="textNode" presStyleLbl="node1" presStyleIdx="3" presStyleCnt="5" custLinFactNeighborX="-37476" custLinFactNeighborY="-1605">
        <dgm:presLayoutVars>
          <dgm:bulletEnabled val="1"/>
        </dgm:presLayoutVars>
      </dgm:prSet>
      <dgm:spPr/>
      <dgm:t>
        <a:bodyPr/>
        <a:lstStyle/>
        <a:p>
          <a:endParaRPr lang="en-GB"/>
        </a:p>
      </dgm:t>
    </dgm:pt>
    <dgm:pt modelId="{42619210-07E4-430A-8217-092381E87088}" type="pres">
      <dgm:prSet presAssocID="{BFB4C98E-AADA-4A0C-ABAD-4CD4EFF3CB3B}" presName="sibTrans" presStyleCnt="0"/>
      <dgm:spPr/>
    </dgm:pt>
    <dgm:pt modelId="{9A7AEE1B-BD89-479C-9EA7-B8D8DBB519AB}" type="pres">
      <dgm:prSet presAssocID="{54F3CB74-3EC4-4A65-A0C9-AB821727F05D}" presName="textNode" presStyleLbl="node1" presStyleIdx="4" presStyleCnt="5" custLinFactNeighborX="-37476" custLinFactNeighborY="-1605">
        <dgm:presLayoutVars>
          <dgm:bulletEnabled val="1"/>
        </dgm:presLayoutVars>
      </dgm:prSet>
      <dgm:spPr/>
      <dgm:t>
        <a:bodyPr/>
        <a:lstStyle/>
        <a:p>
          <a:endParaRPr lang="en-GB"/>
        </a:p>
      </dgm:t>
    </dgm:pt>
  </dgm:ptLst>
  <dgm:cxnLst>
    <dgm:cxn modelId="{EF1BB4C4-02AA-45E6-9690-C10BA9EF7109}" srcId="{A3478B93-CEBE-45AD-9A66-91ABB176537E}" destId="{D97D5ADF-E1B2-408E-850D-A6BC279F351F}" srcOrd="0" destOrd="0" parTransId="{C4D44CC5-CB1D-4BCD-9F8C-6D3AE93DD4B3}" sibTransId="{EE464596-9087-4691-A4E2-FF6F0B06F95E}"/>
    <dgm:cxn modelId="{0B01AF18-5028-4E22-8499-A20CDC1CD90D}" type="presOf" srcId="{54F3CB74-3EC4-4A65-A0C9-AB821727F05D}" destId="{9A7AEE1B-BD89-479C-9EA7-B8D8DBB519AB}" srcOrd="0" destOrd="0" presId="urn:microsoft.com/office/officeart/2005/8/layout/hProcess9"/>
    <dgm:cxn modelId="{4FE8B34E-B34E-4EBF-AC19-10D61AC85883}" srcId="{A3478B93-CEBE-45AD-9A66-91ABB176537E}" destId="{54F3CB74-3EC4-4A65-A0C9-AB821727F05D}" srcOrd="4" destOrd="0" parTransId="{70E95552-09B7-4215-BA0D-80E641C1D8AD}" sibTransId="{516D6B8F-0D53-4AF1-B816-BAEB129AFE4C}"/>
    <dgm:cxn modelId="{1170C301-49C9-4D66-9FD9-39C8E4A62A5B}" type="presOf" srcId="{A3478B93-CEBE-45AD-9A66-91ABB176537E}" destId="{EAB5AEF8-DE22-467F-B2FB-C17D22F55752}" srcOrd="0" destOrd="0" presId="urn:microsoft.com/office/officeart/2005/8/layout/hProcess9"/>
    <dgm:cxn modelId="{93780158-C0AD-400A-BE25-878133F334A4}" type="presOf" srcId="{D97D5ADF-E1B2-408E-850D-A6BC279F351F}" destId="{FD232EE6-B853-4E68-A351-B7C13E5925C8}" srcOrd="0" destOrd="0" presId="urn:microsoft.com/office/officeart/2005/8/layout/hProcess9"/>
    <dgm:cxn modelId="{0DD53AEE-20C8-4AC0-8BE3-F594BCBD21D4}" type="presOf" srcId="{6F296091-C084-4E02-B6F2-E02E0FB3498A}" destId="{7F5F16D6-D288-48AB-83E6-61010EEF0DDC}" srcOrd="0" destOrd="0" presId="urn:microsoft.com/office/officeart/2005/8/layout/hProcess9"/>
    <dgm:cxn modelId="{1C207239-D87C-41A2-834A-B24A68E7D486}" srcId="{A3478B93-CEBE-45AD-9A66-91ABB176537E}" destId="{6F296091-C084-4E02-B6F2-E02E0FB3498A}" srcOrd="3" destOrd="0" parTransId="{F046AE03-B7F3-41F6-95C6-3101B5AE729E}" sibTransId="{BFB4C98E-AADA-4A0C-ABAD-4CD4EFF3CB3B}"/>
    <dgm:cxn modelId="{945EC118-0B0D-474D-8CE0-2EF7273BD309}" type="presOf" srcId="{D7C1033E-9083-48BD-8BF1-43ED2D775B64}" destId="{50FF83B5-99BD-4441-99F5-9BB880ADEFC0}" srcOrd="0" destOrd="0" presId="urn:microsoft.com/office/officeart/2005/8/layout/hProcess9"/>
    <dgm:cxn modelId="{75E0507C-70A6-47BB-BF39-257BA8B20946}" srcId="{A3478B93-CEBE-45AD-9A66-91ABB176537E}" destId="{D7C1033E-9083-48BD-8BF1-43ED2D775B64}" srcOrd="1" destOrd="0" parTransId="{AC12CDAF-859E-4ACD-B403-977B0FC0A201}" sibTransId="{5F779136-8DCB-456E-8A6C-118640134BEB}"/>
    <dgm:cxn modelId="{EECE6B71-D049-4299-A33E-2D02F9537806}" type="presOf" srcId="{B455873D-40EA-43B7-A121-DC5C9D8002EE}" destId="{AF73533C-A8C6-4F7F-A87C-F186EDFF1D55}" srcOrd="0" destOrd="0" presId="urn:microsoft.com/office/officeart/2005/8/layout/hProcess9"/>
    <dgm:cxn modelId="{1CB72650-CBE1-4010-A6D1-A42E4670D22E}" srcId="{A3478B93-CEBE-45AD-9A66-91ABB176537E}" destId="{B455873D-40EA-43B7-A121-DC5C9D8002EE}" srcOrd="2" destOrd="0" parTransId="{19A4E739-3CFE-41EE-9669-AFD447D21D4C}" sibTransId="{91A1AEDA-2FCA-42DC-AAFA-A22E3B31F30A}"/>
    <dgm:cxn modelId="{A72EABD2-07DD-461C-8175-052BC4D6853A}" type="presParOf" srcId="{EAB5AEF8-DE22-467F-B2FB-C17D22F55752}" destId="{FF9393E9-5085-4264-88E3-674465E954DC}" srcOrd="0" destOrd="0" presId="urn:microsoft.com/office/officeart/2005/8/layout/hProcess9"/>
    <dgm:cxn modelId="{6F5E32FD-09EE-4BB3-BA45-B746A2C7FF85}" type="presParOf" srcId="{EAB5AEF8-DE22-467F-B2FB-C17D22F55752}" destId="{C82E2341-0234-44A3-9A29-E0312AC93288}" srcOrd="1" destOrd="0" presId="urn:microsoft.com/office/officeart/2005/8/layout/hProcess9"/>
    <dgm:cxn modelId="{9AA261F8-35CC-4BF1-96BF-E64C831C014A}" type="presParOf" srcId="{C82E2341-0234-44A3-9A29-E0312AC93288}" destId="{FD232EE6-B853-4E68-A351-B7C13E5925C8}" srcOrd="0" destOrd="0" presId="urn:microsoft.com/office/officeart/2005/8/layout/hProcess9"/>
    <dgm:cxn modelId="{B31EACA2-206A-4EC0-AD03-26C1A47411C0}" type="presParOf" srcId="{C82E2341-0234-44A3-9A29-E0312AC93288}" destId="{E80CB910-C211-4109-9862-930CF891CB04}" srcOrd="1" destOrd="0" presId="urn:microsoft.com/office/officeart/2005/8/layout/hProcess9"/>
    <dgm:cxn modelId="{C28AAA45-4589-46A7-B1D6-1B963CDB4E21}" type="presParOf" srcId="{C82E2341-0234-44A3-9A29-E0312AC93288}" destId="{50FF83B5-99BD-4441-99F5-9BB880ADEFC0}" srcOrd="2" destOrd="0" presId="urn:microsoft.com/office/officeart/2005/8/layout/hProcess9"/>
    <dgm:cxn modelId="{3FF3B306-8573-4DC1-8F94-1ACA346E225E}" type="presParOf" srcId="{C82E2341-0234-44A3-9A29-E0312AC93288}" destId="{0EDD6AC0-303C-49BE-934E-782C0F314CF6}" srcOrd="3" destOrd="0" presId="urn:microsoft.com/office/officeart/2005/8/layout/hProcess9"/>
    <dgm:cxn modelId="{E41A80AF-8FD4-440F-8EFC-6E0198BB112B}" type="presParOf" srcId="{C82E2341-0234-44A3-9A29-E0312AC93288}" destId="{AF73533C-A8C6-4F7F-A87C-F186EDFF1D55}" srcOrd="4" destOrd="0" presId="urn:microsoft.com/office/officeart/2005/8/layout/hProcess9"/>
    <dgm:cxn modelId="{E5F51BF0-A9BA-4E0C-89E6-89E52704C830}" type="presParOf" srcId="{C82E2341-0234-44A3-9A29-E0312AC93288}" destId="{7711D629-351B-403E-8580-3E9EBA547F13}" srcOrd="5" destOrd="0" presId="urn:microsoft.com/office/officeart/2005/8/layout/hProcess9"/>
    <dgm:cxn modelId="{A522DA22-D1A4-47AC-BFBB-206AD17D2AAE}" type="presParOf" srcId="{C82E2341-0234-44A3-9A29-E0312AC93288}" destId="{7F5F16D6-D288-48AB-83E6-61010EEF0DDC}" srcOrd="6" destOrd="0" presId="urn:microsoft.com/office/officeart/2005/8/layout/hProcess9"/>
    <dgm:cxn modelId="{704B723E-E320-42F1-8036-3CB7C4C11EC5}" type="presParOf" srcId="{C82E2341-0234-44A3-9A29-E0312AC93288}" destId="{42619210-07E4-430A-8217-092381E87088}" srcOrd="7" destOrd="0" presId="urn:microsoft.com/office/officeart/2005/8/layout/hProcess9"/>
    <dgm:cxn modelId="{34A59B17-E7F6-47DF-8BAF-EE7C6860DED2}" type="presParOf" srcId="{C82E2341-0234-44A3-9A29-E0312AC93288}" destId="{9A7AEE1B-BD89-479C-9EA7-B8D8DBB519AB}" srcOrd="8" destOrd="0" presId="urn:microsoft.com/office/officeart/2005/8/layout/hProcess9"/>
  </dgm:cxnLst>
  <dgm:bg/>
  <dgm:whole/>
</dgm:dataModel>
</file>

<file path=ppt/diagrams/data2.xml><?xml version="1.0" encoding="utf-8"?>
<dgm:dataModel xmlns:dgm="http://schemas.openxmlformats.org/drawingml/2006/diagram" xmlns:a="http://schemas.openxmlformats.org/drawingml/2006/main">
  <dgm:ptLst>
    <dgm:pt modelId="{A3478B93-CEBE-45AD-9A66-91ABB176537E}" type="doc">
      <dgm:prSet loTypeId="urn:microsoft.com/office/officeart/2005/8/layout/hProcess9" loCatId="process" qsTypeId="urn:microsoft.com/office/officeart/2005/8/quickstyle/3d4" qsCatId="3D" csTypeId="urn:microsoft.com/office/officeart/2005/8/colors/accent1_2" csCatId="accent1" phldr="1"/>
      <dgm:spPr/>
    </dgm:pt>
    <dgm:pt modelId="{D97D5ADF-E1B2-408E-850D-A6BC279F351F}">
      <dgm:prSet phldrT="[Text]" custT="1"/>
      <dgm:spPr/>
      <dgm:t>
        <a:bodyPr/>
        <a:lstStyle/>
        <a:p>
          <a:r>
            <a:rPr lang="en-US" sz="1700" b="1" dirty="0" smtClean="0"/>
            <a:t> </a:t>
          </a:r>
          <a:endParaRPr lang="en-GB" sz="1700" b="1" dirty="0"/>
        </a:p>
      </dgm:t>
    </dgm:pt>
    <dgm:pt modelId="{C4D44CC5-CB1D-4BCD-9F8C-6D3AE93DD4B3}" type="parTrans" cxnId="{EF1BB4C4-02AA-45E6-9690-C10BA9EF7109}">
      <dgm:prSet/>
      <dgm:spPr/>
      <dgm:t>
        <a:bodyPr/>
        <a:lstStyle/>
        <a:p>
          <a:endParaRPr lang="en-GB"/>
        </a:p>
      </dgm:t>
    </dgm:pt>
    <dgm:pt modelId="{EE464596-9087-4691-A4E2-FF6F0B06F95E}" type="sibTrans" cxnId="{EF1BB4C4-02AA-45E6-9690-C10BA9EF7109}">
      <dgm:prSet/>
      <dgm:spPr/>
      <dgm:t>
        <a:bodyPr/>
        <a:lstStyle/>
        <a:p>
          <a:endParaRPr lang="en-GB"/>
        </a:p>
      </dgm:t>
    </dgm:pt>
    <dgm:pt modelId="{B455873D-40EA-43B7-A121-DC5C9D8002EE}">
      <dgm:prSet phldrT="[Text]"/>
      <dgm:spPr/>
      <dgm:t>
        <a:bodyPr/>
        <a:lstStyle/>
        <a:p>
          <a:r>
            <a:rPr lang="en-GB" b="1" dirty="0" smtClean="0"/>
            <a:t> </a:t>
          </a:r>
          <a:endParaRPr lang="en-GB" b="1" dirty="0"/>
        </a:p>
      </dgm:t>
    </dgm:pt>
    <dgm:pt modelId="{19A4E739-3CFE-41EE-9669-AFD447D21D4C}" type="parTrans" cxnId="{1CB72650-CBE1-4010-A6D1-A42E4670D22E}">
      <dgm:prSet/>
      <dgm:spPr/>
      <dgm:t>
        <a:bodyPr/>
        <a:lstStyle/>
        <a:p>
          <a:endParaRPr lang="en-GB"/>
        </a:p>
      </dgm:t>
    </dgm:pt>
    <dgm:pt modelId="{91A1AEDA-2FCA-42DC-AAFA-A22E3B31F30A}" type="sibTrans" cxnId="{1CB72650-CBE1-4010-A6D1-A42E4670D22E}">
      <dgm:prSet/>
      <dgm:spPr/>
      <dgm:t>
        <a:bodyPr/>
        <a:lstStyle/>
        <a:p>
          <a:endParaRPr lang="en-GB"/>
        </a:p>
      </dgm:t>
    </dgm:pt>
    <dgm:pt modelId="{6F296091-C084-4E02-B6F2-E02E0FB3498A}">
      <dgm:prSet phldrT="[Text]"/>
      <dgm:spPr/>
      <dgm:t>
        <a:bodyPr/>
        <a:lstStyle/>
        <a:p>
          <a:r>
            <a:rPr lang="en-GB" b="1" baseline="0" dirty="0" smtClean="0"/>
            <a:t> </a:t>
          </a:r>
          <a:endParaRPr lang="en-GB" b="1" baseline="0" dirty="0"/>
        </a:p>
      </dgm:t>
    </dgm:pt>
    <dgm:pt modelId="{F046AE03-B7F3-41F6-95C6-3101B5AE729E}" type="parTrans" cxnId="{1C207239-D87C-41A2-834A-B24A68E7D486}">
      <dgm:prSet/>
      <dgm:spPr/>
      <dgm:t>
        <a:bodyPr/>
        <a:lstStyle/>
        <a:p>
          <a:endParaRPr lang="en-GB"/>
        </a:p>
      </dgm:t>
    </dgm:pt>
    <dgm:pt modelId="{BFB4C98E-AADA-4A0C-ABAD-4CD4EFF3CB3B}" type="sibTrans" cxnId="{1C207239-D87C-41A2-834A-B24A68E7D486}">
      <dgm:prSet/>
      <dgm:spPr/>
      <dgm:t>
        <a:bodyPr/>
        <a:lstStyle/>
        <a:p>
          <a:endParaRPr lang="en-GB"/>
        </a:p>
      </dgm:t>
    </dgm:pt>
    <dgm:pt modelId="{D7C1033E-9083-48BD-8BF1-43ED2D775B64}">
      <dgm:prSet phldrT="[Text]" custT="1"/>
      <dgm:spPr/>
      <dgm:t>
        <a:bodyPr/>
        <a:lstStyle/>
        <a:p>
          <a:r>
            <a:rPr lang="en-GB" sz="1700" b="1" dirty="0" smtClean="0"/>
            <a:t> </a:t>
          </a:r>
          <a:endParaRPr lang="en-GB" sz="1700" b="1" dirty="0"/>
        </a:p>
      </dgm:t>
    </dgm:pt>
    <dgm:pt modelId="{AC12CDAF-859E-4ACD-B403-977B0FC0A201}" type="parTrans" cxnId="{75E0507C-70A6-47BB-BF39-257BA8B20946}">
      <dgm:prSet/>
      <dgm:spPr/>
      <dgm:t>
        <a:bodyPr/>
        <a:lstStyle/>
        <a:p>
          <a:endParaRPr lang="en-GB"/>
        </a:p>
      </dgm:t>
    </dgm:pt>
    <dgm:pt modelId="{5F779136-8DCB-456E-8A6C-118640134BEB}" type="sibTrans" cxnId="{75E0507C-70A6-47BB-BF39-257BA8B20946}">
      <dgm:prSet/>
      <dgm:spPr/>
      <dgm:t>
        <a:bodyPr/>
        <a:lstStyle/>
        <a:p>
          <a:endParaRPr lang="en-GB"/>
        </a:p>
      </dgm:t>
    </dgm:pt>
    <dgm:pt modelId="{54F3CB74-3EC4-4A65-A0C9-AB821727F05D}">
      <dgm:prSet phldrT="[Text]"/>
      <dgm:spPr/>
      <dgm:t>
        <a:bodyPr/>
        <a:lstStyle/>
        <a:p>
          <a:r>
            <a:rPr lang="en-ZA" b="1" baseline="0" dirty="0" smtClean="0"/>
            <a:t> </a:t>
          </a:r>
          <a:endParaRPr lang="en-GB" b="1" baseline="0" dirty="0"/>
        </a:p>
      </dgm:t>
    </dgm:pt>
    <dgm:pt modelId="{70E95552-09B7-4215-BA0D-80E641C1D8AD}" type="parTrans" cxnId="{4FE8B34E-B34E-4EBF-AC19-10D61AC85883}">
      <dgm:prSet/>
      <dgm:spPr/>
      <dgm:t>
        <a:bodyPr/>
        <a:lstStyle/>
        <a:p>
          <a:endParaRPr lang="en-GB"/>
        </a:p>
      </dgm:t>
    </dgm:pt>
    <dgm:pt modelId="{516D6B8F-0D53-4AF1-B816-BAEB129AFE4C}" type="sibTrans" cxnId="{4FE8B34E-B34E-4EBF-AC19-10D61AC85883}">
      <dgm:prSet/>
      <dgm:spPr/>
      <dgm:t>
        <a:bodyPr/>
        <a:lstStyle/>
        <a:p>
          <a:endParaRPr lang="en-GB"/>
        </a:p>
      </dgm:t>
    </dgm:pt>
    <dgm:pt modelId="{EAB5AEF8-DE22-467F-B2FB-C17D22F55752}" type="pres">
      <dgm:prSet presAssocID="{A3478B93-CEBE-45AD-9A66-91ABB176537E}" presName="CompostProcess" presStyleCnt="0">
        <dgm:presLayoutVars>
          <dgm:dir/>
          <dgm:resizeHandles val="exact"/>
        </dgm:presLayoutVars>
      </dgm:prSet>
      <dgm:spPr/>
    </dgm:pt>
    <dgm:pt modelId="{FF9393E9-5085-4264-88E3-674465E954DC}" type="pres">
      <dgm:prSet presAssocID="{A3478B93-CEBE-45AD-9A66-91ABB176537E}" presName="arrow" presStyleLbl="bgShp" presStyleIdx="0" presStyleCnt="1" custLinFactNeighborX="-1062" custLinFactNeighborY="-632"/>
      <dgm:spPr/>
    </dgm:pt>
    <dgm:pt modelId="{C82E2341-0234-44A3-9A29-E0312AC93288}" type="pres">
      <dgm:prSet presAssocID="{A3478B93-CEBE-45AD-9A66-91ABB176537E}" presName="linearProcess" presStyleCnt="0"/>
      <dgm:spPr/>
    </dgm:pt>
    <dgm:pt modelId="{FD232EE6-B853-4E68-A351-B7C13E5925C8}" type="pres">
      <dgm:prSet presAssocID="{D97D5ADF-E1B2-408E-850D-A6BC279F351F}" presName="textNode" presStyleLbl="node1" presStyleIdx="0" presStyleCnt="5" custLinFactNeighborY="-1605">
        <dgm:presLayoutVars>
          <dgm:bulletEnabled val="1"/>
        </dgm:presLayoutVars>
      </dgm:prSet>
      <dgm:spPr/>
      <dgm:t>
        <a:bodyPr/>
        <a:lstStyle/>
        <a:p>
          <a:endParaRPr lang="en-GB"/>
        </a:p>
      </dgm:t>
    </dgm:pt>
    <dgm:pt modelId="{E80CB910-C211-4109-9862-930CF891CB04}" type="pres">
      <dgm:prSet presAssocID="{EE464596-9087-4691-A4E2-FF6F0B06F95E}" presName="sibTrans" presStyleCnt="0"/>
      <dgm:spPr/>
    </dgm:pt>
    <dgm:pt modelId="{50FF83B5-99BD-4441-99F5-9BB880ADEFC0}" type="pres">
      <dgm:prSet presAssocID="{D7C1033E-9083-48BD-8BF1-43ED2D775B64}" presName="textNode" presStyleLbl="node1" presStyleIdx="1" presStyleCnt="5" custLinFactNeighborX="-37476" custLinFactNeighborY="-1605">
        <dgm:presLayoutVars>
          <dgm:bulletEnabled val="1"/>
        </dgm:presLayoutVars>
      </dgm:prSet>
      <dgm:spPr/>
      <dgm:t>
        <a:bodyPr/>
        <a:lstStyle/>
        <a:p>
          <a:endParaRPr lang="en-GB"/>
        </a:p>
      </dgm:t>
    </dgm:pt>
    <dgm:pt modelId="{0EDD6AC0-303C-49BE-934E-782C0F314CF6}" type="pres">
      <dgm:prSet presAssocID="{5F779136-8DCB-456E-8A6C-118640134BEB}" presName="sibTrans" presStyleCnt="0"/>
      <dgm:spPr/>
    </dgm:pt>
    <dgm:pt modelId="{AF73533C-A8C6-4F7F-A87C-F186EDFF1D55}" type="pres">
      <dgm:prSet presAssocID="{B455873D-40EA-43B7-A121-DC5C9D8002EE}" presName="textNode" presStyleLbl="node1" presStyleIdx="2" presStyleCnt="5" custLinFactNeighborX="-37476" custLinFactNeighborY="-1605">
        <dgm:presLayoutVars>
          <dgm:bulletEnabled val="1"/>
        </dgm:presLayoutVars>
      </dgm:prSet>
      <dgm:spPr/>
      <dgm:t>
        <a:bodyPr/>
        <a:lstStyle/>
        <a:p>
          <a:endParaRPr lang="en-GB"/>
        </a:p>
      </dgm:t>
    </dgm:pt>
    <dgm:pt modelId="{7711D629-351B-403E-8580-3E9EBA547F13}" type="pres">
      <dgm:prSet presAssocID="{91A1AEDA-2FCA-42DC-AAFA-A22E3B31F30A}" presName="sibTrans" presStyleCnt="0"/>
      <dgm:spPr/>
    </dgm:pt>
    <dgm:pt modelId="{7F5F16D6-D288-48AB-83E6-61010EEF0DDC}" type="pres">
      <dgm:prSet presAssocID="{6F296091-C084-4E02-B6F2-E02E0FB3498A}" presName="textNode" presStyleLbl="node1" presStyleIdx="3" presStyleCnt="5" custLinFactNeighborX="-37476" custLinFactNeighborY="-1605">
        <dgm:presLayoutVars>
          <dgm:bulletEnabled val="1"/>
        </dgm:presLayoutVars>
      </dgm:prSet>
      <dgm:spPr/>
      <dgm:t>
        <a:bodyPr/>
        <a:lstStyle/>
        <a:p>
          <a:endParaRPr lang="en-GB"/>
        </a:p>
      </dgm:t>
    </dgm:pt>
    <dgm:pt modelId="{42619210-07E4-430A-8217-092381E87088}" type="pres">
      <dgm:prSet presAssocID="{BFB4C98E-AADA-4A0C-ABAD-4CD4EFF3CB3B}" presName="sibTrans" presStyleCnt="0"/>
      <dgm:spPr/>
    </dgm:pt>
    <dgm:pt modelId="{9A7AEE1B-BD89-479C-9EA7-B8D8DBB519AB}" type="pres">
      <dgm:prSet presAssocID="{54F3CB74-3EC4-4A65-A0C9-AB821727F05D}" presName="textNode" presStyleLbl="node1" presStyleIdx="4" presStyleCnt="5" custLinFactNeighborX="-37476" custLinFactNeighborY="-1605">
        <dgm:presLayoutVars>
          <dgm:bulletEnabled val="1"/>
        </dgm:presLayoutVars>
      </dgm:prSet>
      <dgm:spPr/>
      <dgm:t>
        <a:bodyPr/>
        <a:lstStyle/>
        <a:p>
          <a:endParaRPr lang="en-GB"/>
        </a:p>
      </dgm:t>
    </dgm:pt>
  </dgm:ptLst>
  <dgm:cxnLst>
    <dgm:cxn modelId="{EF1BB4C4-02AA-45E6-9690-C10BA9EF7109}" srcId="{A3478B93-CEBE-45AD-9A66-91ABB176537E}" destId="{D97D5ADF-E1B2-408E-850D-A6BC279F351F}" srcOrd="0" destOrd="0" parTransId="{C4D44CC5-CB1D-4BCD-9F8C-6D3AE93DD4B3}" sibTransId="{EE464596-9087-4691-A4E2-FF6F0B06F95E}"/>
    <dgm:cxn modelId="{8B35C9E7-D0E3-4B02-B788-8F009AFF0CE4}" type="presOf" srcId="{D7C1033E-9083-48BD-8BF1-43ED2D775B64}" destId="{50FF83B5-99BD-4441-99F5-9BB880ADEFC0}" srcOrd="0" destOrd="0" presId="urn:microsoft.com/office/officeart/2005/8/layout/hProcess9"/>
    <dgm:cxn modelId="{55B69B8A-937D-428E-B567-A63995AEF74D}" type="presOf" srcId="{6F296091-C084-4E02-B6F2-E02E0FB3498A}" destId="{7F5F16D6-D288-48AB-83E6-61010EEF0DDC}" srcOrd="0" destOrd="0" presId="urn:microsoft.com/office/officeart/2005/8/layout/hProcess9"/>
    <dgm:cxn modelId="{4FE8B34E-B34E-4EBF-AC19-10D61AC85883}" srcId="{A3478B93-CEBE-45AD-9A66-91ABB176537E}" destId="{54F3CB74-3EC4-4A65-A0C9-AB821727F05D}" srcOrd="4" destOrd="0" parTransId="{70E95552-09B7-4215-BA0D-80E641C1D8AD}" sibTransId="{516D6B8F-0D53-4AF1-B816-BAEB129AFE4C}"/>
    <dgm:cxn modelId="{A013AB15-BD29-4654-96C3-D8B29BFA9448}" type="presOf" srcId="{54F3CB74-3EC4-4A65-A0C9-AB821727F05D}" destId="{9A7AEE1B-BD89-479C-9EA7-B8D8DBB519AB}" srcOrd="0" destOrd="0" presId="urn:microsoft.com/office/officeart/2005/8/layout/hProcess9"/>
    <dgm:cxn modelId="{2DFD3F94-F04F-47C1-ADD0-E833C58A5B33}" type="presOf" srcId="{B455873D-40EA-43B7-A121-DC5C9D8002EE}" destId="{AF73533C-A8C6-4F7F-A87C-F186EDFF1D55}" srcOrd="0" destOrd="0" presId="urn:microsoft.com/office/officeart/2005/8/layout/hProcess9"/>
    <dgm:cxn modelId="{9F4D2E59-D092-459D-B0C6-3B45ABAD538A}" type="presOf" srcId="{D97D5ADF-E1B2-408E-850D-A6BC279F351F}" destId="{FD232EE6-B853-4E68-A351-B7C13E5925C8}" srcOrd="0" destOrd="0" presId="urn:microsoft.com/office/officeart/2005/8/layout/hProcess9"/>
    <dgm:cxn modelId="{1C207239-D87C-41A2-834A-B24A68E7D486}" srcId="{A3478B93-CEBE-45AD-9A66-91ABB176537E}" destId="{6F296091-C084-4E02-B6F2-E02E0FB3498A}" srcOrd="3" destOrd="0" parTransId="{F046AE03-B7F3-41F6-95C6-3101B5AE729E}" sibTransId="{BFB4C98E-AADA-4A0C-ABAD-4CD4EFF3CB3B}"/>
    <dgm:cxn modelId="{75E0507C-70A6-47BB-BF39-257BA8B20946}" srcId="{A3478B93-CEBE-45AD-9A66-91ABB176537E}" destId="{D7C1033E-9083-48BD-8BF1-43ED2D775B64}" srcOrd="1" destOrd="0" parTransId="{AC12CDAF-859E-4ACD-B403-977B0FC0A201}" sibTransId="{5F779136-8DCB-456E-8A6C-118640134BEB}"/>
    <dgm:cxn modelId="{1CB72650-CBE1-4010-A6D1-A42E4670D22E}" srcId="{A3478B93-CEBE-45AD-9A66-91ABB176537E}" destId="{B455873D-40EA-43B7-A121-DC5C9D8002EE}" srcOrd="2" destOrd="0" parTransId="{19A4E739-3CFE-41EE-9669-AFD447D21D4C}" sibTransId="{91A1AEDA-2FCA-42DC-AAFA-A22E3B31F30A}"/>
    <dgm:cxn modelId="{C75F6DFC-13EA-4836-93B5-DB81307D6632}" type="presOf" srcId="{A3478B93-CEBE-45AD-9A66-91ABB176537E}" destId="{EAB5AEF8-DE22-467F-B2FB-C17D22F55752}" srcOrd="0" destOrd="0" presId="urn:microsoft.com/office/officeart/2005/8/layout/hProcess9"/>
    <dgm:cxn modelId="{C56D9154-1A7B-414C-9876-CC88D201D3A7}" type="presParOf" srcId="{EAB5AEF8-DE22-467F-B2FB-C17D22F55752}" destId="{FF9393E9-5085-4264-88E3-674465E954DC}" srcOrd="0" destOrd="0" presId="urn:microsoft.com/office/officeart/2005/8/layout/hProcess9"/>
    <dgm:cxn modelId="{17B80D25-F80B-4620-9C3F-D9E0EC4B472F}" type="presParOf" srcId="{EAB5AEF8-DE22-467F-B2FB-C17D22F55752}" destId="{C82E2341-0234-44A3-9A29-E0312AC93288}" srcOrd="1" destOrd="0" presId="urn:microsoft.com/office/officeart/2005/8/layout/hProcess9"/>
    <dgm:cxn modelId="{932A4E02-FD59-428F-94E2-D3B29C923A44}" type="presParOf" srcId="{C82E2341-0234-44A3-9A29-E0312AC93288}" destId="{FD232EE6-B853-4E68-A351-B7C13E5925C8}" srcOrd="0" destOrd="0" presId="urn:microsoft.com/office/officeart/2005/8/layout/hProcess9"/>
    <dgm:cxn modelId="{ABDD8C0B-8421-4E23-A2ED-D00734A31020}" type="presParOf" srcId="{C82E2341-0234-44A3-9A29-E0312AC93288}" destId="{E80CB910-C211-4109-9862-930CF891CB04}" srcOrd="1" destOrd="0" presId="urn:microsoft.com/office/officeart/2005/8/layout/hProcess9"/>
    <dgm:cxn modelId="{36851EBC-55BE-4B0C-BF89-03AE6076D256}" type="presParOf" srcId="{C82E2341-0234-44A3-9A29-E0312AC93288}" destId="{50FF83B5-99BD-4441-99F5-9BB880ADEFC0}" srcOrd="2" destOrd="0" presId="urn:microsoft.com/office/officeart/2005/8/layout/hProcess9"/>
    <dgm:cxn modelId="{E243F100-59A1-4290-9466-DF0DD5907807}" type="presParOf" srcId="{C82E2341-0234-44A3-9A29-E0312AC93288}" destId="{0EDD6AC0-303C-49BE-934E-782C0F314CF6}" srcOrd="3" destOrd="0" presId="urn:microsoft.com/office/officeart/2005/8/layout/hProcess9"/>
    <dgm:cxn modelId="{7562E7F9-96EC-4E5A-B16B-FC495D95A8F0}" type="presParOf" srcId="{C82E2341-0234-44A3-9A29-E0312AC93288}" destId="{AF73533C-A8C6-4F7F-A87C-F186EDFF1D55}" srcOrd="4" destOrd="0" presId="urn:microsoft.com/office/officeart/2005/8/layout/hProcess9"/>
    <dgm:cxn modelId="{E8788406-2340-4927-9D80-EF1756EFF52B}" type="presParOf" srcId="{C82E2341-0234-44A3-9A29-E0312AC93288}" destId="{7711D629-351B-403E-8580-3E9EBA547F13}" srcOrd="5" destOrd="0" presId="urn:microsoft.com/office/officeart/2005/8/layout/hProcess9"/>
    <dgm:cxn modelId="{95433760-1294-4094-A407-B468E9AF0825}" type="presParOf" srcId="{C82E2341-0234-44A3-9A29-E0312AC93288}" destId="{7F5F16D6-D288-48AB-83E6-61010EEF0DDC}" srcOrd="6" destOrd="0" presId="urn:microsoft.com/office/officeart/2005/8/layout/hProcess9"/>
    <dgm:cxn modelId="{D2CE8771-B789-4FC9-BA80-DC21442E6813}" type="presParOf" srcId="{C82E2341-0234-44A3-9A29-E0312AC93288}" destId="{42619210-07E4-430A-8217-092381E87088}" srcOrd="7" destOrd="0" presId="urn:microsoft.com/office/officeart/2005/8/layout/hProcess9"/>
    <dgm:cxn modelId="{B01BED27-C55F-4E9E-87F5-B2AAE77DEBAF}" type="presParOf" srcId="{C82E2341-0234-44A3-9A29-E0312AC93288}" destId="{9A7AEE1B-BD89-479C-9EA7-B8D8DBB519AB}" srcOrd="8" destOrd="0" presId="urn:microsoft.com/office/officeart/2005/8/layout/hProcess9"/>
  </dgm:cxnLst>
  <dgm:bg/>
  <dgm:whole/>
</dgm:dataModel>
</file>

<file path=ppt/diagrams/data3.xml><?xml version="1.0" encoding="utf-8"?>
<dgm:dataModel xmlns:dgm="http://schemas.openxmlformats.org/drawingml/2006/diagram" xmlns:a="http://schemas.openxmlformats.org/drawingml/2006/main">
  <dgm:ptLst>
    <dgm:pt modelId="{A3478B93-CEBE-45AD-9A66-91ABB176537E}" type="doc">
      <dgm:prSet loTypeId="urn:microsoft.com/office/officeart/2005/8/layout/hProcess9" loCatId="process" qsTypeId="urn:microsoft.com/office/officeart/2005/8/quickstyle/3d4" qsCatId="3D" csTypeId="urn:microsoft.com/office/officeart/2005/8/colors/accent1_2" csCatId="accent1" phldr="1"/>
      <dgm:spPr/>
    </dgm:pt>
    <dgm:pt modelId="{D97D5ADF-E1B2-408E-850D-A6BC279F351F}">
      <dgm:prSet phldrT="[Text]" custT="1"/>
      <dgm:spPr/>
      <dgm:t>
        <a:bodyPr/>
        <a:lstStyle/>
        <a:p>
          <a:r>
            <a:rPr lang="en-US" sz="1700" b="1" dirty="0" smtClean="0"/>
            <a:t> </a:t>
          </a:r>
          <a:endParaRPr lang="en-GB" sz="1700" b="1" dirty="0"/>
        </a:p>
      </dgm:t>
    </dgm:pt>
    <dgm:pt modelId="{C4D44CC5-CB1D-4BCD-9F8C-6D3AE93DD4B3}" type="parTrans" cxnId="{EF1BB4C4-02AA-45E6-9690-C10BA9EF7109}">
      <dgm:prSet/>
      <dgm:spPr/>
      <dgm:t>
        <a:bodyPr/>
        <a:lstStyle/>
        <a:p>
          <a:endParaRPr lang="en-GB"/>
        </a:p>
      </dgm:t>
    </dgm:pt>
    <dgm:pt modelId="{EE464596-9087-4691-A4E2-FF6F0B06F95E}" type="sibTrans" cxnId="{EF1BB4C4-02AA-45E6-9690-C10BA9EF7109}">
      <dgm:prSet/>
      <dgm:spPr/>
      <dgm:t>
        <a:bodyPr/>
        <a:lstStyle/>
        <a:p>
          <a:endParaRPr lang="en-GB"/>
        </a:p>
      </dgm:t>
    </dgm:pt>
    <dgm:pt modelId="{B455873D-40EA-43B7-A121-DC5C9D8002EE}">
      <dgm:prSet phldrT="[Text]"/>
      <dgm:spPr/>
      <dgm:t>
        <a:bodyPr/>
        <a:lstStyle/>
        <a:p>
          <a:r>
            <a:rPr lang="en-GB" b="1" dirty="0" smtClean="0"/>
            <a:t> </a:t>
          </a:r>
          <a:endParaRPr lang="en-GB" b="1" dirty="0"/>
        </a:p>
      </dgm:t>
    </dgm:pt>
    <dgm:pt modelId="{19A4E739-3CFE-41EE-9669-AFD447D21D4C}" type="parTrans" cxnId="{1CB72650-CBE1-4010-A6D1-A42E4670D22E}">
      <dgm:prSet/>
      <dgm:spPr/>
      <dgm:t>
        <a:bodyPr/>
        <a:lstStyle/>
        <a:p>
          <a:endParaRPr lang="en-GB"/>
        </a:p>
      </dgm:t>
    </dgm:pt>
    <dgm:pt modelId="{91A1AEDA-2FCA-42DC-AAFA-A22E3B31F30A}" type="sibTrans" cxnId="{1CB72650-CBE1-4010-A6D1-A42E4670D22E}">
      <dgm:prSet/>
      <dgm:spPr/>
      <dgm:t>
        <a:bodyPr/>
        <a:lstStyle/>
        <a:p>
          <a:endParaRPr lang="en-GB"/>
        </a:p>
      </dgm:t>
    </dgm:pt>
    <dgm:pt modelId="{6F296091-C084-4E02-B6F2-E02E0FB3498A}">
      <dgm:prSet phldrT="[Text]"/>
      <dgm:spPr/>
      <dgm:t>
        <a:bodyPr/>
        <a:lstStyle/>
        <a:p>
          <a:r>
            <a:rPr lang="en-GB" b="1" baseline="0" dirty="0" smtClean="0"/>
            <a:t> </a:t>
          </a:r>
          <a:endParaRPr lang="en-GB" b="1" baseline="0" dirty="0"/>
        </a:p>
      </dgm:t>
    </dgm:pt>
    <dgm:pt modelId="{F046AE03-B7F3-41F6-95C6-3101B5AE729E}" type="parTrans" cxnId="{1C207239-D87C-41A2-834A-B24A68E7D486}">
      <dgm:prSet/>
      <dgm:spPr/>
      <dgm:t>
        <a:bodyPr/>
        <a:lstStyle/>
        <a:p>
          <a:endParaRPr lang="en-GB"/>
        </a:p>
      </dgm:t>
    </dgm:pt>
    <dgm:pt modelId="{BFB4C98E-AADA-4A0C-ABAD-4CD4EFF3CB3B}" type="sibTrans" cxnId="{1C207239-D87C-41A2-834A-B24A68E7D486}">
      <dgm:prSet/>
      <dgm:spPr/>
      <dgm:t>
        <a:bodyPr/>
        <a:lstStyle/>
        <a:p>
          <a:endParaRPr lang="en-GB"/>
        </a:p>
      </dgm:t>
    </dgm:pt>
    <dgm:pt modelId="{D7C1033E-9083-48BD-8BF1-43ED2D775B64}">
      <dgm:prSet phldrT="[Text]" custT="1"/>
      <dgm:spPr/>
      <dgm:t>
        <a:bodyPr/>
        <a:lstStyle/>
        <a:p>
          <a:r>
            <a:rPr lang="en-GB" sz="1700" b="1" dirty="0" smtClean="0"/>
            <a:t> </a:t>
          </a:r>
          <a:endParaRPr lang="en-GB" sz="1700" b="1" dirty="0"/>
        </a:p>
      </dgm:t>
    </dgm:pt>
    <dgm:pt modelId="{AC12CDAF-859E-4ACD-B403-977B0FC0A201}" type="parTrans" cxnId="{75E0507C-70A6-47BB-BF39-257BA8B20946}">
      <dgm:prSet/>
      <dgm:spPr/>
      <dgm:t>
        <a:bodyPr/>
        <a:lstStyle/>
        <a:p>
          <a:endParaRPr lang="en-GB"/>
        </a:p>
      </dgm:t>
    </dgm:pt>
    <dgm:pt modelId="{5F779136-8DCB-456E-8A6C-118640134BEB}" type="sibTrans" cxnId="{75E0507C-70A6-47BB-BF39-257BA8B20946}">
      <dgm:prSet/>
      <dgm:spPr/>
      <dgm:t>
        <a:bodyPr/>
        <a:lstStyle/>
        <a:p>
          <a:endParaRPr lang="en-GB"/>
        </a:p>
      </dgm:t>
    </dgm:pt>
    <dgm:pt modelId="{54F3CB74-3EC4-4A65-A0C9-AB821727F05D}">
      <dgm:prSet phldrT="[Text]"/>
      <dgm:spPr/>
      <dgm:t>
        <a:bodyPr/>
        <a:lstStyle/>
        <a:p>
          <a:r>
            <a:rPr lang="en-ZA" b="1" baseline="0" dirty="0" smtClean="0"/>
            <a:t> </a:t>
          </a:r>
          <a:endParaRPr lang="en-GB" b="1" baseline="0" dirty="0"/>
        </a:p>
      </dgm:t>
    </dgm:pt>
    <dgm:pt modelId="{70E95552-09B7-4215-BA0D-80E641C1D8AD}" type="parTrans" cxnId="{4FE8B34E-B34E-4EBF-AC19-10D61AC85883}">
      <dgm:prSet/>
      <dgm:spPr/>
      <dgm:t>
        <a:bodyPr/>
        <a:lstStyle/>
        <a:p>
          <a:endParaRPr lang="en-GB"/>
        </a:p>
      </dgm:t>
    </dgm:pt>
    <dgm:pt modelId="{516D6B8F-0D53-4AF1-B816-BAEB129AFE4C}" type="sibTrans" cxnId="{4FE8B34E-B34E-4EBF-AC19-10D61AC85883}">
      <dgm:prSet/>
      <dgm:spPr/>
      <dgm:t>
        <a:bodyPr/>
        <a:lstStyle/>
        <a:p>
          <a:endParaRPr lang="en-GB"/>
        </a:p>
      </dgm:t>
    </dgm:pt>
    <dgm:pt modelId="{EAB5AEF8-DE22-467F-B2FB-C17D22F55752}" type="pres">
      <dgm:prSet presAssocID="{A3478B93-CEBE-45AD-9A66-91ABB176537E}" presName="CompostProcess" presStyleCnt="0">
        <dgm:presLayoutVars>
          <dgm:dir/>
          <dgm:resizeHandles val="exact"/>
        </dgm:presLayoutVars>
      </dgm:prSet>
      <dgm:spPr/>
    </dgm:pt>
    <dgm:pt modelId="{FF9393E9-5085-4264-88E3-674465E954DC}" type="pres">
      <dgm:prSet presAssocID="{A3478B93-CEBE-45AD-9A66-91ABB176537E}" presName="arrow" presStyleLbl="bgShp" presStyleIdx="0" presStyleCnt="1" custLinFactNeighborX="-1062" custLinFactNeighborY="-632"/>
      <dgm:spPr/>
    </dgm:pt>
    <dgm:pt modelId="{C82E2341-0234-44A3-9A29-E0312AC93288}" type="pres">
      <dgm:prSet presAssocID="{A3478B93-CEBE-45AD-9A66-91ABB176537E}" presName="linearProcess" presStyleCnt="0"/>
      <dgm:spPr/>
    </dgm:pt>
    <dgm:pt modelId="{FD232EE6-B853-4E68-A351-B7C13E5925C8}" type="pres">
      <dgm:prSet presAssocID="{D97D5ADF-E1B2-408E-850D-A6BC279F351F}" presName="textNode" presStyleLbl="node1" presStyleIdx="0" presStyleCnt="5" custLinFactNeighborY="-1605">
        <dgm:presLayoutVars>
          <dgm:bulletEnabled val="1"/>
        </dgm:presLayoutVars>
      </dgm:prSet>
      <dgm:spPr/>
      <dgm:t>
        <a:bodyPr/>
        <a:lstStyle/>
        <a:p>
          <a:endParaRPr lang="en-GB"/>
        </a:p>
      </dgm:t>
    </dgm:pt>
    <dgm:pt modelId="{E80CB910-C211-4109-9862-930CF891CB04}" type="pres">
      <dgm:prSet presAssocID="{EE464596-9087-4691-A4E2-FF6F0B06F95E}" presName="sibTrans" presStyleCnt="0"/>
      <dgm:spPr/>
    </dgm:pt>
    <dgm:pt modelId="{50FF83B5-99BD-4441-99F5-9BB880ADEFC0}" type="pres">
      <dgm:prSet presAssocID="{D7C1033E-9083-48BD-8BF1-43ED2D775B64}" presName="textNode" presStyleLbl="node1" presStyleIdx="1" presStyleCnt="5" custLinFactNeighborX="-37476" custLinFactNeighborY="-1605">
        <dgm:presLayoutVars>
          <dgm:bulletEnabled val="1"/>
        </dgm:presLayoutVars>
      </dgm:prSet>
      <dgm:spPr/>
      <dgm:t>
        <a:bodyPr/>
        <a:lstStyle/>
        <a:p>
          <a:endParaRPr lang="en-GB"/>
        </a:p>
      </dgm:t>
    </dgm:pt>
    <dgm:pt modelId="{0EDD6AC0-303C-49BE-934E-782C0F314CF6}" type="pres">
      <dgm:prSet presAssocID="{5F779136-8DCB-456E-8A6C-118640134BEB}" presName="sibTrans" presStyleCnt="0"/>
      <dgm:spPr/>
    </dgm:pt>
    <dgm:pt modelId="{AF73533C-A8C6-4F7F-A87C-F186EDFF1D55}" type="pres">
      <dgm:prSet presAssocID="{B455873D-40EA-43B7-A121-DC5C9D8002EE}" presName="textNode" presStyleLbl="node1" presStyleIdx="2" presStyleCnt="5" custLinFactNeighborX="-37476" custLinFactNeighborY="-1605">
        <dgm:presLayoutVars>
          <dgm:bulletEnabled val="1"/>
        </dgm:presLayoutVars>
      </dgm:prSet>
      <dgm:spPr/>
      <dgm:t>
        <a:bodyPr/>
        <a:lstStyle/>
        <a:p>
          <a:endParaRPr lang="en-GB"/>
        </a:p>
      </dgm:t>
    </dgm:pt>
    <dgm:pt modelId="{7711D629-351B-403E-8580-3E9EBA547F13}" type="pres">
      <dgm:prSet presAssocID="{91A1AEDA-2FCA-42DC-AAFA-A22E3B31F30A}" presName="sibTrans" presStyleCnt="0"/>
      <dgm:spPr/>
    </dgm:pt>
    <dgm:pt modelId="{7F5F16D6-D288-48AB-83E6-61010EEF0DDC}" type="pres">
      <dgm:prSet presAssocID="{6F296091-C084-4E02-B6F2-E02E0FB3498A}" presName="textNode" presStyleLbl="node1" presStyleIdx="3" presStyleCnt="5" custLinFactNeighborX="-37476" custLinFactNeighborY="-1605">
        <dgm:presLayoutVars>
          <dgm:bulletEnabled val="1"/>
        </dgm:presLayoutVars>
      </dgm:prSet>
      <dgm:spPr/>
      <dgm:t>
        <a:bodyPr/>
        <a:lstStyle/>
        <a:p>
          <a:endParaRPr lang="en-GB"/>
        </a:p>
      </dgm:t>
    </dgm:pt>
    <dgm:pt modelId="{42619210-07E4-430A-8217-092381E87088}" type="pres">
      <dgm:prSet presAssocID="{BFB4C98E-AADA-4A0C-ABAD-4CD4EFF3CB3B}" presName="sibTrans" presStyleCnt="0"/>
      <dgm:spPr/>
    </dgm:pt>
    <dgm:pt modelId="{9A7AEE1B-BD89-479C-9EA7-B8D8DBB519AB}" type="pres">
      <dgm:prSet presAssocID="{54F3CB74-3EC4-4A65-A0C9-AB821727F05D}" presName="textNode" presStyleLbl="node1" presStyleIdx="4" presStyleCnt="5" custLinFactNeighborX="-37476" custLinFactNeighborY="-1605">
        <dgm:presLayoutVars>
          <dgm:bulletEnabled val="1"/>
        </dgm:presLayoutVars>
      </dgm:prSet>
      <dgm:spPr/>
      <dgm:t>
        <a:bodyPr/>
        <a:lstStyle/>
        <a:p>
          <a:endParaRPr lang="en-GB"/>
        </a:p>
      </dgm:t>
    </dgm:pt>
  </dgm:ptLst>
  <dgm:cxnLst>
    <dgm:cxn modelId="{97AC9E2B-0B2B-4426-9120-06076D20C928}" type="presOf" srcId="{D97D5ADF-E1B2-408E-850D-A6BC279F351F}" destId="{FD232EE6-B853-4E68-A351-B7C13E5925C8}" srcOrd="0" destOrd="0" presId="urn:microsoft.com/office/officeart/2005/8/layout/hProcess9"/>
    <dgm:cxn modelId="{EF1BB4C4-02AA-45E6-9690-C10BA9EF7109}" srcId="{A3478B93-CEBE-45AD-9A66-91ABB176537E}" destId="{D97D5ADF-E1B2-408E-850D-A6BC279F351F}" srcOrd="0" destOrd="0" parTransId="{C4D44CC5-CB1D-4BCD-9F8C-6D3AE93DD4B3}" sibTransId="{EE464596-9087-4691-A4E2-FF6F0B06F95E}"/>
    <dgm:cxn modelId="{117F47BD-C4F7-4435-9581-D6E3E5D1C706}" type="presOf" srcId="{B455873D-40EA-43B7-A121-DC5C9D8002EE}" destId="{AF73533C-A8C6-4F7F-A87C-F186EDFF1D55}" srcOrd="0" destOrd="0" presId="urn:microsoft.com/office/officeart/2005/8/layout/hProcess9"/>
    <dgm:cxn modelId="{4FE8B34E-B34E-4EBF-AC19-10D61AC85883}" srcId="{A3478B93-CEBE-45AD-9A66-91ABB176537E}" destId="{54F3CB74-3EC4-4A65-A0C9-AB821727F05D}" srcOrd="4" destOrd="0" parTransId="{70E95552-09B7-4215-BA0D-80E641C1D8AD}" sibTransId="{516D6B8F-0D53-4AF1-B816-BAEB129AFE4C}"/>
    <dgm:cxn modelId="{3400EF60-F702-48AD-A717-F750AFB7EE12}" type="presOf" srcId="{54F3CB74-3EC4-4A65-A0C9-AB821727F05D}" destId="{9A7AEE1B-BD89-479C-9EA7-B8D8DBB519AB}" srcOrd="0" destOrd="0" presId="urn:microsoft.com/office/officeart/2005/8/layout/hProcess9"/>
    <dgm:cxn modelId="{027E45B2-3C65-4FA0-8E57-74B580F59539}" type="presOf" srcId="{6F296091-C084-4E02-B6F2-E02E0FB3498A}" destId="{7F5F16D6-D288-48AB-83E6-61010EEF0DDC}" srcOrd="0" destOrd="0" presId="urn:microsoft.com/office/officeart/2005/8/layout/hProcess9"/>
    <dgm:cxn modelId="{16C79EEB-9AB3-4174-870F-5F2684E7644C}" type="presOf" srcId="{A3478B93-CEBE-45AD-9A66-91ABB176537E}" destId="{EAB5AEF8-DE22-467F-B2FB-C17D22F55752}" srcOrd="0" destOrd="0" presId="urn:microsoft.com/office/officeart/2005/8/layout/hProcess9"/>
    <dgm:cxn modelId="{1C207239-D87C-41A2-834A-B24A68E7D486}" srcId="{A3478B93-CEBE-45AD-9A66-91ABB176537E}" destId="{6F296091-C084-4E02-B6F2-E02E0FB3498A}" srcOrd="3" destOrd="0" parTransId="{F046AE03-B7F3-41F6-95C6-3101B5AE729E}" sibTransId="{BFB4C98E-AADA-4A0C-ABAD-4CD4EFF3CB3B}"/>
    <dgm:cxn modelId="{75E0507C-70A6-47BB-BF39-257BA8B20946}" srcId="{A3478B93-CEBE-45AD-9A66-91ABB176537E}" destId="{D7C1033E-9083-48BD-8BF1-43ED2D775B64}" srcOrd="1" destOrd="0" parTransId="{AC12CDAF-859E-4ACD-B403-977B0FC0A201}" sibTransId="{5F779136-8DCB-456E-8A6C-118640134BEB}"/>
    <dgm:cxn modelId="{7A7017B3-2D36-4023-9F98-4BE62CE5FC99}" type="presOf" srcId="{D7C1033E-9083-48BD-8BF1-43ED2D775B64}" destId="{50FF83B5-99BD-4441-99F5-9BB880ADEFC0}" srcOrd="0" destOrd="0" presId="urn:microsoft.com/office/officeart/2005/8/layout/hProcess9"/>
    <dgm:cxn modelId="{1CB72650-CBE1-4010-A6D1-A42E4670D22E}" srcId="{A3478B93-CEBE-45AD-9A66-91ABB176537E}" destId="{B455873D-40EA-43B7-A121-DC5C9D8002EE}" srcOrd="2" destOrd="0" parTransId="{19A4E739-3CFE-41EE-9669-AFD447D21D4C}" sibTransId="{91A1AEDA-2FCA-42DC-AAFA-A22E3B31F30A}"/>
    <dgm:cxn modelId="{D0C55C54-9A95-467B-A6B4-E2E58F1CE9CB}" type="presParOf" srcId="{EAB5AEF8-DE22-467F-B2FB-C17D22F55752}" destId="{FF9393E9-5085-4264-88E3-674465E954DC}" srcOrd="0" destOrd="0" presId="urn:microsoft.com/office/officeart/2005/8/layout/hProcess9"/>
    <dgm:cxn modelId="{8C2949F1-8854-43CA-8617-D3AE138F70EA}" type="presParOf" srcId="{EAB5AEF8-DE22-467F-B2FB-C17D22F55752}" destId="{C82E2341-0234-44A3-9A29-E0312AC93288}" srcOrd="1" destOrd="0" presId="urn:microsoft.com/office/officeart/2005/8/layout/hProcess9"/>
    <dgm:cxn modelId="{DD8F194A-9DB9-419A-9802-228EAE82E112}" type="presParOf" srcId="{C82E2341-0234-44A3-9A29-E0312AC93288}" destId="{FD232EE6-B853-4E68-A351-B7C13E5925C8}" srcOrd="0" destOrd="0" presId="urn:microsoft.com/office/officeart/2005/8/layout/hProcess9"/>
    <dgm:cxn modelId="{24EE232F-7DA8-4208-8E61-405DACB37FA4}" type="presParOf" srcId="{C82E2341-0234-44A3-9A29-E0312AC93288}" destId="{E80CB910-C211-4109-9862-930CF891CB04}" srcOrd="1" destOrd="0" presId="urn:microsoft.com/office/officeart/2005/8/layout/hProcess9"/>
    <dgm:cxn modelId="{5F332ED7-7435-443D-AC84-1ACBD5CB7CE8}" type="presParOf" srcId="{C82E2341-0234-44A3-9A29-E0312AC93288}" destId="{50FF83B5-99BD-4441-99F5-9BB880ADEFC0}" srcOrd="2" destOrd="0" presId="urn:microsoft.com/office/officeart/2005/8/layout/hProcess9"/>
    <dgm:cxn modelId="{8543F7CF-61B8-455F-80B3-71734DEE4288}" type="presParOf" srcId="{C82E2341-0234-44A3-9A29-E0312AC93288}" destId="{0EDD6AC0-303C-49BE-934E-782C0F314CF6}" srcOrd="3" destOrd="0" presId="urn:microsoft.com/office/officeart/2005/8/layout/hProcess9"/>
    <dgm:cxn modelId="{10FBDEAD-AAC1-42ED-80BD-15406C98EFC3}" type="presParOf" srcId="{C82E2341-0234-44A3-9A29-E0312AC93288}" destId="{AF73533C-A8C6-4F7F-A87C-F186EDFF1D55}" srcOrd="4" destOrd="0" presId="urn:microsoft.com/office/officeart/2005/8/layout/hProcess9"/>
    <dgm:cxn modelId="{DEA710DC-A03C-47F7-9FB1-9746717A2158}" type="presParOf" srcId="{C82E2341-0234-44A3-9A29-E0312AC93288}" destId="{7711D629-351B-403E-8580-3E9EBA547F13}" srcOrd="5" destOrd="0" presId="urn:microsoft.com/office/officeart/2005/8/layout/hProcess9"/>
    <dgm:cxn modelId="{97C87BD1-82B5-4C89-A94F-89671452AE32}" type="presParOf" srcId="{C82E2341-0234-44A3-9A29-E0312AC93288}" destId="{7F5F16D6-D288-48AB-83E6-61010EEF0DDC}" srcOrd="6" destOrd="0" presId="urn:microsoft.com/office/officeart/2005/8/layout/hProcess9"/>
    <dgm:cxn modelId="{1E3C4FCE-628E-4683-A68E-B4704A49510F}" type="presParOf" srcId="{C82E2341-0234-44A3-9A29-E0312AC93288}" destId="{42619210-07E4-430A-8217-092381E87088}" srcOrd="7" destOrd="0" presId="urn:microsoft.com/office/officeart/2005/8/layout/hProcess9"/>
    <dgm:cxn modelId="{EC45EF07-C2AF-47A9-8FDC-D5A1C4CAC463}" type="presParOf" srcId="{C82E2341-0234-44A3-9A29-E0312AC93288}" destId="{9A7AEE1B-BD89-479C-9EA7-B8D8DBB519AB}" srcOrd="8" destOrd="0" presId="urn:microsoft.com/office/officeart/2005/8/layout/hProcess9"/>
  </dgm:cxnLst>
  <dgm:bg/>
  <dgm:whole/>
</dgm:dataModel>
</file>

<file path=ppt/diagrams/data4.xml><?xml version="1.0" encoding="utf-8"?>
<dgm:dataModel xmlns:dgm="http://schemas.openxmlformats.org/drawingml/2006/diagram" xmlns:a="http://schemas.openxmlformats.org/drawingml/2006/main">
  <dgm:ptLst>
    <dgm:pt modelId="{A3478B93-CEBE-45AD-9A66-91ABB176537E}" type="doc">
      <dgm:prSet loTypeId="urn:microsoft.com/office/officeart/2005/8/layout/hProcess9" loCatId="process" qsTypeId="urn:microsoft.com/office/officeart/2005/8/quickstyle/3d4" qsCatId="3D" csTypeId="urn:microsoft.com/office/officeart/2005/8/colors/accent1_2" csCatId="accent1" phldr="1"/>
      <dgm:spPr/>
    </dgm:pt>
    <dgm:pt modelId="{D97D5ADF-E1B2-408E-850D-A6BC279F351F}">
      <dgm:prSet phldrT="[Text]" custT="1"/>
      <dgm:spPr/>
      <dgm:t>
        <a:bodyPr/>
        <a:lstStyle/>
        <a:p>
          <a:r>
            <a:rPr lang="en-US" sz="1700" b="1" dirty="0" smtClean="0"/>
            <a:t> </a:t>
          </a:r>
          <a:endParaRPr lang="en-GB" sz="1700" b="1" dirty="0"/>
        </a:p>
      </dgm:t>
    </dgm:pt>
    <dgm:pt modelId="{C4D44CC5-CB1D-4BCD-9F8C-6D3AE93DD4B3}" type="parTrans" cxnId="{EF1BB4C4-02AA-45E6-9690-C10BA9EF7109}">
      <dgm:prSet/>
      <dgm:spPr/>
      <dgm:t>
        <a:bodyPr/>
        <a:lstStyle/>
        <a:p>
          <a:endParaRPr lang="en-GB"/>
        </a:p>
      </dgm:t>
    </dgm:pt>
    <dgm:pt modelId="{EE464596-9087-4691-A4E2-FF6F0B06F95E}" type="sibTrans" cxnId="{EF1BB4C4-02AA-45E6-9690-C10BA9EF7109}">
      <dgm:prSet/>
      <dgm:spPr/>
      <dgm:t>
        <a:bodyPr/>
        <a:lstStyle/>
        <a:p>
          <a:endParaRPr lang="en-GB"/>
        </a:p>
      </dgm:t>
    </dgm:pt>
    <dgm:pt modelId="{B455873D-40EA-43B7-A121-DC5C9D8002EE}">
      <dgm:prSet phldrT="[Text]"/>
      <dgm:spPr/>
      <dgm:t>
        <a:bodyPr/>
        <a:lstStyle/>
        <a:p>
          <a:r>
            <a:rPr lang="en-GB" b="1" dirty="0" smtClean="0"/>
            <a:t> </a:t>
          </a:r>
          <a:endParaRPr lang="en-GB" b="1" dirty="0"/>
        </a:p>
      </dgm:t>
    </dgm:pt>
    <dgm:pt modelId="{19A4E739-3CFE-41EE-9669-AFD447D21D4C}" type="parTrans" cxnId="{1CB72650-CBE1-4010-A6D1-A42E4670D22E}">
      <dgm:prSet/>
      <dgm:spPr/>
      <dgm:t>
        <a:bodyPr/>
        <a:lstStyle/>
        <a:p>
          <a:endParaRPr lang="en-GB"/>
        </a:p>
      </dgm:t>
    </dgm:pt>
    <dgm:pt modelId="{91A1AEDA-2FCA-42DC-AAFA-A22E3B31F30A}" type="sibTrans" cxnId="{1CB72650-CBE1-4010-A6D1-A42E4670D22E}">
      <dgm:prSet/>
      <dgm:spPr/>
      <dgm:t>
        <a:bodyPr/>
        <a:lstStyle/>
        <a:p>
          <a:endParaRPr lang="en-GB"/>
        </a:p>
      </dgm:t>
    </dgm:pt>
    <dgm:pt modelId="{6F296091-C084-4E02-B6F2-E02E0FB3498A}">
      <dgm:prSet phldrT="[Text]"/>
      <dgm:spPr/>
      <dgm:t>
        <a:bodyPr/>
        <a:lstStyle/>
        <a:p>
          <a:r>
            <a:rPr lang="en-GB" b="1" baseline="0" dirty="0" smtClean="0"/>
            <a:t> </a:t>
          </a:r>
          <a:endParaRPr lang="en-GB" b="1" baseline="0" dirty="0"/>
        </a:p>
      </dgm:t>
    </dgm:pt>
    <dgm:pt modelId="{F046AE03-B7F3-41F6-95C6-3101B5AE729E}" type="parTrans" cxnId="{1C207239-D87C-41A2-834A-B24A68E7D486}">
      <dgm:prSet/>
      <dgm:spPr/>
      <dgm:t>
        <a:bodyPr/>
        <a:lstStyle/>
        <a:p>
          <a:endParaRPr lang="en-GB"/>
        </a:p>
      </dgm:t>
    </dgm:pt>
    <dgm:pt modelId="{BFB4C98E-AADA-4A0C-ABAD-4CD4EFF3CB3B}" type="sibTrans" cxnId="{1C207239-D87C-41A2-834A-B24A68E7D486}">
      <dgm:prSet/>
      <dgm:spPr/>
      <dgm:t>
        <a:bodyPr/>
        <a:lstStyle/>
        <a:p>
          <a:endParaRPr lang="en-GB"/>
        </a:p>
      </dgm:t>
    </dgm:pt>
    <dgm:pt modelId="{D7C1033E-9083-48BD-8BF1-43ED2D775B64}">
      <dgm:prSet phldrT="[Text]" custT="1"/>
      <dgm:spPr/>
      <dgm:t>
        <a:bodyPr/>
        <a:lstStyle/>
        <a:p>
          <a:r>
            <a:rPr lang="en-GB" sz="1700" b="1" dirty="0" smtClean="0"/>
            <a:t> </a:t>
          </a:r>
          <a:endParaRPr lang="en-GB" sz="1700" b="1" dirty="0"/>
        </a:p>
      </dgm:t>
    </dgm:pt>
    <dgm:pt modelId="{AC12CDAF-859E-4ACD-B403-977B0FC0A201}" type="parTrans" cxnId="{75E0507C-70A6-47BB-BF39-257BA8B20946}">
      <dgm:prSet/>
      <dgm:spPr/>
      <dgm:t>
        <a:bodyPr/>
        <a:lstStyle/>
        <a:p>
          <a:endParaRPr lang="en-GB"/>
        </a:p>
      </dgm:t>
    </dgm:pt>
    <dgm:pt modelId="{5F779136-8DCB-456E-8A6C-118640134BEB}" type="sibTrans" cxnId="{75E0507C-70A6-47BB-BF39-257BA8B20946}">
      <dgm:prSet/>
      <dgm:spPr/>
      <dgm:t>
        <a:bodyPr/>
        <a:lstStyle/>
        <a:p>
          <a:endParaRPr lang="en-GB"/>
        </a:p>
      </dgm:t>
    </dgm:pt>
    <dgm:pt modelId="{54F3CB74-3EC4-4A65-A0C9-AB821727F05D}">
      <dgm:prSet phldrT="[Text]"/>
      <dgm:spPr/>
      <dgm:t>
        <a:bodyPr/>
        <a:lstStyle/>
        <a:p>
          <a:r>
            <a:rPr lang="en-ZA" b="1" baseline="0" dirty="0" smtClean="0"/>
            <a:t> </a:t>
          </a:r>
          <a:endParaRPr lang="en-GB" b="1" baseline="0" dirty="0"/>
        </a:p>
      </dgm:t>
    </dgm:pt>
    <dgm:pt modelId="{70E95552-09B7-4215-BA0D-80E641C1D8AD}" type="parTrans" cxnId="{4FE8B34E-B34E-4EBF-AC19-10D61AC85883}">
      <dgm:prSet/>
      <dgm:spPr/>
      <dgm:t>
        <a:bodyPr/>
        <a:lstStyle/>
        <a:p>
          <a:endParaRPr lang="en-GB"/>
        </a:p>
      </dgm:t>
    </dgm:pt>
    <dgm:pt modelId="{516D6B8F-0D53-4AF1-B816-BAEB129AFE4C}" type="sibTrans" cxnId="{4FE8B34E-B34E-4EBF-AC19-10D61AC85883}">
      <dgm:prSet/>
      <dgm:spPr/>
      <dgm:t>
        <a:bodyPr/>
        <a:lstStyle/>
        <a:p>
          <a:endParaRPr lang="en-GB"/>
        </a:p>
      </dgm:t>
    </dgm:pt>
    <dgm:pt modelId="{EAB5AEF8-DE22-467F-B2FB-C17D22F55752}" type="pres">
      <dgm:prSet presAssocID="{A3478B93-CEBE-45AD-9A66-91ABB176537E}" presName="CompostProcess" presStyleCnt="0">
        <dgm:presLayoutVars>
          <dgm:dir/>
          <dgm:resizeHandles val="exact"/>
        </dgm:presLayoutVars>
      </dgm:prSet>
      <dgm:spPr/>
    </dgm:pt>
    <dgm:pt modelId="{FF9393E9-5085-4264-88E3-674465E954DC}" type="pres">
      <dgm:prSet presAssocID="{A3478B93-CEBE-45AD-9A66-91ABB176537E}" presName="arrow" presStyleLbl="bgShp" presStyleIdx="0" presStyleCnt="1" custLinFactNeighborX="-1062" custLinFactNeighborY="-632"/>
      <dgm:spPr/>
    </dgm:pt>
    <dgm:pt modelId="{C82E2341-0234-44A3-9A29-E0312AC93288}" type="pres">
      <dgm:prSet presAssocID="{A3478B93-CEBE-45AD-9A66-91ABB176537E}" presName="linearProcess" presStyleCnt="0"/>
      <dgm:spPr/>
    </dgm:pt>
    <dgm:pt modelId="{FD232EE6-B853-4E68-A351-B7C13E5925C8}" type="pres">
      <dgm:prSet presAssocID="{D97D5ADF-E1B2-408E-850D-A6BC279F351F}" presName="textNode" presStyleLbl="node1" presStyleIdx="0" presStyleCnt="5" custLinFactNeighborY="-1605">
        <dgm:presLayoutVars>
          <dgm:bulletEnabled val="1"/>
        </dgm:presLayoutVars>
      </dgm:prSet>
      <dgm:spPr/>
      <dgm:t>
        <a:bodyPr/>
        <a:lstStyle/>
        <a:p>
          <a:endParaRPr lang="en-GB"/>
        </a:p>
      </dgm:t>
    </dgm:pt>
    <dgm:pt modelId="{E80CB910-C211-4109-9862-930CF891CB04}" type="pres">
      <dgm:prSet presAssocID="{EE464596-9087-4691-A4E2-FF6F0B06F95E}" presName="sibTrans" presStyleCnt="0"/>
      <dgm:spPr/>
    </dgm:pt>
    <dgm:pt modelId="{50FF83B5-99BD-4441-99F5-9BB880ADEFC0}" type="pres">
      <dgm:prSet presAssocID="{D7C1033E-9083-48BD-8BF1-43ED2D775B64}" presName="textNode" presStyleLbl="node1" presStyleIdx="1" presStyleCnt="5" custLinFactNeighborX="-37476" custLinFactNeighborY="-1605">
        <dgm:presLayoutVars>
          <dgm:bulletEnabled val="1"/>
        </dgm:presLayoutVars>
      </dgm:prSet>
      <dgm:spPr/>
      <dgm:t>
        <a:bodyPr/>
        <a:lstStyle/>
        <a:p>
          <a:endParaRPr lang="en-GB"/>
        </a:p>
      </dgm:t>
    </dgm:pt>
    <dgm:pt modelId="{0EDD6AC0-303C-49BE-934E-782C0F314CF6}" type="pres">
      <dgm:prSet presAssocID="{5F779136-8DCB-456E-8A6C-118640134BEB}" presName="sibTrans" presStyleCnt="0"/>
      <dgm:spPr/>
    </dgm:pt>
    <dgm:pt modelId="{AF73533C-A8C6-4F7F-A87C-F186EDFF1D55}" type="pres">
      <dgm:prSet presAssocID="{B455873D-40EA-43B7-A121-DC5C9D8002EE}" presName="textNode" presStyleLbl="node1" presStyleIdx="2" presStyleCnt="5" custLinFactNeighborX="-37476" custLinFactNeighborY="-1605">
        <dgm:presLayoutVars>
          <dgm:bulletEnabled val="1"/>
        </dgm:presLayoutVars>
      </dgm:prSet>
      <dgm:spPr/>
      <dgm:t>
        <a:bodyPr/>
        <a:lstStyle/>
        <a:p>
          <a:endParaRPr lang="en-GB"/>
        </a:p>
      </dgm:t>
    </dgm:pt>
    <dgm:pt modelId="{7711D629-351B-403E-8580-3E9EBA547F13}" type="pres">
      <dgm:prSet presAssocID="{91A1AEDA-2FCA-42DC-AAFA-A22E3B31F30A}" presName="sibTrans" presStyleCnt="0"/>
      <dgm:spPr/>
    </dgm:pt>
    <dgm:pt modelId="{7F5F16D6-D288-48AB-83E6-61010EEF0DDC}" type="pres">
      <dgm:prSet presAssocID="{6F296091-C084-4E02-B6F2-E02E0FB3498A}" presName="textNode" presStyleLbl="node1" presStyleIdx="3" presStyleCnt="5" custLinFactNeighborX="-37476" custLinFactNeighborY="-1605">
        <dgm:presLayoutVars>
          <dgm:bulletEnabled val="1"/>
        </dgm:presLayoutVars>
      </dgm:prSet>
      <dgm:spPr/>
      <dgm:t>
        <a:bodyPr/>
        <a:lstStyle/>
        <a:p>
          <a:endParaRPr lang="en-GB"/>
        </a:p>
      </dgm:t>
    </dgm:pt>
    <dgm:pt modelId="{42619210-07E4-430A-8217-092381E87088}" type="pres">
      <dgm:prSet presAssocID="{BFB4C98E-AADA-4A0C-ABAD-4CD4EFF3CB3B}" presName="sibTrans" presStyleCnt="0"/>
      <dgm:spPr/>
    </dgm:pt>
    <dgm:pt modelId="{9A7AEE1B-BD89-479C-9EA7-B8D8DBB519AB}" type="pres">
      <dgm:prSet presAssocID="{54F3CB74-3EC4-4A65-A0C9-AB821727F05D}" presName="textNode" presStyleLbl="node1" presStyleIdx="4" presStyleCnt="5" custLinFactNeighborX="-37476" custLinFactNeighborY="-1605">
        <dgm:presLayoutVars>
          <dgm:bulletEnabled val="1"/>
        </dgm:presLayoutVars>
      </dgm:prSet>
      <dgm:spPr/>
      <dgm:t>
        <a:bodyPr/>
        <a:lstStyle/>
        <a:p>
          <a:endParaRPr lang="en-GB"/>
        </a:p>
      </dgm:t>
    </dgm:pt>
  </dgm:ptLst>
  <dgm:cxnLst>
    <dgm:cxn modelId="{EF1BB4C4-02AA-45E6-9690-C10BA9EF7109}" srcId="{A3478B93-CEBE-45AD-9A66-91ABB176537E}" destId="{D97D5ADF-E1B2-408E-850D-A6BC279F351F}" srcOrd="0" destOrd="0" parTransId="{C4D44CC5-CB1D-4BCD-9F8C-6D3AE93DD4B3}" sibTransId="{EE464596-9087-4691-A4E2-FF6F0B06F95E}"/>
    <dgm:cxn modelId="{90FAD2FA-28DB-40C5-8DA6-42E7387D1F22}" type="presOf" srcId="{D7C1033E-9083-48BD-8BF1-43ED2D775B64}" destId="{50FF83B5-99BD-4441-99F5-9BB880ADEFC0}" srcOrd="0" destOrd="0" presId="urn:microsoft.com/office/officeart/2005/8/layout/hProcess9"/>
    <dgm:cxn modelId="{4FE8B34E-B34E-4EBF-AC19-10D61AC85883}" srcId="{A3478B93-CEBE-45AD-9A66-91ABB176537E}" destId="{54F3CB74-3EC4-4A65-A0C9-AB821727F05D}" srcOrd="4" destOrd="0" parTransId="{70E95552-09B7-4215-BA0D-80E641C1D8AD}" sibTransId="{516D6B8F-0D53-4AF1-B816-BAEB129AFE4C}"/>
    <dgm:cxn modelId="{2263D4A5-EC38-4866-AD1D-A50CD85C5A37}" type="presOf" srcId="{B455873D-40EA-43B7-A121-DC5C9D8002EE}" destId="{AF73533C-A8C6-4F7F-A87C-F186EDFF1D55}" srcOrd="0" destOrd="0" presId="urn:microsoft.com/office/officeart/2005/8/layout/hProcess9"/>
    <dgm:cxn modelId="{99F3F613-7A2A-4565-880D-3DBFF811C865}" type="presOf" srcId="{A3478B93-CEBE-45AD-9A66-91ABB176537E}" destId="{EAB5AEF8-DE22-467F-B2FB-C17D22F55752}" srcOrd="0" destOrd="0" presId="urn:microsoft.com/office/officeart/2005/8/layout/hProcess9"/>
    <dgm:cxn modelId="{85AF04C4-B764-4372-B60A-79A05CC94972}" type="presOf" srcId="{D97D5ADF-E1B2-408E-850D-A6BC279F351F}" destId="{FD232EE6-B853-4E68-A351-B7C13E5925C8}" srcOrd="0" destOrd="0" presId="urn:microsoft.com/office/officeart/2005/8/layout/hProcess9"/>
    <dgm:cxn modelId="{1C207239-D87C-41A2-834A-B24A68E7D486}" srcId="{A3478B93-CEBE-45AD-9A66-91ABB176537E}" destId="{6F296091-C084-4E02-B6F2-E02E0FB3498A}" srcOrd="3" destOrd="0" parTransId="{F046AE03-B7F3-41F6-95C6-3101B5AE729E}" sibTransId="{BFB4C98E-AADA-4A0C-ABAD-4CD4EFF3CB3B}"/>
    <dgm:cxn modelId="{75E0507C-70A6-47BB-BF39-257BA8B20946}" srcId="{A3478B93-CEBE-45AD-9A66-91ABB176537E}" destId="{D7C1033E-9083-48BD-8BF1-43ED2D775B64}" srcOrd="1" destOrd="0" parTransId="{AC12CDAF-859E-4ACD-B403-977B0FC0A201}" sibTransId="{5F779136-8DCB-456E-8A6C-118640134BEB}"/>
    <dgm:cxn modelId="{1CB72650-CBE1-4010-A6D1-A42E4670D22E}" srcId="{A3478B93-CEBE-45AD-9A66-91ABB176537E}" destId="{B455873D-40EA-43B7-A121-DC5C9D8002EE}" srcOrd="2" destOrd="0" parTransId="{19A4E739-3CFE-41EE-9669-AFD447D21D4C}" sibTransId="{91A1AEDA-2FCA-42DC-AAFA-A22E3B31F30A}"/>
    <dgm:cxn modelId="{31B5B516-42A5-4A63-8973-A11261103CF2}" type="presOf" srcId="{6F296091-C084-4E02-B6F2-E02E0FB3498A}" destId="{7F5F16D6-D288-48AB-83E6-61010EEF0DDC}" srcOrd="0" destOrd="0" presId="urn:microsoft.com/office/officeart/2005/8/layout/hProcess9"/>
    <dgm:cxn modelId="{DE878A51-601D-405F-A275-7CA2717D0F94}" type="presOf" srcId="{54F3CB74-3EC4-4A65-A0C9-AB821727F05D}" destId="{9A7AEE1B-BD89-479C-9EA7-B8D8DBB519AB}" srcOrd="0" destOrd="0" presId="urn:microsoft.com/office/officeart/2005/8/layout/hProcess9"/>
    <dgm:cxn modelId="{2B11FA2B-BC3E-49EF-895A-754CA77CEB55}" type="presParOf" srcId="{EAB5AEF8-DE22-467F-B2FB-C17D22F55752}" destId="{FF9393E9-5085-4264-88E3-674465E954DC}" srcOrd="0" destOrd="0" presId="urn:microsoft.com/office/officeart/2005/8/layout/hProcess9"/>
    <dgm:cxn modelId="{4A3FC483-2B07-4993-B88C-1153551A110D}" type="presParOf" srcId="{EAB5AEF8-DE22-467F-B2FB-C17D22F55752}" destId="{C82E2341-0234-44A3-9A29-E0312AC93288}" srcOrd="1" destOrd="0" presId="urn:microsoft.com/office/officeart/2005/8/layout/hProcess9"/>
    <dgm:cxn modelId="{A2C3A753-C64C-4D94-A24E-CA644CF86AEB}" type="presParOf" srcId="{C82E2341-0234-44A3-9A29-E0312AC93288}" destId="{FD232EE6-B853-4E68-A351-B7C13E5925C8}" srcOrd="0" destOrd="0" presId="urn:microsoft.com/office/officeart/2005/8/layout/hProcess9"/>
    <dgm:cxn modelId="{9B6B57DE-00F0-4183-A7AA-FBD4EAE782DD}" type="presParOf" srcId="{C82E2341-0234-44A3-9A29-E0312AC93288}" destId="{E80CB910-C211-4109-9862-930CF891CB04}" srcOrd="1" destOrd="0" presId="urn:microsoft.com/office/officeart/2005/8/layout/hProcess9"/>
    <dgm:cxn modelId="{50863DB3-6597-44B5-9B8B-6859F8FBC1F8}" type="presParOf" srcId="{C82E2341-0234-44A3-9A29-E0312AC93288}" destId="{50FF83B5-99BD-4441-99F5-9BB880ADEFC0}" srcOrd="2" destOrd="0" presId="urn:microsoft.com/office/officeart/2005/8/layout/hProcess9"/>
    <dgm:cxn modelId="{E936B190-DB1E-4789-96DD-D85B9F12F26F}" type="presParOf" srcId="{C82E2341-0234-44A3-9A29-E0312AC93288}" destId="{0EDD6AC0-303C-49BE-934E-782C0F314CF6}" srcOrd="3" destOrd="0" presId="urn:microsoft.com/office/officeart/2005/8/layout/hProcess9"/>
    <dgm:cxn modelId="{7D8287F7-87AB-4940-BCE6-E9AED9CD53FE}" type="presParOf" srcId="{C82E2341-0234-44A3-9A29-E0312AC93288}" destId="{AF73533C-A8C6-4F7F-A87C-F186EDFF1D55}" srcOrd="4" destOrd="0" presId="urn:microsoft.com/office/officeart/2005/8/layout/hProcess9"/>
    <dgm:cxn modelId="{D71C4B2A-E4AB-4BDA-BCAB-700853945E87}" type="presParOf" srcId="{C82E2341-0234-44A3-9A29-E0312AC93288}" destId="{7711D629-351B-403E-8580-3E9EBA547F13}" srcOrd="5" destOrd="0" presId="urn:microsoft.com/office/officeart/2005/8/layout/hProcess9"/>
    <dgm:cxn modelId="{530D92AD-B9FC-42FE-BB45-1C25283879CA}" type="presParOf" srcId="{C82E2341-0234-44A3-9A29-E0312AC93288}" destId="{7F5F16D6-D288-48AB-83E6-61010EEF0DDC}" srcOrd="6" destOrd="0" presId="urn:microsoft.com/office/officeart/2005/8/layout/hProcess9"/>
    <dgm:cxn modelId="{3DCE4D52-7596-4474-9814-BDEBCBB27CE8}" type="presParOf" srcId="{C82E2341-0234-44A3-9A29-E0312AC93288}" destId="{42619210-07E4-430A-8217-092381E87088}" srcOrd="7" destOrd="0" presId="urn:microsoft.com/office/officeart/2005/8/layout/hProcess9"/>
    <dgm:cxn modelId="{1FD7F7CE-AB18-4E6F-A427-D392099BD394}" type="presParOf" srcId="{C82E2341-0234-44A3-9A29-E0312AC93288}" destId="{9A7AEE1B-BD89-479C-9EA7-B8D8DBB519AB}" srcOrd="8" destOrd="0" presId="urn:microsoft.com/office/officeart/2005/8/layout/hProcess9"/>
  </dgm:cxnLst>
  <dgm:bg/>
  <dgm:whole/>
</dgm:dataModel>
</file>

<file path=ppt/diagrams/data5.xml><?xml version="1.0" encoding="utf-8"?>
<dgm:dataModel xmlns:dgm="http://schemas.openxmlformats.org/drawingml/2006/diagram" xmlns:a="http://schemas.openxmlformats.org/drawingml/2006/main">
  <dgm:ptLst>
    <dgm:pt modelId="{A3478B93-CEBE-45AD-9A66-91ABB176537E}" type="doc">
      <dgm:prSet loTypeId="urn:microsoft.com/office/officeart/2005/8/layout/hProcess9" loCatId="process" qsTypeId="urn:microsoft.com/office/officeart/2005/8/quickstyle/3d4" qsCatId="3D" csTypeId="urn:microsoft.com/office/officeart/2005/8/colors/accent1_2" csCatId="accent1" phldr="1"/>
      <dgm:spPr/>
    </dgm:pt>
    <dgm:pt modelId="{D97D5ADF-E1B2-408E-850D-A6BC279F351F}">
      <dgm:prSet phldrT="[Text]" custT="1"/>
      <dgm:spPr/>
      <dgm:t>
        <a:bodyPr/>
        <a:lstStyle/>
        <a:p>
          <a:r>
            <a:rPr lang="en-US" sz="1700" b="1" dirty="0" smtClean="0"/>
            <a:t>Terminology</a:t>
          </a:r>
          <a:endParaRPr lang="en-GB" sz="1700" b="1" dirty="0"/>
        </a:p>
      </dgm:t>
    </dgm:pt>
    <dgm:pt modelId="{C4D44CC5-CB1D-4BCD-9F8C-6D3AE93DD4B3}" type="parTrans" cxnId="{EF1BB4C4-02AA-45E6-9690-C10BA9EF7109}">
      <dgm:prSet/>
      <dgm:spPr/>
      <dgm:t>
        <a:bodyPr/>
        <a:lstStyle/>
        <a:p>
          <a:endParaRPr lang="en-GB"/>
        </a:p>
      </dgm:t>
    </dgm:pt>
    <dgm:pt modelId="{EE464596-9087-4691-A4E2-FF6F0B06F95E}" type="sibTrans" cxnId="{EF1BB4C4-02AA-45E6-9690-C10BA9EF7109}">
      <dgm:prSet/>
      <dgm:spPr/>
      <dgm:t>
        <a:bodyPr/>
        <a:lstStyle/>
        <a:p>
          <a:endParaRPr lang="en-GB"/>
        </a:p>
      </dgm:t>
    </dgm:pt>
    <dgm:pt modelId="{B455873D-40EA-43B7-A121-DC5C9D8002EE}">
      <dgm:prSet phldrT="[Text]"/>
      <dgm:spPr/>
      <dgm:t>
        <a:bodyPr/>
        <a:lstStyle/>
        <a:p>
          <a:r>
            <a:rPr lang="en-GB" b="1" dirty="0" smtClean="0"/>
            <a:t> </a:t>
          </a:r>
          <a:endParaRPr lang="en-GB" b="1" dirty="0"/>
        </a:p>
      </dgm:t>
    </dgm:pt>
    <dgm:pt modelId="{19A4E739-3CFE-41EE-9669-AFD447D21D4C}" type="parTrans" cxnId="{1CB72650-CBE1-4010-A6D1-A42E4670D22E}">
      <dgm:prSet/>
      <dgm:spPr/>
      <dgm:t>
        <a:bodyPr/>
        <a:lstStyle/>
        <a:p>
          <a:endParaRPr lang="en-GB"/>
        </a:p>
      </dgm:t>
    </dgm:pt>
    <dgm:pt modelId="{91A1AEDA-2FCA-42DC-AAFA-A22E3B31F30A}" type="sibTrans" cxnId="{1CB72650-CBE1-4010-A6D1-A42E4670D22E}">
      <dgm:prSet/>
      <dgm:spPr/>
      <dgm:t>
        <a:bodyPr/>
        <a:lstStyle/>
        <a:p>
          <a:endParaRPr lang="en-GB"/>
        </a:p>
      </dgm:t>
    </dgm:pt>
    <dgm:pt modelId="{6F296091-C084-4E02-B6F2-E02E0FB3498A}">
      <dgm:prSet phldrT="[Text]"/>
      <dgm:spPr/>
      <dgm:t>
        <a:bodyPr/>
        <a:lstStyle/>
        <a:p>
          <a:r>
            <a:rPr lang="en-GB" b="1" baseline="0" dirty="0" smtClean="0"/>
            <a:t> </a:t>
          </a:r>
          <a:endParaRPr lang="en-GB" b="1" baseline="0" dirty="0"/>
        </a:p>
      </dgm:t>
    </dgm:pt>
    <dgm:pt modelId="{F046AE03-B7F3-41F6-95C6-3101B5AE729E}" type="parTrans" cxnId="{1C207239-D87C-41A2-834A-B24A68E7D486}">
      <dgm:prSet/>
      <dgm:spPr/>
      <dgm:t>
        <a:bodyPr/>
        <a:lstStyle/>
        <a:p>
          <a:endParaRPr lang="en-GB"/>
        </a:p>
      </dgm:t>
    </dgm:pt>
    <dgm:pt modelId="{BFB4C98E-AADA-4A0C-ABAD-4CD4EFF3CB3B}" type="sibTrans" cxnId="{1C207239-D87C-41A2-834A-B24A68E7D486}">
      <dgm:prSet/>
      <dgm:spPr/>
      <dgm:t>
        <a:bodyPr/>
        <a:lstStyle/>
        <a:p>
          <a:endParaRPr lang="en-GB"/>
        </a:p>
      </dgm:t>
    </dgm:pt>
    <dgm:pt modelId="{D7C1033E-9083-48BD-8BF1-43ED2D775B64}">
      <dgm:prSet phldrT="[Text]" custT="1"/>
      <dgm:spPr/>
      <dgm:t>
        <a:bodyPr/>
        <a:lstStyle/>
        <a:p>
          <a:r>
            <a:rPr lang="en-GB" sz="1700" b="1" dirty="0" smtClean="0"/>
            <a:t> </a:t>
          </a:r>
          <a:endParaRPr lang="en-GB" sz="1700" b="1" dirty="0"/>
        </a:p>
      </dgm:t>
    </dgm:pt>
    <dgm:pt modelId="{AC12CDAF-859E-4ACD-B403-977B0FC0A201}" type="parTrans" cxnId="{75E0507C-70A6-47BB-BF39-257BA8B20946}">
      <dgm:prSet/>
      <dgm:spPr/>
      <dgm:t>
        <a:bodyPr/>
        <a:lstStyle/>
        <a:p>
          <a:endParaRPr lang="en-GB"/>
        </a:p>
      </dgm:t>
    </dgm:pt>
    <dgm:pt modelId="{5F779136-8DCB-456E-8A6C-118640134BEB}" type="sibTrans" cxnId="{75E0507C-70A6-47BB-BF39-257BA8B20946}">
      <dgm:prSet/>
      <dgm:spPr/>
      <dgm:t>
        <a:bodyPr/>
        <a:lstStyle/>
        <a:p>
          <a:endParaRPr lang="en-GB"/>
        </a:p>
      </dgm:t>
    </dgm:pt>
    <dgm:pt modelId="{54F3CB74-3EC4-4A65-A0C9-AB821727F05D}">
      <dgm:prSet phldrT="[Text]"/>
      <dgm:spPr/>
      <dgm:t>
        <a:bodyPr/>
        <a:lstStyle/>
        <a:p>
          <a:r>
            <a:rPr lang="en-ZA" b="1" baseline="0" dirty="0" smtClean="0"/>
            <a:t> </a:t>
          </a:r>
          <a:endParaRPr lang="en-GB" b="1" baseline="0" dirty="0"/>
        </a:p>
      </dgm:t>
    </dgm:pt>
    <dgm:pt modelId="{70E95552-09B7-4215-BA0D-80E641C1D8AD}" type="parTrans" cxnId="{4FE8B34E-B34E-4EBF-AC19-10D61AC85883}">
      <dgm:prSet/>
      <dgm:spPr/>
      <dgm:t>
        <a:bodyPr/>
        <a:lstStyle/>
        <a:p>
          <a:endParaRPr lang="en-GB"/>
        </a:p>
      </dgm:t>
    </dgm:pt>
    <dgm:pt modelId="{516D6B8F-0D53-4AF1-B816-BAEB129AFE4C}" type="sibTrans" cxnId="{4FE8B34E-B34E-4EBF-AC19-10D61AC85883}">
      <dgm:prSet/>
      <dgm:spPr/>
      <dgm:t>
        <a:bodyPr/>
        <a:lstStyle/>
        <a:p>
          <a:endParaRPr lang="en-GB"/>
        </a:p>
      </dgm:t>
    </dgm:pt>
    <dgm:pt modelId="{EAB5AEF8-DE22-467F-B2FB-C17D22F55752}" type="pres">
      <dgm:prSet presAssocID="{A3478B93-CEBE-45AD-9A66-91ABB176537E}" presName="CompostProcess" presStyleCnt="0">
        <dgm:presLayoutVars>
          <dgm:dir/>
          <dgm:resizeHandles val="exact"/>
        </dgm:presLayoutVars>
      </dgm:prSet>
      <dgm:spPr/>
    </dgm:pt>
    <dgm:pt modelId="{FF9393E9-5085-4264-88E3-674465E954DC}" type="pres">
      <dgm:prSet presAssocID="{A3478B93-CEBE-45AD-9A66-91ABB176537E}" presName="arrow" presStyleLbl="bgShp" presStyleIdx="0" presStyleCnt="1" custLinFactNeighborX="-1062" custLinFactNeighborY="-632"/>
      <dgm:spPr/>
    </dgm:pt>
    <dgm:pt modelId="{C82E2341-0234-44A3-9A29-E0312AC93288}" type="pres">
      <dgm:prSet presAssocID="{A3478B93-CEBE-45AD-9A66-91ABB176537E}" presName="linearProcess" presStyleCnt="0"/>
      <dgm:spPr/>
    </dgm:pt>
    <dgm:pt modelId="{FD232EE6-B853-4E68-A351-B7C13E5925C8}" type="pres">
      <dgm:prSet presAssocID="{D97D5ADF-E1B2-408E-850D-A6BC279F351F}" presName="textNode" presStyleLbl="node1" presStyleIdx="0" presStyleCnt="5" custLinFactNeighborY="-1605">
        <dgm:presLayoutVars>
          <dgm:bulletEnabled val="1"/>
        </dgm:presLayoutVars>
      </dgm:prSet>
      <dgm:spPr/>
      <dgm:t>
        <a:bodyPr/>
        <a:lstStyle/>
        <a:p>
          <a:endParaRPr lang="en-GB"/>
        </a:p>
      </dgm:t>
    </dgm:pt>
    <dgm:pt modelId="{E80CB910-C211-4109-9862-930CF891CB04}" type="pres">
      <dgm:prSet presAssocID="{EE464596-9087-4691-A4E2-FF6F0B06F95E}" presName="sibTrans" presStyleCnt="0"/>
      <dgm:spPr/>
    </dgm:pt>
    <dgm:pt modelId="{50FF83B5-99BD-4441-99F5-9BB880ADEFC0}" type="pres">
      <dgm:prSet presAssocID="{D7C1033E-9083-48BD-8BF1-43ED2D775B64}" presName="textNode" presStyleLbl="node1" presStyleIdx="1" presStyleCnt="5" custLinFactNeighborX="-37476" custLinFactNeighborY="-1605">
        <dgm:presLayoutVars>
          <dgm:bulletEnabled val="1"/>
        </dgm:presLayoutVars>
      </dgm:prSet>
      <dgm:spPr/>
      <dgm:t>
        <a:bodyPr/>
        <a:lstStyle/>
        <a:p>
          <a:endParaRPr lang="en-GB"/>
        </a:p>
      </dgm:t>
    </dgm:pt>
    <dgm:pt modelId="{0EDD6AC0-303C-49BE-934E-782C0F314CF6}" type="pres">
      <dgm:prSet presAssocID="{5F779136-8DCB-456E-8A6C-118640134BEB}" presName="sibTrans" presStyleCnt="0"/>
      <dgm:spPr/>
    </dgm:pt>
    <dgm:pt modelId="{AF73533C-A8C6-4F7F-A87C-F186EDFF1D55}" type="pres">
      <dgm:prSet presAssocID="{B455873D-40EA-43B7-A121-DC5C9D8002EE}" presName="textNode" presStyleLbl="node1" presStyleIdx="2" presStyleCnt="5" custLinFactNeighborX="-37476" custLinFactNeighborY="-1605">
        <dgm:presLayoutVars>
          <dgm:bulletEnabled val="1"/>
        </dgm:presLayoutVars>
      </dgm:prSet>
      <dgm:spPr/>
      <dgm:t>
        <a:bodyPr/>
        <a:lstStyle/>
        <a:p>
          <a:endParaRPr lang="en-GB"/>
        </a:p>
      </dgm:t>
    </dgm:pt>
    <dgm:pt modelId="{7711D629-351B-403E-8580-3E9EBA547F13}" type="pres">
      <dgm:prSet presAssocID="{91A1AEDA-2FCA-42DC-AAFA-A22E3B31F30A}" presName="sibTrans" presStyleCnt="0"/>
      <dgm:spPr/>
    </dgm:pt>
    <dgm:pt modelId="{7F5F16D6-D288-48AB-83E6-61010EEF0DDC}" type="pres">
      <dgm:prSet presAssocID="{6F296091-C084-4E02-B6F2-E02E0FB3498A}" presName="textNode" presStyleLbl="node1" presStyleIdx="3" presStyleCnt="5" custLinFactNeighborX="-37476" custLinFactNeighborY="-1605">
        <dgm:presLayoutVars>
          <dgm:bulletEnabled val="1"/>
        </dgm:presLayoutVars>
      </dgm:prSet>
      <dgm:spPr/>
      <dgm:t>
        <a:bodyPr/>
        <a:lstStyle/>
        <a:p>
          <a:endParaRPr lang="en-GB"/>
        </a:p>
      </dgm:t>
    </dgm:pt>
    <dgm:pt modelId="{42619210-07E4-430A-8217-092381E87088}" type="pres">
      <dgm:prSet presAssocID="{BFB4C98E-AADA-4A0C-ABAD-4CD4EFF3CB3B}" presName="sibTrans" presStyleCnt="0"/>
      <dgm:spPr/>
    </dgm:pt>
    <dgm:pt modelId="{9A7AEE1B-BD89-479C-9EA7-B8D8DBB519AB}" type="pres">
      <dgm:prSet presAssocID="{54F3CB74-3EC4-4A65-A0C9-AB821727F05D}" presName="textNode" presStyleLbl="node1" presStyleIdx="4" presStyleCnt="5" custLinFactNeighborX="-37476" custLinFactNeighborY="-1605">
        <dgm:presLayoutVars>
          <dgm:bulletEnabled val="1"/>
        </dgm:presLayoutVars>
      </dgm:prSet>
      <dgm:spPr/>
      <dgm:t>
        <a:bodyPr/>
        <a:lstStyle/>
        <a:p>
          <a:endParaRPr lang="en-GB"/>
        </a:p>
      </dgm:t>
    </dgm:pt>
  </dgm:ptLst>
  <dgm:cxnLst>
    <dgm:cxn modelId="{EF1BB4C4-02AA-45E6-9690-C10BA9EF7109}" srcId="{A3478B93-CEBE-45AD-9A66-91ABB176537E}" destId="{D97D5ADF-E1B2-408E-850D-A6BC279F351F}" srcOrd="0" destOrd="0" parTransId="{C4D44CC5-CB1D-4BCD-9F8C-6D3AE93DD4B3}" sibTransId="{EE464596-9087-4691-A4E2-FF6F0B06F95E}"/>
    <dgm:cxn modelId="{996AA484-B0C1-483D-A0F4-BED3596AB3E4}" type="presOf" srcId="{D97D5ADF-E1B2-408E-850D-A6BC279F351F}" destId="{FD232EE6-B853-4E68-A351-B7C13E5925C8}" srcOrd="0" destOrd="0" presId="urn:microsoft.com/office/officeart/2005/8/layout/hProcess9"/>
    <dgm:cxn modelId="{A5A22D4B-644A-465C-991C-55A01682CB23}" type="presOf" srcId="{D7C1033E-9083-48BD-8BF1-43ED2D775B64}" destId="{50FF83B5-99BD-4441-99F5-9BB880ADEFC0}" srcOrd="0" destOrd="0" presId="urn:microsoft.com/office/officeart/2005/8/layout/hProcess9"/>
    <dgm:cxn modelId="{4FE8B34E-B34E-4EBF-AC19-10D61AC85883}" srcId="{A3478B93-CEBE-45AD-9A66-91ABB176537E}" destId="{54F3CB74-3EC4-4A65-A0C9-AB821727F05D}" srcOrd="4" destOrd="0" parTransId="{70E95552-09B7-4215-BA0D-80E641C1D8AD}" sibTransId="{516D6B8F-0D53-4AF1-B816-BAEB129AFE4C}"/>
    <dgm:cxn modelId="{834A699F-A5B0-4A7B-8C82-9B9949A16C0C}" type="presOf" srcId="{B455873D-40EA-43B7-A121-DC5C9D8002EE}" destId="{AF73533C-A8C6-4F7F-A87C-F186EDFF1D55}" srcOrd="0" destOrd="0" presId="urn:microsoft.com/office/officeart/2005/8/layout/hProcess9"/>
    <dgm:cxn modelId="{3580A8BC-8EEE-418C-8FDA-C6AE68B36074}" type="presOf" srcId="{A3478B93-CEBE-45AD-9A66-91ABB176537E}" destId="{EAB5AEF8-DE22-467F-B2FB-C17D22F55752}" srcOrd="0" destOrd="0" presId="urn:microsoft.com/office/officeart/2005/8/layout/hProcess9"/>
    <dgm:cxn modelId="{A2D06C6F-B0B9-4EC8-A54B-D1AB9C579811}" type="presOf" srcId="{6F296091-C084-4E02-B6F2-E02E0FB3498A}" destId="{7F5F16D6-D288-48AB-83E6-61010EEF0DDC}" srcOrd="0" destOrd="0" presId="urn:microsoft.com/office/officeart/2005/8/layout/hProcess9"/>
    <dgm:cxn modelId="{1C207239-D87C-41A2-834A-B24A68E7D486}" srcId="{A3478B93-CEBE-45AD-9A66-91ABB176537E}" destId="{6F296091-C084-4E02-B6F2-E02E0FB3498A}" srcOrd="3" destOrd="0" parTransId="{F046AE03-B7F3-41F6-95C6-3101B5AE729E}" sibTransId="{BFB4C98E-AADA-4A0C-ABAD-4CD4EFF3CB3B}"/>
    <dgm:cxn modelId="{F0F32A21-BD6C-455A-9BE1-AB8516A332C5}" type="presOf" srcId="{54F3CB74-3EC4-4A65-A0C9-AB821727F05D}" destId="{9A7AEE1B-BD89-479C-9EA7-B8D8DBB519AB}" srcOrd="0" destOrd="0" presId="urn:microsoft.com/office/officeart/2005/8/layout/hProcess9"/>
    <dgm:cxn modelId="{75E0507C-70A6-47BB-BF39-257BA8B20946}" srcId="{A3478B93-CEBE-45AD-9A66-91ABB176537E}" destId="{D7C1033E-9083-48BD-8BF1-43ED2D775B64}" srcOrd="1" destOrd="0" parTransId="{AC12CDAF-859E-4ACD-B403-977B0FC0A201}" sibTransId="{5F779136-8DCB-456E-8A6C-118640134BEB}"/>
    <dgm:cxn modelId="{1CB72650-CBE1-4010-A6D1-A42E4670D22E}" srcId="{A3478B93-CEBE-45AD-9A66-91ABB176537E}" destId="{B455873D-40EA-43B7-A121-DC5C9D8002EE}" srcOrd="2" destOrd="0" parTransId="{19A4E739-3CFE-41EE-9669-AFD447D21D4C}" sibTransId="{91A1AEDA-2FCA-42DC-AAFA-A22E3B31F30A}"/>
    <dgm:cxn modelId="{BC6F4090-A4D0-4943-9017-03CEA85412FA}" type="presParOf" srcId="{EAB5AEF8-DE22-467F-B2FB-C17D22F55752}" destId="{FF9393E9-5085-4264-88E3-674465E954DC}" srcOrd="0" destOrd="0" presId="urn:microsoft.com/office/officeart/2005/8/layout/hProcess9"/>
    <dgm:cxn modelId="{D7E58F44-CE16-4395-96E7-A90DE8747EE2}" type="presParOf" srcId="{EAB5AEF8-DE22-467F-B2FB-C17D22F55752}" destId="{C82E2341-0234-44A3-9A29-E0312AC93288}" srcOrd="1" destOrd="0" presId="urn:microsoft.com/office/officeart/2005/8/layout/hProcess9"/>
    <dgm:cxn modelId="{7A3D1180-5C70-49EB-B397-57B688F36FE2}" type="presParOf" srcId="{C82E2341-0234-44A3-9A29-E0312AC93288}" destId="{FD232EE6-B853-4E68-A351-B7C13E5925C8}" srcOrd="0" destOrd="0" presId="urn:microsoft.com/office/officeart/2005/8/layout/hProcess9"/>
    <dgm:cxn modelId="{4F890B14-4787-4AC5-B059-4EB19750AAD1}" type="presParOf" srcId="{C82E2341-0234-44A3-9A29-E0312AC93288}" destId="{E80CB910-C211-4109-9862-930CF891CB04}" srcOrd="1" destOrd="0" presId="urn:microsoft.com/office/officeart/2005/8/layout/hProcess9"/>
    <dgm:cxn modelId="{9F81BE7C-AE7F-4B97-9209-68A7597A0D9F}" type="presParOf" srcId="{C82E2341-0234-44A3-9A29-E0312AC93288}" destId="{50FF83B5-99BD-4441-99F5-9BB880ADEFC0}" srcOrd="2" destOrd="0" presId="urn:microsoft.com/office/officeart/2005/8/layout/hProcess9"/>
    <dgm:cxn modelId="{094A18E4-8EA1-4FB3-B15E-9CCEE170D149}" type="presParOf" srcId="{C82E2341-0234-44A3-9A29-E0312AC93288}" destId="{0EDD6AC0-303C-49BE-934E-782C0F314CF6}" srcOrd="3" destOrd="0" presId="urn:microsoft.com/office/officeart/2005/8/layout/hProcess9"/>
    <dgm:cxn modelId="{21F5279A-A281-454D-95A0-1C1F62724FCA}" type="presParOf" srcId="{C82E2341-0234-44A3-9A29-E0312AC93288}" destId="{AF73533C-A8C6-4F7F-A87C-F186EDFF1D55}" srcOrd="4" destOrd="0" presId="urn:microsoft.com/office/officeart/2005/8/layout/hProcess9"/>
    <dgm:cxn modelId="{D34920EA-1FD0-4685-A56F-41ABA397889F}" type="presParOf" srcId="{C82E2341-0234-44A3-9A29-E0312AC93288}" destId="{7711D629-351B-403E-8580-3E9EBA547F13}" srcOrd="5" destOrd="0" presId="urn:microsoft.com/office/officeart/2005/8/layout/hProcess9"/>
    <dgm:cxn modelId="{56A38C8C-28A3-4C2B-8516-00D5FC2E4CDB}" type="presParOf" srcId="{C82E2341-0234-44A3-9A29-E0312AC93288}" destId="{7F5F16D6-D288-48AB-83E6-61010EEF0DDC}" srcOrd="6" destOrd="0" presId="urn:microsoft.com/office/officeart/2005/8/layout/hProcess9"/>
    <dgm:cxn modelId="{6A95012E-9228-48A5-B43E-FC28DF9D0D4E}" type="presParOf" srcId="{C82E2341-0234-44A3-9A29-E0312AC93288}" destId="{42619210-07E4-430A-8217-092381E87088}" srcOrd="7" destOrd="0" presId="urn:microsoft.com/office/officeart/2005/8/layout/hProcess9"/>
    <dgm:cxn modelId="{5911D6F1-8BEB-4401-B384-E6FE61284F5A}" type="presParOf" srcId="{C82E2341-0234-44A3-9A29-E0312AC93288}" destId="{9A7AEE1B-BD89-479C-9EA7-B8D8DBB519AB}" srcOrd="8" destOrd="0" presId="urn:microsoft.com/office/officeart/2005/8/layout/hProcess9"/>
  </dgm:cxnLst>
  <dgm:bg/>
  <dgm:whole/>
</dgm:dataModel>
</file>

<file path=ppt/diagrams/data6.xml><?xml version="1.0" encoding="utf-8"?>
<dgm:dataModel xmlns:dgm="http://schemas.openxmlformats.org/drawingml/2006/diagram" xmlns:a="http://schemas.openxmlformats.org/drawingml/2006/main">
  <dgm:ptLst>
    <dgm:pt modelId="{A3478B93-CEBE-45AD-9A66-91ABB176537E}" type="doc">
      <dgm:prSet loTypeId="urn:microsoft.com/office/officeart/2005/8/layout/hProcess9" loCatId="process" qsTypeId="urn:microsoft.com/office/officeart/2005/8/quickstyle/3d4" qsCatId="3D" csTypeId="urn:microsoft.com/office/officeart/2005/8/colors/accent1_2" csCatId="accent1" phldr="1"/>
      <dgm:spPr/>
    </dgm:pt>
    <dgm:pt modelId="{D97D5ADF-E1B2-408E-850D-A6BC279F351F}">
      <dgm:prSet phldrT="[Text]" custT="1"/>
      <dgm:spPr/>
      <dgm:t>
        <a:bodyPr/>
        <a:lstStyle/>
        <a:p>
          <a:r>
            <a:rPr lang="en-US" sz="1700" b="1" dirty="0" smtClean="0"/>
            <a:t>Terminology</a:t>
          </a:r>
          <a:endParaRPr lang="en-GB" sz="1700" b="1" dirty="0"/>
        </a:p>
      </dgm:t>
    </dgm:pt>
    <dgm:pt modelId="{C4D44CC5-CB1D-4BCD-9F8C-6D3AE93DD4B3}" type="parTrans" cxnId="{EF1BB4C4-02AA-45E6-9690-C10BA9EF7109}">
      <dgm:prSet/>
      <dgm:spPr/>
      <dgm:t>
        <a:bodyPr/>
        <a:lstStyle/>
        <a:p>
          <a:endParaRPr lang="en-GB"/>
        </a:p>
      </dgm:t>
    </dgm:pt>
    <dgm:pt modelId="{EE464596-9087-4691-A4E2-FF6F0B06F95E}" type="sibTrans" cxnId="{EF1BB4C4-02AA-45E6-9690-C10BA9EF7109}">
      <dgm:prSet/>
      <dgm:spPr/>
      <dgm:t>
        <a:bodyPr/>
        <a:lstStyle/>
        <a:p>
          <a:endParaRPr lang="en-GB"/>
        </a:p>
      </dgm:t>
    </dgm:pt>
    <dgm:pt modelId="{B455873D-40EA-43B7-A121-DC5C9D8002EE}">
      <dgm:prSet phldrT="[Text]"/>
      <dgm:spPr/>
      <dgm:t>
        <a:bodyPr/>
        <a:lstStyle/>
        <a:p>
          <a:r>
            <a:rPr lang="en-GB" b="1" dirty="0" smtClean="0"/>
            <a:t> </a:t>
          </a:r>
          <a:endParaRPr lang="en-GB" b="1" dirty="0"/>
        </a:p>
      </dgm:t>
    </dgm:pt>
    <dgm:pt modelId="{19A4E739-3CFE-41EE-9669-AFD447D21D4C}" type="parTrans" cxnId="{1CB72650-CBE1-4010-A6D1-A42E4670D22E}">
      <dgm:prSet/>
      <dgm:spPr/>
      <dgm:t>
        <a:bodyPr/>
        <a:lstStyle/>
        <a:p>
          <a:endParaRPr lang="en-GB"/>
        </a:p>
      </dgm:t>
    </dgm:pt>
    <dgm:pt modelId="{91A1AEDA-2FCA-42DC-AAFA-A22E3B31F30A}" type="sibTrans" cxnId="{1CB72650-CBE1-4010-A6D1-A42E4670D22E}">
      <dgm:prSet/>
      <dgm:spPr/>
      <dgm:t>
        <a:bodyPr/>
        <a:lstStyle/>
        <a:p>
          <a:endParaRPr lang="en-GB"/>
        </a:p>
      </dgm:t>
    </dgm:pt>
    <dgm:pt modelId="{6F296091-C084-4E02-B6F2-E02E0FB3498A}">
      <dgm:prSet phldrT="[Text]"/>
      <dgm:spPr/>
      <dgm:t>
        <a:bodyPr/>
        <a:lstStyle/>
        <a:p>
          <a:r>
            <a:rPr lang="en-GB" b="1" baseline="0" dirty="0" smtClean="0"/>
            <a:t> </a:t>
          </a:r>
          <a:endParaRPr lang="en-GB" b="1" baseline="0" dirty="0"/>
        </a:p>
      </dgm:t>
    </dgm:pt>
    <dgm:pt modelId="{F046AE03-B7F3-41F6-95C6-3101B5AE729E}" type="parTrans" cxnId="{1C207239-D87C-41A2-834A-B24A68E7D486}">
      <dgm:prSet/>
      <dgm:spPr/>
      <dgm:t>
        <a:bodyPr/>
        <a:lstStyle/>
        <a:p>
          <a:endParaRPr lang="en-GB"/>
        </a:p>
      </dgm:t>
    </dgm:pt>
    <dgm:pt modelId="{BFB4C98E-AADA-4A0C-ABAD-4CD4EFF3CB3B}" type="sibTrans" cxnId="{1C207239-D87C-41A2-834A-B24A68E7D486}">
      <dgm:prSet/>
      <dgm:spPr/>
      <dgm:t>
        <a:bodyPr/>
        <a:lstStyle/>
        <a:p>
          <a:endParaRPr lang="en-GB"/>
        </a:p>
      </dgm:t>
    </dgm:pt>
    <dgm:pt modelId="{D7C1033E-9083-48BD-8BF1-43ED2D775B64}">
      <dgm:prSet phldrT="[Text]" custT="1"/>
      <dgm:spPr/>
      <dgm:t>
        <a:bodyPr/>
        <a:lstStyle/>
        <a:p>
          <a:r>
            <a:rPr lang="en-GB" sz="1700" b="1" dirty="0" smtClean="0"/>
            <a:t> </a:t>
          </a:r>
          <a:endParaRPr lang="en-GB" sz="1700" b="1" dirty="0"/>
        </a:p>
      </dgm:t>
    </dgm:pt>
    <dgm:pt modelId="{AC12CDAF-859E-4ACD-B403-977B0FC0A201}" type="parTrans" cxnId="{75E0507C-70A6-47BB-BF39-257BA8B20946}">
      <dgm:prSet/>
      <dgm:spPr/>
      <dgm:t>
        <a:bodyPr/>
        <a:lstStyle/>
        <a:p>
          <a:endParaRPr lang="en-GB"/>
        </a:p>
      </dgm:t>
    </dgm:pt>
    <dgm:pt modelId="{5F779136-8DCB-456E-8A6C-118640134BEB}" type="sibTrans" cxnId="{75E0507C-70A6-47BB-BF39-257BA8B20946}">
      <dgm:prSet/>
      <dgm:spPr/>
      <dgm:t>
        <a:bodyPr/>
        <a:lstStyle/>
        <a:p>
          <a:endParaRPr lang="en-GB"/>
        </a:p>
      </dgm:t>
    </dgm:pt>
    <dgm:pt modelId="{54F3CB74-3EC4-4A65-A0C9-AB821727F05D}">
      <dgm:prSet phldrT="[Text]"/>
      <dgm:spPr/>
      <dgm:t>
        <a:bodyPr/>
        <a:lstStyle/>
        <a:p>
          <a:r>
            <a:rPr lang="en-ZA" b="1" baseline="0" dirty="0" smtClean="0"/>
            <a:t> </a:t>
          </a:r>
          <a:endParaRPr lang="en-GB" b="1" baseline="0" dirty="0"/>
        </a:p>
      </dgm:t>
    </dgm:pt>
    <dgm:pt modelId="{70E95552-09B7-4215-BA0D-80E641C1D8AD}" type="parTrans" cxnId="{4FE8B34E-B34E-4EBF-AC19-10D61AC85883}">
      <dgm:prSet/>
      <dgm:spPr/>
      <dgm:t>
        <a:bodyPr/>
        <a:lstStyle/>
        <a:p>
          <a:endParaRPr lang="en-GB"/>
        </a:p>
      </dgm:t>
    </dgm:pt>
    <dgm:pt modelId="{516D6B8F-0D53-4AF1-B816-BAEB129AFE4C}" type="sibTrans" cxnId="{4FE8B34E-B34E-4EBF-AC19-10D61AC85883}">
      <dgm:prSet/>
      <dgm:spPr/>
      <dgm:t>
        <a:bodyPr/>
        <a:lstStyle/>
        <a:p>
          <a:endParaRPr lang="en-GB"/>
        </a:p>
      </dgm:t>
    </dgm:pt>
    <dgm:pt modelId="{EAB5AEF8-DE22-467F-B2FB-C17D22F55752}" type="pres">
      <dgm:prSet presAssocID="{A3478B93-CEBE-45AD-9A66-91ABB176537E}" presName="CompostProcess" presStyleCnt="0">
        <dgm:presLayoutVars>
          <dgm:dir/>
          <dgm:resizeHandles val="exact"/>
        </dgm:presLayoutVars>
      </dgm:prSet>
      <dgm:spPr/>
    </dgm:pt>
    <dgm:pt modelId="{FF9393E9-5085-4264-88E3-674465E954DC}" type="pres">
      <dgm:prSet presAssocID="{A3478B93-CEBE-45AD-9A66-91ABB176537E}" presName="arrow" presStyleLbl="bgShp" presStyleIdx="0" presStyleCnt="1" custLinFactNeighborX="-1062" custLinFactNeighborY="-632"/>
      <dgm:spPr/>
    </dgm:pt>
    <dgm:pt modelId="{C82E2341-0234-44A3-9A29-E0312AC93288}" type="pres">
      <dgm:prSet presAssocID="{A3478B93-CEBE-45AD-9A66-91ABB176537E}" presName="linearProcess" presStyleCnt="0"/>
      <dgm:spPr/>
    </dgm:pt>
    <dgm:pt modelId="{FD232EE6-B853-4E68-A351-B7C13E5925C8}" type="pres">
      <dgm:prSet presAssocID="{D97D5ADF-E1B2-408E-850D-A6BC279F351F}" presName="textNode" presStyleLbl="node1" presStyleIdx="0" presStyleCnt="5" custLinFactNeighborY="-1605">
        <dgm:presLayoutVars>
          <dgm:bulletEnabled val="1"/>
        </dgm:presLayoutVars>
      </dgm:prSet>
      <dgm:spPr/>
      <dgm:t>
        <a:bodyPr/>
        <a:lstStyle/>
        <a:p>
          <a:endParaRPr lang="en-GB"/>
        </a:p>
      </dgm:t>
    </dgm:pt>
    <dgm:pt modelId="{E80CB910-C211-4109-9862-930CF891CB04}" type="pres">
      <dgm:prSet presAssocID="{EE464596-9087-4691-A4E2-FF6F0B06F95E}" presName="sibTrans" presStyleCnt="0"/>
      <dgm:spPr/>
    </dgm:pt>
    <dgm:pt modelId="{50FF83B5-99BD-4441-99F5-9BB880ADEFC0}" type="pres">
      <dgm:prSet presAssocID="{D7C1033E-9083-48BD-8BF1-43ED2D775B64}" presName="textNode" presStyleLbl="node1" presStyleIdx="1" presStyleCnt="5" custLinFactNeighborX="-37476" custLinFactNeighborY="-1605">
        <dgm:presLayoutVars>
          <dgm:bulletEnabled val="1"/>
        </dgm:presLayoutVars>
      </dgm:prSet>
      <dgm:spPr/>
      <dgm:t>
        <a:bodyPr/>
        <a:lstStyle/>
        <a:p>
          <a:endParaRPr lang="en-GB"/>
        </a:p>
      </dgm:t>
    </dgm:pt>
    <dgm:pt modelId="{0EDD6AC0-303C-49BE-934E-782C0F314CF6}" type="pres">
      <dgm:prSet presAssocID="{5F779136-8DCB-456E-8A6C-118640134BEB}" presName="sibTrans" presStyleCnt="0"/>
      <dgm:spPr/>
    </dgm:pt>
    <dgm:pt modelId="{AF73533C-A8C6-4F7F-A87C-F186EDFF1D55}" type="pres">
      <dgm:prSet presAssocID="{B455873D-40EA-43B7-A121-DC5C9D8002EE}" presName="textNode" presStyleLbl="node1" presStyleIdx="2" presStyleCnt="5" custLinFactNeighborX="-37476" custLinFactNeighborY="-1605">
        <dgm:presLayoutVars>
          <dgm:bulletEnabled val="1"/>
        </dgm:presLayoutVars>
      </dgm:prSet>
      <dgm:spPr/>
      <dgm:t>
        <a:bodyPr/>
        <a:lstStyle/>
        <a:p>
          <a:endParaRPr lang="en-GB"/>
        </a:p>
      </dgm:t>
    </dgm:pt>
    <dgm:pt modelId="{7711D629-351B-403E-8580-3E9EBA547F13}" type="pres">
      <dgm:prSet presAssocID="{91A1AEDA-2FCA-42DC-AAFA-A22E3B31F30A}" presName="sibTrans" presStyleCnt="0"/>
      <dgm:spPr/>
    </dgm:pt>
    <dgm:pt modelId="{7F5F16D6-D288-48AB-83E6-61010EEF0DDC}" type="pres">
      <dgm:prSet presAssocID="{6F296091-C084-4E02-B6F2-E02E0FB3498A}" presName="textNode" presStyleLbl="node1" presStyleIdx="3" presStyleCnt="5" custLinFactNeighborX="-37476" custLinFactNeighborY="-1605">
        <dgm:presLayoutVars>
          <dgm:bulletEnabled val="1"/>
        </dgm:presLayoutVars>
      </dgm:prSet>
      <dgm:spPr/>
      <dgm:t>
        <a:bodyPr/>
        <a:lstStyle/>
        <a:p>
          <a:endParaRPr lang="en-GB"/>
        </a:p>
      </dgm:t>
    </dgm:pt>
    <dgm:pt modelId="{42619210-07E4-430A-8217-092381E87088}" type="pres">
      <dgm:prSet presAssocID="{BFB4C98E-AADA-4A0C-ABAD-4CD4EFF3CB3B}" presName="sibTrans" presStyleCnt="0"/>
      <dgm:spPr/>
    </dgm:pt>
    <dgm:pt modelId="{9A7AEE1B-BD89-479C-9EA7-B8D8DBB519AB}" type="pres">
      <dgm:prSet presAssocID="{54F3CB74-3EC4-4A65-A0C9-AB821727F05D}" presName="textNode" presStyleLbl="node1" presStyleIdx="4" presStyleCnt="5" custLinFactNeighborX="-37476" custLinFactNeighborY="-1605">
        <dgm:presLayoutVars>
          <dgm:bulletEnabled val="1"/>
        </dgm:presLayoutVars>
      </dgm:prSet>
      <dgm:spPr/>
      <dgm:t>
        <a:bodyPr/>
        <a:lstStyle/>
        <a:p>
          <a:endParaRPr lang="en-GB"/>
        </a:p>
      </dgm:t>
    </dgm:pt>
  </dgm:ptLst>
  <dgm:cxnLst>
    <dgm:cxn modelId="{EF1BB4C4-02AA-45E6-9690-C10BA9EF7109}" srcId="{A3478B93-CEBE-45AD-9A66-91ABB176537E}" destId="{D97D5ADF-E1B2-408E-850D-A6BC279F351F}" srcOrd="0" destOrd="0" parTransId="{C4D44CC5-CB1D-4BCD-9F8C-6D3AE93DD4B3}" sibTransId="{EE464596-9087-4691-A4E2-FF6F0B06F95E}"/>
    <dgm:cxn modelId="{BCC87D15-B536-4128-A026-88D563FC3266}" type="presOf" srcId="{A3478B93-CEBE-45AD-9A66-91ABB176537E}" destId="{EAB5AEF8-DE22-467F-B2FB-C17D22F55752}" srcOrd="0" destOrd="0" presId="urn:microsoft.com/office/officeart/2005/8/layout/hProcess9"/>
    <dgm:cxn modelId="{4FE8B34E-B34E-4EBF-AC19-10D61AC85883}" srcId="{A3478B93-CEBE-45AD-9A66-91ABB176537E}" destId="{54F3CB74-3EC4-4A65-A0C9-AB821727F05D}" srcOrd="4" destOrd="0" parTransId="{70E95552-09B7-4215-BA0D-80E641C1D8AD}" sibTransId="{516D6B8F-0D53-4AF1-B816-BAEB129AFE4C}"/>
    <dgm:cxn modelId="{DA9E5AB8-FFFD-40C4-A392-949FD2363F1F}" type="presOf" srcId="{54F3CB74-3EC4-4A65-A0C9-AB821727F05D}" destId="{9A7AEE1B-BD89-479C-9EA7-B8D8DBB519AB}" srcOrd="0" destOrd="0" presId="urn:microsoft.com/office/officeart/2005/8/layout/hProcess9"/>
    <dgm:cxn modelId="{729D09D2-4A6D-4802-B50B-82949ABA21A7}" type="presOf" srcId="{B455873D-40EA-43B7-A121-DC5C9D8002EE}" destId="{AF73533C-A8C6-4F7F-A87C-F186EDFF1D55}" srcOrd="0" destOrd="0" presId="urn:microsoft.com/office/officeart/2005/8/layout/hProcess9"/>
    <dgm:cxn modelId="{1356D2D7-1BC5-47F0-96A1-F0CDE8095AD0}" type="presOf" srcId="{D7C1033E-9083-48BD-8BF1-43ED2D775B64}" destId="{50FF83B5-99BD-4441-99F5-9BB880ADEFC0}" srcOrd="0" destOrd="0" presId="urn:microsoft.com/office/officeart/2005/8/layout/hProcess9"/>
    <dgm:cxn modelId="{1C207239-D87C-41A2-834A-B24A68E7D486}" srcId="{A3478B93-CEBE-45AD-9A66-91ABB176537E}" destId="{6F296091-C084-4E02-B6F2-E02E0FB3498A}" srcOrd="3" destOrd="0" parTransId="{F046AE03-B7F3-41F6-95C6-3101B5AE729E}" sibTransId="{BFB4C98E-AADA-4A0C-ABAD-4CD4EFF3CB3B}"/>
    <dgm:cxn modelId="{9A7C9CFF-ABC2-4F5F-BFE9-1868003D440F}" type="presOf" srcId="{D97D5ADF-E1B2-408E-850D-A6BC279F351F}" destId="{FD232EE6-B853-4E68-A351-B7C13E5925C8}" srcOrd="0" destOrd="0" presId="urn:microsoft.com/office/officeart/2005/8/layout/hProcess9"/>
    <dgm:cxn modelId="{75E0507C-70A6-47BB-BF39-257BA8B20946}" srcId="{A3478B93-CEBE-45AD-9A66-91ABB176537E}" destId="{D7C1033E-9083-48BD-8BF1-43ED2D775B64}" srcOrd="1" destOrd="0" parTransId="{AC12CDAF-859E-4ACD-B403-977B0FC0A201}" sibTransId="{5F779136-8DCB-456E-8A6C-118640134BEB}"/>
    <dgm:cxn modelId="{1CB72650-CBE1-4010-A6D1-A42E4670D22E}" srcId="{A3478B93-CEBE-45AD-9A66-91ABB176537E}" destId="{B455873D-40EA-43B7-A121-DC5C9D8002EE}" srcOrd="2" destOrd="0" parTransId="{19A4E739-3CFE-41EE-9669-AFD447D21D4C}" sibTransId="{91A1AEDA-2FCA-42DC-AAFA-A22E3B31F30A}"/>
    <dgm:cxn modelId="{09F4D462-7E63-4CD1-B20B-2DF12C090AAE}" type="presOf" srcId="{6F296091-C084-4E02-B6F2-E02E0FB3498A}" destId="{7F5F16D6-D288-48AB-83E6-61010EEF0DDC}" srcOrd="0" destOrd="0" presId="urn:microsoft.com/office/officeart/2005/8/layout/hProcess9"/>
    <dgm:cxn modelId="{436025BA-0EC5-4BB1-8D11-40EAF5C8C49B}" type="presParOf" srcId="{EAB5AEF8-DE22-467F-B2FB-C17D22F55752}" destId="{FF9393E9-5085-4264-88E3-674465E954DC}" srcOrd="0" destOrd="0" presId="urn:microsoft.com/office/officeart/2005/8/layout/hProcess9"/>
    <dgm:cxn modelId="{1580179F-0191-48C4-8989-42FF39112752}" type="presParOf" srcId="{EAB5AEF8-DE22-467F-B2FB-C17D22F55752}" destId="{C82E2341-0234-44A3-9A29-E0312AC93288}" srcOrd="1" destOrd="0" presId="urn:microsoft.com/office/officeart/2005/8/layout/hProcess9"/>
    <dgm:cxn modelId="{F011AA28-CB04-4B23-B71C-490A5699C022}" type="presParOf" srcId="{C82E2341-0234-44A3-9A29-E0312AC93288}" destId="{FD232EE6-B853-4E68-A351-B7C13E5925C8}" srcOrd="0" destOrd="0" presId="urn:microsoft.com/office/officeart/2005/8/layout/hProcess9"/>
    <dgm:cxn modelId="{BACD43AA-1A14-4EAD-A5F9-0FCA15FDF925}" type="presParOf" srcId="{C82E2341-0234-44A3-9A29-E0312AC93288}" destId="{E80CB910-C211-4109-9862-930CF891CB04}" srcOrd="1" destOrd="0" presId="urn:microsoft.com/office/officeart/2005/8/layout/hProcess9"/>
    <dgm:cxn modelId="{8FD22596-36D5-42D4-9B31-A1F1911645BD}" type="presParOf" srcId="{C82E2341-0234-44A3-9A29-E0312AC93288}" destId="{50FF83B5-99BD-4441-99F5-9BB880ADEFC0}" srcOrd="2" destOrd="0" presId="urn:microsoft.com/office/officeart/2005/8/layout/hProcess9"/>
    <dgm:cxn modelId="{6FB448E5-59A3-4C10-8D78-CF90AC26EFD8}" type="presParOf" srcId="{C82E2341-0234-44A3-9A29-E0312AC93288}" destId="{0EDD6AC0-303C-49BE-934E-782C0F314CF6}" srcOrd="3" destOrd="0" presId="urn:microsoft.com/office/officeart/2005/8/layout/hProcess9"/>
    <dgm:cxn modelId="{B9B2EF28-D636-43D7-8B62-7F4F6EFA511B}" type="presParOf" srcId="{C82E2341-0234-44A3-9A29-E0312AC93288}" destId="{AF73533C-A8C6-4F7F-A87C-F186EDFF1D55}" srcOrd="4" destOrd="0" presId="urn:microsoft.com/office/officeart/2005/8/layout/hProcess9"/>
    <dgm:cxn modelId="{BC3782E8-B5A8-40B5-8EFA-6181D44543B9}" type="presParOf" srcId="{C82E2341-0234-44A3-9A29-E0312AC93288}" destId="{7711D629-351B-403E-8580-3E9EBA547F13}" srcOrd="5" destOrd="0" presId="urn:microsoft.com/office/officeart/2005/8/layout/hProcess9"/>
    <dgm:cxn modelId="{8A917EC1-D41E-416E-AE9A-30D7DEA22253}" type="presParOf" srcId="{C82E2341-0234-44A3-9A29-E0312AC93288}" destId="{7F5F16D6-D288-48AB-83E6-61010EEF0DDC}" srcOrd="6" destOrd="0" presId="urn:microsoft.com/office/officeart/2005/8/layout/hProcess9"/>
    <dgm:cxn modelId="{93C38A1A-5C03-4A87-943D-1DCDD8B748C7}" type="presParOf" srcId="{C82E2341-0234-44A3-9A29-E0312AC93288}" destId="{42619210-07E4-430A-8217-092381E87088}" srcOrd="7" destOrd="0" presId="urn:microsoft.com/office/officeart/2005/8/layout/hProcess9"/>
    <dgm:cxn modelId="{600142AA-6700-4E49-88CD-308CEF6F33A8}" type="presParOf" srcId="{C82E2341-0234-44A3-9A29-E0312AC93288}" destId="{9A7AEE1B-BD89-479C-9EA7-B8D8DBB519AB}" srcOrd="8" destOrd="0" presId="urn:microsoft.com/office/officeart/2005/8/layout/hProcess9"/>
  </dgm:cxnLst>
  <dgm:bg/>
  <dgm:whole/>
</dgm:dataModel>
</file>

<file path=ppt/diagrams/data7.xml><?xml version="1.0" encoding="utf-8"?>
<dgm:dataModel xmlns:dgm="http://schemas.openxmlformats.org/drawingml/2006/diagram" xmlns:a="http://schemas.openxmlformats.org/drawingml/2006/main">
  <dgm:ptLst>
    <dgm:pt modelId="{A3478B93-CEBE-45AD-9A66-91ABB176537E}" type="doc">
      <dgm:prSet loTypeId="urn:microsoft.com/office/officeart/2005/8/layout/hProcess9" loCatId="process" qsTypeId="urn:microsoft.com/office/officeart/2005/8/quickstyle/3d4" qsCatId="3D" csTypeId="urn:microsoft.com/office/officeart/2005/8/colors/accent1_2" csCatId="accent1" phldr="1"/>
      <dgm:spPr/>
    </dgm:pt>
    <dgm:pt modelId="{D97D5ADF-E1B2-408E-850D-A6BC279F351F}">
      <dgm:prSet phldrT="[Text]" custT="1"/>
      <dgm:spPr/>
      <dgm:t>
        <a:bodyPr/>
        <a:lstStyle/>
        <a:p>
          <a:endParaRPr lang="en-GB" sz="1700" b="1" dirty="0"/>
        </a:p>
      </dgm:t>
    </dgm:pt>
    <dgm:pt modelId="{C4D44CC5-CB1D-4BCD-9F8C-6D3AE93DD4B3}" type="parTrans" cxnId="{EF1BB4C4-02AA-45E6-9690-C10BA9EF7109}">
      <dgm:prSet/>
      <dgm:spPr/>
      <dgm:t>
        <a:bodyPr/>
        <a:lstStyle/>
        <a:p>
          <a:endParaRPr lang="en-GB"/>
        </a:p>
      </dgm:t>
    </dgm:pt>
    <dgm:pt modelId="{EE464596-9087-4691-A4E2-FF6F0B06F95E}" type="sibTrans" cxnId="{EF1BB4C4-02AA-45E6-9690-C10BA9EF7109}">
      <dgm:prSet/>
      <dgm:spPr/>
      <dgm:t>
        <a:bodyPr/>
        <a:lstStyle/>
        <a:p>
          <a:endParaRPr lang="en-GB"/>
        </a:p>
      </dgm:t>
    </dgm:pt>
    <dgm:pt modelId="{B455873D-40EA-43B7-A121-DC5C9D8002EE}">
      <dgm:prSet phldrT="[Text]"/>
      <dgm:spPr/>
      <dgm:t>
        <a:bodyPr/>
        <a:lstStyle/>
        <a:p>
          <a:r>
            <a:rPr lang="en-GB" b="1" dirty="0" smtClean="0"/>
            <a:t> </a:t>
          </a:r>
          <a:endParaRPr lang="en-GB" b="1" dirty="0"/>
        </a:p>
      </dgm:t>
    </dgm:pt>
    <dgm:pt modelId="{19A4E739-3CFE-41EE-9669-AFD447D21D4C}" type="parTrans" cxnId="{1CB72650-CBE1-4010-A6D1-A42E4670D22E}">
      <dgm:prSet/>
      <dgm:spPr/>
      <dgm:t>
        <a:bodyPr/>
        <a:lstStyle/>
        <a:p>
          <a:endParaRPr lang="en-GB"/>
        </a:p>
      </dgm:t>
    </dgm:pt>
    <dgm:pt modelId="{91A1AEDA-2FCA-42DC-AAFA-A22E3B31F30A}" type="sibTrans" cxnId="{1CB72650-CBE1-4010-A6D1-A42E4670D22E}">
      <dgm:prSet/>
      <dgm:spPr/>
      <dgm:t>
        <a:bodyPr/>
        <a:lstStyle/>
        <a:p>
          <a:endParaRPr lang="en-GB"/>
        </a:p>
      </dgm:t>
    </dgm:pt>
    <dgm:pt modelId="{6F296091-C084-4E02-B6F2-E02E0FB3498A}">
      <dgm:prSet phldrT="[Text]"/>
      <dgm:spPr/>
      <dgm:t>
        <a:bodyPr/>
        <a:lstStyle/>
        <a:p>
          <a:r>
            <a:rPr lang="en-GB" b="1" baseline="0" dirty="0" smtClean="0"/>
            <a:t> </a:t>
          </a:r>
          <a:endParaRPr lang="en-GB" b="1" baseline="0" dirty="0"/>
        </a:p>
      </dgm:t>
    </dgm:pt>
    <dgm:pt modelId="{F046AE03-B7F3-41F6-95C6-3101B5AE729E}" type="parTrans" cxnId="{1C207239-D87C-41A2-834A-B24A68E7D486}">
      <dgm:prSet/>
      <dgm:spPr/>
      <dgm:t>
        <a:bodyPr/>
        <a:lstStyle/>
        <a:p>
          <a:endParaRPr lang="en-GB"/>
        </a:p>
      </dgm:t>
    </dgm:pt>
    <dgm:pt modelId="{BFB4C98E-AADA-4A0C-ABAD-4CD4EFF3CB3B}" type="sibTrans" cxnId="{1C207239-D87C-41A2-834A-B24A68E7D486}">
      <dgm:prSet/>
      <dgm:spPr/>
      <dgm:t>
        <a:bodyPr/>
        <a:lstStyle/>
        <a:p>
          <a:endParaRPr lang="en-GB"/>
        </a:p>
      </dgm:t>
    </dgm:pt>
    <dgm:pt modelId="{D7C1033E-9083-48BD-8BF1-43ED2D775B64}">
      <dgm:prSet phldrT="[Text]" custT="1"/>
      <dgm:spPr/>
      <dgm:t>
        <a:bodyPr/>
        <a:lstStyle/>
        <a:p>
          <a:r>
            <a:rPr lang="en-GB" sz="1700" b="1" dirty="0" smtClean="0"/>
            <a:t>Inventory criteria framework</a:t>
          </a:r>
          <a:endParaRPr lang="en-GB" sz="1700" b="1" dirty="0"/>
        </a:p>
      </dgm:t>
    </dgm:pt>
    <dgm:pt modelId="{AC12CDAF-859E-4ACD-B403-977B0FC0A201}" type="parTrans" cxnId="{75E0507C-70A6-47BB-BF39-257BA8B20946}">
      <dgm:prSet/>
      <dgm:spPr/>
      <dgm:t>
        <a:bodyPr/>
        <a:lstStyle/>
        <a:p>
          <a:endParaRPr lang="en-GB"/>
        </a:p>
      </dgm:t>
    </dgm:pt>
    <dgm:pt modelId="{5F779136-8DCB-456E-8A6C-118640134BEB}" type="sibTrans" cxnId="{75E0507C-70A6-47BB-BF39-257BA8B20946}">
      <dgm:prSet/>
      <dgm:spPr/>
      <dgm:t>
        <a:bodyPr/>
        <a:lstStyle/>
        <a:p>
          <a:endParaRPr lang="en-GB"/>
        </a:p>
      </dgm:t>
    </dgm:pt>
    <dgm:pt modelId="{54F3CB74-3EC4-4A65-A0C9-AB821727F05D}">
      <dgm:prSet phldrT="[Text]"/>
      <dgm:spPr/>
      <dgm:t>
        <a:bodyPr/>
        <a:lstStyle/>
        <a:p>
          <a:r>
            <a:rPr lang="en-ZA" b="1" baseline="0" dirty="0" smtClean="0"/>
            <a:t> </a:t>
          </a:r>
          <a:endParaRPr lang="en-GB" b="1" baseline="0" dirty="0"/>
        </a:p>
      </dgm:t>
    </dgm:pt>
    <dgm:pt modelId="{70E95552-09B7-4215-BA0D-80E641C1D8AD}" type="parTrans" cxnId="{4FE8B34E-B34E-4EBF-AC19-10D61AC85883}">
      <dgm:prSet/>
      <dgm:spPr/>
      <dgm:t>
        <a:bodyPr/>
        <a:lstStyle/>
        <a:p>
          <a:endParaRPr lang="en-GB"/>
        </a:p>
      </dgm:t>
    </dgm:pt>
    <dgm:pt modelId="{516D6B8F-0D53-4AF1-B816-BAEB129AFE4C}" type="sibTrans" cxnId="{4FE8B34E-B34E-4EBF-AC19-10D61AC85883}">
      <dgm:prSet/>
      <dgm:spPr/>
      <dgm:t>
        <a:bodyPr/>
        <a:lstStyle/>
        <a:p>
          <a:endParaRPr lang="en-GB"/>
        </a:p>
      </dgm:t>
    </dgm:pt>
    <dgm:pt modelId="{EAB5AEF8-DE22-467F-B2FB-C17D22F55752}" type="pres">
      <dgm:prSet presAssocID="{A3478B93-CEBE-45AD-9A66-91ABB176537E}" presName="CompostProcess" presStyleCnt="0">
        <dgm:presLayoutVars>
          <dgm:dir/>
          <dgm:resizeHandles val="exact"/>
        </dgm:presLayoutVars>
      </dgm:prSet>
      <dgm:spPr/>
    </dgm:pt>
    <dgm:pt modelId="{FF9393E9-5085-4264-88E3-674465E954DC}" type="pres">
      <dgm:prSet presAssocID="{A3478B93-CEBE-45AD-9A66-91ABB176537E}" presName="arrow" presStyleLbl="bgShp" presStyleIdx="0" presStyleCnt="1" custLinFactNeighborX="-1062" custLinFactNeighborY="-632"/>
      <dgm:spPr/>
    </dgm:pt>
    <dgm:pt modelId="{C82E2341-0234-44A3-9A29-E0312AC93288}" type="pres">
      <dgm:prSet presAssocID="{A3478B93-CEBE-45AD-9A66-91ABB176537E}" presName="linearProcess" presStyleCnt="0"/>
      <dgm:spPr/>
    </dgm:pt>
    <dgm:pt modelId="{FD232EE6-B853-4E68-A351-B7C13E5925C8}" type="pres">
      <dgm:prSet presAssocID="{D97D5ADF-E1B2-408E-850D-A6BC279F351F}" presName="textNode" presStyleLbl="node1" presStyleIdx="0" presStyleCnt="5" custLinFactNeighborY="-1605">
        <dgm:presLayoutVars>
          <dgm:bulletEnabled val="1"/>
        </dgm:presLayoutVars>
      </dgm:prSet>
      <dgm:spPr/>
      <dgm:t>
        <a:bodyPr/>
        <a:lstStyle/>
        <a:p>
          <a:endParaRPr lang="en-GB"/>
        </a:p>
      </dgm:t>
    </dgm:pt>
    <dgm:pt modelId="{E80CB910-C211-4109-9862-930CF891CB04}" type="pres">
      <dgm:prSet presAssocID="{EE464596-9087-4691-A4E2-FF6F0B06F95E}" presName="sibTrans" presStyleCnt="0"/>
      <dgm:spPr/>
    </dgm:pt>
    <dgm:pt modelId="{50FF83B5-99BD-4441-99F5-9BB880ADEFC0}" type="pres">
      <dgm:prSet presAssocID="{D7C1033E-9083-48BD-8BF1-43ED2D775B64}" presName="textNode" presStyleLbl="node1" presStyleIdx="1" presStyleCnt="5" custLinFactNeighborX="-37476" custLinFactNeighborY="-1605">
        <dgm:presLayoutVars>
          <dgm:bulletEnabled val="1"/>
        </dgm:presLayoutVars>
      </dgm:prSet>
      <dgm:spPr/>
      <dgm:t>
        <a:bodyPr/>
        <a:lstStyle/>
        <a:p>
          <a:endParaRPr lang="en-GB"/>
        </a:p>
      </dgm:t>
    </dgm:pt>
    <dgm:pt modelId="{0EDD6AC0-303C-49BE-934E-782C0F314CF6}" type="pres">
      <dgm:prSet presAssocID="{5F779136-8DCB-456E-8A6C-118640134BEB}" presName="sibTrans" presStyleCnt="0"/>
      <dgm:spPr/>
    </dgm:pt>
    <dgm:pt modelId="{AF73533C-A8C6-4F7F-A87C-F186EDFF1D55}" type="pres">
      <dgm:prSet presAssocID="{B455873D-40EA-43B7-A121-DC5C9D8002EE}" presName="textNode" presStyleLbl="node1" presStyleIdx="2" presStyleCnt="5" custLinFactNeighborX="-37476" custLinFactNeighborY="-1605">
        <dgm:presLayoutVars>
          <dgm:bulletEnabled val="1"/>
        </dgm:presLayoutVars>
      </dgm:prSet>
      <dgm:spPr/>
      <dgm:t>
        <a:bodyPr/>
        <a:lstStyle/>
        <a:p>
          <a:endParaRPr lang="en-GB"/>
        </a:p>
      </dgm:t>
    </dgm:pt>
    <dgm:pt modelId="{7711D629-351B-403E-8580-3E9EBA547F13}" type="pres">
      <dgm:prSet presAssocID="{91A1AEDA-2FCA-42DC-AAFA-A22E3B31F30A}" presName="sibTrans" presStyleCnt="0"/>
      <dgm:spPr/>
    </dgm:pt>
    <dgm:pt modelId="{7F5F16D6-D288-48AB-83E6-61010EEF0DDC}" type="pres">
      <dgm:prSet presAssocID="{6F296091-C084-4E02-B6F2-E02E0FB3498A}" presName="textNode" presStyleLbl="node1" presStyleIdx="3" presStyleCnt="5" custLinFactNeighborX="-37476" custLinFactNeighborY="-1605">
        <dgm:presLayoutVars>
          <dgm:bulletEnabled val="1"/>
        </dgm:presLayoutVars>
      </dgm:prSet>
      <dgm:spPr/>
      <dgm:t>
        <a:bodyPr/>
        <a:lstStyle/>
        <a:p>
          <a:endParaRPr lang="en-GB"/>
        </a:p>
      </dgm:t>
    </dgm:pt>
    <dgm:pt modelId="{42619210-07E4-430A-8217-092381E87088}" type="pres">
      <dgm:prSet presAssocID="{BFB4C98E-AADA-4A0C-ABAD-4CD4EFF3CB3B}" presName="sibTrans" presStyleCnt="0"/>
      <dgm:spPr/>
    </dgm:pt>
    <dgm:pt modelId="{9A7AEE1B-BD89-479C-9EA7-B8D8DBB519AB}" type="pres">
      <dgm:prSet presAssocID="{54F3CB74-3EC4-4A65-A0C9-AB821727F05D}" presName="textNode" presStyleLbl="node1" presStyleIdx="4" presStyleCnt="5" custLinFactNeighborX="-37476" custLinFactNeighborY="-1605">
        <dgm:presLayoutVars>
          <dgm:bulletEnabled val="1"/>
        </dgm:presLayoutVars>
      </dgm:prSet>
      <dgm:spPr/>
      <dgm:t>
        <a:bodyPr/>
        <a:lstStyle/>
        <a:p>
          <a:endParaRPr lang="en-GB"/>
        </a:p>
      </dgm:t>
    </dgm:pt>
  </dgm:ptLst>
  <dgm:cxnLst>
    <dgm:cxn modelId="{EF1BB4C4-02AA-45E6-9690-C10BA9EF7109}" srcId="{A3478B93-CEBE-45AD-9A66-91ABB176537E}" destId="{D97D5ADF-E1B2-408E-850D-A6BC279F351F}" srcOrd="0" destOrd="0" parTransId="{C4D44CC5-CB1D-4BCD-9F8C-6D3AE93DD4B3}" sibTransId="{EE464596-9087-4691-A4E2-FF6F0B06F95E}"/>
    <dgm:cxn modelId="{4FE8B34E-B34E-4EBF-AC19-10D61AC85883}" srcId="{A3478B93-CEBE-45AD-9A66-91ABB176537E}" destId="{54F3CB74-3EC4-4A65-A0C9-AB821727F05D}" srcOrd="4" destOrd="0" parTransId="{70E95552-09B7-4215-BA0D-80E641C1D8AD}" sibTransId="{516D6B8F-0D53-4AF1-B816-BAEB129AFE4C}"/>
    <dgm:cxn modelId="{41B72357-BA66-4AE4-94D9-9CB3F1928BD5}" type="presOf" srcId="{A3478B93-CEBE-45AD-9A66-91ABB176537E}" destId="{EAB5AEF8-DE22-467F-B2FB-C17D22F55752}" srcOrd="0" destOrd="0" presId="urn:microsoft.com/office/officeart/2005/8/layout/hProcess9"/>
    <dgm:cxn modelId="{645C4BBB-471F-4AFD-97B8-33C90B1DDE53}" type="presOf" srcId="{D97D5ADF-E1B2-408E-850D-A6BC279F351F}" destId="{FD232EE6-B853-4E68-A351-B7C13E5925C8}" srcOrd="0" destOrd="0" presId="urn:microsoft.com/office/officeart/2005/8/layout/hProcess9"/>
    <dgm:cxn modelId="{ED6F9409-4513-4451-8041-ED5291289A79}" type="presOf" srcId="{6F296091-C084-4E02-B6F2-E02E0FB3498A}" destId="{7F5F16D6-D288-48AB-83E6-61010EEF0DDC}" srcOrd="0" destOrd="0" presId="urn:microsoft.com/office/officeart/2005/8/layout/hProcess9"/>
    <dgm:cxn modelId="{6FD34AB8-E732-4973-BC1E-66A269F788F5}" type="presOf" srcId="{D7C1033E-9083-48BD-8BF1-43ED2D775B64}" destId="{50FF83B5-99BD-4441-99F5-9BB880ADEFC0}" srcOrd="0" destOrd="0" presId="urn:microsoft.com/office/officeart/2005/8/layout/hProcess9"/>
    <dgm:cxn modelId="{CB1A434E-BA76-4C3F-8AA7-43FA51B422B3}" type="presOf" srcId="{B455873D-40EA-43B7-A121-DC5C9D8002EE}" destId="{AF73533C-A8C6-4F7F-A87C-F186EDFF1D55}" srcOrd="0" destOrd="0" presId="urn:microsoft.com/office/officeart/2005/8/layout/hProcess9"/>
    <dgm:cxn modelId="{1C207239-D87C-41A2-834A-B24A68E7D486}" srcId="{A3478B93-CEBE-45AD-9A66-91ABB176537E}" destId="{6F296091-C084-4E02-B6F2-E02E0FB3498A}" srcOrd="3" destOrd="0" parTransId="{F046AE03-B7F3-41F6-95C6-3101B5AE729E}" sibTransId="{BFB4C98E-AADA-4A0C-ABAD-4CD4EFF3CB3B}"/>
    <dgm:cxn modelId="{75E0507C-70A6-47BB-BF39-257BA8B20946}" srcId="{A3478B93-CEBE-45AD-9A66-91ABB176537E}" destId="{D7C1033E-9083-48BD-8BF1-43ED2D775B64}" srcOrd="1" destOrd="0" parTransId="{AC12CDAF-859E-4ACD-B403-977B0FC0A201}" sibTransId="{5F779136-8DCB-456E-8A6C-118640134BEB}"/>
    <dgm:cxn modelId="{C9C69F26-CE3C-4D0F-A041-5AF6B928358D}" type="presOf" srcId="{54F3CB74-3EC4-4A65-A0C9-AB821727F05D}" destId="{9A7AEE1B-BD89-479C-9EA7-B8D8DBB519AB}" srcOrd="0" destOrd="0" presId="urn:microsoft.com/office/officeart/2005/8/layout/hProcess9"/>
    <dgm:cxn modelId="{1CB72650-CBE1-4010-A6D1-A42E4670D22E}" srcId="{A3478B93-CEBE-45AD-9A66-91ABB176537E}" destId="{B455873D-40EA-43B7-A121-DC5C9D8002EE}" srcOrd="2" destOrd="0" parTransId="{19A4E739-3CFE-41EE-9669-AFD447D21D4C}" sibTransId="{91A1AEDA-2FCA-42DC-AAFA-A22E3B31F30A}"/>
    <dgm:cxn modelId="{D0E9E592-D148-42C8-9FBE-963EC9DF2156}" type="presParOf" srcId="{EAB5AEF8-DE22-467F-B2FB-C17D22F55752}" destId="{FF9393E9-5085-4264-88E3-674465E954DC}" srcOrd="0" destOrd="0" presId="urn:microsoft.com/office/officeart/2005/8/layout/hProcess9"/>
    <dgm:cxn modelId="{6048BFFE-53F3-4A26-95BD-83F63C421783}" type="presParOf" srcId="{EAB5AEF8-DE22-467F-B2FB-C17D22F55752}" destId="{C82E2341-0234-44A3-9A29-E0312AC93288}" srcOrd="1" destOrd="0" presId="urn:microsoft.com/office/officeart/2005/8/layout/hProcess9"/>
    <dgm:cxn modelId="{77767F0B-91D9-44F4-B669-5016C4B3EACF}" type="presParOf" srcId="{C82E2341-0234-44A3-9A29-E0312AC93288}" destId="{FD232EE6-B853-4E68-A351-B7C13E5925C8}" srcOrd="0" destOrd="0" presId="urn:microsoft.com/office/officeart/2005/8/layout/hProcess9"/>
    <dgm:cxn modelId="{37950CF0-8EAE-4458-A005-02689D82BC38}" type="presParOf" srcId="{C82E2341-0234-44A3-9A29-E0312AC93288}" destId="{E80CB910-C211-4109-9862-930CF891CB04}" srcOrd="1" destOrd="0" presId="urn:microsoft.com/office/officeart/2005/8/layout/hProcess9"/>
    <dgm:cxn modelId="{674E3164-8CB2-45CF-8A32-FF3C77A38F84}" type="presParOf" srcId="{C82E2341-0234-44A3-9A29-E0312AC93288}" destId="{50FF83B5-99BD-4441-99F5-9BB880ADEFC0}" srcOrd="2" destOrd="0" presId="urn:microsoft.com/office/officeart/2005/8/layout/hProcess9"/>
    <dgm:cxn modelId="{8BF7F62D-664F-41D2-B11E-062DA36C0147}" type="presParOf" srcId="{C82E2341-0234-44A3-9A29-E0312AC93288}" destId="{0EDD6AC0-303C-49BE-934E-782C0F314CF6}" srcOrd="3" destOrd="0" presId="urn:microsoft.com/office/officeart/2005/8/layout/hProcess9"/>
    <dgm:cxn modelId="{EBAE788A-4713-44C2-BBDD-D952DF1B83E4}" type="presParOf" srcId="{C82E2341-0234-44A3-9A29-E0312AC93288}" destId="{AF73533C-A8C6-4F7F-A87C-F186EDFF1D55}" srcOrd="4" destOrd="0" presId="urn:microsoft.com/office/officeart/2005/8/layout/hProcess9"/>
    <dgm:cxn modelId="{3EB18F35-27CE-46C9-8CF3-B8F7754908F4}" type="presParOf" srcId="{C82E2341-0234-44A3-9A29-E0312AC93288}" destId="{7711D629-351B-403E-8580-3E9EBA547F13}" srcOrd="5" destOrd="0" presId="urn:microsoft.com/office/officeart/2005/8/layout/hProcess9"/>
    <dgm:cxn modelId="{1D629E3D-C80B-43C9-85EA-9AC85F4AA3B3}" type="presParOf" srcId="{C82E2341-0234-44A3-9A29-E0312AC93288}" destId="{7F5F16D6-D288-48AB-83E6-61010EEF0DDC}" srcOrd="6" destOrd="0" presId="urn:microsoft.com/office/officeart/2005/8/layout/hProcess9"/>
    <dgm:cxn modelId="{AE5CAF5C-106E-4C94-B517-7A1FE1B6FFD6}" type="presParOf" srcId="{C82E2341-0234-44A3-9A29-E0312AC93288}" destId="{42619210-07E4-430A-8217-092381E87088}" srcOrd="7" destOrd="0" presId="urn:microsoft.com/office/officeart/2005/8/layout/hProcess9"/>
    <dgm:cxn modelId="{2F38C60A-1158-4D52-8FE8-F92D76306987}" type="presParOf" srcId="{C82E2341-0234-44A3-9A29-E0312AC93288}" destId="{9A7AEE1B-BD89-479C-9EA7-B8D8DBB519AB}" srcOrd="8" destOrd="0" presId="urn:microsoft.com/office/officeart/2005/8/layout/hProcess9"/>
  </dgm:cxnLst>
  <dgm:bg/>
  <dgm:whole/>
</dgm:dataModel>
</file>

<file path=ppt/diagrams/data8.xml><?xml version="1.0" encoding="utf-8"?>
<dgm:dataModel xmlns:dgm="http://schemas.openxmlformats.org/drawingml/2006/diagram" xmlns:a="http://schemas.openxmlformats.org/drawingml/2006/main">
  <dgm:ptLst>
    <dgm:pt modelId="{A3478B93-CEBE-45AD-9A66-91ABB176537E}" type="doc">
      <dgm:prSet loTypeId="urn:microsoft.com/office/officeart/2005/8/layout/hProcess9" loCatId="process" qsTypeId="urn:microsoft.com/office/officeart/2005/8/quickstyle/3d4" qsCatId="3D" csTypeId="urn:microsoft.com/office/officeart/2005/8/colors/accent1_2" csCatId="accent1" phldr="1"/>
      <dgm:spPr/>
    </dgm:pt>
    <dgm:pt modelId="{D97D5ADF-E1B2-408E-850D-A6BC279F351F}">
      <dgm:prSet phldrT="[Text]" custT="1"/>
      <dgm:spPr/>
      <dgm:t>
        <a:bodyPr/>
        <a:lstStyle/>
        <a:p>
          <a:endParaRPr lang="en-GB" sz="1700" b="1" dirty="0"/>
        </a:p>
      </dgm:t>
    </dgm:pt>
    <dgm:pt modelId="{C4D44CC5-CB1D-4BCD-9F8C-6D3AE93DD4B3}" type="parTrans" cxnId="{EF1BB4C4-02AA-45E6-9690-C10BA9EF7109}">
      <dgm:prSet/>
      <dgm:spPr/>
      <dgm:t>
        <a:bodyPr/>
        <a:lstStyle/>
        <a:p>
          <a:endParaRPr lang="en-GB"/>
        </a:p>
      </dgm:t>
    </dgm:pt>
    <dgm:pt modelId="{EE464596-9087-4691-A4E2-FF6F0B06F95E}" type="sibTrans" cxnId="{EF1BB4C4-02AA-45E6-9690-C10BA9EF7109}">
      <dgm:prSet/>
      <dgm:spPr/>
      <dgm:t>
        <a:bodyPr/>
        <a:lstStyle/>
        <a:p>
          <a:endParaRPr lang="en-GB"/>
        </a:p>
      </dgm:t>
    </dgm:pt>
    <dgm:pt modelId="{B455873D-40EA-43B7-A121-DC5C9D8002EE}">
      <dgm:prSet phldrT="[Text]"/>
      <dgm:spPr/>
      <dgm:t>
        <a:bodyPr/>
        <a:lstStyle/>
        <a:p>
          <a:r>
            <a:rPr lang="en-GB" b="1" dirty="0" smtClean="0"/>
            <a:t> </a:t>
          </a:r>
          <a:endParaRPr lang="en-GB" b="1" dirty="0"/>
        </a:p>
      </dgm:t>
    </dgm:pt>
    <dgm:pt modelId="{19A4E739-3CFE-41EE-9669-AFD447D21D4C}" type="parTrans" cxnId="{1CB72650-CBE1-4010-A6D1-A42E4670D22E}">
      <dgm:prSet/>
      <dgm:spPr/>
      <dgm:t>
        <a:bodyPr/>
        <a:lstStyle/>
        <a:p>
          <a:endParaRPr lang="en-GB"/>
        </a:p>
      </dgm:t>
    </dgm:pt>
    <dgm:pt modelId="{91A1AEDA-2FCA-42DC-AAFA-A22E3B31F30A}" type="sibTrans" cxnId="{1CB72650-CBE1-4010-A6D1-A42E4670D22E}">
      <dgm:prSet/>
      <dgm:spPr/>
      <dgm:t>
        <a:bodyPr/>
        <a:lstStyle/>
        <a:p>
          <a:endParaRPr lang="en-GB"/>
        </a:p>
      </dgm:t>
    </dgm:pt>
    <dgm:pt modelId="{6F296091-C084-4E02-B6F2-E02E0FB3498A}">
      <dgm:prSet phldrT="[Text]"/>
      <dgm:spPr/>
      <dgm:t>
        <a:bodyPr/>
        <a:lstStyle/>
        <a:p>
          <a:r>
            <a:rPr lang="en-GB" b="1" baseline="0" dirty="0" smtClean="0"/>
            <a:t> </a:t>
          </a:r>
          <a:endParaRPr lang="en-GB" b="1" baseline="0" dirty="0"/>
        </a:p>
      </dgm:t>
    </dgm:pt>
    <dgm:pt modelId="{F046AE03-B7F3-41F6-95C6-3101B5AE729E}" type="parTrans" cxnId="{1C207239-D87C-41A2-834A-B24A68E7D486}">
      <dgm:prSet/>
      <dgm:spPr/>
      <dgm:t>
        <a:bodyPr/>
        <a:lstStyle/>
        <a:p>
          <a:endParaRPr lang="en-GB"/>
        </a:p>
      </dgm:t>
    </dgm:pt>
    <dgm:pt modelId="{BFB4C98E-AADA-4A0C-ABAD-4CD4EFF3CB3B}" type="sibTrans" cxnId="{1C207239-D87C-41A2-834A-B24A68E7D486}">
      <dgm:prSet/>
      <dgm:spPr/>
      <dgm:t>
        <a:bodyPr/>
        <a:lstStyle/>
        <a:p>
          <a:endParaRPr lang="en-GB"/>
        </a:p>
      </dgm:t>
    </dgm:pt>
    <dgm:pt modelId="{D7C1033E-9083-48BD-8BF1-43ED2D775B64}">
      <dgm:prSet phldrT="[Text]" custT="1"/>
      <dgm:spPr/>
      <dgm:t>
        <a:bodyPr/>
        <a:lstStyle/>
        <a:p>
          <a:r>
            <a:rPr lang="en-GB" sz="1700" b="1" dirty="0" smtClean="0"/>
            <a:t>Inventory criteria framework</a:t>
          </a:r>
          <a:endParaRPr lang="en-GB" sz="1700" b="1" dirty="0"/>
        </a:p>
      </dgm:t>
    </dgm:pt>
    <dgm:pt modelId="{AC12CDAF-859E-4ACD-B403-977B0FC0A201}" type="parTrans" cxnId="{75E0507C-70A6-47BB-BF39-257BA8B20946}">
      <dgm:prSet/>
      <dgm:spPr/>
      <dgm:t>
        <a:bodyPr/>
        <a:lstStyle/>
        <a:p>
          <a:endParaRPr lang="en-GB"/>
        </a:p>
      </dgm:t>
    </dgm:pt>
    <dgm:pt modelId="{5F779136-8DCB-456E-8A6C-118640134BEB}" type="sibTrans" cxnId="{75E0507C-70A6-47BB-BF39-257BA8B20946}">
      <dgm:prSet/>
      <dgm:spPr/>
      <dgm:t>
        <a:bodyPr/>
        <a:lstStyle/>
        <a:p>
          <a:endParaRPr lang="en-GB"/>
        </a:p>
      </dgm:t>
    </dgm:pt>
    <dgm:pt modelId="{54F3CB74-3EC4-4A65-A0C9-AB821727F05D}">
      <dgm:prSet phldrT="[Text]"/>
      <dgm:spPr/>
      <dgm:t>
        <a:bodyPr/>
        <a:lstStyle/>
        <a:p>
          <a:r>
            <a:rPr lang="en-ZA" b="1" baseline="0" dirty="0" smtClean="0"/>
            <a:t> </a:t>
          </a:r>
          <a:endParaRPr lang="en-GB" b="1" baseline="0" dirty="0"/>
        </a:p>
      </dgm:t>
    </dgm:pt>
    <dgm:pt modelId="{70E95552-09B7-4215-BA0D-80E641C1D8AD}" type="parTrans" cxnId="{4FE8B34E-B34E-4EBF-AC19-10D61AC85883}">
      <dgm:prSet/>
      <dgm:spPr/>
      <dgm:t>
        <a:bodyPr/>
        <a:lstStyle/>
        <a:p>
          <a:endParaRPr lang="en-GB"/>
        </a:p>
      </dgm:t>
    </dgm:pt>
    <dgm:pt modelId="{516D6B8F-0D53-4AF1-B816-BAEB129AFE4C}" type="sibTrans" cxnId="{4FE8B34E-B34E-4EBF-AC19-10D61AC85883}">
      <dgm:prSet/>
      <dgm:spPr/>
      <dgm:t>
        <a:bodyPr/>
        <a:lstStyle/>
        <a:p>
          <a:endParaRPr lang="en-GB"/>
        </a:p>
      </dgm:t>
    </dgm:pt>
    <dgm:pt modelId="{EAB5AEF8-DE22-467F-B2FB-C17D22F55752}" type="pres">
      <dgm:prSet presAssocID="{A3478B93-CEBE-45AD-9A66-91ABB176537E}" presName="CompostProcess" presStyleCnt="0">
        <dgm:presLayoutVars>
          <dgm:dir/>
          <dgm:resizeHandles val="exact"/>
        </dgm:presLayoutVars>
      </dgm:prSet>
      <dgm:spPr/>
    </dgm:pt>
    <dgm:pt modelId="{FF9393E9-5085-4264-88E3-674465E954DC}" type="pres">
      <dgm:prSet presAssocID="{A3478B93-CEBE-45AD-9A66-91ABB176537E}" presName="arrow" presStyleLbl="bgShp" presStyleIdx="0" presStyleCnt="1" custLinFactNeighborX="-1062" custLinFactNeighborY="-632"/>
      <dgm:spPr/>
    </dgm:pt>
    <dgm:pt modelId="{C82E2341-0234-44A3-9A29-E0312AC93288}" type="pres">
      <dgm:prSet presAssocID="{A3478B93-CEBE-45AD-9A66-91ABB176537E}" presName="linearProcess" presStyleCnt="0"/>
      <dgm:spPr/>
    </dgm:pt>
    <dgm:pt modelId="{FD232EE6-B853-4E68-A351-B7C13E5925C8}" type="pres">
      <dgm:prSet presAssocID="{D97D5ADF-E1B2-408E-850D-A6BC279F351F}" presName="textNode" presStyleLbl="node1" presStyleIdx="0" presStyleCnt="5" custLinFactNeighborY="-1605">
        <dgm:presLayoutVars>
          <dgm:bulletEnabled val="1"/>
        </dgm:presLayoutVars>
      </dgm:prSet>
      <dgm:spPr/>
      <dgm:t>
        <a:bodyPr/>
        <a:lstStyle/>
        <a:p>
          <a:endParaRPr lang="en-GB"/>
        </a:p>
      </dgm:t>
    </dgm:pt>
    <dgm:pt modelId="{E80CB910-C211-4109-9862-930CF891CB04}" type="pres">
      <dgm:prSet presAssocID="{EE464596-9087-4691-A4E2-FF6F0B06F95E}" presName="sibTrans" presStyleCnt="0"/>
      <dgm:spPr/>
    </dgm:pt>
    <dgm:pt modelId="{50FF83B5-99BD-4441-99F5-9BB880ADEFC0}" type="pres">
      <dgm:prSet presAssocID="{D7C1033E-9083-48BD-8BF1-43ED2D775B64}" presName="textNode" presStyleLbl="node1" presStyleIdx="1" presStyleCnt="5" custLinFactNeighborX="-37476" custLinFactNeighborY="-1605">
        <dgm:presLayoutVars>
          <dgm:bulletEnabled val="1"/>
        </dgm:presLayoutVars>
      </dgm:prSet>
      <dgm:spPr/>
      <dgm:t>
        <a:bodyPr/>
        <a:lstStyle/>
        <a:p>
          <a:endParaRPr lang="en-GB"/>
        </a:p>
      </dgm:t>
    </dgm:pt>
    <dgm:pt modelId="{0EDD6AC0-303C-49BE-934E-782C0F314CF6}" type="pres">
      <dgm:prSet presAssocID="{5F779136-8DCB-456E-8A6C-118640134BEB}" presName="sibTrans" presStyleCnt="0"/>
      <dgm:spPr/>
    </dgm:pt>
    <dgm:pt modelId="{AF73533C-A8C6-4F7F-A87C-F186EDFF1D55}" type="pres">
      <dgm:prSet presAssocID="{B455873D-40EA-43B7-A121-DC5C9D8002EE}" presName="textNode" presStyleLbl="node1" presStyleIdx="2" presStyleCnt="5" custLinFactNeighborX="-37476" custLinFactNeighborY="-1605">
        <dgm:presLayoutVars>
          <dgm:bulletEnabled val="1"/>
        </dgm:presLayoutVars>
      </dgm:prSet>
      <dgm:spPr/>
      <dgm:t>
        <a:bodyPr/>
        <a:lstStyle/>
        <a:p>
          <a:endParaRPr lang="en-GB"/>
        </a:p>
      </dgm:t>
    </dgm:pt>
    <dgm:pt modelId="{7711D629-351B-403E-8580-3E9EBA547F13}" type="pres">
      <dgm:prSet presAssocID="{91A1AEDA-2FCA-42DC-AAFA-A22E3B31F30A}" presName="sibTrans" presStyleCnt="0"/>
      <dgm:spPr/>
    </dgm:pt>
    <dgm:pt modelId="{7F5F16D6-D288-48AB-83E6-61010EEF0DDC}" type="pres">
      <dgm:prSet presAssocID="{6F296091-C084-4E02-B6F2-E02E0FB3498A}" presName="textNode" presStyleLbl="node1" presStyleIdx="3" presStyleCnt="5" custLinFactNeighborX="-37476" custLinFactNeighborY="-1605">
        <dgm:presLayoutVars>
          <dgm:bulletEnabled val="1"/>
        </dgm:presLayoutVars>
      </dgm:prSet>
      <dgm:spPr/>
      <dgm:t>
        <a:bodyPr/>
        <a:lstStyle/>
        <a:p>
          <a:endParaRPr lang="en-GB"/>
        </a:p>
      </dgm:t>
    </dgm:pt>
    <dgm:pt modelId="{42619210-07E4-430A-8217-092381E87088}" type="pres">
      <dgm:prSet presAssocID="{BFB4C98E-AADA-4A0C-ABAD-4CD4EFF3CB3B}" presName="sibTrans" presStyleCnt="0"/>
      <dgm:spPr/>
    </dgm:pt>
    <dgm:pt modelId="{9A7AEE1B-BD89-479C-9EA7-B8D8DBB519AB}" type="pres">
      <dgm:prSet presAssocID="{54F3CB74-3EC4-4A65-A0C9-AB821727F05D}" presName="textNode" presStyleLbl="node1" presStyleIdx="4" presStyleCnt="5" custLinFactNeighborX="-37476" custLinFactNeighborY="-1605">
        <dgm:presLayoutVars>
          <dgm:bulletEnabled val="1"/>
        </dgm:presLayoutVars>
      </dgm:prSet>
      <dgm:spPr/>
      <dgm:t>
        <a:bodyPr/>
        <a:lstStyle/>
        <a:p>
          <a:endParaRPr lang="en-GB"/>
        </a:p>
      </dgm:t>
    </dgm:pt>
  </dgm:ptLst>
  <dgm:cxnLst>
    <dgm:cxn modelId="{EF1BB4C4-02AA-45E6-9690-C10BA9EF7109}" srcId="{A3478B93-CEBE-45AD-9A66-91ABB176537E}" destId="{D97D5ADF-E1B2-408E-850D-A6BC279F351F}" srcOrd="0" destOrd="0" parTransId="{C4D44CC5-CB1D-4BCD-9F8C-6D3AE93DD4B3}" sibTransId="{EE464596-9087-4691-A4E2-FF6F0B06F95E}"/>
    <dgm:cxn modelId="{4FE8B34E-B34E-4EBF-AC19-10D61AC85883}" srcId="{A3478B93-CEBE-45AD-9A66-91ABB176537E}" destId="{54F3CB74-3EC4-4A65-A0C9-AB821727F05D}" srcOrd="4" destOrd="0" parTransId="{70E95552-09B7-4215-BA0D-80E641C1D8AD}" sibTransId="{516D6B8F-0D53-4AF1-B816-BAEB129AFE4C}"/>
    <dgm:cxn modelId="{C52476B0-DA90-45B0-8362-DD71ADCED737}" type="presOf" srcId="{D97D5ADF-E1B2-408E-850D-A6BC279F351F}" destId="{FD232EE6-B853-4E68-A351-B7C13E5925C8}" srcOrd="0" destOrd="0" presId="urn:microsoft.com/office/officeart/2005/8/layout/hProcess9"/>
    <dgm:cxn modelId="{7E4FAAAC-B58D-42BF-BDFB-ECA9FDE96686}" type="presOf" srcId="{D7C1033E-9083-48BD-8BF1-43ED2D775B64}" destId="{50FF83B5-99BD-4441-99F5-9BB880ADEFC0}" srcOrd="0" destOrd="0" presId="urn:microsoft.com/office/officeart/2005/8/layout/hProcess9"/>
    <dgm:cxn modelId="{1C207239-D87C-41A2-834A-B24A68E7D486}" srcId="{A3478B93-CEBE-45AD-9A66-91ABB176537E}" destId="{6F296091-C084-4E02-B6F2-E02E0FB3498A}" srcOrd="3" destOrd="0" parTransId="{F046AE03-B7F3-41F6-95C6-3101B5AE729E}" sibTransId="{BFB4C98E-AADA-4A0C-ABAD-4CD4EFF3CB3B}"/>
    <dgm:cxn modelId="{16368664-9253-4019-9915-3DB5BB0DB611}" type="presOf" srcId="{6F296091-C084-4E02-B6F2-E02E0FB3498A}" destId="{7F5F16D6-D288-48AB-83E6-61010EEF0DDC}" srcOrd="0" destOrd="0" presId="urn:microsoft.com/office/officeart/2005/8/layout/hProcess9"/>
    <dgm:cxn modelId="{75E0507C-70A6-47BB-BF39-257BA8B20946}" srcId="{A3478B93-CEBE-45AD-9A66-91ABB176537E}" destId="{D7C1033E-9083-48BD-8BF1-43ED2D775B64}" srcOrd="1" destOrd="0" parTransId="{AC12CDAF-859E-4ACD-B403-977B0FC0A201}" sibTransId="{5F779136-8DCB-456E-8A6C-118640134BEB}"/>
    <dgm:cxn modelId="{82A8B5CD-E049-4F7D-9CED-C924CA9775EB}" type="presOf" srcId="{B455873D-40EA-43B7-A121-DC5C9D8002EE}" destId="{AF73533C-A8C6-4F7F-A87C-F186EDFF1D55}" srcOrd="0" destOrd="0" presId="urn:microsoft.com/office/officeart/2005/8/layout/hProcess9"/>
    <dgm:cxn modelId="{80F38CD5-F398-4506-94B0-157C6B678212}" type="presOf" srcId="{A3478B93-CEBE-45AD-9A66-91ABB176537E}" destId="{EAB5AEF8-DE22-467F-B2FB-C17D22F55752}" srcOrd="0" destOrd="0" presId="urn:microsoft.com/office/officeart/2005/8/layout/hProcess9"/>
    <dgm:cxn modelId="{1CB72650-CBE1-4010-A6D1-A42E4670D22E}" srcId="{A3478B93-CEBE-45AD-9A66-91ABB176537E}" destId="{B455873D-40EA-43B7-A121-DC5C9D8002EE}" srcOrd="2" destOrd="0" parTransId="{19A4E739-3CFE-41EE-9669-AFD447D21D4C}" sibTransId="{91A1AEDA-2FCA-42DC-AAFA-A22E3B31F30A}"/>
    <dgm:cxn modelId="{27B7AE87-4259-4E2F-AB95-D872F789CC7D}" type="presOf" srcId="{54F3CB74-3EC4-4A65-A0C9-AB821727F05D}" destId="{9A7AEE1B-BD89-479C-9EA7-B8D8DBB519AB}" srcOrd="0" destOrd="0" presId="urn:microsoft.com/office/officeart/2005/8/layout/hProcess9"/>
    <dgm:cxn modelId="{ECF87724-94BA-42A9-82BF-846A4F29CFB5}" type="presParOf" srcId="{EAB5AEF8-DE22-467F-B2FB-C17D22F55752}" destId="{FF9393E9-5085-4264-88E3-674465E954DC}" srcOrd="0" destOrd="0" presId="urn:microsoft.com/office/officeart/2005/8/layout/hProcess9"/>
    <dgm:cxn modelId="{8E33CC17-F43C-426C-A9AA-9583A4C0FEAE}" type="presParOf" srcId="{EAB5AEF8-DE22-467F-B2FB-C17D22F55752}" destId="{C82E2341-0234-44A3-9A29-E0312AC93288}" srcOrd="1" destOrd="0" presId="urn:microsoft.com/office/officeart/2005/8/layout/hProcess9"/>
    <dgm:cxn modelId="{4911ABF9-96F7-4E64-9530-C21C1EDEDAD9}" type="presParOf" srcId="{C82E2341-0234-44A3-9A29-E0312AC93288}" destId="{FD232EE6-B853-4E68-A351-B7C13E5925C8}" srcOrd="0" destOrd="0" presId="urn:microsoft.com/office/officeart/2005/8/layout/hProcess9"/>
    <dgm:cxn modelId="{2A34D9BF-E31A-4117-A488-40160DFEA161}" type="presParOf" srcId="{C82E2341-0234-44A3-9A29-E0312AC93288}" destId="{E80CB910-C211-4109-9862-930CF891CB04}" srcOrd="1" destOrd="0" presId="urn:microsoft.com/office/officeart/2005/8/layout/hProcess9"/>
    <dgm:cxn modelId="{A3C0385A-2D5F-454E-BBA4-FD59BDB4F5C2}" type="presParOf" srcId="{C82E2341-0234-44A3-9A29-E0312AC93288}" destId="{50FF83B5-99BD-4441-99F5-9BB880ADEFC0}" srcOrd="2" destOrd="0" presId="urn:microsoft.com/office/officeart/2005/8/layout/hProcess9"/>
    <dgm:cxn modelId="{8BAA6E93-72F6-44FD-BA0D-1C43E488A2D9}" type="presParOf" srcId="{C82E2341-0234-44A3-9A29-E0312AC93288}" destId="{0EDD6AC0-303C-49BE-934E-782C0F314CF6}" srcOrd="3" destOrd="0" presId="urn:microsoft.com/office/officeart/2005/8/layout/hProcess9"/>
    <dgm:cxn modelId="{B4D56BF8-84A5-4BB6-833A-36BD41419C08}" type="presParOf" srcId="{C82E2341-0234-44A3-9A29-E0312AC93288}" destId="{AF73533C-A8C6-4F7F-A87C-F186EDFF1D55}" srcOrd="4" destOrd="0" presId="urn:microsoft.com/office/officeart/2005/8/layout/hProcess9"/>
    <dgm:cxn modelId="{6571BB3B-A945-49D6-A042-27F9B050BEDD}" type="presParOf" srcId="{C82E2341-0234-44A3-9A29-E0312AC93288}" destId="{7711D629-351B-403E-8580-3E9EBA547F13}" srcOrd="5" destOrd="0" presId="urn:microsoft.com/office/officeart/2005/8/layout/hProcess9"/>
    <dgm:cxn modelId="{FCD823AC-100C-4018-9BE6-632FED41FC3C}" type="presParOf" srcId="{C82E2341-0234-44A3-9A29-E0312AC93288}" destId="{7F5F16D6-D288-48AB-83E6-61010EEF0DDC}" srcOrd="6" destOrd="0" presId="urn:microsoft.com/office/officeart/2005/8/layout/hProcess9"/>
    <dgm:cxn modelId="{A1051C01-A9F6-409A-81F1-E52CE1E0D1E1}" type="presParOf" srcId="{C82E2341-0234-44A3-9A29-E0312AC93288}" destId="{42619210-07E4-430A-8217-092381E87088}" srcOrd="7" destOrd="0" presId="urn:microsoft.com/office/officeart/2005/8/layout/hProcess9"/>
    <dgm:cxn modelId="{185B83EF-2646-4B98-9F6D-BA5A05E624C0}" type="presParOf" srcId="{C82E2341-0234-44A3-9A29-E0312AC93288}" destId="{9A7AEE1B-BD89-479C-9EA7-B8D8DBB519AB}" srcOrd="8" destOrd="0" presId="urn:microsoft.com/office/officeart/2005/8/layout/hProcess9"/>
  </dgm:cxnLst>
  <dgm:bg/>
  <dgm:whole/>
</dgm:dataModel>
</file>

<file path=ppt/diagrams/data9.xml><?xml version="1.0" encoding="utf-8"?>
<dgm:dataModel xmlns:dgm="http://schemas.openxmlformats.org/drawingml/2006/diagram" xmlns:a="http://schemas.openxmlformats.org/drawingml/2006/main">
  <dgm:ptLst>
    <dgm:pt modelId="{A3478B93-CEBE-45AD-9A66-91ABB176537E}" type="doc">
      <dgm:prSet loTypeId="urn:microsoft.com/office/officeart/2005/8/layout/hProcess9" loCatId="process" qsTypeId="urn:microsoft.com/office/officeart/2005/8/quickstyle/3d4" qsCatId="3D" csTypeId="urn:microsoft.com/office/officeart/2005/8/colors/accent1_2" csCatId="accent1" phldr="1"/>
      <dgm:spPr/>
    </dgm:pt>
    <dgm:pt modelId="{D97D5ADF-E1B2-408E-850D-A6BC279F351F}">
      <dgm:prSet phldrT="[Text]" custT="1"/>
      <dgm:spPr/>
      <dgm:t>
        <a:bodyPr/>
        <a:lstStyle/>
        <a:p>
          <a:endParaRPr lang="en-GB" sz="1700" b="1" dirty="0"/>
        </a:p>
      </dgm:t>
    </dgm:pt>
    <dgm:pt modelId="{C4D44CC5-CB1D-4BCD-9F8C-6D3AE93DD4B3}" type="parTrans" cxnId="{EF1BB4C4-02AA-45E6-9690-C10BA9EF7109}">
      <dgm:prSet/>
      <dgm:spPr/>
      <dgm:t>
        <a:bodyPr/>
        <a:lstStyle/>
        <a:p>
          <a:endParaRPr lang="en-GB"/>
        </a:p>
      </dgm:t>
    </dgm:pt>
    <dgm:pt modelId="{EE464596-9087-4691-A4E2-FF6F0B06F95E}" type="sibTrans" cxnId="{EF1BB4C4-02AA-45E6-9690-C10BA9EF7109}">
      <dgm:prSet/>
      <dgm:spPr/>
      <dgm:t>
        <a:bodyPr/>
        <a:lstStyle/>
        <a:p>
          <a:endParaRPr lang="en-GB"/>
        </a:p>
      </dgm:t>
    </dgm:pt>
    <dgm:pt modelId="{B455873D-40EA-43B7-A121-DC5C9D8002EE}">
      <dgm:prSet phldrT="[Text]" custT="1"/>
      <dgm:spPr/>
      <dgm:t>
        <a:bodyPr/>
        <a:lstStyle/>
        <a:p>
          <a:r>
            <a:rPr lang="en-ZA" sz="1700" b="1" dirty="0" smtClean="0"/>
            <a:t>Cursory inventory</a:t>
          </a:r>
          <a:endParaRPr lang="en-GB" sz="1700" b="1" dirty="0"/>
        </a:p>
      </dgm:t>
    </dgm:pt>
    <dgm:pt modelId="{19A4E739-3CFE-41EE-9669-AFD447D21D4C}" type="parTrans" cxnId="{1CB72650-CBE1-4010-A6D1-A42E4670D22E}">
      <dgm:prSet/>
      <dgm:spPr/>
      <dgm:t>
        <a:bodyPr/>
        <a:lstStyle/>
        <a:p>
          <a:endParaRPr lang="en-GB"/>
        </a:p>
      </dgm:t>
    </dgm:pt>
    <dgm:pt modelId="{91A1AEDA-2FCA-42DC-AAFA-A22E3B31F30A}" type="sibTrans" cxnId="{1CB72650-CBE1-4010-A6D1-A42E4670D22E}">
      <dgm:prSet/>
      <dgm:spPr/>
      <dgm:t>
        <a:bodyPr/>
        <a:lstStyle/>
        <a:p>
          <a:endParaRPr lang="en-GB"/>
        </a:p>
      </dgm:t>
    </dgm:pt>
    <dgm:pt modelId="{6F296091-C084-4E02-B6F2-E02E0FB3498A}">
      <dgm:prSet phldrT="[Text]"/>
      <dgm:spPr/>
      <dgm:t>
        <a:bodyPr/>
        <a:lstStyle/>
        <a:p>
          <a:r>
            <a:rPr lang="en-GB" b="1" baseline="0" dirty="0" smtClean="0"/>
            <a:t> </a:t>
          </a:r>
          <a:endParaRPr lang="en-GB" b="1" baseline="0" dirty="0"/>
        </a:p>
      </dgm:t>
    </dgm:pt>
    <dgm:pt modelId="{F046AE03-B7F3-41F6-95C6-3101B5AE729E}" type="parTrans" cxnId="{1C207239-D87C-41A2-834A-B24A68E7D486}">
      <dgm:prSet/>
      <dgm:spPr/>
      <dgm:t>
        <a:bodyPr/>
        <a:lstStyle/>
        <a:p>
          <a:endParaRPr lang="en-GB"/>
        </a:p>
      </dgm:t>
    </dgm:pt>
    <dgm:pt modelId="{BFB4C98E-AADA-4A0C-ABAD-4CD4EFF3CB3B}" type="sibTrans" cxnId="{1C207239-D87C-41A2-834A-B24A68E7D486}">
      <dgm:prSet/>
      <dgm:spPr/>
      <dgm:t>
        <a:bodyPr/>
        <a:lstStyle/>
        <a:p>
          <a:endParaRPr lang="en-GB"/>
        </a:p>
      </dgm:t>
    </dgm:pt>
    <dgm:pt modelId="{54F3CB74-3EC4-4A65-A0C9-AB821727F05D}">
      <dgm:prSet phldrT="[Text]"/>
      <dgm:spPr/>
      <dgm:t>
        <a:bodyPr/>
        <a:lstStyle/>
        <a:p>
          <a:r>
            <a:rPr lang="en-ZA" b="1" baseline="0" dirty="0" smtClean="0"/>
            <a:t> </a:t>
          </a:r>
          <a:endParaRPr lang="en-GB" b="1" baseline="0" dirty="0"/>
        </a:p>
      </dgm:t>
    </dgm:pt>
    <dgm:pt modelId="{70E95552-09B7-4215-BA0D-80E641C1D8AD}" type="parTrans" cxnId="{4FE8B34E-B34E-4EBF-AC19-10D61AC85883}">
      <dgm:prSet/>
      <dgm:spPr/>
      <dgm:t>
        <a:bodyPr/>
        <a:lstStyle/>
        <a:p>
          <a:endParaRPr lang="en-GB"/>
        </a:p>
      </dgm:t>
    </dgm:pt>
    <dgm:pt modelId="{516D6B8F-0D53-4AF1-B816-BAEB129AFE4C}" type="sibTrans" cxnId="{4FE8B34E-B34E-4EBF-AC19-10D61AC85883}">
      <dgm:prSet/>
      <dgm:spPr/>
      <dgm:t>
        <a:bodyPr/>
        <a:lstStyle/>
        <a:p>
          <a:endParaRPr lang="en-GB"/>
        </a:p>
      </dgm:t>
    </dgm:pt>
    <dgm:pt modelId="{5D82AF48-A467-422B-9514-E1C2246DA382}">
      <dgm:prSet phldrT="[Text]"/>
      <dgm:spPr/>
      <dgm:t>
        <a:bodyPr/>
        <a:lstStyle/>
        <a:p>
          <a:endParaRPr lang="en-GB" b="1" dirty="0"/>
        </a:p>
      </dgm:t>
    </dgm:pt>
    <dgm:pt modelId="{0FCB089F-F576-4654-8F75-09C990720DAC}" type="parTrans" cxnId="{2C223755-2C17-4663-BAB0-76E22642B32F}">
      <dgm:prSet/>
      <dgm:spPr/>
    </dgm:pt>
    <dgm:pt modelId="{49BA9351-F804-46FD-BCDC-C756AF44824D}" type="sibTrans" cxnId="{2C223755-2C17-4663-BAB0-76E22642B32F}">
      <dgm:prSet/>
      <dgm:spPr/>
    </dgm:pt>
    <dgm:pt modelId="{EAB5AEF8-DE22-467F-B2FB-C17D22F55752}" type="pres">
      <dgm:prSet presAssocID="{A3478B93-CEBE-45AD-9A66-91ABB176537E}" presName="CompostProcess" presStyleCnt="0">
        <dgm:presLayoutVars>
          <dgm:dir/>
          <dgm:resizeHandles val="exact"/>
        </dgm:presLayoutVars>
      </dgm:prSet>
      <dgm:spPr/>
    </dgm:pt>
    <dgm:pt modelId="{FF9393E9-5085-4264-88E3-674465E954DC}" type="pres">
      <dgm:prSet presAssocID="{A3478B93-CEBE-45AD-9A66-91ABB176537E}" presName="arrow" presStyleLbl="bgShp" presStyleIdx="0" presStyleCnt="1" custLinFactNeighborX="-1062" custLinFactNeighborY="-632"/>
      <dgm:spPr/>
    </dgm:pt>
    <dgm:pt modelId="{C82E2341-0234-44A3-9A29-E0312AC93288}" type="pres">
      <dgm:prSet presAssocID="{A3478B93-CEBE-45AD-9A66-91ABB176537E}" presName="linearProcess" presStyleCnt="0"/>
      <dgm:spPr/>
    </dgm:pt>
    <dgm:pt modelId="{FD232EE6-B853-4E68-A351-B7C13E5925C8}" type="pres">
      <dgm:prSet presAssocID="{D97D5ADF-E1B2-408E-850D-A6BC279F351F}" presName="textNode" presStyleLbl="node1" presStyleIdx="0" presStyleCnt="5" custLinFactNeighborY="-1605">
        <dgm:presLayoutVars>
          <dgm:bulletEnabled val="1"/>
        </dgm:presLayoutVars>
      </dgm:prSet>
      <dgm:spPr/>
      <dgm:t>
        <a:bodyPr/>
        <a:lstStyle/>
        <a:p>
          <a:endParaRPr lang="en-GB"/>
        </a:p>
      </dgm:t>
    </dgm:pt>
    <dgm:pt modelId="{E80CB910-C211-4109-9862-930CF891CB04}" type="pres">
      <dgm:prSet presAssocID="{EE464596-9087-4691-A4E2-FF6F0B06F95E}" presName="sibTrans" presStyleCnt="0"/>
      <dgm:spPr/>
    </dgm:pt>
    <dgm:pt modelId="{512E783F-2822-42E2-B19D-DE031EBAE1DE}" type="pres">
      <dgm:prSet presAssocID="{5D82AF48-A467-422B-9514-E1C2246DA382}" presName="textNode" presStyleLbl="node1" presStyleIdx="1" presStyleCnt="5" custLinFactNeighborX="-33599" custLinFactNeighborY="-1605">
        <dgm:presLayoutVars>
          <dgm:bulletEnabled val="1"/>
        </dgm:presLayoutVars>
      </dgm:prSet>
      <dgm:spPr/>
      <dgm:t>
        <a:bodyPr/>
        <a:lstStyle/>
        <a:p>
          <a:endParaRPr lang="en-GB"/>
        </a:p>
      </dgm:t>
    </dgm:pt>
    <dgm:pt modelId="{F28AE1E2-9AAE-46E7-91F9-F4DF018FC0A5}" type="pres">
      <dgm:prSet presAssocID="{49BA9351-F804-46FD-BCDC-C756AF44824D}" presName="sibTrans" presStyleCnt="0"/>
      <dgm:spPr/>
    </dgm:pt>
    <dgm:pt modelId="{AF73533C-A8C6-4F7F-A87C-F186EDFF1D55}" type="pres">
      <dgm:prSet presAssocID="{B455873D-40EA-43B7-A121-DC5C9D8002EE}" presName="textNode" presStyleLbl="node1" presStyleIdx="2" presStyleCnt="5" custLinFactNeighborX="-37476" custLinFactNeighborY="-1605">
        <dgm:presLayoutVars>
          <dgm:bulletEnabled val="1"/>
        </dgm:presLayoutVars>
      </dgm:prSet>
      <dgm:spPr/>
      <dgm:t>
        <a:bodyPr/>
        <a:lstStyle/>
        <a:p>
          <a:endParaRPr lang="en-GB"/>
        </a:p>
      </dgm:t>
    </dgm:pt>
    <dgm:pt modelId="{7711D629-351B-403E-8580-3E9EBA547F13}" type="pres">
      <dgm:prSet presAssocID="{91A1AEDA-2FCA-42DC-AAFA-A22E3B31F30A}" presName="sibTrans" presStyleCnt="0"/>
      <dgm:spPr/>
    </dgm:pt>
    <dgm:pt modelId="{7F5F16D6-D288-48AB-83E6-61010EEF0DDC}" type="pres">
      <dgm:prSet presAssocID="{6F296091-C084-4E02-B6F2-E02E0FB3498A}" presName="textNode" presStyleLbl="node1" presStyleIdx="3" presStyleCnt="5" custLinFactNeighborX="-37476" custLinFactNeighborY="-1605">
        <dgm:presLayoutVars>
          <dgm:bulletEnabled val="1"/>
        </dgm:presLayoutVars>
      </dgm:prSet>
      <dgm:spPr/>
      <dgm:t>
        <a:bodyPr/>
        <a:lstStyle/>
        <a:p>
          <a:endParaRPr lang="en-GB"/>
        </a:p>
      </dgm:t>
    </dgm:pt>
    <dgm:pt modelId="{42619210-07E4-430A-8217-092381E87088}" type="pres">
      <dgm:prSet presAssocID="{BFB4C98E-AADA-4A0C-ABAD-4CD4EFF3CB3B}" presName="sibTrans" presStyleCnt="0"/>
      <dgm:spPr/>
    </dgm:pt>
    <dgm:pt modelId="{9A7AEE1B-BD89-479C-9EA7-B8D8DBB519AB}" type="pres">
      <dgm:prSet presAssocID="{54F3CB74-3EC4-4A65-A0C9-AB821727F05D}" presName="textNode" presStyleLbl="node1" presStyleIdx="4" presStyleCnt="5" custLinFactNeighborX="-37476" custLinFactNeighborY="-1605">
        <dgm:presLayoutVars>
          <dgm:bulletEnabled val="1"/>
        </dgm:presLayoutVars>
      </dgm:prSet>
      <dgm:spPr/>
      <dgm:t>
        <a:bodyPr/>
        <a:lstStyle/>
        <a:p>
          <a:endParaRPr lang="en-GB"/>
        </a:p>
      </dgm:t>
    </dgm:pt>
  </dgm:ptLst>
  <dgm:cxnLst>
    <dgm:cxn modelId="{A37FA288-CC5F-4F64-9767-01863583EC22}" type="presOf" srcId="{54F3CB74-3EC4-4A65-A0C9-AB821727F05D}" destId="{9A7AEE1B-BD89-479C-9EA7-B8D8DBB519AB}" srcOrd="0" destOrd="0" presId="urn:microsoft.com/office/officeart/2005/8/layout/hProcess9"/>
    <dgm:cxn modelId="{EF1BB4C4-02AA-45E6-9690-C10BA9EF7109}" srcId="{A3478B93-CEBE-45AD-9A66-91ABB176537E}" destId="{D97D5ADF-E1B2-408E-850D-A6BC279F351F}" srcOrd="0" destOrd="0" parTransId="{C4D44CC5-CB1D-4BCD-9F8C-6D3AE93DD4B3}" sibTransId="{EE464596-9087-4691-A4E2-FF6F0B06F95E}"/>
    <dgm:cxn modelId="{4FE8B34E-B34E-4EBF-AC19-10D61AC85883}" srcId="{A3478B93-CEBE-45AD-9A66-91ABB176537E}" destId="{54F3CB74-3EC4-4A65-A0C9-AB821727F05D}" srcOrd="4" destOrd="0" parTransId="{70E95552-09B7-4215-BA0D-80E641C1D8AD}" sibTransId="{516D6B8F-0D53-4AF1-B816-BAEB129AFE4C}"/>
    <dgm:cxn modelId="{90D3B5E7-DC0E-486C-9A2C-14B49FBAC9FA}" type="presOf" srcId="{A3478B93-CEBE-45AD-9A66-91ABB176537E}" destId="{EAB5AEF8-DE22-467F-B2FB-C17D22F55752}" srcOrd="0" destOrd="0" presId="urn:microsoft.com/office/officeart/2005/8/layout/hProcess9"/>
    <dgm:cxn modelId="{FA3078C0-0BDF-47FE-9AD8-A63BCF2790E6}" type="presOf" srcId="{6F296091-C084-4E02-B6F2-E02E0FB3498A}" destId="{7F5F16D6-D288-48AB-83E6-61010EEF0DDC}" srcOrd="0" destOrd="0" presId="urn:microsoft.com/office/officeart/2005/8/layout/hProcess9"/>
    <dgm:cxn modelId="{1C207239-D87C-41A2-834A-B24A68E7D486}" srcId="{A3478B93-CEBE-45AD-9A66-91ABB176537E}" destId="{6F296091-C084-4E02-B6F2-E02E0FB3498A}" srcOrd="3" destOrd="0" parTransId="{F046AE03-B7F3-41F6-95C6-3101B5AE729E}" sibTransId="{BFB4C98E-AADA-4A0C-ABAD-4CD4EFF3CB3B}"/>
    <dgm:cxn modelId="{F3031832-9155-49E6-84B0-13BFDB5E01C7}" type="presOf" srcId="{B455873D-40EA-43B7-A121-DC5C9D8002EE}" destId="{AF73533C-A8C6-4F7F-A87C-F186EDFF1D55}" srcOrd="0" destOrd="0" presId="urn:microsoft.com/office/officeart/2005/8/layout/hProcess9"/>
    <dgm:cxn modelId="{2C223755-2C17-4663-BAB0-76E22642B32F}" srcId="{A3478B93-CEBE-45AD-9A66-91ABB176537E}" destId="{5D82AF48-A467-422B-9514-E1C2246DA382}" srcOrd="1" destOrd="0" parTransId="{0FCB089F-F576-4654-8F75-09C990720DAC}" sibTransId="{49BA9351-F804-46FD-BCDC-C756AF44824D}"/>
    <dgm:cxn modelId="{373C0B93-7436-4733-A4BB-D0CE5EFEAC82}" type="presOf" srcId="{5D82AF48-A467-422B-9514-E1C2246DA382}" destId="{512E783F-2822-42E2-B19D-DE031EBAE1DE}" srcOrd="0" destOrd="0" presId="urn:microsoft.com/office/officeart/2005/8/layout/hProcess9"/>
    <dgm:cxn modelId="{1CB72650-CBE1-4010-A6D1-A42E4670D22E}" srcId="{A3478B93-CEBE-45AD-9A66-91ABB176537E}" destId="{B455873D-40EA-43B7-A121-DC5C9D8002EE}" srcOrd="2" destOrd="0" parTransId="{19A4E739-3CFE-41EE-9669-AFD447D21D4C}" sibTransId="{91A1AEDA-2FCA-42DC-AAFA-A22E3B31F30A}"/>
    <dgm:cxn modelId="{12C10B9E-5240-427F-A692-7D498CD4E4B1}" type="presOf" srcId="{D97D5ADF-E1B2-408E-850D-A6BC279F351F}" destId="{FD232EE6-B853-4E68-A351-B7C13E5925C8}" srcOrd="0" destOrd="0" presId="urn:microsoft.com/office/officeart/2005/8/layout/hProcess9"/>
    <dgm:cxn modelId="{8B30894F-1759-44B0-B802-FB7AF4EEDC5E}" type="presParOf" srcId="{EAB5AEF8-DE22-467F-B2FB-C17D22F55752}" destId="{FF9393E9-5085-4264-88E3-674465E954DC}" srcOrd="0" destOrd="0" presId="urn:microsoft.com/office/officeart/2005/8/layout/hProcess9"/>
    <dgm:cxn modelId="{871D297C-3EA4-4331-A416-6CE0C00330C1}" type="presParOf" srcId="{EAB5AEF8-DE22-467F-B2FB-C17D22F55752}" destId="{C82E2341-0234-44A3-9A29-E0312AC93288}" srcOrd="1" destOrd="0" presId="urn:microsoft.com/office/officeart/2005/8/layout/hProcess9"/>
    <dgm:cxn modelId="{49B538DD-8C7C-49B9-9C6F-53C5842F2671}" type="presParOf" srcId="{C82E2341-0234-44A3-9A29-E0312AC93288}" destId="{FD232EE6-B853-4E68-A351-B7C13E5925C8}" srcOrd="0" destOrd="0" presId="urn:microsoft.com/office/officeart/2005/8/layout/hProcess9"/>
    <dgm:cxn modelId="{95BF9F72-F90D-45A1-8AD1-0F7294156BBE}" type="presParOf" srcId="{C82E2341-0234-44A3-9A29-E0312AC93288}" destId="{E80CB910-C211-4109-9862-930CF891CB04}" srcOrd="1" destOrd="0" presId="urn:microsoft.com/office/officeart/2005/8/layout/hProcess9"/>
    <dgm:cxn modelId="{F348C9AE-28FD-41EF-B5B8-3BFEE326B2B8}" type="presParOf" srcId="{C82E2341-0234-44A3-9A29-E0312AC93288}" destId="{512E783F-2822-42E2-B19D-DE031EBAE1DE}" srcOrd="2" destOrd="0" presId="urn:microsoft.com/office/officeart/2005/8/layout/hProcess9"/>
    <dgm:cxn modelId="{BE230CCC-33C5-49A5-95DC-E2BEEAC915A9}" type="presParOf" srcId="{C82E2341-0234-44A3-9A29-E0312AC93288}" destId="{F28AE1E2-9AAE-46E7-91F9-F4DF018FC0A5}" srcOrd="3" destOrd="0" presId="urn:microsoft.com/office/officeart/2005/8/layout/hProcess9"/>
    <dgm:cxn modelId="{CAD968FE-718C-4D1D-8742-3A739F39D614}" type="presParOf" srcId="{C82E2341-0234-44A3-9A29-E0312AC93288}" destId="{AF73533C-A8C6-4F7F-A87C-F186EDFF1D55}" srcOrd="4" destOrd="0" presId="urn:microsoft.com/office/officeart/2005/8/layout/hProcess9"/>
    <dgm:cxn modelId="{164C95A2-EB93-4E9C-9888-7E9F7039B5B5}" type="presParOf" srcId="{C82E2341-0234-44A3-9A29-E0312AC93288}" destId="{7711D629-351B-403E-8580-3E9EBA547F13}" srcOrd="5" destOrd="0" presId="urn:microsoft.com/office/officeart/2005/8/layout/hProcess9"/>
    <dgm:cxn modelId="{40FD8A4E-FCA2-400D-AEF6-3D2819263AE5}" type="presParOf" srcId="{C82E2341-0234-44A3-9A29-E0312AC93288}" destId="{7F5F16D6-D288-48AB-83E6-61010EEF0DDC}" srcOrd="6" destOrd="0" presId="urn:microsoft.com/office/officeart/2005/8/layout/hProcess9"/>
    <dgm:cxn modelId="{0483C75E-BF68-4DBE-84BC-A47C078FE36D}" type="presParOf" srcId="{C82E2341-0234-44A3-9A29-E0312AC93288}" destId="{42619210-07E4-430A-8217-092381E87088}" srcOrd="7" destOrd="0" presId="urn:microsoft.com/office/officeart/2005/8/layout/hProcess9"/>
    <dgm:cxn modelId="{A44CB499-B3BD-479B-9BA7-F32D783BEAE3}" type="presParOf" srcId="{C82E2341-0234-44A3-9A29-E0312AC93288}" destId="{9A7AEE1B-BD89-479C-9EA7-B8D8DBB519AB}" srcOrd="8" destOrd="0" presId="urn:microsoft.com/office/officeart/2005/8/layout/hProcess9"/>
  </dgm:cxnLst>
  <dgm:bg/>
  <dgm:whole/>
</dgm:dataModel>
</file>

<file path=ppt/diagrams/data10.xml><?xml version="1.0" encoding="utf-8"?>
<dgm:dataModel xmlns:dgm="http://schemas.openxmlformats.org/drawingml/2006/diagram" xmlns:a="http://schemas.openxmlformats.org/drawingml/2006/main">
  <dgm:ptLst>
    <dgm:pt modelId="{A3478B93-CEBE-45AD-9A66-91ABB176537E}" type="doc">
      <dgm:prSet loTypeId="urn:microsoft.com/office/officeart/2005/8/layout/hProcess9" loCatId="process" qsTypeId="urn:microsoft.com/office/officeart/2005/8/quickstyle/3d4" qsCatId="3D" csTypeId="urn:microsoft.com/office/officeart/2005/8/colors/accent1_2" csCatId="accent1" phldr="1"/>
      <dgm:spPr/>
    </dgm:pt>
    <dgm:pt modelId="{D97D5ADF-E1B2-408E-850D-A6BC279F351F}">
      <dgm:prSet phldrT="[Text]" custT="1"/>
      <dgm:spPr/>
      <dgm:t>
        <a:bodyPr/>
        <a:lstStyle/>
        <a:p>
          <a:r>
            <a:rPr lang="en-US" sz="1700" b="1" dirty="0" smtClean="0"/>
            <a:t>Terminology </a:t>
          </a:r>
          <a:endParaRPr lang="en-GB" sz="1700" b="1" dirty="0"/>
        </a:p>
      </dgm:t>
    </dgm:pt>
    <dgm:pt modelId="{C4D44CC5-CB1D-4BCD-9F8C-6D3AE93DD4B3}" type="parTrans" cxnId="{EF1BB4C4-02AA-45E6-9690-C10BA9EF7109}">
      <dgm:prSet/>
      <dgm:spPr/>
      <dgm:t>
        <a:bodyPr/>
        <a:lstStyle/>
        <a:p>
          <a:endParaRPr lang="en-GB"/>
        </a:p>
      </dgm:t>
    </dgm:pt>
    <dgm:pt modelId="{EE464596-9087-4691-A4E2-FF6F0B06F95E}" type="sibTrans" cxnId="{EF1BB4C4-02AA-45E6-9690-C10BA9EF7109}">
      <dgm:prSet/>
      <dgm:spPr/>
      <dgm:t>
        <a:bodyPr/>
        <a:lstStyle/>
        <a:p>
          <a:endParaRPr lang="en-GB"/>
        </a:p>
      </dgm:t>
    </dgm:pt>
    <dgm:pt modelId="{B455873D-40EA-43B7-A121-DC5C9D8002EE}">
      <dgm:prSet phldrT="[Text]" custT="1"/>
      <dgm:spPr/>
      <dgm:t>
        <a:bodyPr/>
        <a:lstStyle/>
        <a:p>
          <a:r>
            <a:rPr lang="en-GB" sz="1700" b="1" dirty="0" smtClean="0"/>
            <a:t>Cursory inventory </a:t>
          </a:r>
          <a:endParaRPr lang="en-GB" sz="1700" b="1" dirty="0"/>
        </a:p>
      </dgm:t>
    </dgm:pt>
    <dgm:pt modelId="{19A4E739-3CFE-41EE-9669-AFD447D21D4C}" type="parTrans" cxnId="{1CB72650-CBE1-4010-A6D1-A42E4670D22E}">
      <dgm:prSet/>
      <dgm:spPr/>
      <dgm:t>
        <a:bodyPr/>
        <a:lstStyle/>
        <a:p>
          <a:endParaRPr lang="en-GB"/>
        </a:p>
      </dgm:t>
    </dgm:pt>
    <dgm:pt modelId="{91A1AEDA-2FCA-42DC-AAFA-A22E3B31F30A}" type="sibTrans" cxnId="{1CB72650-CBE1-4010-A6D1-A42E4670D22E}">
      <dgm:prSet/>
      <dgm:spPr/>
      <dgm:t>
        <a:bodyPr/>
        <a:lstStyle/>
        <a:p>
          <a:endParaRPr lang="en-GB"/>
        </a:p>
      </dgm:t>
    </dgm:pt>
    <dgm:pt modelId="{6F296091-C084-4E02-B6F2-E02E0FB3498A}">
      <dgm:prSet phldrT="[Text]"/>
      <dgm:spPr>
        <a:solidFill>
          <a:schemeClr val="accent1"/>
        </a:solidFill>
      </dgm:spPr>
      <dgm:t>
        <a:bodyPr/>
        <a:lstStyle/>
        <a:p>
          <a:endParaRPr lang="en-GB" b="1" baseline="0" dirty="0"/>
        </a:p>
      </dgm:t>
    </dgm:pt>
    <dgm:pt modelId="{F046AE03-B7F3-41F6-95C6-3101B5AE729E}" type="parTrans" cxnId="{1C207239-D87C-41A2-834A-B24A68E7D486}">
      <dgm:prSet/>
      <dgm:spPr/>
      <dgm:t>
        <a:bodyPr/>
        <a:lstStyle/>
        <a:p>
          <a:endParaRPr lang="en-GB"/>
        </a:p>
      </dgm:t>
    </dgm:pt>
    <dgm:pt modelId="{BFB4C98E-AADA-4A0C-ABAD-4CD4EFF3CB3B}" type="sibTrans" cxnId="{1C207239-D87C-41A2-834A-B24A68E7D486}">
      <dgm:prSet/>
      <dgm:spPr/>
      <dgm:t>
        <a:bodyPr/>
        <a:lstStyle/>
        <a:p>
          <a:endParaRPr lang="en-GB"/>
        </a:p>
      </dgm:t>
    </dgm:pt>
    <dgm:pt modelId="{D7C1033E-9083-48BD-8BF1-43ED2D775B64}">
      <dgm:prSet phldrT="[Text]" custT="1"/>
      <dgm:spPr/>
      <dgm:t>
        <a:bodyPr/>
        <a:lstStyle/>
        <a:p>
          <a:r>
            <a:rPr lang="en-GB" sz="1700" b="1" dirty="0" smtClean="0"/>
            <a:t>Inventory criteria</a:t>
          </a:r>
          <a:endParaRPr lang="en-GB" sz="1700" b="1" dirty="0"/>
        </a:p>
      </dgm:t>
    </dgm:pt>
    <dgm:pt modelId="{AC12CDAF-859E-4ACD-B403-977B0FC0A201}" type="parTrans" cxnId="{75E0507C-70A6-47BB-BF39-257BA8B20946}">
      <dgm:prSet/>
      <dgm:spPr/>
      <dgm:t>
        <a:bodyPr/>
        <a:lstStyle/>
        <a:p>
          <a:endParaRPr lang="en-GB"/>
        </a:p>
      </dgm:t>
    </dgm:pt>
    <dgm:pt modelId="{5F779136-8DCB-456E-8A6C-118640134BEB}" type="sibTrans" cxnId="{75E0507C-70A6-47BB-BF39-257BA8B20946}">
      <dgm:prSet/>
      <dgm:spPr/>
      <dgm:t>
        <a:bodyPr/>
        <a:lstStyle/>
        <a:p>
          <a:endParaRPr lang="en-GB"/>
        </a:p>
      </dgm:t>
    </dgm:pt>
    <dgm:pt modelId="{54F3CB74-3EC4-4A65-A0C9-AB821727F05D}">
      <dgm:prSet phldrT="[Text]"/>
      <dgm:spPr>
        <a:solidFill>
          <a:schemeClr val="accent1"/>
        </a:solidFill>
      </dgm:spPr>
      <dgm:t>
        <a:bodyPr/>
        <a:lstStyle/>
        <a:p>
          <a:endParaRPr lang="en-GB" b="1" baseline="0" dirty="0"/>
        </a:p>
      </dgm:t>
    </dgm:pt>
    <dgm:pt modelId="{70E95552-09B7-4215-BA0D-80E641C1D8AD}" type="parTrans" cxnId="{4FE8B34E-B34E-4EBF-AC19-10D61AC85883}">
      <dgm:prSet/>
      <dgm:spPr/>
      <dgm:t>
        <a:bodyPr/>
        <a:lstStyle/>
        <a:p>
          <a:endParaRPr lang="en-GB"/>
        </a:p>
      </dgm:t>
    </dgm:pt>
    <dgm:pt modelId="{516D6B8F-0D53-4AF1-B816-BAEB129AFE4C}" type="sibTrans" cxnId="{4FE8B34E-B34E-4EBF-AC19-10D61AC85883}">
      <dgm:prSet/>
      <dgm:spPr/>
      <dgm:t>
        <a:bodyPr/>
        <a:lstStyle/>
        <a:p>
          <a:endParaRPr lang="en-GB"/>
        </a:p>
      </dgm:t>
    </dgm:pt>
    <dgm:pt modelId="{EAB5AEF8-DE22-467F-B2FB-C17D22F55752}" type="pres">
      <dgm:prSet presAssocID="{A3478B93-CEBE-45AD-9A66-91ABB176537E}" presName="CompostProcess" presStyleCnt="0">
        <dgm:presLayoutVars>
          <dgm:dir/>
          <dgm:resizeHandles val="exact"/>
        </dgm:presLayoutVars>
      </dgm:prSet>
      <dgm:spPr/>
    </dgm:pt>
    <dgm:pt modelId="{FF9393E9-5085-4264-88E3-674465E954DC}" type="pres">
      <dgm:prSet presAssocID="{A3478B93-CEBE-45AD-9A66-91ABB176537E}" presName="arrow" presStyleLbl="bgShp" presStyleIdx="0" presStyleCnt="1" custLinFactNeighborX="-1062" custLinFactNeighborY="-632"/>
      <dgm:spPr/>
    </dgm:pt>
    <dgm:pt modelId="{C82E2341-0234-44A3-9A29-E0312AC93288}" type="pres">
      <dgm:prSet presAssocID="{A3478B93-CEBE-45AD-9A66-91ABB176537E}" presName="linearProcess" presStyleCnt="0"/>
      <dgm:spPr/>
    </dgm:pt>
    <dgm:pt modelId="{FD232EE6-B853-4E68-A351-B7C13E5925C8}" type="pres">
      <dgm:prSet presAssocID="{D97D5ADF-E1B2-408E-850D-A6BC279F351F}" presName="textNode" presStyleLbl="node1" presStyleIdx="0" presStyleCnt="5" custLinFactNeighborY="-1605">
        <dgm:presLayoutVars>
          <dgm:bulletEnabled val="1"/>
        </dgm:presLayoutVars>
      </dgm:prSet>
      <dgm:spPr/>
      <dgm:t>
        <a:bodyPr/>
        <a:lstStyle/>
        <a:p>
          <a:endParaRPr lang="en-GB"/>
        </a:p>
      </dgm:t>
    </dgm:pt>
    <dgm:pt modelId="{E80CB910-C211-4109-9862-930CF891CB04}" type="pres">
      <dgm:prSet presAssocID="{EE464596-9087-4691-A4E2-FF6F0B06F95E}" presName="sibTrans" presStyleCnt="0"/>
      <dgm:spPr/>
    </dgm:pt>
    <dgm:pt modelId="{50FF83B5-99BD-4441-99F5-9BB880ADEFC0}" type="pres">
      <dgm:prSet presAssocID="{D7C1033E-9083-48BD-8BF1-43ED2D775B64}" presName="textNode" presStyleLbl="node1" presStyleIdx="1" presStyleCnt="5" custLinFactNeighborX="-37476" custLinFactNeighborY="-1605">
        <dgm:presLayoutVars>
          <dgm:bulletEnabled val="1"/>
        </dgm:presLayoutVars>
      </dgm:prSet>
      <dgm:spPr/>
      <dgm:t>
        <a:bodyPr/>
        <a:lstStyle/>
        <a:p>
          <a:endParaRPr lang="en-GB"/>
        </a:p>
      </dgm:t>
    </dgm:pt>
    <dgm:pt modelId="{0EDD6AC0-303C-49BE-934E-782C0F314CF6}" type="pres">
      <dgm:prSet presAssocID="{5F779136-8DCB-456E-8A6C-118640134BEB}" presName="sibTrans" presStyleCnt="0"/>
      <dgm:spPr/>
    </dgm:pt>
    <dgm:pt modelId="{AF73533C-A8C6-4F7F-A87C-F186EDFF1D55}" type="pres">
      <dgm:prSet presAssocID="{B455873D-40EA-43B7-A121-DC5C9D8002EE}" presName="textNode" presStyleLbl="node1" presStyleIdx="2" presStyleCnt="5" custLinFactNeighborX="-37476" custLinFactNeighborY="-1605">
        <dgm:presLayoutVars>
          <dgm:bulletEnabled val="1"/>
        </dgm:presLayoutVars>
      </dgm:prSet>
      <dgm:spPr/>
      <dgm:t>
        <a:bodyPr/>
        <a:lstStyle/>
        <a:p>
          <a:endParaRPr lang="en-GB"/>
        </a:p>
      </dgm:t>
    </dgm:pt>
    <dgm:pt modelId="{7711D629-351B-403E-8580-3E9EBA547F13}" type="pres">
      <dgm:prSet presAssocID="{91A1AEDA-2FCA-42DC-AAFA-A22E3B31F30A}" presName="sibTrans" presStyleCnt="0"/>
      <dgm:spPr/>
    </dgm:pt>
    <dgm:pt modelId="{7F5F16D6-D288-48AB-83E6-61010EEF0DDC}" type="pres">
      <dgm:prSet presAssocID="{6F296091-C084-4E02-B6F2-E02E0FB3498A}" presName="textNode" presStyleLbl="node1" presStyleIdx="3" presStyleCnt="5" custLinFactNeighborX="-37476" custLinFactNeighborY="-1605">
        <dgm:presLayoutVars>
          <dgm:bulletEnabled val="1"/>
        </dgm:presLayoutVars>
      </dgm:prSet>
      <dgm:spPr/>
      <dgm:t>
        <a:bodyPr/>
        <a:lstStyle/>
        <a:p>
          <a:endParaRPr lang="en-GB"/>
        </a:p>
      </dgm:t>
    </dgm:pt>
    <dgm:pt modelId="{42619210-07E4-430A-8217-092381E87088}" type="pres">
      <dgm:prSet presAssocID="{BFB4C98E-AADA-4A0C-ABAD-4CD4EFF3CB3B}" presName="sibTrans" presStyleCnt="0"/>
      <dgm:spPr/>
    </dgm:pt>
    <dgm:pt modelId="{9A7AEE1B-BD89-479C-9EA7-B8D8DBB519AB}" type="pres">
      <dgm:prSet presAssocID="{54F3CB74-3EC4-4A65-A0C9-AB821727F05D}" presName="textNode" presStyleLbl="node1" presStyleIdx="4" presStyleCnt="5" custLinFactNeighborX="-37476" custLinFactNeighborY="-1605">
        <dgm:presLayoutVars>
          <dgm:bulletEnabled val="1"/>
        </dgm:presLayoutVars>
      </dgm:prSet>
      <dgm:spPr/>
      <dgm:t>
        <a:bodyPr/>
        <a:lstStyle/>
        <a:p>
          <a:endParaRPr lang="en-GB"/>
        </a:p>
      </dgm:t>
    </dgm:pt>
  </dgm:ptLst>
  <dgm:cxnLst>
    <dgm:cxn modelId="{5E1F1108-127B-4763-A089-379B3878E8D2}" type="presOf" srcId="{54F3CB74-3EC4-4A65-A0C9-AB821727F05D}" destId="{9A7AEE1B-BD89-479C-9EA7-B8D8DBB519AB}" srcOrd="0" destOrd="0" presId="urn:microsoft.com/office/officeart/2005/8/layout/hProcess9"/>
    <dgm:cxn modelId="{0DDA4620-E82F-4AAA-BAD1-A2D5295F8757}" type="presOf" srcId="{A3478B93-CEBE-45AD-9A66-91ABB176537E}" destId="{EAB5AEF8-DE22-467F-B2FB-C17D22F55752}" srcOrd="0" destOrd="0" presId="urn:microsoft.com/office/officeart/2005/8/layout/hProcess9"/>
    <dgm:cxn modelId="{EF1BB4C4-02AA-45E6-9690-C10BA9EF7109}" srcId="{A3478B93-CEBE-45AD-9A66-91ABB176537E}" destId="{D97D5ADF-E1B2-408E-850D-A6BC279F351F}" srcOrd="0" destOrd="0" parTransId="{C4D44CC5-CB1D-4BCD-9F8C-6D3AE93DD4B3}" sibTransId="{EE464596-9087-4691-A4E2-FF6F0B06F95E}"/>
    <dgm:cxn modelId="{7F92FA63-5E83-4CDD-BE23-3D9B1F869381}" type="presOf" srcId="{6F296091-C084-4E02-B6F2-E02E0FB3498A}" destId="{7F5F16D6-D288-48AB-83E6-61010EEF0DDC}" srcOrd="0" destOrd="0" presId="urn:microsoft.com/office/officeart/2005/8/layout/hProcess9"/>
    <dgm:cxn modelId="{2EB0B4B4-699B-4376-A22C-1D41D3CEE5DE}" type="presOf" srcId="{B455873D-40EA-43B7-A121-DC5C9D8002EE}" destId="{AF73533C-A8C6-4F7F-A87C-F186EDFF1D55}" srcOrd="0" destOrd="0" presId="urn:microsoft.com/office/officeart/2005/8/layout/hProcess9"/>
    <dgm:cxn modelId="{4FE8B34E-B34E-4EBF-AC19-10D61AC85883}" srcId="{A3478B93-CEBE-45AD-9A66-91ABB176537E}" destId="{54F3CB74-3EC4-4A65-A0C9-AB821727F05D}" srcOrd="4" destOrd="0" parTransId="{70E95552-09B7-4215-BA0D-80E641C1D8AD}" sibTransId="{516D6B8F-0D53-4AF1-B816-BAEB129AFE4C}"/>
    <dgm:cxn modelId="{01B74D94-4E9B-46B2-BD5D-168168635431}" type="presOf" srcId="{D97D5ADF-E1B2-408E-850D-A6BC279F351F}" destId="{FD232EE6-B853-4E68-A351-B7C13E5925C8}" srcOrd="0" destOrd="0" presId="urn:microsoft.com/office/officeart/2005/8/layout/hProcess9"/>
    <dgm:cxn modelId="{C299608E-9C50-4C25-906F-B490CAAAC8C7}" type="presOf" srcId="{D7C1033E-9083-48BD-8BF1-43ED2D775B64}" destId="{50FF83B5-99BD-4441-99F5-9BB880ADEFC0}" srcOrd="0" destOrd="0" presId="urn:microsoft.com/office/officeart/2005/8/layout/hProcess9"/>
    <dgm:cxn modelId="{1C207239-D87C-41A2-834A-B24A68E7D486}" srcId="{A3478B93-CEBE-45AD-9A66-91ABB176537E}" destId="{6F296091-C084-4E02-B6F2-E02E0FB3498A}" srcOrd="3" destOrd="0" parTransId="{F046AE03-B7F3-41F6-95C6-3101B5AE729E}" sibTransId="{BFB4C98E-AADA-4A0C-ABAD-4CD4EFF3CB3B}"/>
    <dgm:cxn modelId="{75E0507C-70A6-47BB-BF39-257BA8B20946}" srcId="{A3478B93-CEBE-45AD-9A66-91ABB176537E}" destId="{D7C1033E-9083-48BD-8BF1-43ED2D775B64}" srcOrd="1" destOrd="0" parTransId="{AC12CDAF-859E-4ACD-B403-977B0FC0A201}" sibTransId="{5F779136-8DCB-456E-8A6C-118640134BEB}"/>
    <dgm:cxn modelId="{1CB72650-CBE1-4010-A6D1-A42E4670D22E}" srcId="{A3478B93-CEBE-45AD-9A66-91ABB176537E}" destId="{B455873D-40EA-43B7-A121-DC5C9D8002EE}" srcOrd="2" destOrd="0" parTransId="{19A4E739-3CFE-41EE-9669-AFD447D21D4C}" sibTransId="{91A1AEDA-2FCA-42DC-AAFA-A22E3B31F30A}"/>
    <dgm:cxn modelId="{28BEB07C-5862-4AF6-86EE-9C9AD098FE90}" type="presParOf" srcId="{EAB5AEF8-DE22-467F-B2FB-C17D22F55752}" destId="{FF9393E9-5085-4264-88E3-674465E954DC}" srcOrd="0" destOrd="0" presId="urn:microsoft.com/office/officeart/2005/8/layout/hProcess9"/>
    <dgm:cxn modelId="{17FE36C7-5A75-4A94-834C-1AF453B07CBC}" type="presParOf" srcId="{EAB5AEF8-DE22-467F-B2FB-C17D22F55752}" destId="{C82E2341-0234-44A3-9A29-E0312AC93288}" srcOrd="1" destOrd="0" presId="urn:microsoft.com/office/officeart/2005/8/layout/hProcess9"/>
    <dgm:cxn modelId="{E5197576-48B4-4166-AE5F-28749487F922}" type="presParOf" srcId="{C82E2341-0234-44A3-9A29-E0312AC93288}" destId="{FD232EE6-B853-4E68-A351-B7C13E5925C8}" srcOrd="0" destOrd="0" presId="urn:microsoft.com/office/officeart/2005/8/layout/hProcess9"/>
    <dgm:cxn modelId="{BBF7C258-E68A-4A6D-8BAD-33EEF8154EF5}" type="presParOf" srcId="{C82E2341-0234-44A3-9A29-E0312AC93288}" destId="{E80CB910-C211-4109-9862-930CF891CB04}" srcOrd="1" destOrd="0" presId="urn:microsoft.com/office/officeart/2005/8/layout/hProcess9"/>
    <dgm:cxn modelId="{4629E8F3-AF26-4C4E-9400-CDD0ACE759CE}" type="presParOf" srcId="{C82E2341-0234-44A3-9A29-E0312AC93288}" destId="{50FF83B5-99BD-4441-99F5-9BB880ADEFC0}" srcOrd="2" destOrd="0" presId="urn:microsoft.com/office/officeart/2005/8/layout/hProcess9"/>
    <dgm:cxn modelId="{15ED3388-9DBA-4347-A5A2-682E025CE076}" type="presParOf" srcId="{C82E2341-0234-44A3-9A29-E0312AC93288}" destId="{0EDD6AC0-303C-49BE-934E-782C0F314CF6}" srcOrd="3" destOrd="0" presId="urn:microsoft.com/office/officeart/2005/8/layout/hProcess9"/>
    <dgm:cxn modelId="{10FCA799-5D9D-409D-9525-74647F2B624F}" type="presParOf" srcId="{C82E2341-0234-44A3-9A29-E0312AC93288}" destId="{AF73533C-A8C6-4F7F-A87C-F186EDFF1D55}" srcOrd="4" destOrd="0" presId="urn:microsoft.com/office/officeart/2005/8/layout/hProcess9"/>
    <dgm:cxn modelId="{34E3B5E1-0697-44AE-A7B9-97404A245C4B}" type="presParOf" srcId="{C82E2341-0234-44A3-9A29-E0312AC93288}" destId="{7711D629-351B-403E-8580-3E9EBA547F13}" srcOrd="5" destOrd="0" presId="urn:microsoft.com/office/officeart/2005/8/layout/hProcess9"/>
    <dgm:cxn modelId="{B84925F3-E712-4E02-9342-1E374D824890}" type="presParOf" srcId="{C82E2341-0234-44A3-9A29-E0312AC93288}" destId="{7F5F16D6-D288-48AB-83E6-61010EEF0DDC}" srcOrd="6" destOrd="0" presId="urn:microsoft.com/office/officeart/2005/8/layout/hProcess9"/>
    <dgm:cxn modelId="{22CF3025-C12F-4F05-8D4D-F28770229DC1}" type="presParOf" srcId="{C82E2341-0234-44A3-9A29-E0312AC93288}" destId="{42619210-07E4-430A-8217-092381E87088}" srcOrd="7" destOrd="0" presId="urn:microsoft.com/office/officeart/2005/8/layout/hProcess9"/>
    <dgm:cxn modelId="{8854BCDA-BD90-43A6-AF2A-E0DE6EEEC820}" type="presParOf" srcId="{C82E2341-0234-44A3-9A29-E0312AC93288}" destId="{9A7AEE1B-BD89-479C-9EA7-B8D8DBB519AB}" srcOrd="8" destOrd="0" presId="urn:microsoft.com/office/officeart/2005/8/layout/hProcess9"/>
  </dgm:cxnLst>
  <dgm:bg/>
  <dgm:whole/>
</dgm:dataModel>
</file>

<file path=ppt/diagrams/data11.xml><?xml version="1.0" encoding="utf-8"?>
<dgm:dataModel xmlns:dgm="http://schemas.openxmlformats.org/drawingml/2006/diagram" xmlns:a="http://schemas.openxmlformats.org/drawingml/2006/main">
  <dgm:ptLst>
    <dgm:pt modelId="{A3478B93-CEBE-45AD-9A66-91ABB176537E}" type="doc">
      <dgm:prSet loTypeId="urn:microsoft.com/office/officeart/2005/8/layout/hProcess9" loCatId="process" qsTypeId="urn:microsoft.com/office/officeart/2005/8/quickstyle/3d4" qsCatId="3D" csTypeId="urn:microsoft.com/office/officeart/2005/8/colors/accent1_2" csCatId="accent1" phldr="1"/>
      <dgm:spPr/>
    </dgm:pt>
    <dgm:pt modelId="{D97D5ADF-E1B2-408E-850D-A6BC279F351F}">
      <dgm:prSet phldrT="[Text]" custT="1"/>
      <dgm:spPr/>
      <dgm:t>
        <a:bodyPr/>
        <a:lstStyle/>
        <a:p>
          <a:r>
            <a:rPr lang="en-US" sz="1700" b="1" dirty="0" smtClean="0"/>
            <a:t> </a:t>
          </a:r>
          <a:endParaRPr lang="en-GB" sz="1700" b="1" dirty="0"/>
        </a:p>
      </dgm:t>
    </dgm:pt>
    <dgm:pt modelId="{C4D44CC5-CB1D-4BCD-9F8C-6D3AE93DD4B3}" type="parTrans" cxnId="{EF1BB4C4-02AA-45E6-9690-C10BA9EF7109}">
      <dgm:prSet/>
      <dgm:spPr/>
      <dgm:t>
        <a:bodyPr/>
        <a:lstStyle/>
        <a:p>
          <a:endParaRPr lang="en-GB"/>
        </a:p>
      </dgm:t>
    </dgm:pt>
    <dgm:pt modelId="{EE464596-9087-4691-A4E2-FF6F0B06F95E}" type="sibTrans" cxnId="{EF1BB4C4-02AA-45E6-9690-C10BA9EF7109}">
      <dgm:prSet/>
      <dgm:spPr/>
      <dgm:t>
        <a:bodyPr/>
        <a:lstStyle/>
        <a:p>
          <a:endParaRPr lang="en-GB"/>
        </a:p>
      </dgm:t>
    </dgm:pt>
    <dgm:pt modelId="{B455873D-40EA-43B7-A121-DC5C9D8002EE}">
      <dgm:prSet phldrT="[Text]"/>
      <dgm:spPr/>
      <dgm:t>
        <a:bodyPr/>
        <a:lstStyle/>
        <a:p>
          <a:r>
            <a:rPr lang="en-GB" b="1" dirty="0" smtClean="0"/>
            <a:t> </a:t>
          </a:r>
          <a:endParaRPr lang="en-GB" b="1" dirty="0"/>
        </a:p>
      </dgm:t>
    </dgm:pt>
    <dgm:pt modelId="{19A4E739-3CFE-41EE-9669-AFD447D21D4C}" type="parTrans" cxnId="{1CB72650-CBE1-4010-A6D1-A42E4670D22E}">
      <dgm:prSet/>
      <dgm:spPr/>
      <dgm:t>
        <a:bodyPr/>
        <a:lstStyle/>
        <a:p>
          <a:endParaRPr lang="en-GB"/>
        </a:p>
      </dgm:t>
    </dgm:pt>
    <dgm:pt modelId="{91A1AEDA-2FCA-42DC-AAFA-A22E3B31F30A}" type="sibTrans" cxnId="{1CB72650-CBE1-4010-A6D1-A42E4670D22E}">
      <dgm:prSet/>
      <dgm:spPr/>
      <dgm:t>
        <a:bodyPr/>
        <a:lstStyle/>
        <a:p>
          <a:endParaRPr lang="en-GB"/>
        </a:p>
      </dgm:t>
    </dgm:pt>
    <dgm:pt modelId="{6F296091-C084-4E02-B6F2-E02E0FB3498A}">
      <dgm:prSet phldrT="[Text]" custT="1"/>
      <dgm:spPr/>
      <dgm:t>
        <a:bodyPr/>
        <a:lstStyle/>
        <a:p>
          <a:r>
            <a:rPr lang="en-GB" sz="1700" b="1" baseline="0" dirty="0" smtClean="0"/>
            <a:t> Workshop</a:t>
          </a:r>
          <a:endParaRPr lang="en-GB" sz="1700" b="1" baseline="0" dirty="0"/>
        </a:p>
      </dgm:t>
    </dgm:pt>
    <dgm:pt modelId="{F046AE03-B7F3-41F6-95C6-3101B5AE729E}" type="parTrans" cxnId="{1C207239-D87C-41A2-834A-B24A68E7D486}">
      <dgm:prSet/>
      <dgm:spPr/>
      <dgm:t>
        <a:bodyPr/>
        <a:lstStyle/>
        <a:p>
          <a:endParaRPr lang="en-GB"/>
        </a:p>
      </dgm:t>
    </dgm:pt>
    <dgm:pt modelId="{BFB4C98E-AADA-4A0C-ABAD-4CD4EFF3CB3B}" type="sibTrans" cxnId="{1C207239-D87C-41A2-834A-B24A68E7D486}">
      <dgm:prSet/>
      <dgm:spPr/>
      <dgm:t>
        <a:bodyPr/>
        <a:lstStyle/>
        <a:p>
          <a:endParaRPr lang="en-GB"/>
        </a:p>
      </dgm:t>
    </dgm:pt>
    <dgm:pt modelId="{D7C1033E-9083-48BD-8BF1-43ED2D775B64}">
      <dgm:prSet phldrT="[Text]" custT="1"/>
      <dgm:spPr/>
      <dgm:t>
        <a:bodyPr/>
        <a:lstStyle/>
        <a:p>
          <a:r>
            <a:rPr lang="en-GB" sz="1700" b="1" dirty="0" smtClean="0"/>
            <a:t> </a:t>
          </a:r>
          <a:endParaRPr lang="en-GB" sz="1700" b="1" dirty="0"/>
        </a:p>
      </dgm:t>
    </dgm:pt>
    <dgm:pt modelId="{AC12CDAF-859E-4ACD-B403-977B0FC0A201}" type="parTrans" cxnId="{75E0507C-70A6-47BB-BF39-257BA8B20946}">
      <dgm:prSet/>
      <dgm:spPr/>
      <dgm:t>
        <a:bodyPr/>
        <a:lstStyle/>
        <a:p>
          <a:endParaRPr lang="en-GB"/>
        </a:p>
      </dgm:t>
    </dgm:pt>
    <dgm:pt modelId="{5F779136-8DCB-456E-8A6C-118640134BEB}" type="sibTrans" cxnId="{75E0507C-70A6-47BB-BF39-257BA8B20946}">
      <dgm:prSet/>
      <dgm:spPr/>
      <dgm:t>
        <a:bodyPr/>
        <a:lstStyle/>
        <a:p>
          <a:endParaRPr lang="en-GB"/>
        </a:p>
      </dgm:t>
    </dgm:pt>
    <dgm:pt modelId="{54F3CB74-3EC4-4A65-A0C9-AB821727F05D}">
      <dgm:prSet phldrT="[Text]"/>
      <dgm:spPr/>
      <dgm:t>
        <a:bodyPr/>
        <a:lstStyle/>
        <a:p>
          <a:r>
            <a:rPr lang="en-ZA" b="1" baseline="0" dirty="0" smtClean="0"/>
            <a:t> </a:t>
          </a:r>
          <a:endParaRPr lang="en-GB" b="1" baseline="0" dirty="0"/>
        </a:p>
      </dgm:t>
    </dgm:pt>
    <dgm:pt modelId="{70E95552-09B7-4215-BA0D-80E641C1D8AD}" type="parTrans" cxnId="{4FE8B34E-B34E-4EBF-AC19-10D61AC85883}">
      <dgm:prSet/>
      <dgm:spPr/>
      <dgm:t>
        <a:bodyPr/>
        <a:lstStyle/>
        <a:p>
          <a:endParaRPr lang="en-GB"/>
        </a:p>
      </dgm:t>
    </dgm:pt>
    <dgm:pt modelId="{516D6B8F-0D53-4AF1-B816-BAEB129AFE4C}" type="sibTrans" cxnId="{4FE8B34E-B34E-4EBF-AC19-10D61AC85883}">
      <dgm:prSet/>
      <dgm:spPr/>
      <dgm:t>
        <a:bodyPr/>
        <a:lstStyle/>
        <a:p>
          <a:endParaRPr lang="en-GB"/>
        </a:p>
      </dgm:t>
    </dgm:pt>
    <dgm:pt modelId="{EAB5AEF8-DE22-467F-B2FB-C17D22F55752}" type="pres">
      <dgm:prSet presAssocID="{A3478B93-CEBE-45AD-9A66-91ABB176537E}" presName="CompostProcess" presStyleCnt="0">
        <dgm:presLayoutVars>
          <dgm:dir/>
          <dgm:resizeHandles val="exact"/>
        </dgm:presLayoutVars>
      </dgm:prSet>
      <dgm:spPr/>
    </dgm:pt>
    <dgm:pt modelId="{FF9393E9-5085-4264-88E3-674465E954DC}" type="pres">
      <dgm:prSet presAssocID="{A3478B93-CEBE-45AD-9A66-91ABB176537E}" presName="arrow" presStyleLbl="bgShp" presStyleIdx="0" presStyleCnt="1" custLinFactNeighborX="-1062" custLinFactNeighborY="-632"/>
      <dgm:spPr/>
    </dgm:pt>
    <dgm:pt modelId="{C82E2341-0234-44A3-9A29-E0312AC93288}" type="pres">
      <dgm:prSet presAssocID="{A3478B93-CEBE-45AD-9A66-91ABB176537E}" presName="linearProcess" presStyleCnt="0"/>
      <dgm:spPr/>
    </dgm:pt>
    <dgm:pt modelId="{FD232EE6-B853-4E68-A351-B7C13E5925C8}" type="pres">
      <dgm:prSet presAssocID="{D97D5ADF-E1B2-408E-850D-A6BC279F351F}" presName="textNode" presStyleLbl="node1" presStyleIdx="0" presStyleCnt="5" custLinFactNeighborY="-1605">
        <dgm:presLayoutVars>
          <dgm:bulletEnabled val="1"/>
        </dgm:presLayoutVars>
      </dgm:prSet>
      <dgm:spPr/>
      <dgm:t>
        <a:bodyPr/>
        <a:lstStyle/>
        <a:p>
          <a:endParaRPr lang="en-GB"/>
        </a:p>
      </dgm:t>
    </dgm:pt>
    <dgm:pt modelId="{E80CB910-C211-4109-9862-930CF891CB04}" type="pres">
      <dgm:prSet presAssocID="{EE464596-9087-4691-A4E2-FF6F0B06F95E}" presName="sibTrans" presStyleCnt="0"/>
      <dgm:spPr/>
    </dgm:pt>
    <dgm:pt modelId="{50FF83B5-99BD-4441-99F5-9BB880ADEFC0}" type="pres">
      <dgm:prSet presAssocID="{D7C1033E-9083-48BD-8BF1-43ED2D775B64}" presName="textNode" presStyleLbl="node1" presStyleIdx="1" presStyleCnt="5" custLinFactNeighborX="-37476" custLinFactNeighborY="-1605">
        <dgm:presLayoutVars>
          <dgm:bulletEnabled val="1"/>
        </dgm:presLayoutVars>
      </dgm:prSet>
      <dgm:spPr/>
      <dgm:t>
        <a:bodyPr/>
        <a:lstStyle/>
        <a:p>
          <a:endParaRPr lang="en-GB"/>
        </a:p>
      </dgm:t>
    </dgm:pt>
    <dgm:pt modelId="{0EDD6AC0-303C-49BE-934E-782C0F314CF6}" type="pres">
      <dgm:prSet presAssocID="{5F779136-8DCB-456E-8A6C-118640134BEB}" presName="sibTrans" presStyleCnt="0"/>
      <dgm:spPr/>
    </dgm:pt>
    <dgm:pt modelId="{AF73533C-A8C6-4F7F-A87C-F186EDFF1D55}" type="pres">
      <dgm:prSet presAssocID="{B455873D-40EA-43B7-A121-DC5C9D8002EE}" presName="textNode" presStyleLbl="node1" presStyleIdx="2" presStyleCnt="5" custLinFactNeighborX="-37476" custLinFactNeighborY="-1605">
        <dgm:presLayoutVars>
          <dgm:bulletEnabled val="1"/>
        </dgm:presLayoutVars>
      </dgm:prSet>
      <dgm:spPr/>
      <dgm:t>
        <a:bodyPr/>
        <a:lstStyle/>
        <a:p>
          <a:endParaRPr lang="en-GB"/>
        </a:p>
      </dgm:t>
    </dgm:pt>
    <dgm:pt modelId="{7711D629-351B-403E-8580-3E9EBA547F13}" type="pres">
      <dgm:prSet presAssocID="{91A1AEDA-2FCA-42DC-AAFA-A22E3B31F30A}" presName="sibTrans" presStyleCnt="0"/>
      <dgm:spPr/>
    </dgm:pt>
    <dgm:pt modelId="{7F5F16D6-D288-48AB-83E6-61010EEF0DDC}" type="pres">
      <dgm:prSet presAssocID="{6F296091-C084-4E02-B6F2-E02E0FB3498A}" presName="textNode" presStyleLbl="node1" presStyleIdx="3" presStyleCnt="5" custLinFactNeighborX="-37476" custLinFactNeighborY="-1605">
        <dgm:presLayoutVars>
          <dgm:bulletEnabled val="1"/>
        </dgm:presLayoutVars>
      </dgm:prSet>
      <dgm:spPr/>
      <dgm:t>
        <a:bodyPr/>
        <a:lstStyle/>
        <a:p>
          <a:endParaRPr lang="en-GB"/>
        </a:p>
      </dgm:t>
    </dgm:pt>
    <dgm:pt modelId="{42619210-07E4-430A-8217-092381E87088}" type="pres">
      <dgm:prSet presAssocID="{BFB4C98E-AADA-4A0C-ABAD-4CD4EFF3CB3B}" presName="sibTrans" presStyleCnt="0"/>
      <dgm:spPr/>
    </dgm:pt>
    <dgm:pt modelId="{9A7AEE1B-BD89-479C-9EA7-B8D8DBB519AB}" type="pres">
      <dgm:prSet presAssocID="{54F3CB74-3EC4-4A65-A0C9-AB821727F05D}" presName="textNode" presStyleLbl="node1" presStyleIdx="4" presStyleCnt="5" custLinFactNeighborX="-37476" custLinFactNeighborY="-1605">
        <dgm:presLayoutVars>
          <dgm:bulletEnabled val="1"/>
        </dgm:presLayoutVars>
      </dgm:prSet>
      <dgm:spPr/>
      <dgm:t>
        <a:bodyPr/>
        <a:lstStyle/>
        <a:p>
          <a:endParaRPr lang="en-GB"/>
        </a:p>
      </dgm:t>
    </dgm:pt>
  </dgm:ptLst>
  <dgm:cxnLst>
    <dgm:cxn modelId="{65091BAB-E4E6-47B1-B289-A85D5A1B8C65}" type="presOf" srcId="{D97D5ADF-E1B2-408E-850D-A6BC279F351F}" destId="{FD232EE6-B853-4E68-A351-B7C13E5925C8}" srcOrd="0" destOrd="0" presId="urn:microsoft.com/office/officeart/2005/8/layout/hProcess9"/>
    <dgm:cxn modelId="{80CBE01C-7648-4121-9DF8-D230236D2A05}" type="presOf" srcId="{D7C1033E-9083-48BD-8BF1-43ED2D775B64}" destId="{50FF83B5-99BD-4441-99F5-9BB880ADEFC0}" srcOrd="0" destOrd="0" presId="urn:microsoft.com/office/officeart/2005/8/layout/hProcess9"/>
    <dgm:cxn modelId="{EF1BB4C4-02AA-45E6-9690-C10BA9EF7109}" srcId="{A3478B93-CEBE-45AD-9A66-91ABB176537E}" destId="{D97D5ADF-E1B2-408E-850D-A6BC279F351F}" srcOrd="0" destOrd="0" parTransId="{C4D44CC5-CB1D-4BCD-9F8C-6D3AE93DD4B3}" sibTransId="{EE464596-9087-4691-A4E2-FF6F0B06F95E}"/>
    <dgm:cxn modelId="{4FE8B34E-B34E-4EBF-AC19-10D61AC85883}" srcId="{A3478B93-CEBE-45AD-9A66-91ABB176537E}" destId="{54F3CB74-3EC4-4A65-A0C9-AB821727F05D}" srcOrd="4" destOrd="0" parTransId="{70E95552-09B7-4215-BA0D-80E641C1D8AD}" sibTransId="{516D6B8F-0D53-4AF1-B816-BAEB129AFE4C}"/>
    <dgm:cxn modelId="{4451ED88-AB0C-4C47-9787-CD48147DE44A}" type="presOf" srcId="{A3478B93-CEBE-45AD-9A66-91ABB176537E}" destId="{EAB5AEF8-DE22-467F-B2FB-C17D22F55752}" srcOrd="0" destOrd="0" presId="urn:microsoft.com/office/officeart/2005/8/layout/hProcess9"/>
    <dgm:cxn modelId="{9B02F444-73DD-469E-9411-819BC27B2E7D}" type="presOf" srcId="{6F296091-C084-4E02-B6F2-E02E0FB3498A}" destId="{7F5F16D6-D288-48AB-83E6-61010EEF0DDC}" srcOrd="0" destOrd="0" presId="urn:microsoft.com/office/officeart/2005/8/layout/hProcess9"/>
    <dgm:cxn modelId="{84D30E1D-FA70-4BA8-B9AD-FE2F6D8CFAD9}" type="presOf" srcId="{54F3CB74-3EC4-4A65-A0C9-AB821727F05D}" destId="{9A7AEE1B-BD89-479C-9EA7-B8D8DBB519AB}" srcOrd="0" destOrd="0" presId="urn:microsoft.com/office/officeart/2005/8/layout/hProcess9"/>
    <dgm:cxn modelId="{1C207239-D87C-41A2-834A-B24A68E7D486}" srcId="{A3478B93-CEBE-45AD-9A66-91ABB176537E}" destId="{6F296091-C084-4E02-B6F2-E02E0FB3498A}" srcOrd="3" destOrd="0" parTransId="{F046AE03-B7F3-41F6-95C6-3101B5AE729E}" sibTransId="{BFB4C98E-AADA-4A0C-ABAD-4CD4EFF3CB3B}"/>
    <dgm:cxn modelId="{75E0507C-70A6-47BB-BF39-257BA8B20946}" srcId="{A3478B93-CEBE-45AD-9A66-91ABB176537E}" destId="{D7C1033E-9083-48BD-8BF1-43ED2D775B64}" srcOrd="1" destOrd="0" parTransId="{AC12CDAF-859E-4ACD-B403-977B0FC0A201}" sibTransId="{5F779136-8DCB-456E-8A6C-118640134BEB}"/>
    <dgm:cxn modelId="{C2A1E140-89A5-4F1D-A7C3-A66B87DA3DA4}" type="presOf" srcId="{B455873D-40EA-43B7-A121-DC5C9D8002EE}" destId="{AF73533C-A8C6-4F7F-A87C-F186EDFF1D55}" srcOrd="0" destOrd="0" presId="urn:microsoft.com/office/officeart/2005/8/layout/hProcess9"/>
    <dgm:cxn modelId="{1CB72650-CBE1-4010-A6D1-A42E4670D22E}" srcId="{A3478B93-CEBE-45AD-9A66-91ABB176537E}" destId="{B455873D-40EA-43B7-A121-DC5C9D8002EE}" srcOrd="2" destOrd="0" parTransId="{19A4E739-3CFE-41EE-9669-AFD447D21D4C}" sibTransId="{91A1AEDA-2FCA-42DC-AAFA-A22E3B31F30A}"/>
    <dgm:cxn modelId="{165A8291-6600-4506-BBF3-4927184F4487}" type="presParOf" srcId="{EAB5AEF8-DE22-467F-B2FB-C17D22F55752}" destId="{FF9393E9-5085-4264-88E3-674465E954DC}" srcOrd="0" destOrd="0" presId="urn:microsoft.com/office/officeart/2005/8/layout/hProcess9"/>
    <dgm:cxn modelId="{5741A5FE-FBC1-4C86-A7D2-73F4F21FD769}" type="presParOf" srcId="{EAB5AEF8-DE22-467F-B2FB-C17D22F55752}" destId="{C82E2341-0234-44A3-9A29-E0312AC93288}" srcOrd="1" destOrd="0" presId="urn:microsoft.com/office/officeart/2005/8/layout/hProcess9"/>
    <dgm:cxn modelId="{F9E8645C-2AF3-4CFB-8E57-70BD632D5EE4}" type="presParOf" srcId="{C82E2341-0234-44A3-9A29-E0312AC93288}" destId="{FD232EE6-B853-4E68-A351-B7C13E5925C8}" srcOrd="0" destOrd="0" presId="urn:microsoft.com/office/officeart/2005/8/layout/hProcess9"/>
    <dgm:cxn modelId="{D95C2528-1627-4E27-B209-F5228190BB65}" type="presParOf" srcId="{C82E2341-0234-44A3-9A29-E0312AC93288}" destId="{E80CB910-C211-4109-9862-930CF891CB04}" srcOrd="1" destOrd="0" presId="urn:microsoft.com/office/officeart/2005/8/layout/hProcess9"/>
    <dgm:cxn modelId="{B192077D-5F7A-45DD-89DE-931850ECBDC1}" type="presParOf" srcId="{C82E2341-0234-44A3-9A29-E0312AC93288}" destId="{50FF83B5-99BD-4441-99F5-9BB880ADEFC0}" srcOrd="2" destOrd="0" presId="urn:microsoft.com/office/officeart/2005/8/layout/hProcess9"/>
    <dgm:cxn modelId="{EFA172EF-29ED-4ADC-BCE2-48845A0246A6}" type="presParOf" srcId="{C82E2341-0234-44A3-9A29-E0312AC93288}" destId="{0EDD6AC0-303C-49BE-934E-782C0F314CF6}" srcOrd="3" destOrd="0" presId="urn:microsoft.com/office/officeart/2005/8/layout/hProcess9"/>
    <dgm:cxn modelId="{341B49E2-5B39-415C-A1C4-22CDC61A946D}" type="presParOf" srcId="{C82E2341-0234-44A3-9A29-E0312AC93288}" destId="{AF73533C-A8C6-4F7F-A87C-F186EDFF1D55}" srcOrd="4" destOrd="0" presId="urn:microsoft.com/office/officeart/2005/8/layout/hProcess9"/>
    <dgm:cxn modelId="{134AF800-63BC-4DD6-8CA9-F9DA5EAA5439}" type="presParOf" srcId="{C82E2341-0234-44A3-9A29-E0312AC93288}" destId="{7711D629-351B-403E-8580-3E9EBA547F13}" srcOrd="5" destOrd="0" presId="urn:microsoft.com/office/officeart/2005/8/layout/hProcess9"/>
    <dgm:cxn modelId="{4E47FD67-94DF-4ECD-A564-1F14CA44031B}" type="presParOf" srcId="{C82E2341-0234-44A3-9A29-E0312AC93288}" destId="{7F5F16D6-D288-48AB-83E6-61010EEF0DDC}" srcOrd="6" destOrd="0" presId="urn:microsoft.com/office/officeart/2005/8/layout/hProcess9"/>
    <dgm:cxn modelId="{CB1EDD67-CC4D-4B8B-A781-ACA9C34045D5}" type="presParOf" srcId="{C82E2341-0234-44A3-9A29-E0312AC93288}" destId="{42619210-07E4-430A-8217-092381E87088}" srcOrd="7" destOrd="0" presId="urn:microsoft.com/office/officeart/2005/8/layout/hProcess9"/>
    <dgm:cxn modelId="{456E2D3D-F363-4DD1-AE33-71191C631DD3}" type="presParOf" srcId="{C82E2341-0234-44A3-9A29-E0312AC93288}" destId="{9A7AEE1B-BD89-479C-9EA7-B8D8DBB519AB}" srcOrd="8" destOrd="0" presId="urn:microsoft.com/office/officeart/2005/8/layout/hProcess9"/>
  </dgm:cxnLst>
  <dgm:bg/>
  <dgm:whole/>
</dgm:dataModel>
</file>

<file path=ppt/diagrams/data12.xml><?xml version="1.0" encoding="utf-8"?>
<dgm:dataModel xmlns:dgm="http://schemas.openxmlformats.org/drawingml/2006/diagram" xmlns:a="http://schemas.openxmlformats.org/drawingml/2006/main">
  <dgm:ptLst>
    <dgm:pt modelId="{277EAF7A-E6D1-4E4B-8224-993E39C4D539}" type="doc">
      <dgm:prSet loTypeId="urn:microsoft.com/office/officeart/2005/8/layout/hList2" loCatId="list" qsTypeId="urn:microsoft.com/office/officeart/2005/8/quickstyle/3d4" qsCatId="3D" csTypeId="urn:microsoft.com/office/officeart/2005/8/colors/accent1_2" csCatId="accent1" phldr="1"/>
      <dgm:spPr/>
      <dgm:t>
        <a:bodyPr/>
        <a:lstStyle/>
        <a:p>
          <a:endParaRPr lang="en-GB"/>
        </a:p>
      </dgm:t>
    </dgm:pt>
    <dgm:pt modelId="{72603AD8-4756-44EC-AEA1-697E6128001D}">
      <dgm:prSet phldrT="[Text]"/>
      <dgm:spPr/>
      <dgm:t>
        <a:bodyPr/>
        <a:lstStyle/>
        <a:p>
          <a:r>
            <a:rPr lang="en-ZA" dirty="0" smtClean="0"/>
            <a:t>Text</a:t>
          </a:r>
          <a:endParaRPr lang="en-GB" dirty="0"/>
        </a:p>
      </dgm:t>
    </dgm:pt>
    <dgm:pt modelId="{E9F29F7D-2488-4EB9-8CBE-2DDE5B2D39F9}" type="parTrans" cxnId="{D542289D-0A3F-4908-9AF2-7822DB47C666}">
      <dgm:prSet/>
      <dgm:spPr/>
      <dgm:t>
        <a:bodyPr/>
        <a:lstStyle/>
        <a:p>
          <a:endParaRPr lang="en-GB"/>
        </a:p>
      </dgm:t>
    </dgm:pt>
    <dgm:pt modelId="{C3B6C447-65E1-4C9A-A3F9-BCC89D622058}" type="sibTrans" cxnId="{D542289D-0A3F-4908-9AF2-7822DB47C666}">
      <dgm:prSet/>
      <dgm:spPr/>
      <dgm:t>
        <a:bodyPr/>
        <a:lstStyle/>
        <a:p>
          <a:endParaRPr lang="en-GB"/>
        </a:p>
      </dgm:t>
    </dgm:pt>
    <dgm:pt modelId="{842ABC35-6E61-4DB8-8C74-0627667F13A7}">
      <dgm:prSet phldrT="[Text]"/>
      <dgm:spPr/>
      <dgm:t>
        <a:bodyPr/>
        <a:lstStyle/>
        <a:p>
          <a:r>
            <a:rPr lang="en-ZA" dirty="0" smtClean="0"/>
            <a:t>Proofing tools</a:t>
          </a:r>
          <a:endParaRPr lang="en-GB" dirty="0"/>
        </a:p>
      </dgm:t>
    </dgm:pt>
    <dgm:pt modelId="{0AF9F4CD-912F-423E-ADE2-4EDF8E40550B}" type="parTrans" cxnId="{A0D3494A-4202-40E4-9044-96941CDDC1E0}">
      <dgm:prSet/>
      <dgm:spPr/>
      <dgm:t>
        <a:bodyPr/>
        <a:lstStyle/>
        <a:p>
          <a:endParaRPr lang="en-GB"/>
        </a:p>
      </dgm:t>
    </dgm:pt>
    <dgm:pt modelId="{EDA712D9-B54E-40C6-A702-F684603722B1}" type="sibTrans" cxnId="{A0D3494A-4202-40E4-9044-96941CDDC1E0}">
      <dgm:prSet/>
      <dgm:spPr/>
      <dgm:t>
        <a:bodyPr/>
        <a:lstStyle/>
        <a:p>
          <a:endParaRPr lang="en-GB"/>
        </a:p>
      </dgm:t>
    </dgm:pt>
    <dgm:pt modelId="{AEAA5DED-9647-418C-BDD4-3DB3E7CE062B}">
      <dgm:prSet phldrT="[Text]"/>
      <dgm:spPr/>
      <dgm:t>
        <a:bodyPr/>
        <a:lstStyle/>
        <a:p>
          <a:r>
            <a:rPr lang="en-ZA" dirty="0" smtClean="0"/>
            <a:t>Speech</a:t>
          </a:r>
          <a:endParaRPr lang="en-GB" dirty="0"/>
        </a:p>
      </dgm:t>
    </dgm:pt>
    <dgm:pt modelId="{6F5316F3-901B-4A9C-83AE-1C2D1A34FE3B}" type="parTrans" cxnId="{0ACEABBC-21C1-4F5D-91C0-BA2C00B89082}">
      <dgm:prSet/>
      <dgm:spPr/>
      <dgm:t>
        <a:bodyPr/>
        <a:lstStyle/>
        <a:p>
          <a:endParaRPr lang="en-GB"/>
        </a:p>
      </dgm:t>
    </dgm:pt>
    <dgm:pt modelId="{60B65BF1-5BFE-4A42-A650-9510FF41AEB4}" type="sibTrans" cxnId="{0ACEABBC-21C1-4F5D-91C0-BA2C00B89082}">
      <dgm:prSet/>
      <dgm:spPr/>
      <dgm:t>
        <a:bodyPr/>
        <a:lstStyle/>
        <a:p>
          <a:endParaRPr lang="en-GB"/>
        </a:p>
      </dgm:t>
    </dgm:pt>
    <dgm:pt modelId="{6EB624BC-3933-43C9-82B9-0CCD0ED271DF}">
      <dgm:prSet phldrT="[Text]"/>
      <dgm:spPr/>
      <dgm:t>
        <a:bodyPr/>
        <a:lstStyle/>
        <a:p>
          <a:r>
            <a:rPr lang="en-ZA" dirty="0" smtClean="0"/>
            <a:t>Accessibility</a:t>
          </a:r>
          <a:endParaRPr lang="en-GB" dirty="0"/>
        </a:p>
      </dgm:t>
    </dgm:pt>
    <dgm:pt modelId="{A1A2B045-E2FF-48E1-BC6D-818FD7AB30D6}" type="parTrans" cxnId="{C7762B2A-1024-47F6-AA6C-8BFD405C1147}">
      <dgm:prSet/>
      <dgm:spPr/>
      <dgm:t>
        <a:bodyPr/>
        <a:lstStyle/>
        <a:p>
          <a:endParaRPr lang="en-GB"/>
        </a:p>
      </dgm:t>
    </dgm:pt>
    <dgm:pt modelId="{F6F7F6E1-4244-425C-8342-3D2D420F658C}" type="sibTrans" cxnId="{C7762B2A-1024-47F6-AA6C-8BFD405C1147}">
      <dgm:prSet/>
      <dgm:spPr/>
      <dgm:t>
        <a:bodyPr/>
        <a:lstStyle/>
        <a:p>
          <a:endParaRPr lang="en-GB"/>
        </a:p>
      </dgm:t>
    </dgm:pt>
    <dgm:pt modelId="{C25DD62B-F4F8-414E-A359-C39FCB464077}">
      <dgm:prSet phldrT="[Text]"/>
      <dgm:spPr/>
      <dgm:t>
        <a:bodyPr/>
        <a:lstStyle/>
        <a:p>
          <a:r>
            <a:rPr lang="en-ZA" dirty="0" smtClean="0"/>
            <a:t>Information Extraction</a:t>
          </a:r>
          <a:endParaRPr lang="en-GB" dirty="0"/>
        </a:p>
      </dgm:t>
    </dgm:pt>
    <dgm:pt modelId="{C7908A52-6239-4A7F-8BFA-FF4591D23FC5}" type="parTrans" cxnId="{D02B61CA-6AE0-4958-BF2F-C8B6AE403F84}">
      <dgm:prSet/>
      <dgm:spPr/>
      <dgm:t>
        <a:bodyPr/>
        <a:lstStyle/>
        <a:p>
          <a:endParaRPr lang="en-GB"/>
        </a:p>
      </dgm:t>
    </dgm:pt>
    <dgm:pt modelId="{CB3AD627-DF09-4F6A-BE3E-74496195A2E1}" type="sibTrans" cxnId="{D02B61CA-6AE0-4958-BF2F-C8B6AE403F84}">
      <dgm:prSet/>
      <dgm:spPr/>
      <dgm:t>
        <a:bodyPr/>
        <a:lstStyle/>
        <a:p>
          <a:endParaRPr lang="en-GB"/>
        </a:p>
      </dgm:t>
    </dgm:pt>
    <dgm:pt modelId="{92F34449-797B-4525-94E7-AA3619E3F058}">
      <dgm:prSet phldrT="[Text]"/>
      <dgm:spPr/>
      <dgm:t>
        <a:bodyPr/>
        <a:lstStyle/>
        <a:p>
          <a:r>
            <a:rPr lang="en-ZA" dirty="0" smtClean="0"/>
            <a:t>Information Retrieval</a:t>
          </a:r>
          <a:endParaRPr lang="en-GB" dirty="0"/>
        </a:p>
      </dgm:t>
    </dgm:pt>
    <dgm:pt modelId="{EE77C788-F579-4519-A5F7-215290BCA33A}" type="parTrans" cxnId="{6195A926-BDE4-4B01-9326-95F8481853FC}">
      <dgm:prSet/>
      <dgm:spPr/>
      <dgm:t>
        <a:bodyPr/>
        <a:lstStyle/>
        <a:p>
          <a:endParaRPr lang="en-GB"/>
        </a:p>
      </dgm:t>
    </dgm:pt>
    <dgm:pt modelId="{AE5B7FDB-6CAF-42B0-8352-4099CEF57685}" type="sibTrans" cxnId="{6195A926-BDE4-4B01-9326-95F8481853FC}">
      <dgm:prSet/>
      <dgm:spPr/>
      <dgm:t>
        <a:bodyPr/>
        <a:lstStyle/>
        <a:p>
          <a:endParaRPr lang="en-GB"/>
        </a:p>
      </dgm:t>
    </dgm:pt>
    <dgm:pt modelId="{28C88FD9-1A99-47A9-A0C3-5F6E14FB8963}">
      <dgm:prSet phldrT="[Text]"/>
      <dgm:spPr/>
      <dgm:t>
        <a:bodyPr/>
        <a:lstStyle/>
        <a:p>
          <a:r>
            <a:rPr lang="en-ZA" dirty="0" smtClean="0"/>
            <a:t>Human-aided machine translation</a:t>
          </a:r>
          <a:endParaRPr lang="en-GB" dirty="0"/>
        </a:p>
      </dgm:t>
    </dgm:pt>
    <dgm:pt modelId="{3EE836C7-882A-4291-B842-95629293EC35}" type="parTrans" cxnId="{692425FC-0512-44C5-9549-2A79BAE36359}">
      <dgm:prSet/>
      <dgm:spPr/>
      <dgm:t>
        <a:bodyPr/>
        <a:lstStyle/>
        <a:p>
          <a:endParaRPr lang="en-GB"/>
        </a:p>
      </dgm:t>
    </dgm:pt>
    <dgm:pt modelId="{2B92D4E7-9EC8-4ED5-A8D8-3517E002E649}" type="sibTrans" cxnId="{692425FC-0512-44C5-9549-2A79BAE36359}">
      <dgm:prSet/>
      <dgm:spPr/>
      <dgm:t>
        <a:bodyPr/>
        <a:lstStyle/>
        <a:p>
          <a:endParaRPr lang="en-GB"/>
        </a:p>
      </dgm:t>
    </dgm:pt>
    <dgm:pt modelId="{3DB13CF6-C268-4063-BA70-C79052AE2634}">
      <dgm:prSet phldrT="[Text]"/>
      <dgm:spPr/>
      <dgm:t>
        <a:bodyPr/>
        <a:lstStyle/>
        <a:p>
          <a:r>
            <a:rPr lang="en-ZA" dirty="0" smtClean="0"/>
            <a:t>Machine-aided human translation</a:t>
          </a:r>
          <a:endParaRPr lang="en-GB" dirty="0"/>
        </a:p>
      </dgm:t>
    </dgm:pt>
    <dgm:pt modelId="{83E9889F-3C6D-4916-AD4F-E3191D2FBAC0}" type="parTrans" cxnId="{424A9EED-3170-424C-846F-E71CE512B1BE}">
      <dgm:prSet/>
      <dgm:spPr/>
      <dgm:t>
        <a:bodyPr/>
        <a:lstStyle/>
        <a:p>
          <a:endParaRPr lang="en-GB"/>
        </a:p>
      </dgm:t>
    </dgm:pt>
    <dgm:pt modelId="{36815765-2B8B-4CB2-881C-61883D4B42AB}" type="sibTrans" cxnId="{424A9EED-3170-424C-846F-E71CE512B1BE}">
      <dgm:prSet/>
      <dgm:spPr/>
      <dgm:t>
        <a:bodyPr/>
        <a:lstStyle/>
        <a:p>
          <a:endParaRPr lang="en-GB"/>
        </a:p>
      </dgm:t>
    </dgm:pt>
    <dgm:pt modelId="{18AEDE37-61E9-483E-ACEA-AAE1EF4804C6}">
      <dgm:prSet phldrT="[Text]"/>
      <dgm:spPr/>
      <dgm:t>
        <a:bodyPr/>
        <a:lstStyle/>
        <a:p>
          <a:r>
            <a:rPr lang="en-ZA" dirty="0" smtClean="0"/>
            <a:t>Telephony applications</a:t>
          </a:r>
          <a:endParaRPr lang="en-GB" dirty="0"/>
        </a:p>
      </dgm:t>
    </dgm:pt>
    <dgm:pt modelId="{3156C115-0A40-424B-AE55-AA2CF0404ECF}" type="parTrans" cxnId="{C9B34AA0-A760-4EAC-B2A4-4719BD250ED6}">
      <dgm:prSet/>
      <dgm:spPr/>
      <dgm:t>
        <a:bodyPr/>
        <a:lstStyle/>
        <a:p>
          <a:endParaRPr lang="en-GB"/>
        </a:p>
      </dgm:t>
    </dgm:pt>
    <dgm:pt modelId="{4614B212-5457-4428-A350-219AE178A18A}" type="sibTrans" cxnId="{C9B34AA0-A760-4EAC-B2A4-4719BD250ED6}">
      <dgm:prSet/>
      <dgm:spPr/>
      <dgm:t>
        <a:bodyPr/>
        <a:lstStyle/>
        <a:p>
          <a:endParaRPr lang="en-GB"/>
        </a:p>
      </dgm:t>
    </dgm:pt>
    <dgm:pt modelId="{CB42E08F-6E7A-4389-858E-B700ACEC6289}">
      <dgm:prSet phldrT="[Text]"/>
      <dgm:spPr/>
      <dgm:t>
        <a:bodyPr/>
        <a:lstStyle/>
        <a:p>
          <a:r>
            <a:rPr lang="en-ZA" dirty="0" smtClean="0"/>
            <a:t>Computer-assisted language learning</a:t>
          </a:r>
          <a:endParaRPr lang="en-GB" dirty="0"/>
        </a:p>
      </dgm:t>
    </dgm:pt>
    <dgm:pt modelId="{DAD91809-723B-4C91-85E7-53687CE4A710}" type="parTrans" cxnId="{A8B60DD0-1B82-40AC-AA5A-A98E9A75A109}">
      <dgm:prSet/>
      <dgm:spPr/>
      <dgm:t>
        <a:bodyPr/>
        <a:lstStyle/>
        <a:p>
          <a:endParaRPr lang="en-GB"/>
        </a:p>
      </dgm:t>
    </dgm:pt>
    <dgm:pt modelId="{580E4967-62D5-4AA1-B80E-93FB26672072}" type="sibTrans" cxnId="{A8B60DD0-1B82-40AC-AA5A-A98E9A75A109}">
      <dgm:prSet/>
      <dgm:spPr/>
      <dgm:t>
        <a:bodyPr/>
        <a:lstStyle/>
        <a:p>
          <a:endParaRPr lang="en-GB"/>
        </a:p>
      </dgm:t>
    </dgm:pt>
    <dgm:pt modelId="{83550E9B-71DA-4A24-BE38-A867C63A6042}">
      <dgm:prSet phldrT="[Text]"/>
      <dgm:spPr/>
      <dgm:t>
        <a:bodyPr/>
        <a:lstStyle/>
        <a:p>
          <a:r>
            <a:rPr lang="en-ZA" dirty="0" smtClean="0"/>
            <a:t>Voice search</a:t>
          </a:r>
          <a:endParaRPr lang="en-GB" dirty="0"/>
        </a:p>
      </dgm:t>
    </dgm:pt>
    <dgm:pt modelId="{24AC9C5C-CAB8-479D-9DDB-C2A32549BC97}" type="parTrans" cxnId="{B2DC45F8-7340-4A54-99F0-D3364023318C}">
      <dgm:prSet/>
      <dgm:spPr/>
      <dgm:t>
        <a:bodyPr/>
        <a:lstStyle/>
        <a:p>
          <a:endParaRPr lang="en-GB"/>
        </a:p>
      </dgm:t>
    </dgm:pt>
    <dgm:pt modelId="{FB02C3E5-2600-421C-9CA4-1EC70FDA80E2}" type="sibTrans" cxnId="{B2DC45F8-7340-4A54-99F0-D3364023318C}">
      <dgm:prSet/>
      <dgm:spPr/>
      <dgm:t>
        <a:bodyPr/>
        <a:lstStyle/>
        <a:p>
          <a:endParaRPr lang="en-GB"/>
        </a:p>
      </dgm:t>
    </dgm:pt>
    <dgm:pt modelId="{1606D871-7FA4-4AC7-86AE-1C44E7AAC907}">
      <dgm:prSet phldrT="[Text]"/>
      <dgm:spPr/>
      <dgm:t>
        <a:bodyPr/>
        <a:lstStyle/>
        <a:p>
          <a:r>
            <a:rPr lang="en-ZA" dirty="0" smtClean="0"/>
            <a:t>Audio management</a:t>
          </a:r>
          <a:endParaRPr lang="en-GB" dirty="0"/>
        </a:p>
      </dgm:t>
    </dgm:pt>
    <dgm:pt modelId="{507EA465-AF94-45E8-BCDA-0D244BD420DB}" type="parTrans" cxnId="{75D5EF46-A17F-4529-B0D9-F2E6B01A53B6}">
      <dgm:prSet/>
      <dgm:spPr/>
      <dgm:t>
        <a:bodyPr/>
        <a:lstStyle/>
        <a:p>
          <a:endParaRPr lang="en-GB"/>
        </a:p>
      </dgm:t>
    </dgm:pt>
    <dgm:pt modelId="{E6EC8D1F-F27A-4FAA-A1D9-1353812DCB75}" type="sibTrans" cxnId="{75D5EF46-A17F-4529-B0D9-F2E6B01A53B6}">
      <dgm:prSet/>
      <dgm:spPr/>
      <dgm:t>
        <a:bodyPr/>
        <a:lstStyle/>
        <a:p>
          <a:endParaRPr lang="en-GB"/>
        </a:p>
      </dgm:t>
    </dgm:pt>
    <dgm:pt modelId="{8EAC0790-E225-4FF2-AD68-91F75F7C6932}" type="pres">
      <dgm:prSet presAssocID="{277EAF7A-E6D1-4E4B-8224-993E39C4D539}" presName="linearFlow" presStyleCnt="0">
        <dgm:presLayoutVars>
          <dgm:dir/>
          <dgm:animLvl val="lvl"/>
          <dgm:resizeHandles/>
        </dgm:presLayoutVars>
      </dgm:prSet>
      <dgm:spPr/>
      <dgm:t>
        <a:bodyPr/>
        <a:lstStyle/>
        <a:p>
          <a:endParaRPr lang="en-GB"/>
        </a:p>
      </dgm:t>
    </dgm:pt>
    <dgm:pt modelId="{75EFAB7C-CC6E-4C64-A810-141AC39916D5}" type="pres">
      <dgm:prSet presAssocID="{72603AD8-4756-44EC-AEA1-697E6128001D}" presName="compositeNode" presStyleCnt="0">
        <dgm:presLayoutVars>
          <dgm:bulletEnabled val="1"/>
        </dgm:presLayoutVars>
      </dgm:prSet>
      <dgm:spPr/>
    </dgm:pt>
    <dgm:pt modelId="{B99262AC-571C-4FCD-BE3D-B2614D5DB4B6}" type="pres">
      <dgm:prSet presAssocID="{72603AD8-4756-44EC-AEA1-697E6128001D}" presName="image" presStyleLbl="fgImgPlace1" presStyleIdx="0" presStyleCnt="2"/>
      <dgm:spPr>
        <a:blipFill rotWithShape="0">
          <a:blip xmlns:r="http://schemas.openxmlformats.org/officeDocument/2006/relationships" r:embed="rId1"/>
          <a:stretch>
            <a:fillRect/>
          </a:stretch>
        </a:blipFill>
      </dgm:spPr>
    </dgm:pt>
    <dgm:pt modelId="{71B28B1C-E776-41ED-A4E1-4C63734E875C}" type="pres">
      <dgm:prSet presAssocID="{72603AD8-4756-44EC-AEA1-697E6128001D}" presName="childNode" presStyleLbl="node1" presStyleIdx="0" presStyleCnt="2">
        <dgm:presLayoutVars>
          <dgm:bulletEnabled val="1"/>
        </dgm:presLayoutVars>
      </dgm:prSet>
      <dgm:spPr/>
      <dgm:t>
        <a:bodyPr/>
        <a:lstStyle/>
        <a:p>
          <a:endParaRPr lang="en-GB"/>
        </a:p>
      </dgm:t>
    </dgm:pt>
    <dgm:pt modelId="{F2C2D59B-5FA3-4936-A338-A432D878CB7F}" type="pres">
      <dgm:prSet presAssocID="{72603AD8-4756-44EC-AEA1-697E6128001D}" presName="parentNode" presStyleLbl="revTx" presStyleIdx="0" presStyleCnt="2">
        <dgm:presLayoutVars>
          <dgm:chMax val="0"/>
          <dgm:bulletEnabled val="1"/>
        </dgm:presLayoutVars>
      </dgm:prSet>
      <dgm:spPr/>
      <dgm:t>
        <a:bodyPr/>
        <a:lstStyle/>
        <a:p>
          <a:endParaRPr lang="en-GB"/>
        </a:p>
      </dgm:t>
    </dgm:pt>
    <dgm:pt modelId="{23696113-F3D4-4B09-B191-70FA0B739747}" type="pres">
      <dgm:prSet presAssocID="{C3B6C447-65E1-4C9A-A3F9-BCC89D622058}" presName="sibTrans" presStyleCnt="0"/>
      <dgm:spPr/>
    </dgm:pt>
    <dgm:pt modelId="{E4276D94-9FBB-4652-A25D-D2CFD2752B23}" type="pres">
      <dgm:prSet presAssocID="{AEAA5DED-9647-418C-BDD4-3DB3E7CE062B}" presName="compositeNode" presStyleCnt="0">
        <dgm:presLayoutVars>
          <dgm:bulletEnabled val="1"/>
        </dgm:presLayoutVars>
      </dgm:prSet>
      <dgm:spPr/>
    </dgm:pt>
    <dgm:pt modelId="{F1BF95ED-01D8-4F8B-868A-921523CCC9AD}" type="pres">
      <dgm:prSet presAssocID="{AEAA5DED-9647-418C-BDD4-3DB3E7CE062B}" presName="image" presStyleLbl="fgImgPlace1" presStyleIdx="1" presStyleCnt="2"/>
      <dgm:spPr>
        <a:blipFill rotWithShape="0">
          <a:blip xmlns:r="http://schemas.openxmlformats.org/officeDocument/2006/relationships" r:embed="rId2"/>
          <a:stretch>
            <a:fillRect/>
          </a:stretch>
        </a:blipFill>
      </dgm:spPr>
    </dgm:pt>
    <dgm:pt modelId="{7D9B830E-EFA0-41CD-9A63-DDAD91C20674}" type="pres">
      <dgm:prSet presAssocID="{AEAA5DED-9647-418C-BDD4-3DB3E7CE062B}" presName="childNode" presStyleLbl="node1" presStyleIdx="1" presStyleCnt="2">
        <dgm:presLayoutVars>
          <dgm:bulletEnabled val="1"/>
        </dgm:presLayoutVars>
      </dgm:prSet>
      <dgm:spPr/>
      <dgm:t>
        <a:bodyPr/>
        <a:lstStyle/>
        <a:p>
          <a:endParaRPr lang="en-GB"/>
        </a:p>
      </dgm:t>
    </dgm:pt>
    <dgm:pt modelId="{4BB80486-80C2-474D-9F0D-ADDB3AC10F8D}" type="pres">
      <dgm:prSet presAssocID="{AEAA5DED-9647-418C-BDD4-3DB3E7CE062B}" presName="parentNode" presStyleLbl="revTx" presStyleIdx="1" presStyleCnt="2">
        <dgm:presLayoutVars>
          <dgm:chMax val="0"/>
          <dgm:bulletEnabled val="1"/>
        </dgm:presLayoutVars>
      </dgm:prSet>
      <dgm:spPr/>
      <dgm:t>
        <a:bodyPr/>
        <a:lstStyle/>
        <a:p>
          <a:endParaRPr lang="en-GB"/>
        </a:p>
      </dgm:t>
    </dgm:pt>
  </dgm:ptLst>
  <dgm:cxnLst>
    <dgm:cxn modelId="{E08AD956-A6D5-4DB1-A856-186202B43029}" type="presOf" srcId="{83550E9B-71DA-4A24-BE38-A867C63A6042}" destId="{7D9B830E-EFA0-41CD-9A63-DDAD91C20674}" srcOrd="0" destOrd="3" presId="urn:microsoft.com/office/officeart/2005/8/layout/hList2"/>
    <dgm:cxn modelId="{2F784466-ECE6-4CF2-A76B-57F106F5348E}" type="presOf" srcId="{AEAA5DED-9647-418C-BDD4-3DB3E7CE062B}" destId="{4BB80486-80C2-474D-9F0D-ADDB3AC10F8D}" srcOrd="0" destOrd="0" presId="urn:microsoft.com/office/officeart/2005/8/layout/hList2"/>
    <dgm:cxn modelId="{DDF889BD-0763-4A36-9352-3078E16FC184}" type="presOf" srcId="{CB42E08F-6E7A-4389-858E-B700ACEC6289}" destId="{7D9B830E-EFA0-41CD-9A63-DDAD91C20674}" srcOrd="0" destOrd="2" presId="urn:microsoft.com/office/officeart/2005/8/layout/hList2"/>
    <dgm:cxn modelId="{4478C710-484B-4849-8A56-630C158F5A45}" type="presOf" srcId="{C25DD62B-F4F8-414E-A359-C39FCB464077}" destId="{71B28B1C-E776-41ED-A4E1-4C63734E875C}" srcOrd="0" destOrd="1" presId="urn:microsoft.com/office/officeart/2005/8/layout/hList2"/>
    <dgm:cxn modelId="{75D5EF46-A17F-4529-B0D9-F2E6B01A53B6}" srcId="{AEAA5DED-9647-418C-BDD4-3DB3E7CE062B}" destId="{1606D871-7FA4-4AC7-86AE-1C44E7AAC907}" srcOrd="4" destOrd="0" parTransId="{507EA465-AF94-45E8-BCDA-0D244BD420DB}" sibTransId="{E6EC8D1F-F27A-4FAA-A1D9-1353812DCB75}"/>
    <dgm:cxn modelId="{F933A630-7234-4A17-B82E-D5094461E92C}" type="presOf" srcId="{3DB13CF6-C268-4063-BA70-C79052AE2634}" destId="{71B28B1C-E776-41ED-A4E1-4C63734E875C}" srcOrd="0" destOrd="4" presId="urn:microsoft.com/office/officeart/2005/8/layout/hList2"/>
    <dgm:cxn modelId="{8C69EAE0-324D-4E62-A043-CC7C172DA521}" type="presOf" srcId="{842ABC35-6E61-4DB8-8C74-0627667F13A7}" destId="{71B28B1C-E776-41ED-A4E1-4C63734E875C}" srcOrd="0" destOrd="0" presId="urn:microsoft.com/office/officeart/2005/8/layout/hList2"/>
    <dgm:cxn modelId="{F3A35C67-A659-4710-A55B-0C64230FACB1}" type="presOf" srcId="{277EAF7A-E6D1-4E4B-8224-993E39C4D539}" destId="{8EAC0790-E225-4FF2-AD68-91F75F7C6932}" srcOrd="0" destOrd="0" presId="urn:microsoft.com/office/officeart/2005/8/layout/hList2"/>
    <dgm:cxn modelId="{6195A926-BDE4-4B01-9326-95F8481853FC}" srcId="{72603AD8-4756-44EC-AEA1-697E6128001D}" destId="{92F34449-797B-4525-94E7-AA3619E3F058}" srcOrd="2" destOrd="0" parTransId="{EE77C788-F579-4519-A5F7-215290BCA33A}" sibTransId="{AE5B7FDB-6CAF-42B0-8352-4099CEF57685}"/>
    <dgm:cxn modelId="{424A9EED-3170-424C-846F-E71CE512B1BE}" srcId="{72603AD8-4756-44EC-AEA1-697E6128001D}" destId="{3DB13CF6-C268-4063-BA70-C79052AE2634}" srcOrd="4" destOrd="0" parTransId="{83E9889F-3C6D-4916-AD4F-E3191D2FBAC0}" sibTransId="{36815765-2B8B-4CB2-881C-61883D4B42AB}"/>
    <dgm:cxn modelId="{71B2CC19-3644-46AF-B196-15A9FFF9F16C}" type="presOf" srcId="{72603AD8-4756-44EC-AEA1-697E6128001D}" destId="{F2C2D59B-5FA3-4936-A338-A432D878CB7F}" srcOrd="0" destOrd="0" presId="urn:microsoft.com/office/officeart/2005/8/layout/hList2"/>
    <dgm:cxn modelId="{CB21E888-F329-4E75-A5AD-B80AB187EBB6}" type="presOf" srcId="{18AEDE37-61E9-483E-ACEA-AAE1EF4804C6}" destId="{7D9B830E-EFA0-41CD-9A63-DDAD91C20674}" srcOrd="0" destOrd="1" presId="urn:microsoft.com/office/officeart/2005/8/layout/hList2"/>
    <dgm:cxn modelId="{0ACEABBC-21C1-4F5D-91C0-BA2C00B89082}" srcId="{277EAF7A-E6D1-4E4B-8224-993E39C4D539}" destId="{AEAA5DED-9647-418C-BDD4-3DB3E7CE062B}" srcOrd="1" destOrd="0" parTransId="{6F5316F3-901B-4A9C-83AE-1C2D1A34FE3B}" sibTransId="{60B65BF1-5BFE-4A42-A650-9510FF41AEB4}"/>
    <dgm:cxn modelId="{D02B61CA-6AE0-4958-BF2F-C8B6AE403F84}" srcId="{72603AD8-4756-44EC-AEA1-697E6128001D}" destId="{C25DD62B-F4F8-414E-A359-C39FCB464077}" srcOrd="1" destOrd="0" parTransId="{C7908A52-6239-4A7F-8BFA-FF4591D23FC5}" sibTransId="{CB3AD627-DF09-4F6A-BE3E-74496195A2E1}"/>
    <dgm:cxn modelId="{0E3E5CBA-F092-477A-B4AE-A0A7AA50F113}" type="presOf" srcId="{92F34449-797B-4525-94E7-AA3619E3F058}" destId="{71B28B1C-E776-41ED-A4E1-4C63734E875C}" srcOrd="0" destOrd="2" presId="urn:microsoft.com/office/officeart/2005/8/layout/hList2"/>
    <dgm:cxn modelId="{A0D3494A-4202-40E4-9044-96941CDDC1E0}" srcId="{72603AD8-4756-44EC-AEA1-697E6128001D}" destId="{842ABC35-6E61-4DB8-8C74-0627667F13A7}" srcOrd="0" destOrd="0" parTransId="{0AF9F4CD-912F-423E-ADE2-4EDF8E40550B}" sibTransId="{EDA712D9-B54E-40C6-A702-F684603722B1}"/>
    <dgm:cxn modelId="{D542289D-0A3F-4908-9AF2-7822DB47C666}" srcId="{277EAF7A-E6D1-4E4B-8224-993E39C4D539}" destId="{72603AD8-4756-44EC-AEA1-697E6128001D}" srcOrd="0" destOrd="0" parTransId="{E9F29F7D-2488-4EB9-8CBE-2DDE5B2D39F9}" sibTransId="{C3B6C447-65E1-4C9A-A3F9-BCC89D622058}"/>
    <dgm:cxn modelId="{8C6BA2E4-0852-4B18-8BE5-FC53D8B886C4}" type="presOf" srcId="{1606D871-7FA4-4AC7-86AE-1C44E7AAC907}" destId="{7D9B830E-EFA0-41CD-9A63-DDAD91C20674}" srcOrd="0" destOrd="4" presId="urn:microsoft.com/office/officeart/2005/8/layout/hList2"/>
    <dgm:cxn modelId="{05D7BA29-C259-44F4-B133-BAF87498F5E6}" type="presOf" srcId="{6EB624BC-3933-43C9-82B9-0CCD0ED271DF}" destId="{7D9B830E-EFA0-41CD-9A63-DDAD91C20674}" srcOrd="0" destOrd="0" presId="urn:microsoft.com/office/officeart/2005/8/layout/hList2"/>
    <dgm:cxn modelId="{A8B60DD0-1B82-40AC-AA5A-A98E9A75A109}" srcId="{AEAA5DED-9647-418C-BDD4-3DB3E7CE062B}" destId="{CB42E08F-6E7A-4389-858E-B700ACEC6289}" srcOrd="2" destOrd="0" parTransId="{DAD91809-723B-4C91-85E7-53687CE4A710}" sibTransId="{580E4967-62D5-4AA1-B80E-93FB26672072}"/>
    <dgm:cxn modelId="{0185BDF1-5665-4A9A-BBCB-B2F33AEB1532}" type="presOf" srcId="{28C88FD9-1A99-47A9-A0C3-5F6E14FB8963}" destId="{71B28B1C-E776-41ED-A4E1-4C63734E875C}" srcOrd="0" destOrd="3" presId="urn:microsoft.com/office/officeart/2005/8/layout/hList2"/>
    <dgm:cxn modelId="{B2DC45F8-7340-4A54-99F0-D3364023318C}" srcId="{AEAA5DED-9647-418C-BDD4-3DB3E7CE062B}" destId="{83550E9B-71DA-4A24-BE38-A867C63A6042}" srcOrd="3" destOrd="0" parTransId="{24AC9C5C-CAB8-479D-9DDB-C2A32549BC97}" sibTransId="{FB02C3E5-2600-421C-9CA4-1EC70FDA80E2}"/>
    <dgm:cxn modelId="{692425FC-0512-44C5-9549-2A79BAE36359}" srcId="{72603AD8-4756-44EC-AEA1-697E6128001D}" destId="{28C88FD9-1A99-47A9-A0C3-5F6E14FB8963}" srcOrd="3" destOrd="0" parTransId="{3EE836C7-882A-4291-B842-95629293EC35}" sibTransId="{2B92D4E7-9EC8-4ED5-A8D8-3517E002E649}"/>
    <dgm:cxn modelId="{C7762B2A-1024-47F6-AA6C-8BFD405C1147}" srcId="{AEAA5DED-9647-418C-BDD4-3DB3E7CE062B}" destId="{6EB624BC-3933-43C9-82B9-0CCD0ED271DF}" srcOrd="0" destOrd="0" parTransId="{A1A2B045-E2FF-48E1-BC6D-818FD7AB30D6}" sibTransId="{F6F7F6E1-4244-425C-8342-3D2D420F658C}"/>
    <dgm:cxn modelId="{C9B34AA0-A760-4EAC-B2A4-4719BD250ED6}" srcId="{AEAA5DED-9647-418C-BDD4-3DB3E7CE062B}" destId="{18AEDE37-61E9-483E-ACEA-AAE1EF4804C6}" srcOrd="1" destOrd="0" parTransId="{3156C115-0A40-424B-AE55-AA2CF0404ECF}" sibTransId="{4614B212-5457-4428-A350-219AE178A18A}"/>
    <dgm:cxn modelId="{9FF4A451-504D-4B15-A3BF-B0EFA2A521C6}" type="presParOf" srcId="{8EAC0790-E225-4FF2-AD68-91F75F7C6932}" destId="{75EFAB7C-CC6E-4C64-A810-141AC39916D5}" srcOrd="0" destOrd="0" presId="urn:microsoft.com/office/officeart/2005/8/layout/hList2"/>
    <dgm:cxn modelId="{4AA09DD6-AE9E-458F-82B3-9761627EE661}" type="presParOf" srcId="{75EFAB7C-CC6E-4C64-A810-141AC39916D5}" destId="{B99262AC-571C-4FCD-BE3D-B2614D5DB4B6}" srcOrd="0" destOrd="0" presId="urn:microsoft.com/office/officeart/2005/8/layout/hList2"/>
    <dgm:cxn modelId="{866CE313-B1B3-486B-B8A9-2023B1459211}" type="presParOf" srcId="{75EFAB7C-CC6E-4C64-A810-141AC39916D5}" destId="{71B28B1C-E776-41ED-A4E1-4C63734E875C}" srcOrd="1" destOrd="0" presId="urn:microsoft.com/office/officeart/2005/8/layout/hList2"/>
    <dgm:cxn modelId="{92A2F396-1B82-4F62-A6DB-CCA5D23B0798}" type="presParOf" srcId="{75EFAB7C-CC6E-4C64-A810-141AC39916D5}" destId="{F2C2D59B-5FA3-4936-A338-A432D878CB7F}" srcOrd="2" destOrd="0" presId="urn:microsoft.com/office/officeart/2005/8/layout/hList2"/>
    <dgm:cxn modelId="{E6D4B8D3-3D7A-422F-881D-5523BA9959A0}" type="presParOf" srcId="{8EAC0790-E225-4FF2-AD68-91F75F7C6932}" destId="{23696113-F3D4-4B09-B191-70FA0B739747}" srcOrd="1" destOrd="0" presId="urn:microsoft.com/office/officeart/2005/8/layout/hList2"/>
    <dgm:cxn modelId="{839B3580-4194-4393-8142-46BE7B1B0A52}" type="presParOf" srcId="{8EAC0790-E225-4FF2-AD68-91F75F7C6932}" destId="{E4276D94-9FBB-4652-A25D-D2CFD2752B23}" srcOrd="2" destOrd="0" presId="urn:microsoft.com/office/officeart/2005/8/layout/hList2"/>
    <dgm:cxn modelId="{CACD5F81-97CD-4D95-B575-F7B2136B8D82}" type="presParOf" srcId="{E4276D94-9FBB-4652-A25D-D2CFD2752B23}" destId="{F1BF95ED-01D8-4F8B-868A-921523CCC9AD}" srcOrd="0" destOrd="0" presId="urn:microsoft.com/office/officeart/2005/8/layout/hList2"/>
    <dgm:cxn modelId="{2AFBB7EA-5155-4B84-83BD-3C2F9F456BBD}" type="presParOf" srcId="{E4276D94-9FBB-4652-A25D-D2CFD2752B23}" destId="{7D9B830E-EFA0-41CD-9A63-DDAD91C20674}" srcOrd="1" destOrd="0" presId="urn:microsoft.com/office/officeart/2005/8/layout/hList2"/>
    <dgm:cxn modelId="{86F6F611-4F1C-4ABD-9BF1-21F5FDDF7A4A}" type="presParOf" srcId="{E4276D94-9FBB-4652-A25D-D2CFD2752B23}" destId="{4BB80486-80C2-474D-9F0D-ADDB3AC10F8D}" srcOrd="2" destOrd="0" presId="urn:microsoft.com/office/officeart/2005/8/layout/hList2"/>
  </dgm:cxnLst>
  <dgm:bg/>
  <dgm:whole/>
</dgm:dataModel>
</file>

<file path=ppt/diagrams/data13.xml><?xml version="1.0" encoding="utf-8"?>
<dgm:dataModel xmlns:dgm="http://schemas.openxmlformats.org/drawingml/2006/diagram" xmlns:a="http://schemas.openxmlformats.org/drawingml/2006/main">
  <dgm:ptLst>
    <dgm:pt modelId="{277EAF7A-E6D1-4E4B-8224-993E39C4D539}" type="doc">
      <dgm:prSet loTypeId="urn:microsoft.com/office/officeart/2005/8/layout/hList2" loCatId="list" qsTypeId="urn:microsoft.com/office/officeart/2005/8/quickstyle/3d4" qsCatId="3D" csTypeId="urn:microsoft.com/office/officeart/2005/8/colors/accent1_2" csCatId="accent1" phldr="1"/>
      <dgm:spPr/>
      <dgm:t>
        <a:bodyPr/>
        <a:lstStyle/>
        <a:p>
          <a:endParaRPr lang="en-GB"/>
        </a:p>
      </dgm:t>
    </dgm:pt>
    <dgm:pt modelId="{72603AD8-4756-44EC-AEA1-697E6128001D}">
      <dgm:prSet phldrT="[Text]"/>
      <dgm:spPr/>
      <dgm:t>
        <a:bodyPr/>
        <a:lstStyle/>
        <a:p>
          <a:r>
            <a:rPr lang="en-ZA" dirty="0" smtClean="0"/>
            <a:t>Text</a:t>
          </a:r>
          <a:endParaRPr lang="en-GB" dirty="0"/>
        </a:p>
      </dgm:t>
    </dgm:pt>
    <dgm:pt modelId="{E9F29F7D-2488-4EB9-8CBE-2DDE5B2D39F9}" type="parTrans" cxnId="{D542289D-0A3F-4908-9AF2-7822DB47C666}">
      <dgm:prSet/>
      <dgm:spPr/>
      <dgm:t>
        <a:bodyPr/>
        <a:lstStyle/>
        <a:p>
          <a:endParaRPr lang="en-GB"/>
        </a:p>
      </dgm:t>
    </dgm:pt>
    <dgm:pt modelId="{C3B6C447-65E1-4C9A-A3F9-BCC89D622058}" type="sibTrans" cxnId="{D542289D-0A3F-4908-9AF2-7822DB47C666}">
      <dgm:prSet/>
      <dgm:spPr/>
      <dgm:t>
        <a:bodyPr/>
        <a:lstStyle/>
        <a:p>
          <a:endParaRPr lang="en-GB"/>
        </a:p>
      </dgm:t>
    </dgm:pt>
    <dgm:pt modelId="{842ABC35-6E61-4DB8-8C74-0627667F13A7}">
      <dgm:prSet phldrT="[Text]"/>
      <dgm:spPr>
        <a:solidFill>
          <a:schemeClr val="accent1">
            <a:lumMod val="50000"/>
          </a:schemeClr>
        </a:solidFill>
      </dgm:spPr>
      <dgm:t>
        <a:bodyPr/>
        <a:lstStyle/>
        <a:p>
          <a:r>
            <a:rPr lang="en-ZA" dirty="0" smtClean="0"/>
            <a:t>OCR/</a:t>
          </a:r>
          <a:r>
            <a:rPr lang="en-ZA" dirty="0" err="1" smtClean="0"/>
            <a:t>ICR</a:t>
          </a:r>
          <a:endParaRPr lang="en-GB" dirty="0"/>
        </a:p>
      </dgm:t>
    </dgm:pt>
    <dgm:pt modelId="{0AF9F4CD-912F-423E-ADE2-4EDF8E40550B}" type="parTrans" cxnId="{A0D3494A-4202-40E4-9044-96941CDDC1E0}">
      <dgm:prSet/>
      <dgm:spPr/>
      <dgm:t>
        <a:bodyPr/>
        <a:lstStyle/>
        <a:p>
          <a:endParaRPr lang="en-GB"/>
        </a:p>
      </dgm:t>
    </dgm:pt>
    <dgm:pt modelId="{EDA712D9-B54E-40C6-A702-F684603722B1}" type="sibTrans" cxnId="{A0D3494A-4202-40E4-9044-96941CDDC1E0}">
      <dgm:prSet/>
      <dgm:spPr/>
      <dgm:t>
        <a:bodyPr/>
        <a:lstStyle/>
        <a:p>
          <a:endParaRPr lang="en-GB"/>
        </a:p>
      </dgm:t>
    </dgm:pt>
    <dgm:pt modelId="{AEAA5DED-9647-418C-BDD4-3DB3E7CE062B}">
      <dgm:prSet phldrT="[Text]"/>
      <dgm:spPr/>
      <dgm:t>
        <a:bodyPr/>
        <a:lstStyle/>
        <a:p>
          <a:r>
            <a:rPr lang="en-ZA" dirty="0" smtClean="0"/>
            <a:t>Speech</a:t>
          </a:r>
          <a:endParaRPr lang="en-GB" dirty="0"/>
        </a:p>
      </dgm:t>
    </dgm:pt>
    <dgm:pt modelId="{6F5316F3-901B-4A9C-83AE-1C2D1A34FE3B}" type="parTrans" cxnId="{0ACEABBC-21C1-4F5D-91C0-BA2C00B89082}">
      <dgm:prSet/>
      <dgm:spPr/>
      <dgm:t>
        <a:bodyPr/>
        <a:lstStyle/>
        <a:p>
          <a:endParaRPr lang="en-GB"/>
        </a:p>
      </dgm:t>
    </dgm:pt>
    <dgm:pt modelId="{60B65BF1-5BFE-4A42-A650-9510FF41AEB4}" type="sibTrans" cxnId="{0ACEABBC-21C1-4F5D-91C0-BA2C00B89082}">
      <dgm:prSet/>
      <dgm:spPr/>
      <dgm:t>
        <a:bodyPr/>
        <a:lstStyle/>
        <a:p>
          <a:endParaRPr lang="en-GB"/>
        </a:p>
      </dgm:t>
    </dgm:pt>
    <dgm:pt modelId="{6EB624BC-3933-43C9-82B9-0CCD0ED271DF}">
      <dgm:prSet phldrT="[Text]"/>
      <dgm:spPr>
        <a:solidFill>
          <a:schemeClr val="accent1">
            <a:lumMod val="50000"/>
          </a:schemeClr>
        </a:solidFill>
      </dgm:spPr>
      <dgm:t>
        <a:bodyPr/>
        <a:lstStyle/>
        <a:p>
          <a:r>
            <a:rPr lang="en-ZA" dirty="0" smtClean="0"/>
            <a:t>Access control</a:t>
          </a:r>
          <a:endParaRPr lang="en-GB" dirty="0"/>
        </a:p>
      </dgm:t>
    </dgm:pt>
    <dgm:pt modelId="{A1A2B045-E2FF-48E1-BC6D-818FD7AB30D6}" type="parTrans" cxnId="{C7762B2A-1024-47F6-AA6C-8BFD405C1147}">
      <dgm:prSet/>
      <dgm:spPr/>
      <dgm:t>
        <a:bodyPr/>
        <a:lstStyle/>
        <a:p>
          <a:endParaRPr lang="en-GB"/>
        </a:p>
      </dgm:t>
    </dgm:pt>
    <dgm:pt modelId="{F6F7F6E1-4244-425C-8342-3D2D420F658C}" type="sibTrans" cxnId="{C7762B2A-1024-47F6-AA6C-8BFD405C1147}">
      <dgm:prSet/>
      <dgm:spPr/>
      <dgm:t>
        <a:bodyPr/>
        <a:lstStyle/>
        <a:p>
          <a:endParaRPr lang="en-GB"/>
        </a:p>
      </dgm:t>
    </dgm:pt>
    <dgm:pt modelId="{C25DD62B-F4F8-414E-A359-C39FCB464077}">
      <dgm:prSet phldrT="[Text]"/>
      <dgm:spPr>
        <a:solidFill>
          <a:schemeClr val="accent1">
            <a:lumMod val="50000"/>
          </a:schemeClr>
        </a:solidFill>
      </dgm:spPr>
      <dgm:t>
        <a:bodyPr/>
        <a:lstStyle/>
        <a:p>
          <a:r>
            <a:rPr lang="en-ZA" dirty="0" smtClean="0"/>
            <a:t>Multilingual comprehension assistants</a:t>
          </a:r>
          <a:endParaRPr lang="en-GB" dirty="0"/>
        </a:p>
      </dgm:t>
    </dgm:pt>
    <dgm:pt modelId="{C7908A52-6239-4A7F-8BFA-FF4591D23FC5}" type="parTrans" cxnId="{D02B61CA-6AE0-4958-BF2F-C8B6AE403F84}">
      <dgm:prSet/>
      <dgm:spPr/>
      <dgm:t>
        <a:bodyPr/>
        <a:lstStyle/>
        <a:p>
          <a:endParaRPr lang="en-GB"/>
        </a:p>
      </dgm:t>
    </dgm:pt>
    <dgm:pt modelId="{CB3AD627-DF09-4F6A-BE3E-74496195A2E1}" type="sibTrans" cxnId="{D02B61CA-6AE0-4958-BF2F-C8B6AE403F84}">
      <dgm:prSet/>
      <dgm:spPr/>
      <dgm:t>
        <a:bodyPr/>
        <a:lstStyle/>
        <a:p>
          <a:endParaRPr lang="en-GB"/>
        </a:p>
      </dgm:t>
    </dgm:pt>
    <dgm:pt modelId="{92F34449-797B-4525-94E7-AA3619E3F058}">
      <dgm:prSet phldrT="[Text]"/>
      <dgm:spPr>
        <a:solidFill>
          <a:schemeClr val="accent1">
            <a:lumMod val="50000"/>
          </a:schemeClr>
        </a:solidFill>
      </dgm:spPr>
      <dgm:t>
        <a:bodyPr/>
        <a:lstStyle/>
        <a:p>
          <a:r>
            <a:rPr lang="en-ZA" dirty="0" smtClean="0"/>
            <a:t>CALL</a:t>
          </a:r>
          <a:endParaRPr lang="en-GB" dirty="0"/>
        </a:p>
      </dgm:t>
    </dgm:pt>
    <dgm:pt modelId="{EE77C788-F579-4519-A5F7-215290BCA33A}" type="parTrans" cxnId="{6195A926-BDE4-4B01-9326-95F8481853FC}">
      <dgm:prSet/>
      <dgm:spPr/>
      <dgm:t>
        <a:bodyPr/>
        <a:lstStyle/>
        <a:p>
          <a:endParaRPr lang="en-GB"/>
        </a:p>
      </dgm:t>
    </dgm:pt>
    <dgm:pt modelId="{AE5B7FDB-6CAF-42B0-8352-4099CEF57685}" type="sibTrans" cxnId="{6195A926-BDE4-4B01-9326-95F8481853FC}">
      <dgm:prSet/>
      <dgm:spPr/>
      <dgm:t>
        <a:bodyPr/>
        <a:lstStyle/>
        <a:p>
          <a:endParaRPr lang="en-GB"/>
        </a:p>
      </dgm:t>
    </dgm:pt>
    <dgm:pt modelId="{28C88FD9-1A99-47A9-A0C3-5F6E14FB8963}">
      <dgm:prSet phldrT="[Text]"/>
      <dgm:spPr>
        <a:solidFill>
          <a:schemeClr val="accent1">
            <a:lumMod val="50000"/>
          </a:schemeClr>
        </a:solidFill>
      </dgm:spPr>
      <dgm:t>
        <a:bodyPr/>
        <a:lstStyle/>
        <a:p>
          <a:r>
            <a:rPr lang="en-ZA" dirty="0" smtClean="0"/>
            <a:t>Authorship identification</a:t>
          </a:r>
          <a:endParaRPr lang="en-GB" dirty="0"/>
        </a:p>
      </dgm:t>
    </dgm:pt>
    <dgm:pt modelId="{3EE836C7-882A-4291-B842-95629293EC35}" type="parTrans" cxnId="{692425FC-0512-44C5-9549-2A79BAE36359}">
      <dgm:prSet/>
      <dgm:spPr/>
      <dgm:t>
        <a:bodyPr/>
        <a:lstStyle/>
        <a:p>
          <a:endParaRPr lang="en-GB"/>
        </a:p>
      </dgm:t>
    </dgm:pt>
    <dgm:pt modelId="{2B92D4E7-9EC8-4ED5-A8D8-3517E002E649}" type="sibTrans" cxnId="{692425FC-0512-44C5-9549-2A79BAE36359}">
      <dgm:prSet/>
      <dgm:spPr/>
      <dgm:t>
        <a:bodyPr/>
        <a:lstStyle/>
        <a:p>
          <a:endParaRPr lang="en-GB"/>
        </a:p>
      </dgm:t>
    </dgm:pt>
    <dgm:pt modelId="{18AEDE37-61E9-483E-ACEA-AAE1EF4804C6}">
      <dgm:prSet phldrT="[Text]"/>
      <dgm:spPr>
        <a:solidFill>
          <a:schemeClr val="accent1">
            <a:lumMod val="50000"/>
          </a:schemeClr>
        </a:solidFill>
      </dgm:spPr>
      <dgm:t>
        <a:bodyPr/>
        <a:lstStyle/>
        <a:p>
          <a:r>
            <a:rPr lang="en-ZA" dirty="0" smtClean="0"/>
            <a:t>Embedded speech recognition</a:t>
          </a:r>
          <a:endParaRPr lang="en-GB" dirty="0"/>
        </a:p>
      </dgm:t>
    </dgm:pt>
    <dgm:pt modelId="{3156C115-0A40-424B-AE55-AA2CF0404ECF}" type="parTrans" cxnId="{C9B34AA0-A760-4EAC-B2A4-4719BD250ED6}">
      <dgm:prSet/>
      <dgm:spPr/>
      <dgm:t>
        <a:bodyPr/>
        <a:lstStyle/>
        <a:p>
          <a:endParaRPr lang="en-GB"/>
        </a:p>
      </dgm:t>
    </dgm:pt>
    <dgm:pt modelId="{4614B212-5457-4428-A350-219AE178A18A}" type="sibTrans" cxnId="{C9B34AA0-A760-4EAC-B2A4-4719BD250ED6}">
      <dgm:prSet/>
      <dgm:spPr/>
      <dgm:t>
        <a:bodyPr/>
        <a:lstStyle/>
        <a:p>
          <a:endParaRPr lang="en-GB"/>
        </a:p>
      </dgm:t>
    </dgm:pt>
    <dgm:pt modelId="{CB42E08F-6E7A-4389-858E-B700ACEC6289}">
      <dgm:prSet phldrT="[Text]"/>
      <dgm:spPr>
        <a:solidFill>
          <a:schemeClr val="accent1">
            <a:lumMod val="50000"/>
          </a:schemeClr>
        </a:solidFill>
      </dgm:spPr>
      <dgm:t>
        <a:bodyPr/>
        <a:lstStyle/>
        <a:p>
          <a:r>
            <a:rPr lang="en-ZA" dirty="0" smtClean="0"/>
            <a:t>Speaking devices</a:t>
          </a:r>
          <a:endParaRPr lang="en-GB" dirty="0"/>
        </a:p>
      </dgm:t>
    </dgm:pt>
    <dgm:pt modelId="{DAD91809-723B-4C91-85E7-53687CE4A710}" type="parTrans" cxnId="{A8B60DD0-1B82-40AC-AA5A-A98E9A75A109}">
      <dgm:prSet/>
      <dgm:spPr/>
      <dgm:t>
        <a:bodyPr/>
        <a:lstStyle/>
        <a:p>
          <a:endParaRPr lang="en-GB"/>
        </a:p>
      </dgm:t>
    </dgm:pt>
    <dgm:pt modelId="{580E4967-62D5-4AA1-B80E-93FB26672072}" type="sibTrans" cxnId="{A8B60DD0-1B82-40AC-AA5A-A98E9A75A109}">
      <dgm:prSet/>
      <dgm:spPr/>
      <dgm:t>
        <a:bodyPr/>
        <a:lstStyle/>
        <a:p>
          <a:endParaRPr lang="en-GB"/>
        </a:p>
      </dgm:t>
    </dgm:pt>
    <dgm:pt modelId="{83550E9B-71DA-4A24-BE38-A867C63A6042}">
      <dgm:prSet phldrT="[Text]"/>
      <dgm:spPr>
        <a:solidFill>
          <a:schemeClr val="accent1">
            <a:lumMod val="50000"/>
          </a:schemeClr>
        </a:solidFill>
      </dgm:spPr>
      <dgm:t>
        <a:bodyPr/>
        <a:lstStyle/>
        <a:p>
          <a:r>
            <a:rPr lang="en-ZA" dirty="0" smtClean="0"/>
            <a:t>Computer-assisted training</a:t>
          </a:r>
          <a:endParaRPr lang="en-GB" dirty="0"/>
        </a:p>
      </dgm:t>
    </dgm:pt>
    <dgm:pt modelId="{24AC9C5C-CAB8-479D-9DDB-C2A32549BC97}" type="parTrans" cxnId="{B2DC45F8-7340-4A54-99F0-D3364023318C}">
      <dgm:prSet/>
      <dgm:spPr/>
      <dgm:t>
        <a:bodyPr/>
        <a:lstStyle/>
        <a:p>
          <a:endParaRPr lang="en-GB"/>
        </a:p>
      </dgm:t>
    </dgm:pt>
    <dgm:pt modelId="{FB02C3E5-2600-421C-9CA4-1EC70FDA80E2}" type="sibTrans" cxnId="{B2DC45F8-7340-4A54-99F0-D3364023318C}">
      <dgm:prSet/>
      <dgm:spPr/>
      <dgm:t>
        <a:bodyPr/>
        <a:lstStyle/>
        <a:p>
          <a:endParaRPr lang="en-GB"/>
        </a:p>
      </dgm:t>
    </dgm:pt>
    <dgm:pt modelId="{8EAC0790-E225-4FF2-AD68-91F75F7C6932}" type="pres">
      <dgm:prSet presAssocID="{277EAF7A-E6D1-4E4B-8224-993E39C4D539}" presName="linearFlow" presStyleCnt="0">
        <dgm:presLayoutVars>
          <dgm:dir/>
          <dgm:animLvl val="lvl"/>
          <dgm:resizeHandles/>
        </dgm:presLayoutVars>
      </dgm:prSet>
      <dgm:spPr/>
      <dgm:t>
        <a:bodyPr/>
        <a:lstStyle/>
        <a:p>
          <a:endParaRPr lang="en-GB"/>
        </a:p>
      </dgm:t>
    </dgm:pt>
    <dgm:pt modelId="{75EFAB7C-CC6E-4C64-A810-141AC39916D5}" type="pres">
      <dgm:prSet presAssocID="{72603AD8-4756-44EC-AEA1-697E6128001D}" presName="compositeNode" presStyleCnt="0">
        <dgm:presLayoutVars>
          <dgm:bulletEnabled val="1"/>
        </dgm:presLayoutVars>
      </dgm:prSet>
      <dgm:spPr/>
    </dgm:pt>
    <dgm:pt modelId="{B99262AC-571C-4FCD-BE3D-B2614D5DB4B6}" type="pres">
      <dgm:prSet presAssocID="{72603AD8-4756-44EC-AEA1-697E6128001D}" presName="image" presStyleLbl="fgImgPlace1" presStyleIdx="0" presStyleCnt="2"/>
      <dgm:spPr>
        <a:blipFill rotWithShape="0">
          <a:blip xmlns:r="http://schemas.openxmlformats.org/officeDocument/2006/relationships" r:embed="rId1"/>
          <a:stretch>
            <a:fillRect/>
          </a:stretch>
        </a:blipFill>
      </dgm:spPr>
    </dgm:pt>
    <dgm:pt modelId="{71B28B1C-E776-41ED-A4E1-4C63734E875C}" type="pres">
      <dgm:prSet presAssocID="{72603AD8-4756-44EC-AEA1-697E6128001D}" presName="childNode" presStyleLbl="node1" presStyleIdx="0" presStyleCnt="2">
        <dgm:presLayoutVars>
          <dgm:bulletEnabled val="1"/>
        </dgm:presLayoutVars>
      </dgm:prSet>
      <dgm:spPr/>
      <dgm:t>
        <a:bodyPr/>
        <a:lstStyle/>
        <a:p>
          <a:endParaRPr lang="en-GB"/>
        </a:p>
      </dgm:t>
    </dgm:pt>
    <dgm:pt modelId="{F2C2D59B-5FA3-4936-A338-A432D878CB7F}" type="pres">
      <dgm:prSet presAssocID="{72603AD8-4756-44EC-AEA1-697E6128001D}" presName="parentNode" presStyleLbl="revTx" presStyleIdx="0" presStyleCnt="2">
        <dgm:presLayoutVars>
          <dgm:chMax val="0"/>
          <dgm:bulletEnabled val="1"/>
        </dgm:presLayoutVars>
      </dgm:prSet>
      <dgm:spPr/>
      <dgm:t>
        <a:bodyPr/>
        <a:lstStyle/>
        <a:p>
          <a:endParaRPr lang="en-GB"/>
        </a:p>
      </dgm:t>
    </dgm:pt>
    <dgm:pt modelId="{23696113-F3D4-4B09-B191-70FA0B739747}" type="pres">
      <dgm:prSet presAssocID="{C3B6C447-65E1-4C9A-A3F9-BCC89D622058}" presName="sibTrans" presStyleCnt="0"/>
      <dgm:spPr/>
    </dgm:pt>
    <dgm:pt modelId="{E4276D94-9FBB-4652-A25D-D2CFD2752B23}" type="pres">
      <dgm:prSet presAssocID="{AEAA5DED-9647-418C-BDD4-3DB3E7CE062B}" presName="compositeNode" presStyleCnt="0">
        <dgm:presLayoutVars>
          <dgm:bulletEnabled val="1"/>
        </dgm:presLayoutVars>
      </dgm:prSet>
      <dgm:spPr/>
    </dgm:pt>
    <dgm:pt modelId="{F1BF95ED-01D8-4F8B-868A-921523CCC9AD}" type="pres">
      <dgm:prSet presAssocID="{AEAA5DED-9647-418C-BDD4-3DB3E7CE062B}" presName="image" presStyleLbl="fgImgPlace1" presStyleIdx="1" presStyleCnt="2"/>
      <dgm:spPr>
        <a:blipFill rotWithShape="0">
          <a:blip xmlns:r="http://schemas.openxmlformats.org/officeDocument/2006/relationships" r:embed="rId2"/>
          <a:stretch>
            <a:fillRect/>
          </a:stretch>
        </a:blipFill>
      </dgm:spPr>
    </dgm:pt>
    <dgm:pt modelId="{7D9B830E-EFA0-41CD-9A63-DDAD91C20674}" type="pres">
      <dgm:prSet presAssocID="{AEAA5DED-9647-418C-BDD4-3DB3E7CE062B}" presName="childNode" presStyleLbl="node1" presStyleIdx="1" presStyleCnt="2">
        <dgm:presLayoutVars>
          <dgm:bulletEnabled val="1"/>
        </dgm:presLayoutVars>
      </dgm:prSet>
      <dgm:spPr/>
      <dgm:t>
        <a:bodyPr/>
        <a:lstStyle/>
        <a:p>
          <a:endParaRPr lang="en-GB"/>
        </a:p>
      </dgm:t>
    </dgm:pt>
    <dgm:pt modelId="{4BB80486-80C2-474D-9F0D-ADDB3AC10F8D}" type="pres">
      <dgm:prSet presAssocID="{AEAA5DED-9647-418C-BDD4-3DB3E7CE062B}" presName="parentNode" presStyleLbl="revTx" presStyleIdx="1" presStyleCnt="2">
        <dgm:presLayoutVars>
          <dgm:chMax val="0"/>
          <dgm:bulletEnabled val="1"/>
        </dgm:presLayoutVars>
      </dgm:prSet>
      <dgm:spPr/>
      <dgm:t>
        <a:bodyPr/>
        <a:lstStyle/>
        <a:p>
          <a:endParaRPr lang="en-GB"/>
        </a:p>
      </dgm:t>
    </dgm:pt>
  </dgm:ptLst>
  <dgm:cxnLst>
    <dgm:cxn modelId="{C589FF4F-F1FF-4577-ADE5-F71E847AA6EB}" type="presOf" srcId="{277EAF7A-E6D1-4E4B-8224-993E39C4D539}" destId="{8EAC0790-E225-4FF2-AD68-91F75F7C6932}" srcOrd="0" destOrd="0" presId="urn:microsoft.com/office/officeart/2005/8/layout/hList2"/>
    <dgm:cxn modelId="{A272928B-D08D-4309-B17A-2CDCF5D6DC87}" type="presOf" srcId="{92F34449-797B-4525-94E7-AA3619E3F058}" destId="{71B28B1C-E776-41ED-A4E1-4C63734E875C}" srcOrd="0" destOrd="2" presId="urn:microsoft.com/office/officeart/2005/8/layout/hList2"/>
    <dgm:cxn modelId="{0D78C41E-0E9B-4E47-BB1D-FFFA37157AE6}" type="presOf" srcId="{18AEDE37-61E9-483E-ACEA-AAE1EF4804C6}" destId="{7D9B830E-EFA0-41CD-9A63-DDAD91C20674}" srcOrd="0" destOrd="1" presId="urn:microsoft.com/office/officeart/2005/8/layout/hList2"/>
    <dgm:cxn modelId="{F5FB3049-00A7-485C-B1AB-E1FA109309D6}" type="presOf" srcId="{83550E9B-71DA-4A24-BE38-A867C63A6042}" destId="{7D9B830E-EFA0-41CD-9A63-DDAD91C20674}" srcOrd="0" destOrd="3" presId="urn:microsoft.com/office/officeart/2005/8/layout/hList2"/>
    <dgm:cxn modelId="{54624E15-EDEE-442C-96B7-45827C19E7B9}" type="presOf" srcId="{28C88FD9-1A99-47A9-A0C3-5F6E14FB8963}" destId="{71B28B1C-E776-41ED-A4E1-4C63734E875C}" srcOrd="0" destOrd="3" presId="urn:microsoft.com/office/officeart/2005/8/layout/hList2"/>
    <dgm:cxn modelId="{E2D23A9E-3D5A-4708-88CC-108834A79C53}" type="presOf" srcId="{72603AD8-4756-44EC-AEA1-697E6128001D}" destId="{F2C2D59B-5FA3-4936-A338-A432D878CB7F}" srcOrd="0" destOrd="0" presId="urn:microsoft.com/office/officeart/2005/8/layout/hList2"/>
    <dgm:cxn modelId="{6195A926-BDE4-4B01-9326-95F8481853FC}" srcId="{72603AD8-4756-44EC-AEA1-697E6128001D}" destId="{92F34449-797B-4525-94E7-AA3619E3F058}" srcOrd="2" destOrd="0" parTransId="{EE77C788-F579-4519-A5F7-215290BCA33A}" sibTransId="{AE5B7FDB-6CAF-42B0-8352-4099CEF57685}"/>
    <dgm:cxn modelId="{9E0BDB45-80FD-43B6-ACC4-053836E216E9}" type="presOf" srcId="{842ABC35-6E61-4DB8-8C74-0627667F13A7}" destId="{71B28B1C-E776-41ED-A4E1-4C63734E875C}" srcOrd="0" destOrd="0" presId="urn:microsoft.com/office/officeart/2005/8/layout/hList2"/>
    <dgm:cxn modelId="{D02B61CA-6AE0-4958-BF2F-C8B6AE403F84}" srcId="{72603AD8-4756-44EC-AEA1-697E6128001D}" destId="{C25DD62B-F4F8-414E-A359-C39FCB464077}" srcOrd="1" destOrd="0" parTransId="{C7908A52-6239-4A7F-8BFA-FF4591D23FC5}" sibTransId="{CB3AD627-DF09-4F6A-BE3E-74496195A2E1}"/>
    <dgm:cxn modelId="{0ACEABBC-21C1-4F5D-91C0-BA2C00B89082}" srcId="{277EAF7A-E6D1-4E4B-8224-993E39C4D539}" destId="{AEAA5DED-9647-418C-BDD4-3DB3E7CE062B}" srcOrd="1" destOrd="0" parTransId="{6F5316F3-901B-4A9C-83AE-1C2D1A34FE3B}" sibTransId="{60B65BF1-5BFE-4A42-A650-9510FF41AEB4}"/>
    <dgm:cxn modelId="{7CAD6F85-906D-4F3B-BBBC-513F67621161}" type="presOf" srcId="{CB42E08F-6E7A-4389-858E-B700ACEC6289}" destId="{7D9B830E-EFA0-41CD-9A63-DDAD91C20674}" srcOrd="0" destOrd="2" presId="urn:microsoft.com/office/officeart/2005/8/layout/hList2"/>
    <dgm:cxn modelId="{A0D3494A-4202-40E4-9044-96941CDDC1E0}" srcId="{72603AD8-4756-44EC-AEA1-697E6128001D}" destId="{842ABC35-6E61-4DB8-8C74-0627667F13A7}" srcOrd="0" destOrd="0" parTransId="{0AF9F4CD-912F-423E-ADE2-4EDF8E40550B}" sibTransId="{EDA712D9-B54E-40C6-A702-F684603722B1}"/>
    <dgm:cxn modelId="{D542289D-0A3F-4908-9AF2-7822DB47C666}" srcId="{277EAF7A-E6D1-4E4B-8224-993E39C4D539}" destId="{72603AD8-4756-44EC-AEA1-697E6128001D}" srcOrd="0" destOrd="0" parTransId="{E9F29F7D-2488-4EB9-8CBE-2DDE5B2D39F9}" sibTransId="{C3B6C447-65E1-4C9A-A3F9-BCC89D622058}"/>
    <dgm:cxn modelId="{A8B60DD0-1B82-40AC-AA5A-A98E9A75A109}" srcId="{AEAA5DED-9647-418C-BDD4-3DB3E7CE062B}" destId="{CB42E08F-6E7A-4389-858E-B700ACEC6289}" srcOrd="2" destOrd="0" parTransId="{DAD91809-723B-4C91-85E7-53687CE4A710}" sibTransId="{580E4967-62D5-4AA1-B80E-93FB26672072}"/>
    <dgm:cxn modelId="{9420DBE3-ABBC-4DF1-AAA6-7F3665D177DE}" type="presOf" srcId="{6EB624BC-3933-43C9-82B9-0CCD0ED271DF}" destId="{7D9B830E-EFA0-41CD-9A63-DDAD91C20674}" srcOrd="0" destOrd="0" presId="urn:microsoft.com/office/officeart/2005/8/layout/hList2"/>
    <dgm:cxn modelId="{BD1D4190-ACEF-4156-8C34-400C69F3B3A6}" type="presOf" srcId="{AEAA5DED-9647-418C-BDD4-3DB3E7CE062B}" destId="{4BB80486-80C2-474D-9F0D-ADDB3AC10F8D}" srcOrd="0" destOrd="0" presId="urn:microsoft.com/office/officeart/2005/8/layout/hList2"/>
    <dgm:cxn modelId="{B2DC45F8-7340-4A54-99F0-D3364023318C}" srcId="{AEAA5DED-9647-418C-BDD4-3DB3E7CE062B}" destId="{83550E9B-71DA-4A24-BE38-A867C63A6042}" srcOrd="3" destOrd="0" parTransId="{24AC9C5C-CAB8-479D-9DDB-C2A32549BC97}" sibTransId="{FB02C3E5-2600-421C-9CA4-1EC70FDA80E2}"/>
    <dgm:cxn modelId="{692425FC-0512-44C5-9549-2A79BAE36359}" srcId="{72603AD8-4756-44EC-AEA1-697E6128001D}" destId="{28C88FD9-1A99-47A9-A0C3-5F6E14FB8963}" srcOrd="3" destOrd="0" parTransId="{3EE836C7-882A-4291-B842-95629293EC35}" sibTransId="{2B92D4E7-9EC8-4ED5-A8D8-3517E002E649}"/>
    <dgm:cxn modelId="{AB19D893-BA5E-47DF-8ABE-A29B11EC4DD2}" type="presOf" srcId="{C25DD62B-F4F8-414E-A359-C39FCB464077}" destId="{71B28B1C-E776-41ED-A4E1-4C63734E875C}" srcOrd="0" destOrd="1" presId="urn:microsoft.com/office/officeart/2005/8/layout/hList2"/>
    <dgm:cxn modelId="{C9B34AA0-A760-4EAC-B2A4-4719BD250ED6}" srcId="{AEAA5DED-9647-418C-BDD4-3DB3E7CE062B}" destId="{18AEDE37-61E9-483E-ACEA-AAE1EF4804C6}" srcOrd="1" destOrd="0" parTransId="{3156C115-0A40-424B-AE55-AA2CF0404ECF}" sibTransId="{4614B212-5457-4428-A350-219AE178A18A}"/>
    <dgm:cxn modelId="{C7762B2A-1024-47F6-AA6C-8BFD405C1147}" srcId="{AEAA5DED-9647-418C-BDD4-3DB3E7CE062B}" destId="{6EB624BC-3933-43C9-82B9-0CCD0ED271DF}" srcOrd="0" destOrd="0" parTransId="{A1A2B045-E2FF-48E1-BC6D-818FD7AB30D6}" sibTransId="{F6F7F6E1-4244-425C-8342-3D2D420F658C}"/>
    <dgm:cxn modelId="{23FDB524-BE4C-449C-8A97-8D551AC1F307}" type="presParOf" srcId="{8EAC0790-E225-4FF2-AD68-91F75F7C6932}" destId="{75EFAB7C-CC6E-4C64-A810-141AC39916D5}" srcOrd="0" destOrd="0" presId="urn:microsoft.com/office/officeart/2005/8/layout/hList2"/>
    <dgm:cxn modelId="{033F14A0-21CA-4452-85D7-8995B258558E}" type="presParOf" srcId="{75EFAB7C-CC6E-4C64-A810-141AC39916D5}" destId="{B99262AC-571C-4FCD-BE3D-B2614D5DB4B6}" srcOrd="0" destOrd="0" presId="urn:microsoft.com/office/officeart/2005/8/layout/hList2"/>
    <dgm:cxn modelId="{1AE3D782-E163-4880-97B8-BC7B8367D859}" type="presParOf" srcId="{75EFAB7C-CC6E-4C64-A810-141AC39916D5}" destId="{71B28B1C-E776-41ED-A4E1-4C63734E875C}" srcOrd="1" destOrd="0" presId="urn:microsoft.com/office/officeart/2005/8/layout/hList2"/>
    <dgm:cxn modelId="{FEE76033-9743-42E8-BFD2-8FD801139B4D}" type="presParOf" srcId="{75EFAB7C-CC6E-4C64-A810-141AC39916D5}" destId="{F2C2D59B-5FA3-4936-A338-A432D878CB7F}" srcOrd="2" destOrd="0" presId="urn:microsoft.com/office/officeart/2005/8/layout/hList2"/>
    <dgm:cxn modelId="{5B84C8B8-6F48-4DDC-B108-1925636A3633}" type="presParOf" srcId="{8EAC0790-E225-4FF2-AD68-91F75F7C6932}" destId="{23696113-F3D4-4B09-B191-70FA0B739747}" srcOrd="1" destOrd="0" presId="urn:microsoft.com/office/officeart/2005/8/layout/hList2"/>
    <dgm:cxn modelId="{9B766976-2005-4166-BC35-D52DD5D9948D}" type="presParOf" srcId="{8EAC0790-E225-4FF2-AD68-91F75F7C6932}" destId="{E4276D94-9FBB-4652-A25D-D2CFD2752B23}" srcOrd="2" destOrd="0" presId="urn:microsoft.com/office/officeart/2005/8/layout/hList2"/>
    <dgm:cxn modelId="{DE15911B-8491-4F5E-BA08-F3599C93FA9D}" type="presParOf" srcId="{E4276D94-9FBB-4652-A25D-D2CFD2752B23}" destId="{F1BF95ED-01D8-4F8B-868A-921523CCC9AD}" srcOrd="0" destOrd="0" presId="urn:microsoft.com/office/officeart/2005/8/layout/hList2"/>
    <dgm:cxn modelId="{6F234450-FB4F-4030-9A4F-7F29D68CDDD4}" type="presParOf" srcId="{E4276D94-9FBB-4652-A25D-D2CFD2752B23}" destId="{7D9B830E-EFA0-41CD-9A63-DDAD91C20674}" srcOrd="1" destOrd="0" presId="urn:microsoft.com/office/officeart/2005/8/layout/hList2"/>
    <dgm:cxn modelId="{F041C53E-F245-480D-B3CA-1072AB513C94}" type="presParOf" srcId="{E4276D94-9FBB-4652-A25D-D2CFD2752B23}" destId="{4BB80486-80C2-474D-9F0D-ADDB3AC10F8D}" srcOrd="2" destOrd="0" presId="urn:microsoft.com/office/officeart/2005/8/layout/hList2"/>
  </dgm:cxnLst>
  <dgm:bg/>
  <dgm:whole/>
</dgm:dataModel>
</file>

<file path=ppt/diagrams/data14.xml><?xml version="1.0" encoding="utf-8"?>
<dgm:dataModel xmlns:dgm="http://schemas.openxmlformats.org/drawingml/2006/diagram" xmlns:a="http://schemas.openxmlformats.org/drawingml/2006/main">
  <dgm:ptLst>
    <dgm:pt modelId="{277EAF7A-E6D1-4E4B-8224-993E39C4D539}" type="doc">
      <dgm:prSet loTypeId="urn:microsoft.com/office/officeart/2005/8/layout/hList2" loCatId="list" qsTypeId="urn:microsoft.com/office/officeart/2005/8/quickstyle/3d4" qsCatId="3D" csTypeId="urn:microsoft.com/office/officeart/2005/8/colors/accent1_2" csCatId="accent1" phldr="1"/>
      <dgm:spPr/>
      <dgm:t>
        <a:bodyPr/>
        <a:lstStyle/>
        <a:p>
          <a:endParaRPr lang="en-GB"/>
        </a:p>
      </dgm:t>
    </dgm:pt>
    <dgm:pt modelId="{72603AD8-4756-44EC-AEA1-697E6128001D}">
      <dgm:prSet phldrT="[Text]"/>
      <dgm:spPr/>
      <dgm:t>
        <a:bodyPr/>
        <a:lstStyle/>
        <a:p>
          <a:r>
            <a:rPr lang="en-ZA" dirty="0" smtClean="0"/>
            <a:t>Text</a:t>
          </a:r>
          <a:endParaRPr lang="en-GB" dirty="0"/>
        </a:p>
      </dgm:t>
    </dgm:pt>
    <dgm:pt modelId="{E9F29F7D-2488-4EB9-8CBE-2DDE5B2D39F9}" type="parTrans" cxnId="{D542289D-0A3F-4908-9AF2-7822DB47C666}">
      <dgm:prSet/>
      <dgm:spPr/>
      <dgm:t>
        <a:bodyPr/>
        <a:lstStyle/>
        <a:p>
          <a:endParaRPr lang="en-GB"/>
        </a:p>
      </dgm:t>
    </dgm:pt>
    <dgm:pt modelId="{C3B6C447-65E1-4C9A-A3F9-BCC89D622058}" type="sibTrans" cxnId="{D542289D-0A3F-4908-9AF2-7822DB47C666}">
      <dgm:prSet/>
      <dgm:spPr/>
      <dgm:t>
        <a:bodyPr/>
        <a:lstStyle/>
        <a:p>
          <a:endParaRPr lang="en-GB"/>
        </a:p>
      </dgm:t>
    </dgm:pt>
    <dgm:pt modelId="{842ABC35-6E61-4DB8-8C74-0627667F13A7}">
      <dgm:prSet phldrT="[Text]"/>
      <dgm:spPr>
        <a:solidFill>
          <a:schemeClr val="bg2">
            <a:lumMod val="10000"/>
          </a:schemeClr>
        </a:solidFill>
      </dgm:spPr>
      <dgm:t>
        <a:bodyPr/>
        <a:lstStyle/>
        <a:p>
          <a:r>
            <a:rPr lang="en-ZA" dirty="0" smtClean="0"/>
            <a:t>Text generation</a:t>
          </a:r>
          <a:endParaRPr lang="en-GB" dirty="0"/>
        </a:p>
      </dgm:t>
    </dgm:pt>
    <dgm:pt modelId="{0AF9F4CD-912F-423E-ADE2-4EDF8E40550B}" type="parTrans" cxnId="{A0D3494A-4202-40E4-9044-96941CDDC1E0}">
      <dgm:prSet/>
      <dgm:spPr/>
      <dgm:t>
        <a:bodyPr/>
        <a:lstStyle/>
        <a:p>
          <a:endParaRPr lang="en-GB"/>
        </a:p>
      </dgm:t>
    </dgm:pt>
    <dgm:pt modelId="{EDA712D9-B54E-40C6-A702-F684603722B1}" type="sibTrans" cxnId="{A0D3494A-4202-40E4-9044-96941CDDC1E0}">
      <dgm:prSet/>
      <dgm:spPr/>
      <dgm:t>
        <a:bodyPr/>
        <a:lstStyle/>
        <a:p>
          <a:endParaRPr lang="en-GB"/>
        </a:p>
      </dgm:t>
    </dgm:pt>
    <dgm:pt modelId="{AEAA5DED-9647-418C-BDD4-3DB3E7CE062B}">
      <dgm:prSet phldrT="[Text]"/>
      <dgm:spPr/>
      <dgm:t>
        <a:bodyPr/>
        <a:lstStyle/>
        <a:p>
          <a:r>
            <a:rPr lang="en-ZA" dirty="0" smtClean="0"/>
            <a:t>Speech</a:t>
          </a:r>
          <a:endParaRPr lang="en-GB" dirty="0"/>
        </a:p>
      </dgm:t>
    </dgm:pt>
    <dgm:pt modelId="{6F5316F3-901B-4A9C-83AE-1C2D1A34FE3B}" type="parTrans" cxnId="{0ACEABBC-21C1-4F5D-91C0-BA2C00B89082}">
      <dgm:prSet/>
      <dgm:spPr/>
      <dgm:t>
        <a:bodyPr/>
        <a:lstStyle/>
        <a:p>
          <a:endParaRPr lang="en-GB"/>
        </a:p>
      </dgm:t>
    </dgm:pt>
    <dgm:pt modelId="{60B65BF1-5BFE-4A42-A650-9510FF41AEB4}" type="sibTrans" cxnId="{0ACEABBC-21C1-4F5D-91C0-BA2C00B89082}">
      <dgm:prSet/>
      <dgm:spPr/>
      <dgm:t>
        <a:bodyPr/>
        <a:lstStyle/>
        <a:p>
          <a:endParaRPr lang="en-GB"/>
        </a:p>
      </dgm:t>
    </dgm:pt>
    <dgm:pt modelId="{6EB624BC-3933-43C9-82B9-0CCD0ED271DF}">
      <dgm:prSet phldrT="[Text]"/>
      <dgm:spPr>
        <a:solidFill>
          <a:schemeClr val="bg2">
            <a:lumMod val="10000"/>
          </a:schemeClr>
        </a:solidFill>
      </dgm:spPr>
      <dgm:t>
        <a:bodyPr/>
        <a:lstStyle/>
        <a:p>
          <a:r>
            <a:rPr lang="en-ZA" dirty="0" smtClean="0"/>
            <a:t>Transcription/dictation</a:t>
          </a:r>
          <a:endParaRPr lang="en-GB" dirty="0"/>
        </a:p>
      </dgm:t>
    </dgm:pt>
    <dgm:pt modelId="{A1A2B045-E2FF-48E1-BC6D-818FD7AB30D6}" type="parTrans" cxnId="{C7762B2A-1024-47F6-AA6C-8BFD405C1147}">
      <dgm:prSet/>
      <dgm:spPr/>
      <dgm:t>
        <a:bodyPr/>
        <a:lstStyle/>
        <a:p>
          <a:endParaRPr lang="en-GB"/>
        </a:p>
      </dgm:t>
    </dgm:pt>
    <dgm:pt modelId="{F6F7F6E1-4244-425C-8342-3D2D420F658C}" type="sibTrans" cxnId="{C7762B2A-1024-47F6-AA6C-8BFD405C1147}">
      <dgm:prSet/>
      <dgm:spPr/>
      <dgm:t>
        <a:bodyPr/>
        <a:lstStyle/>
        <a:p>
          <a:endParaRPr lang="en-GB"/>
        </a:p>
      </dgm:t>
    </dgm:pt>
    <dgm:pt modelId="{C25DD62B-F4F8-414E-A359-C39FCB464077}">
      <dgm:prSet phldrT="[Text]"/>
      <dgm:spPr>
        <a:solidFill>
          <a:schemeClr val="bg2">
            <a:lumMod val="10000"/>
          </a:schemeClr>
        </a:solidFill>
      </dgm:spPr>
      <dgm:t>
        <a:bodyPr/>
        <a:lstStyle/>
        <a:p>
          <a:r>
            <a:rPr lang="en-ZA" dirty="0" smtClean="0"/>
            <a:t>Document classification</a:t>
          </a:r>
          <a:endParaRPr lang="en-GB" dirty="0"/>
        </a:p>
      </dgm:t>
    </dgm:pt>
    <dgm:pt modelId="{C7908A52-6239-4A7F-8BFA-FF4591D23FC5}" type="parTrans" cxnId="{D02B61CA-6AE0-4958-BF2F-C8B6AE403F84}">
      <dgm:prSet/>
      <dgm:spPr/>
      <dgm:t>
        <a:bodyPr/>
        <a:lstStyle/>
        <a:p>
          <a:endParaRPr lang="en-GB"/>
        </a:p>
      </dgm:t>
    </dgm:pt>
    <dgm:pt modelId="{CB3AD627-DF09-4F6A-BE3E-74496195A2E1}" type="sibTrans" cxnId="{D02B61CA-6AE0-4958-BF2F-C8B6AE403F84}">
      <dgm:prSet/>
      <dgm:spPr/>
      <dgm:t>
        <a:bodyPr/>
        <a:lstStyle/>
        <a:p>
          <a:endParaRPr lang="en-GB"/>
        </a:p>
      </dgm:t>
    </dgm:pt>
    <dgm:pt modelId="{92F34449-797B-4525-94E7-AA3619E3F058}">
      <dgm:prSet phldrT="[Text]"/>
      <dgm:spPr>
        <a:solidFill>
          <a:schemeClr val="bg2">
            <a:lumMod val="10000"/>
          </a:schemeClr>
        </a:solidFill>
      </dgm:spPr>
      <dgm:t>
        <a:bodyPr/>
        <a:lstStyle/>
        <a:p>
          <a:r>
            <a:rPr lang="en-ZA" dirty="0" smtClean="0"/>
            <a:t>Summarisation</a:t>
          </a:r>
          <a:endParaRPr lang="en-GB" dirty="0"/>
        </a:p>
      </dgm:t>
    </dgm:pt>
    <dgm:pt modelId="{EE77C788-F579-4519-A5F7-215290BCA33A}" type="parTrans" cxnId="{6195A926-BDE4-4B01-9326-95F8481853FC}">
      <dgm:prSet/>
      <dgm:spPr/>
      <dgm:t>
        <a:bodyPr/>
        <a:lstStyle/>
        <a:p>
          <a:endParaRPr lang="en-GB"/>
        </a:p>
      </dgm:t>
    </dgm:pt>
    <dgm:pt modelId="{AE5B7FDB-6CAF-42B0-8352-4099CEF57685}" type="sibTrans" cxnId="{6195A926-BDE4-4B01-9326-95F8481853FC}">
      <dgm:prSet/>
      <dgm:spPr/>
      <dgm:t>
        <a:bodyPr/>
        <a:lstStyle/>
        <a:p>
          <a:endParaRPr lang="en-GB"/>
        </a:p>
      </dgm:t>
    </dgm:pt>
    <dgm:pt modelId="{28C88FD9-1A99-47A9-A0C3-5F6E14FB8963}">
      <dgm:prSet phldrT="[Text]"/>
      <dgm:spPr>
        <a:solidFill>
          <a:schemeClr val="bg2">
            <a:lumMod val="10000"/>
          </a:schemeClr>
        </a:solidFill>
      </dgm:spPr>
      <dgm:t>
        <a:bodyPr/>
        <a:lstStyle/>
        <a:p>
          <a:r>
            <a:rPr lang="en-ZA" dirty="0" err="1" smtClean="0"/>
            <a:t>QA</a:t>
          </a:r>
          <a:endParaRPr lang="en-GB" dirty="0"/>
        </a:p>
      </dgm:t>
    </dgm:pt>
    <dgm:pt modelId="{3EE836C7-882A-4291-B842-95629293EC35}" type="parTrans" cxnId="{692425FC-0512-44C5-9549-2A79BAE36359}">
      <dgm:prSet/>
      <dgm:spPr/>
      <dgm:t>
        <a:bodyPr/>
        <a:lstStyle/>
        <a:p>
          <a:endParaRPr lang="en-GB"/>
        </a:p>
      </dgm:t>
    </dgm:pt>
    <dgm:pt modelId="{2B92D4E7-9EC8-4ED5-A8D8-3517E002E649}" type="sibTrans" cxnId="{692425FC-0512-44C5-9549-2A79BAE36359}">
      <dgm:prSet/>
      <dgm:spPr/>
      <dgm:t>
        <a:bodyPr/>
        <a:lstStyle/>
        <a:p>
          <a:endParaRPr lang="en-GB"/>
        </a:p>
      </dgm:t>
    </dgm:pt>
    <dgm:pt modelId="{18AEDE37-61E9-483E-ACEA-AAE1EF4804C6}">
      <dgm:prSet phldrT="[Text]"/>
      <dgm:spPr>
        <a:solidFill>
          <a:schemeClr val="bg2">
            <a:lumMod val="10000"/>
          </a:schemeClr>
        </a:solidFill>
      </dgm:spPr>
      <dgm:t>
        <a:bodyPr/>
        <a:lstStyle/>
        <a:p>
          <a:r>
            <a:rPr lang="en-ZA" dirty="0" smtClean="0"/>
            <a:t>Multimodal information access</a:t>
          </a:r>
          <a:endParaRPr lang="en-GB" dirty="0"/>
        </a:p>
      </dgm:t>
    </dgm:pt>
    <dgm:pt modelId="{3156C115-0A40-424B-AE55-AA2CF0404ECF}" type="parTrans" cxnId="{C9B34AA0-A760-4EAC-B2A4-4719BD250ED6}">
      <dgm:prSet/>
      <dgm:spPr/>
      <dgm:t>
        <a:bodyPr/>
        <a:lstStyle/>
        <a:p>
          <a:endParaRPr lang="en-GB"/>
        </a:p>
      </dgm:t>
    </dgm:pt>
    <dgm:pt modelId="{4614B212-5457-4428-A350-219AE178A18A}" type="sibTrans" cxnId="{C9B34AA0-A760-4EAC-B2A4-4719BD250ED6}">
      <dgm:prSet/>
      <dgm:spPr/>
      <dgm:t>
        <a:bodyPr/>
        <a:lstStyle/>
        <a:p>
          <a:endParaRPr lang="en-GB"/>
        </a:p>
      </dgm:t>
    </dgm:pt>
    <dgm:pt modelId="{CB42E08F-6E7A-4389-858E-B700ACEC6289}">
      <dgm:prSet phldrT="[Text]"/>
      <dgm:spPr>
        <a:solidFill>
          <a:schemeClr val="bg2">
            <a:lumMod val="10000"/>
          </a:schemeClr>
        </a:solidFill>
      </dgm:spPr>
      <dgm:t>
        <a:bodyPr/>
        <a:lstStyle/>
        <a:p>
          <a:r>
            <a:rPr lang="en-ZA" dirty="0" err="1" smtClean="0"/>
            <a:t>Command&amp;Control</a:t>
          </a:r>
          <a:endParaRPr lang="en-GB" dirty="0"/>
        </a:p>
      </dgm:t>
    </dgm:pt>
    <dgm:pt modelId="{DAD91809-723B-4C91-85E7-53687CE4A710}" type="parTrans" cxnId="{A8B60DD0-1B82-40AC-AA5A-A98E9A75A109}">
      <dgm:prSet/>
      <dgm:spPr/>
      <dgm:t>
        <a:bodyPr/>
        <a:lstStyle/>
        <a:p>
          <a:endParaRPr lang="en-GB"/>
        </a:p>
      </dgm:t>
    </dgm:pt>
    <dgm:pt modelId="{580E4967-62D5-4AA1-B80E-93FB26672072}" type="sibTrans" cxnId="{A8B60DD0-1B82-40AC-AA5A-A98E9A75A109}">
      <dgm:prSet/>
      <dgm:spPr/>
      <dgm:t>
        <a:bodyPr/>
        <a:lstStyle/>
        <a:p>
          <a:endParaRPr lang="en-GB"/>
        </a:p>
      </dgm:t>
    </dgm:pt>
    <dgm:pt modelId="{83550E9B-71DA-4A24-BE38-A867C63A6042}">
      <dgm:prSet phldrT="[Text]"/>
      <dgm:spPr>
        <a:solidFill>
          <a:schemeClr val="bg2">
            <a:lumMod val="10000"/>
          </a:schemeClr>
        </a:solidFill>
      </dgm:spPr>
      <dgm:t>
        <a:bodyPr/>
        <a:lstStyle/>
        <a:p>
          <a:r>
            <a:rPr lang="en-ZA" dirty="0" smtClean="0"/>
            <a:t>Announcement systems</a:t>
          </a:r>
          <a:endParaRPr lang="en-GB" dirty="0"/>
        </a:p>
      </dgm:t>
    </dgm:pt>
    <dgm:pt modelId="{24AC9C5C-CAB8-479D-9DDB-C2A32549BC97}" type="parTrans" cxnId="{B2DC45F8-7340-4A54-99F0-D3364023318C}">
      <dgm:prSet/>
      <dgm:spPr/>
      <dgm:t>
        <a:bodyPr/>
        <a:lstStyle/>
        <a:p>
          <a:endParaRPr lang="en-GB"/>
        </a:p>
      </dgm:t>
    </dgm:pt>
    <dgm:pt modelId="{FB02C3E5-2600-421C-9CA4-1EC70FDA80E2}" type="sibTrans" cxnId="{B2DC45F8-7340-4A54-99F0-D3364023318C}">
      <dgm:prSet/>
      <dgm:spPr/>
      <dgm:t>
        <a:bodyPr/>
        <a:lstStyle/>
        <a:p>
          <a:endParaRPr lang="en-GB"/>
        </a:p>
      </dgm:t>
    </dgm:pt>
    <dgm:pt modelId="{B35FD68A-CCB7-4B65-A792-916AD2E277DC}">
      <dgm:prSet phldrT="[Text]"/>
      <dgm:spPr>
        <a:solidFill>
          <a:schemeClr val="bg2">
            <a:lumMod val="10000"/>
          </a:schemeClr>
        </a:solidFill>
      </dgm:spPr>
      <dgm:t>
        <a:bodyPr/>
        <a:lstStyle/>
        <a:p>
          <a:r>
            <a:rPr lang="en-ZA" dirty="0" smtClean="0"/>
            <a:t>Dialogue systems</a:t>
          </a:r>
          <a:endParaRPr lang="en-GB" dirty="0"/>
        </a:p>
      </dgm:t>
    </dgm:pt>
    <dgm:pt modelId="{5E43A939-2C0A-4AF0-BE53-680B27D0C7D9}" type="parTrans" cxnId="{746812D3-B293-4566-A47D-789000CEDE53}">
      <dgm:prSet/>
      <dgm:spPr/>
    </dgm:pt>
    <dgm:pt modelId="{9BD8AF44-4C57-4407-B06E-D74A3D344F5F}" type="sibTrans" cxnId="{746812D3-B293-4566-A47D-789000CEDE53}">
      <dgm:prSet/>
      <dgm:spPr/>
    </dgm:pt>
    <dgm:pt modelId="{E6F84EC9-50BB-4689-A604-272C0B5F3B31}">
      <dgm:prSet phldrT="[Text]"/>
      <dgm:spPr>
        <a:solidFill>
          <a:schemeClr val="bg2">
            <a:lumMod val="10000"/>
          </a:schemeClr>
        </a:solidFill>
      </dgm:spPr>
      <dgm:t>
        <a:bodyPr/>
        <a:lstStyle/>
        <a:p>
          <a:r>
            <a:rPr lang="en-ZA" dirty="0" smtClean="0"/>
            <a:t>Reference works</a:t>
          </a:r>
          <a:endParaRPr lang="en-GB" dirty="0"/>
        </a:p>
      </dgm:t>
    </dgm:pt>
    <dgm:pt modelId="{46B916AB-1F5F-471A-91B7-970FB03B695D}" type="parTrans" cxnId="{75D1A17D-640D-4294-AA98-B66CEF965754}">
      <dgm:prSet/>
      <dgm:spPr/>
    </dgm:pt>
    <dgm:pt modelId="{BF8D1957-DA3C-4652-9645-871E7E89C232}" type="sibTrans" cxnId="{75D1A17D-640D-4294-AA98-B66CEF965754}">
      <dgm:prSet/>
      <dgm:spPr/>
    </dgm:pt>
    <dgm:pt modelId="{FBECD22C-CD93-4252-BB63-0307FE42EA23}">
      <dgm:prSet phldrT="[Text]"/>
      <dgm:spPr>
        <a:solidFill>
          <a:schemeClr val="bg2">
            <a:lumMod val="10000"/>
          </a:schemeClr>
        </a:solidFill>
      </dgm:spPr>
      <dgm:t>
        <a:bodyPr/>
        <a:lstStyle/>
        <a:p>
          <a:r>
            <a:rPr lang="en-ZA" dirty="0" smtClean="0"/>
            <a:t>Audio books</a:t>
          </a:r>
          <a:endParaRPr lang="en-GB" dirty="0"/>
        </a:p>
      </dgm:t>
    </dgm:pt>
    <dgm:pt modelId="{05692CA5-B55F-4E20-A8C0-8C23CCD6F7CF}" type="parTrans" cxnId="{1BD2AF77-B7A2-4324-A2C2-258DC3402CB0}">
      <dgm:prSet/>
      <dgm:spPr/>
    </dgm:pt>
    <dgm:pt modelId="{986C7F1C-9D9A-421F-BFBE-F424973942BE}" type="sibTrans" cxnId="{1BD2AF77-B7A2-4324-A2C2-258DC3402CB0}">
      <dgm:prSet/>
      <dgm:spPr/>
    </dgm:pt>
    <dgm:pt modelId="{A3EE06DD-3833-4B0B-855A-15D63FCCA017}">
      <dgm:prSet phldrT="[Text]"/>
      <dgm:spPr>
        <a:solidFill>
          <a:schemeClr val="bg2">
            <a:lumMod val="10000"/>
          </a:schemeClr>
        </a:solidFill>
      </dgm:spPr>
      <dgm:t>
        <a:bodyPr/>
        <a:lstStyle/>
        <a:p>
          <a:r>
            <a:rPr lang="en-ZA" dirty="0" err="1" smtClean="0"/>
            <a:t>S2S</a:t>
          </a:r>
          <a:r>
            <a:rPr lang="en-ZA" dirty="0" smtClean="0"/>
            <a:t> translation</a:t>
          </a:r>
          <a:endParaRPr lang="en-GB" dirty="0"/>
        </a:p>
      </dgm:t>
    </dgm:pt>
    <dgm:pt modelId="{EEAC1F9E-4A75-48FD-BD9D-3A816BB4FDB6}" type="parTrans" cxnId="{7A6DBBC8-F029-489D-8E4F-E3BD4A5BFC26}">
      <dgm:prSet/>
      <dgm:spPr/>
    </dgm:pt>
    <dgm:pt modelId="{E2225BA6-4191-4B68-8457-6C351419F282}" type="sibTrans" cxnId="{7A6DBBC8-F029-489D-8E4F-E3BD4A5BFC26}">
      <dgm:prSet/>
      <dgm:spPr/>
    </dgm:pt>
    <dgm:pt modelId="{8EAC0790-E225-4FF2-AD68-91F75F7C6932}" type="pres">
      <dgm:prSet presAssocID="{277EAF7A-E6D1-4E4B-8224-993E39C4D539}" presName="linearFlow" presStyleCnt="0">
        <dgm:presLayoutVars>
          <dgm:dir/>
          <dgm:animLvl val="lvl"/>
          <dgm:resizeHandles/>
        </dgm:presLayoutVars>
      </dgm:prSet>
      <dgm:spPr/>
      <dgm:t>
        <a:bodyPr/>
        <a:lstStyle/>
        <a:p>
          <a:endParaRPr lang="en-GB"/>
        </a:p>
      </dgm:t>
    </dgm:pt>
    <dgm:pt modelId="{75EFAB7C-CC6E-4C64-A810-141AC39916D5}" type="pres">
      <dgm:prSet presAssocID="{72603AD8-4756-44EC-AEA1-697E6128001D}" presName="compositeNode" presStyleCnt="0">
        <dgm:presLayoutVars>
          <dgm:bulletEnabled val="1"/>
        </dgm:presLayoutVars>
      </dgm:prSet>
      <dgm:spPr/>
    </dgm:pt>
    <dgm:pt modelId="{B99262AC-571C-4FCD-BE3D-B2614D5DB4B6}" type="pres">
      <dgm:prSet presAssocID="{72603AD8-4756-44EC-AEA1-697E6128001D}" presName="image" presStyleLbl="fgImgPlace1" presStyleIdx="0" presStyleCnt="2"/>
      <dgm:spPr>
        <a:blipFill rotWithShape="0">
          <a:blip xmlns:r="http://schemas.openxmlformats.org/officeDocument/2006/relationships" r:embed="rId1"/>
          <a:stretch>
            <a:fillRect/>
          </a:stretch>
        </a:blipFill>
      </dgm:spPr>
    </dgm:pt>
    <dgm:pt modelId="{71B28B1C-E776-41ED-A4E1-4C63734E875C}" type="pres">
      <dgm:prSet presAssocID="{72603AD8-4756-44EC-AEA1-697E6128001D}" presName="childNode" presStyleLbl="node1" presStyleIdx="0" presStyleCnt="2">
        <dgm:presLayoutVars>
          <dgm:bulletEnabled val="1"/>
        </dgm:presLayoutVars>
      </dgm:prSet>
      <dgm:spPr/>
      <dgm:t>
        <a:bodyPr/>
        <a:lstStyle/>
        <a:p>
          <a:endParaRPr lang="en-GB"/>
        </a:p>
      </dgm:t>
    </dgm:pt>
    <dgm:pt modelId="{F2C2D59B-5FA3-4936-A338-A432D878CB7F}" type="pres">
      <dgm:prSet presAssocID="{72603AD8-4756-44EC-AEA1-697E6128001D}" presName="parentNode" presStyleLbl="revTx" presStyleIdx="0" presStyleCnt="2">
        <dgm:presLayoutVars>
          <dgm:chMax val="0"/>
          <dgm:bulletEnabled val="1"/>
        </dgm:presLayoutVars>
      </dgm:prSet>
      <dgm:spPr/>
      <dgm:t>
        <a:bodyPr/>
        <a:lstStyle/>
        <a:p>
          <a:endParaRPr lang="en-GB"/>
        </a:p>
      </dgm:t>
    </dgm:pt>
    <dgm:pt modelId="{23696113-F3D4-4B09-B191-70FA0B739747}" type="pres">
      <dgm:prSet presAssocID="{C3B6C447-65E1-4C9A-A3F9-BCC89D622058}" presName="sibTrans" presStyleCnt="0"/>
      <dgm:spPr/>
    </dgm:pt>
    <dgm:pt modelId="{E4276D94-9FBB-4652-A25D-D2CFD2752B23}" type="pres">
      <dgm:prSet presAssocID="{AEAA5DED-9647-418C-BDD4-3DB3E7CE062B}" presName="compositeNode" presStyleCnt="0">
        <dgm:presLayoutVars>
          <dgm:bulletEnabled val="1"/>
        </dgm:presLayoutVars>
      </dgm:prSet>
      <dgm:spPr/>
    </dgm:pt>
    <dgm:pt modelId="{F1BF95ED-01D8-4F8B-868A-921523CCC9AD}" type="pres">
      <dgm:prSet presAssocID="{AEAA5DED-9647-418C-BDD4-3DB3E7CE062B}" presName="image" presStyleLbl="fgImgPlace1" presStyleIdx="1" presStyleCnt="2"/>
      <dgm:spPr>
        <a:blipFill rotWithShape="0">
          <a:blip xmlns:r="http://schemas.openxmlformats.org/officeDocument/2006/relationships" r:embed="rId2"/>
          <a:stretch>
            <a:fillRect/>
          </a:stretch>
        </a:blipFill>
      </dgm:spPr>
    </dgm:pt>
    <dgm:pt modelId="{7D9B830E-EFA0-41CD-9A63-DDAD91C20674}" type="pres">
      <dgm:prSet presAssocID="{AEAA5DED-9647-418C-BDD4-3DB3E7CE062B}" presName="childNode" presStyleLbl="node1" presStyleIdx="1" presStyleCnt="2">
        <dgm:presLayoutVars>
          <dgm:bulletEnabled val="1"/>
        </dgm:presLayoutVars>
      </dgm:prSet>
      <dgm:spPr/>
      <dgm:t>
        <a:bodyPr/>
        <a:lstStyle/>
        <a:p>
          <a:endParaRPr lang="en-GB"/>
        </a:p>
      </dgm:t>
    </dgm:pt>
    <dgm:pt modelId="{4BB80486-80C2-474D-9F0D-ADDB3AC10F8D}" type="pres">
      <dgm:prSet presAssocID="{AEAA5DED-9647-418C-BDD4-3DB3E7CE062B}" presName="parentNode" presStyleLbl="revTx" presStyleIdx="1" presStyleCnt="2">
        <dgm:presLayoutVars>
          <dgm:chMax val="0"/>
          <dgm:bulletEnabled val="1"/>
        </dgm:presLayoutVars>
      </dgm:prSet>
      <dgm:spPr/>
      <dgm:t>
        <a:bodyPr/>
        <a:lstStyle/>
        <a:p>
          <a:endParaRPr lang="en-GB"/>
        </a:p>
      </dgm:t>
    </dgm:pt>
  </dgm:ptLst>
  <dgm:cxnLst>
    <dgm:cxn modelId="{3946D7BC-60F1-4AB1-9F35-07E003E1D7A6}" type="presOf" srcId="{B35FD68A-CCB7-4B65-A792-916AD2E277DC}" destId="{71B28B1C-E776-41ED-A4E1-4C63734E875C}" srcOrd="0" destOrd="4" presId="urn:microsoft.com/office/officeart/2005/8/layout/hList2"/>
    <dgm:cxn modelId="{56D8E59D-FBE9-4111-97CC-83C765999485}" type="presOf" srcId="{92F34449-797B-4525-94E7-AA3619E3F058}" destId="{71B28B1C-E776-41ED-A4E1-4C63734E875C}" srcOrd="0" destOrd="2" presId="urn:microsoft.com/office/officeart/2005/8/layout/hList2"/>
    <dgm:cxn modelId="{EB2A34AF-48A5-4AF2-B4B9-3574D01F2613}" type="presOf" srcId="{C25DD62B-F4F8-414E-A359-C39FCB464077}" destId="{71B28B1C-E776-41ED-A4E1-4C63734E875C}" srcOrd="0" destOrd="1" presId="urn:microsoft.com/office/officeart/2005/8/layout/hList2"/>
    <dgm:cxn modelId="{776E9A24-A741-4339-9266-C01022A4DA8A}" type="presOf" srcId="{842ABC35-6E61-4DB8-8C74-0627667F13A7}" destId="{71B28B1C-E776-41ED-A4E1-4C63734E875C}" srcOrd="0" destOrd="0" presId="urn:microsoft.com/office/officeart/2005/8/layout/hList2"/>
    <dgm:cxn modelId="{351F471B-9D0C-4AD9-88C2-872CFD463B36}" type="presOf" srcId="{FBECD22C-CD93-4252-BB63-0307FE42EA23}" destId="{7D9B830E-EFA0-41CD-9A63-DDAD91C20674}" srcOrd="0" destOrd="4" presId="urn:microsoft.com/office/officeart/2005/8/layout/hList2"/>
    <dgm:cxn modelId="{A6B37376-0549-402E-94D6-2570432EC48A}" type="presOf" srcId="{83550E9B-71DA-4A24-BE38-A867C63A6042}" destId="{7D9B830E-EFA0-41CD-9A63-DDAD91C20674}" srcOrd="0" destOrd="3" presId="urn:microsoft.com/office/officeart/2005/8/layout/hList2"/>
    <dgm:cxn modelId="{9DC0DA93-0512-428C-8D02-8A0C6AC31898}" type="presOf" srcId="{28C88FD9-1A99-47A9-A0C3-5F6E14FB8963}" destId="{71B28B1C-E776-41ED-A4E1-4C63734E875C}" srcOrd="0" destOrd="3" presId="urn:microsoft.com/office/officeart/2005/8/layout/hList2"/>
    <dgm:cxn modelId="{1BD2AF77-B7A2-4324-A2C2-258DC3402CB0}" srcId="{AEAA5DED-9647-418C-BDD4-3DB3E7CE062B}" destId="{FBECD22C-CD93-4252-BB63-0307FE42EA23}" srcOrd="4" destOrd="0" parTransId="{05692CA5-B55F-4E20-A8C0-8C23CCD6F7CF}" sibTransId="{986C7F1C-9D9A-421F-BFBE-F424973942BE}"/>
    <dgm:cxn modelId="{CFB3A4CD-3A4F-4A44-8AB0-8C906E2A1440}" type="presOf" srcId="{18AEDE37-61E9-483E-ACEA-AAE1EF4804C6}" destId="{7D9B830E-EFA0-41CD-9A63-DDAD91C20674}" srcOrd="0" destOrd="1" presId="urn:microsoft.com/office/officeart/2005/8/layout/hList2"/>
    <dgm:cxn modelId="{5982B2D5-254E-4587-A19F-54C7F9AA92AA}" type="presOf" srcId="{E6F84EC9-50BB-4689-A604-272C0B5F3B31}" destId="{71B28B1C-E776-41ED-A4E1-4C63734E875C}" srcOrd="0" destOrd="5" presId="urn:microsoft.com/office/officeart/2005/8/layout/hList2"/>
    <dgm:cxn modelId="{6195A926-BDE4-4B01-9326-95F8481853FC}" srcId="{72603AD8-4756-44EC-AEA1-697E6128001D}" destId="{92F34449-797B-4525-94E7-AA3619E3F058}" srcOrd="2" destOrd="0" parTransId="{EE77C788-F579-4519-A5F7-215290BCA33A}" sibTransId="{AE5B7FDB-6CAF-42B0-8352-4099CEF57685}"/>
    <dgm:cxn modelId="{746812D3-B293-4566-A47D-789000CEDE53}" srcId="{72603AD8-4756-44EC-AEA1-697E6128001D}" destId="{B35FD68A-CCB7-4B65-A792-916AD2E277DC}" srcOrd="4" destOrd="0" parTransId="{5E43A939-2C0A-4AF0-BE53-680B27D0C7D9}" sibTransId="{9BD8AF44-4C57-4407-B06E-D74A3D344F5F}"/>
    <dgm:cxn modelId="{BEB95538-B0E7-49AA-97CC-A3556E3AC7D9}" type="presOf" srcId="{AEAA5DED-9647-418C-BDD4-3DB3E7CE062B}" destId="{4BB80486-80C2-474D-9F0D-ADDB3AC10F8D}" srcOrd="0" destOrd="0" presId="urn:microsoft.com/office/officeart/2005/8/layout/hList2"/>
    <dgm:cxn modelId="{EBE3B030-7D0E-4E89-B4A8-9C04CD9F23FB}" type="presOf" srcId="{6EB624BC-3933-43C9-82B9-0CCD0ED271DF}" destId="{7D9B830E-EFA0-41CD-9A63-DDAD91C20674}" srcOrd="0" destOrd="0" presId="urn:microsoft.com/office/officeart/2005/8/layout/hList2"/>
    <dgm:cxn modelId="{CA990D87-1302-47CC-95FB-1E1174E94172}" type="presOf" srcId="{A3EE06DD-3833-4B0B-855A-15D63FCCA017}" destId="{7D9B830E-EFA0-41CD-9A63-DDAD91C20674}" srcOrd="0" destOrd="5" presId="urn:microsoft.com/office/officeart/2005/8/layout/hList2"/>
    <dgm:cxn modelId="{C3D5D928-2093-496B-90AC-A27525FBA034}" type="presOf" srcId="{72603AD8-4756-44EC-AEA1-697E6128001D}" destId="{F2C2D59B-5FA3-4936-A338-A432D878CB7F}" srcOrd="0" destOrd="0" presId="urn:microsoft.com/office/officeart/2005/8/layout/hList2"/>
    <dgm:cxn modelId="{0C76A3DD-5524-437C-809C-2C9A9DA4C720}" type="presOf" srcId="{CB42E08F-6E7A-4389-858E-B700ACEC6289}" destId="{7D9B830E-EFA0-41CD-9A63-DDAD91C20674}" srcOrd="0" destOrd="2" presId="urn:microsoft.com/office/officeart/2005/8/layout/hList2"/>
    <dgm:cxn modelId="{0ACEABBC-21C1-4F5D-91C0-BA2C00B89082}" srcId="{277EAF7A-E6D1-4E4B-8224-993E39C4D539}" destId="{AEAA5DED-9647-418C-BDD4-3DB3E7CE062B}" srcOrd="1" destOrd="0" parTransId="{6F5316F3-901B-4A9C-83AE-1C2D1A34FE3B}" sibTransId="{60B65BF1-5BFE-4A42-A650-9510FF41AEB4}"/>
    <dgm:cxn modelId="{D02B61CA-6AE0-4958-BF2F-C8B6AE403F84}" srcId="{72603AD8-4756-44EC-AEA1-697E6128001D}" destId="{C25DD62B-F4F8-414E-A359-C39FCB464077}" srcOrd="1" destOrd="0" parTransId="{C7908A52-6239-4A7F-8BFA-FF4591D23FC5}" sibTransId="{CB3AD627-DF09-4F6A-BE3E-74496195A2E1}"/>
    <dgm:cxn modelId="{A0D3494A-4202-40E4-9044-96941CDDC1E0}" srcId="{72603AD8-4756-44EC-AEA1-697E6128001D}" destId="{842ABC35-6E61-4DB8-8C74-0627667F13A7}" srcOrd="0" destOrd="0" parTransId="{0AF9F4CD-912F-423E-ADE2-4EDF8E40550B}" sibTransId="{EDA712D9-B54E-40C6-A702-F684603722B1}"/>
    <dgm:cxn modelId="{D542289D-0A3F-4908-9AF2-7822DB47C666}" srcId="{277EAF7A-E6D1-4E4B-8224-993E39C4D539}" destId="{72603AD8-4756-44EC-AEA1-697E6128001D}" srcOrd="0" destOrd="0" parTransId="{E9F29F7D-2488-4EB9-8CBE-2DDE5B2D39F9}" sibTransId="{C3B6C447-65E1-4C9A-A3F9-BCC89D622058}"/>
    <dgm:cxn modelId="{A8B60DD0-1B82-40AC-AA5A-A98E9A75A109}" srcId="{AEAA5DED-9647-418C-BDD4-3DB3E7CE062B}" destId="{CB42E08F-6E7A-4389-858E-B700ACEC6289}" srcOrd="2" destOrd="0" parTransId="{DAD91809-723B-4C91-85E7-53687CE4A710}" sibTransId="{580E4967-62D5-4AA1-B80E-93FB26672072}"/>
    <dgm:cxn modelId="{75D1A17D-640D-4294-AA98-B66CEF965754}" srcId="{72603AD8-4756-44EC-AEA1-697E6128001D}" destId="{E6F84EC9-50BB-4689-A604-272C0B5F3B31}" srcOrd="5" destOrd="0" parTransId="{46B916AB-1F5F-471A-91B7-970FB03B695D}" sibTransId="{BF8D1957-DA3C-4652-9645-871E7E89C232}"/>
    <dgm:cxn modelId="{797ADA4D-68FE-41DE-AB2B-5D13F560EE4A}" type="presOf" srcId="{277EAF7A-E6D1-4E4B-8224-993E39C4D539}" destId="{8EAC0790-E225-4FF2-AD68-91F75F7C6932}" srcOrd="0" destOrd="0" presId="urn:microsoft.com/office/officeart/2005/8/layout/hList2"/>
    <dgm:cxn modelId="{B2DC45F8-7340-4A54-99F0-D3364023318C}" srcId="{AEAA5DED-9647-418C-BDD4-3DB3E7CE062B}" destId="{83550E9B-71DA-4A24-BE38-A867C63A6042}" srcOrd="3" destOrd="0" parTransId="{24AC9C5C-CAB8-479D-9DDB-C2A32549BC97}" sibTransId="{FB02C3E5-2600-421C-9CA4-1EC70FDA80E2}"/>
    <dgm:cxn modelId="{692425FC-0512-44C5-9549-2A79BAE36359}" srcId="{72603AD8-4756-44EC-AEA1-697E6128001D}" destId="{28C88FD9-1A99-47A9-A0C3-5F6E14FB8963}" srcOrd="3" destOrd="0" parTransId="{3EE836C7-882A-4291-B842-95629293EC35}" sibTransId="{2B92D4E7-9EC8-4ED5-A8D8-3517E002E649}"/>
    <dgm:cxn modelId="{7A6DBBC8-F029-489D-8E4F-E3BD4A5BFC26}" srcId="{AEAA5DED-9647-418C-BDD4-3DB3E7CE062B}" destId="{A3EE06DD-3833-4B0B-855A-15D63FCCA017}" srcOrd="5" destOrd="0" parTransId="{EEAC1F9E-4A75-48FD-BD9D-3A816BB4FDB6}" sibTransId="{E2225BA6-4191-4B68-8457-6C351419F282}"/>
    <dgm:cxn modelId="{C9B34AA0-A760-4EAC-B2A4-4719BD250ED6}" srcId="{AEAA5DED-9647-418C-BDD4-3DB3E7CE062B}" destId="{18AEDE37-61E9-483E-ACEA-AAE1EF4804C6}" srcOrd="1" destOrd="0" parTransId="{3156C115-0A40-424B-AE55-AA2CF0404ECF}" sibTransId="{4614B212-5457-4428-A350-219AE178A18A}"/>
    <dgm:cxn modelId="{C7762B2A-1024-47F6-AA6C-8BFD405C1147}" srcId="{AEAA5DED-9647-418C-BDD4-3DB3E7CE062B}" destId="{6EB624BC-3933-43C9-82B9-0CCD0ED271DF}" srcOrd="0" destOrd="0" parTransId="{A1A2B045-E2FF-48E1-BC6D-818FD7AB30D6}" sibTransId="{F6F7F6E1-4244-425C-8342-3D2D420F658C}"/>
    <dgm:cxn modelId="{E925C7CD-3B7E-438C-9CD8-58947476B9CE}" type="presParOf" srcId="{8EAC0790-E225-4FF2-AD68-91F75F7C6932}" destId="{75EFAB7C-CC6E-4C64-A810-141AC39916D5}" srcOrd="0" destOrd="0" presId="urn:microsoft.com/office/officeart/2005/8/layout/hList2"/>
    <dgm:cxn modelId="{2A54FB27-D690-4841-8625-8DE0CC14A487}" type="presParOf" srcId="{75EFAB7C-CC6E-4C64-A810-141AC39916D5}" destId="{B99262AC-571C-4FCD-BE3D-B2614D5DB4B6}" srcOrd="0" destOrd="0" presId="urn:microsoft.com/office/officeart/2005/8/layout/hList2"/>
    <dgm:cxn modelId="{90FF3330-AD5A-49AF-9295-F7D4745A9238}" type="presParOf" srcId="{75EFAB7C-CC6E-4C64-A810-141AC39916D5}" destId="{71B28B1C-E776-41ED-A4E1-4C63734E875C}" srcOrd="1" destOrd="0" presId="urn:microsoft.com/office/officeart/2005/8/layout/hList2"/>
    <dgm:cxn modelId="{953AE36F-BC6B-4C58-BAB8-5CFDC21E6721}" type="presParOf" srcId="{75EFAB7C-CC6E-4C64-A810-141AC39916D5}" destId="{F2C2D59B-5FA3-4936-A338-A432D878CB7F}" srcOrd="2" destOrd="0" presId="urn:microsoft.com/office/officeart/2005/8/layout/hList2"/>
    <dgm:cxn modelId="{201489F8-BB12-4E53-ACBA-9D5D73CC3B5E}" type="presParOf" srcId="{8EAC0790-E225-4FF2-AD68-91F75F7C6932}" destId="{23696113-F3D4-4B09-B191-70FA0B739747}" srcOrd="1" destOrd="0" presId="urn:microsoft.com/office/officeart/2005/8/layout/hList2"/>
    <dgm:cxn modelId="{235723B0-A2B8-40F0-B915-9BFAA66939D4}" type="presParOf" srcId="{8EAC0790-E225-4FF2-AD68-91F75F7C6932}" destId="{E4276D94-9FBB-4652-A25D-D2CFD2752B23}" srcOrd="2" destOrd="0" presId="urn:microsoft.com/office/officeart/2005/8/layout/hList2"/>
    <dgm:cxn modelId="{37B01BAF-0D34-44D8-BA14-C4C1CE01FF3A}" type="presParOf" srcId="{E4276D94-9FBB-4652-A25D-D2CFD2752B23}" destId="{F1BF95ED-01D8-4F8B-868A-921523CCC9AD}" srcOrd="0" destOrd="0" presId="urn:microsoft.com/office/officeart/2005/8/layout/hList2"/>
    <dgm:cxn modelId="{FDA6C2F8-3A09-4BCF-9D7F-CF7C6461C65F}" type="presParOf" srcId="{E4276D94-9FBB-4652-A25D-D2CFD2752B23}" destId="{7D9B830E-EFA0-41CD-9A63-DDAD91C20674}" srcOrd="1" destOrd="0" presId="urn:microsoft.com/office/officeart/2005/8/layout/hList2"/>
    <dgm:cxn modelId="{A101D780-2A13-4985-8CB9-B733A8B7055D}" type="presParOf" srcId="{E4276D94-9FBB-4652-A25D-D2CFD2752B23}" destId="{4BB80486-80C2-474D-9F0D-ADDB3AC10F8D}" srcOrd="2" destOrd="0" presId="urn:microsoft.com/office/officeart/2005/8/layout/hList2"/>
  </dgm:cxnLst>
  <dgm:bg/>
  <dgm:whole/>
</dgm:dataModel>
</file>

<file path=ppt/diagrams/data15.xml><?xml version="1.0" encoding="utf-8"?>
<dgm:dataModel xmlns:dgm="http://schemas.openxmlformats.org/drawingml/2006/diagram" xmlns:a="http://schemas.openxmlformats.org/drawingml/2006/main">
  <dgm:ptLst>
    <dgm:pt modelId="{277EAF7A-E6D1-4E4B-8224-993E39C4D539}" type="doc">
      <dgm:prSet loTypeId="urn:microsoft.com/office/officeart/2005/8/layout/hList2" loCatId="list" qsTypeId="urn:microsoft.com/office/officeart/2005/8/quickstyle/3d4" qsCatId="3D" csTypeId="urn:microsoft.com/office/officeart/2005/8/colors/accent1_2" csCatId="accent1" phldr="1"/>
      <dgm:spPr/>
      <dgm:t>
        <a:bodyPr/>
        <a:lstStyle/>
        <a:p>
          <a:endParaRPr lang="en-GB"/>
        </a:p>
      </dgm:t>
    </dgm:pt>
    <dgm:pt modelId="{72603AD8-4756-44EC-AEA1-697E6128001D}">
      <dgm:prSet phldrT="[Text]"/>
      <dgm:spPr/>
      <dgm:t>
        <a:bodyPr/>
        <a:lstStyle/>
        <a:p>
          <a:r>
            <a:rPr lang="en-ZA" dirty="0" smtClean="0"/>
            <a:t>Text</a:t>
          </a:r>
          <a:endParaRPr lang="en-GB" dirty="0"/>
        </a:p>
      </dgm:t>
    </dgm:pt>
    <dgm:pt modelId="{E9F29F7D-2488-4EB9-8CBE-2DDE5B2D39F9}" type="parTrans" cxnId="{D542289D-0A3F-4908-9AF2-7822DB47C666}">
      <dgm:prSet/>
      <dgm:spPr/>
      <dgm:t>
        <a:bodyPr/>
        <a:lstStyle/>
        <a:p>
          <a:endParaRPr lang="en-GB"/>
        </a:p>
      </dgm:t>
    </dgm:pt>
    <dgm:pt modelId="{C3B6C447-65E1-4C9A-A3F9-BCC89D622058}" type="sibTrans" cxnId="{D542289D-0A3F-4908-9AF2-7822DB47C666}">
      <dgm:prSet/>
      <dgm:spPr/>
      <dgm:t>
        <a:bodyPr/>
        <a:lstStyle/>
        <a:p>
          <a:endParaRPr lang="en-GB"/>
        </a:p>
      </dgm:t>
    </dgm:pt>
    <dgm:pt modelId="{842ABC35-6E61-4DB8-8C74-0627667F13A7}">
      <dgm:prSet phldrT="[Text]" custT="1"/>
      <dgm:spPr/>
      <dgm:t>
        <a:bodyPr/>
        <a:lstStyle/>
        <a:p>
          <a:r>
            <a:rPr lang="en-ZA" sz="2000" dirty="0" err="1" smtClean="0"/>
            <a:t>G2P</a:t>
          </a:r>
          <a:endParaRPr lang="en-GB" sz="2000" dirty="0"/>
        </a:p>
      </dgm:t>
    </dgm:pt>
    <dgm:pt modelId="{0AF9F4CD-912F-423E-ADE2-4EDF8E40550B}" type="parTrans" cxnId="{A0D3494A-4202-40E4-9044-96941CDDC1E0}">
      <dgm:prSet/>
      <dgm:spPr/>
      <dgm:t>
        <a:bodyPr/>
        <a:lstStyle/>
        <a:p>
          <a:endParaRPr lang="en-GB"/>
        </a:p>
      </dgm:t>
    </dgm:pt>
    <dgm:pt modelId="{EDA712D9-B54E-40C6-A702-F684603722B1}" type="sibTrans" cxnId="{A0D3494A-4202-40E4-9044-96941CDDC1E0}">
      <dgm:prSet/>
      <dgm:spPr/>
      <dgm:t>
        <a:bodyPr/>
        <a:lstStyle/>
        <a:p>
          <a:endParaRPr lang="en-GB"/>
        </a:p>
      </dgm:t>
    </dgm:pt>
    <dgm:pt modelId="{AEAA5DED-9647-418C-BDD4-3DB3E7CE062B}">
      <dgm:prSet phldrT="[Text]"/>
      <dgm:spPr/>
      <dgm:t>
        <a:bodyPr/>
        <a:lstStyle/>
        <a:p>
          <a:r>
            <a:rPr lang="en-ZA" dirty="0" smtClean="0"/>
            <a:t>Speech</a:t>
          </a:r>
          <a:endParaRPr lang="en-GB" dirty="0"/>
        </a:p>
      </dgm:t>
    </dgm:pt>
    <dgm:pt modelId="{6F5316F3-901B-4A9C-83AE-1C2D1A34FE3B}" type="parTrans" cxnId="{0ACEABBC-21C1-4F5D-91C0-BA2C00B89082}">
      <dgm:prSet/>
      <dgm:spPr/>
      <dgm:t>
        <a:bodyPr/>
        <a:lstStyle/>
        <a:p>
          <a:endParaRPr lang="en-GB"/>
        </a:p>
      </dgm:t>
    </dgm:pt>
    <dgm:pt modelId="{60B65BF1-5BFE-4A42-A650-9510FF41AEB4}" type="sibTrans" cxnId="{0ACEABBC-21C1-4F5D-91C0-BA2C00B89082}">
      <dgm:prSet/>
      <dgm:spPr/>
      <dgm:t>
        <a:bodyPr/>
        <a:lstStyle/>
        <a:p>
          <a:endParaRPr lang="en-GB"/>
        </a:p>
      </dgm:t>
    </dgm:pt>
    <dgm:pt modelId="{6EB624BC-3933-43C9-82B9-0CCD0ED271DF}">
      <dgm:prSet phldrT="[Text]" custT="1"/>
      <dgm:spPr/>
      <dgm:t>
        <a:bodyPr/>
        <a:lstStyle/>
        <a:p>
          <a:r>
            <a:rPr lang="en-ZA" sz="2000" dirty="0" smtClean="0"/>
            <a:t>Complete ASR</a:t>
          </a:r>
          <a:endParaRPr lang="en-GB" sz="2000" dirty="0"/>
        </a:p>
      </dgm:t>
    </dgm:pt>
    <dgm:pt modelId="{A1A2B045-E2FF-48E1-BC6D-818FD7AB30D6}" type="parTrans" cxnId="{C7762B2A-1024-47F6-AA6C-8BFD405C1147}">
      <dgm:prSet/>
      <dgm:spPr/>
      <dgm:t>
        <a:bodyPr/>
        <a:lstStyle/>
        <a:p>
          <a:endParaRPr lang="en-GB"/>
        </a:p>
      </dgm:t>
    </dgm:pt>
    <dgm:pt modelId="{F6F7F6E1-4244-425C-8342-3D2D420F658C}" type="sibTrans" cxnId="{C7762B2A-1024-47F6-AA6C-8BFD405C1147}">
      <dgm:prSet/>
      <dgm:spPr/>
      <dgm:t>
        <a:bodyPr/>
        <a:lstStyle/>
        <a:p>
          <a:endParaRPr lang="en-GB"/>
        </a:p>
      </dgm:t>
    </dgm:pt>
    <dgm:pt modelId="{C25DD62B-F4F8-414E-A359-C39FCB464077}">
      <dgm:prSet phldrT="[Text]" custT="1"/>
      <dgm:spPr/>
      <dgm:t>
        <a:bodyPr/>
        <a:lstStyle/>
        <a:p>
          <a:r>
            <a:rPr lang="en-ZA" sz="2000" dirty="0" smtClean="0"/>
            <a:t>Text pre-processing</a:t>
          </a:r>
          <a:endParaRPr lang="en-GB" sz="2000" dirty="0"/>
        </a:p>
      </dgm:t>
    </dgm:pt>
    <dgm:pt modelId="{C7908A52-6239-4A7F-8BFA-FF4591D23FC5}" type="parTrans" cxnId="{D02B61CA-6AE0-4958-BF2F-C8B6AE403F84}">
      <dgm:prSet/>
      <dgm:spPr/>
      <dgm:t>
        <a:bodyPr/>
        <a:lstStyle/>
        <a:p>
          <a:endParaRPr lang="en-GB"/>
        </a:p>
      </dgm:t>
    </dgm:pt>
    <dgm:pt modelId="{CB3AD627-DF09-4F6A-BE3E-74496195A2E1}" type="sibTrans" cxnId="{D02B61CA-6AE0-4958-BF2F-C8B6AE403F84}">
      <dgm:prSet/>
      <dgm:spPr/>
      <dgm:t>
        <a:bodyPr/>
        <a:lstStyle/>
        <a:p>
          <a:endParaRPr lang="en-GB"/>
        </a:p>
      </dgm:t>
    </dgm:pt>
    <dgm:pt modelId="{92F34449-797B-4525-94E7-AA3619E3F058}">
      <dgm:prSet phldrT="[Text]" custT="1"/>
      <dgm:spPr/>
      <dgm:t>
        <a:bodyPr/>
        <a:lstStyle/>
        <a:p>
          <a:r>
            <a:rPr lang="en-ZA" sz="2000" dirty="0" smtClean="0"/>
            <a:t>Normalisation</a:t>
          </a:r>
          <a:endParaRPr lang="en-GB" sz="2000" dirty="0"/>
        </a:p>
      </dgm:t>
    </dgm:pt>
    <dgm:pt modelId="{EE77C788-F579-4519-A5F7-215290BCA33A}" type="parTrans" cxnId="{6195A926-BDE4-4B01-9326-95F8481853FC}">
      <dgm:prSet/>
      <dgm:spPr/>
      <dgm:t>
        <a:bodyPr/>
        <a:lstStyle/>
        <a:p>
          <a:endParaRPr lang="en-GB"/>
        </a:p>
      </dgm:t>
    </dgm:pt>
    <dgm:pt modelId="{AE5B7FDB-6CAF-42B0-8352-4099CEF57685}" type="sibTrans" cxnId="{6195A926-BDE4-4B01-9326-95F8481853FC}">
      <dgm:prSet/>
      <dgm:spPr/>
      <dgm:t>
        <a:bodyPr/>
        <a:lstStyle/>
        <a:p>
          <a:endParaRPr lang="en-GB"/>
        </a:p>
      </dgm:t>
    </dgm:pt>
    <dgm:pt modelId="{28C88FD9-1A99-47A9-A0C3-5F6E14FB8963}">
      <dgm:prSet phldrT="[Text]" custT="1"/>
      <dgm:spPr/>
      <dgm:t>
        <a:bodyPr/>
        <a:lstStyle/>
        <a:p>
          <a:r>
            <a:rPr lang="en-ZA" sz="2000" dirty="0" smtClean="0"/>
            <a:t>Morphological analysis</a:t>
          </a:r>
          <a:endParaRPr lang="en-GB" sz="2000" dirty="0"/>
        </a:p>
      </dgm:t>
    </dgm:pt>
    <dgm:pt modelId="{3EE836C7-882A-4291-B842-95629293EC35}" type="parTrans" cxnId="{692425FC-0512-44C5-9549-2A79BAE36359}">
      <dgm:prSet/>
      <dgm:spPr/>
      <dgm:t>
        <a:bodyPr/>
        <a:lstStyle/>
        <a:p>
          <a:endParaRPr lang="en-GB"/>
        </a:p>
      </dgm:t>
    </dgm:pt>
    <dgm:pt modelId="{2B92D4E7-9EC8-4ED5-A8D8-3517E002E649}" type="sibTrans" cxnId="{692425FC-0512-44C5-9549-2A79BAE36359}">
      <dgm:prSet/>
      <dgm:spPr/>
      <dgm:t>
        <a:bodyPr/>
        <a:lstStyle/>
        <a:p>
          <a:endParaRPr lang="en-GB"/>
        </a:p>
      </dgm:t>
    </dgm:pt>
    <dgm:pt modelId="{3DB13CF6-C268-4063-BA70-C79052AE2634}">
      <dgm:prSet phldrT="[Text]" custT="1"/>
      <dgm:spPr/>
      <dgm:t>
        <a:bodyPr/>
        <a:lstStyle/>
        <a:p>
          <a:r>
            <a:rPr lang="en-ZA" sz="2000" dirty="0" smtClean="0"/>
            <a:t>POS tagging</a:t>
          </a:r>
          <a:endParaRPr lang="en-GB" sz="2000" dirty="0"/>
        </a:p>
      </dgm:t>
    </dgm:pt>
    <dgm:pt modelId="{83E9889F-3C6D-4916-AD4F-E3191D2FBAC0}" type="parTrans" cxnId="{424A9EED-3170-424C-846F-E71CE512B1BE}">
      <dgm:prSet/>
      <dgm:spPr/>
      <dgm:t>
        <a:bodyPr/>
        <a:lstStyle/>
        <a:p>
          <a:endParaRPr lang="en-GB"/>
        </a:p>
      </dgm:t>
    </dgm:pt>
    <dgm:pt modelId="{36815765-2B8B-4CB2-881C-61883D4B42AB}" type="sibTrans" cxnId="{424A9EED-3170-424C-846F-E71CE512B1BE}">
      <dgm:prSet/>
      <dgm:spPr/>
      <dgm:t>
        <a:bodyPr/>
        <a:lstStyle/>
        <a:p>
          <a:endParaRPr lang="en-GB"/>
        </a:p>
      </dgm:t>
    </dgm:pt>
    <dgm:pt modelId="{5ED2E6B0-F5E0-428A-BE6D-4240A9214E87}">
      <dgm:prSet phldrT="[Text]" custT="1"/>
      <dgm:spPr/>
      <dgm:t>
        <a:bodyPr/>
        <a:lstStyle/>
        <a:p>
          <a:r>
            <a:rPr lang="en-ZA" sz="2000" dirty="0" smtClean="0"/>
            <a:t>Chunking</a:t>
          </a:r>
          <a:endParaRPr lang="en-GB" sz="2000" dirty="0"/>
        </a:p>
      </dgm:t>
    </dgm:pt>
    <dgm:pt modelId="{3828CA00-61EA-4259-8502-EF71CA81CDB2}" type="parTrans" cxnId="{7AA11927-42D1-4D00-BD3A-A507A06767F8}">
      <dgm:prSet/>
      <dgm:spPr/>
      <dgm:t>
        <a:bodyPr/>
        <a:lstStyle/>
        <a:p>
          <a:endParaRPr lang="en-GB"/>
        </a:p>
      </dgm:t>
    </dgm:pt>
    <dgm:pt modelId="{F15B4B9C-8404-4D6C-BC42-CE2E0938F8B0}" type="sibTrans" cxnId="{7AA11927-42D1-4D00-BD3A-A507A06767F8}">
      <dgm:prSet/>
      <dgm:spPr/>
      <dgm:t>
        <a:bodyPr/>
        <a:lstStyle/>
        <a:p>
          <a:endParaRPr lang="en-GB"/>
        </a:p>
      </dgm:t>
    </dgm:pt>
    <dgm:pt modelId="{3AA82DD9-FB0F-423F-97E4-ED3BD1D227CD}">
      <dgm:prSet phldrT="[Text]" custT="1"/>
      <dgm:spPr/>
      <dgm:t>
        <a:bodyPr/>
        <a:lstStyle/>
        <a:p>
          <a:r>
            <a:rPr lang="en-ZA" sz="2000" dirty="0" err="1" smtClean="0"/>
            <a:t>WSD</a:t>
          </a:r>
          <a:endParaRPr lang="en-GB" sz="2000" dirty="0"/>
        </a:p>
      </dgm:t>
    </dgm:pt>
    <dgm:pt modelId="{CCDD7DC8-E21E-4EBD-9B7B-F7AA29F3F3C8}" type="parTrans" cxnId="{95E3624F-39BA-48AB-8282-71082AD0E8D7}">
      <dgm:prSet/>
      <dgm:spPr/>
      <dgm:t>
        <a:bodyPr/>
        <a:lstStyle/>
        <a:p>
          <a:endParaRPr lang="en-GB"/>
        </a:p>
      </dgm:t>
    </dgm:pt>
    <dgm:pt modelId="{5EDC9B4B-CD3F-4D22-AB58-8004D47DC469}" type="sibTrans" cxnId="{95E3624F-39BA-48AB-8282-71082AD0E8D7}">
      <dgm:prSet/>
      <dgm:spPr/>
      <dgm:t>
        <a:bodyPr/>
        <a:lstStyle/>
        <a:p>
          <a:endParaRPr lang="en-GB"/>
        </a:p>
      </dgm:t>
    </dgm:pt>
    <dgm:pt modelId="{A5216CCA-CD93-4F09-A4F8-346E5396CC95}">
      <dgm:prSet phldrT="[Text]" custT="1"/>
      <dgm:spPr/>
      <dgm:t>
        <a:bodyPr/>
        <a:lstStyle/>
        <a:p>
          <a:r>
            <a:rPr lang="en-ZA" sz="2000" dirty="0" smtClean="0"/>
            <a:t>Language/dialect ID</a:t>
          </a:r>
          <a:endParaRPr lang="en-GB" sz="2000" dirty="0"/>
        </a:p>
      </dgm:t>
    </dgm:pt>
    <dgm:pt modelId="{E1A5B7C5-DCB2-4A44-9DD3-F1217F0B675B}" type="parTrans" cxnId="{2D868D97-5A7F-4390-ADF6-64B896319098}">
      <dgm:prSet/>
      <dgm:spPr/>
      <dgm:t>
        <a:bodyPr/>
        <a:lstStyle/>
        <a:p>
          <a:endParaRPr lang="en-GB"/>
        </a:p>
      </dgm:t>
    </dgm:pt>
    <dgm:pt modelId="{1B6FA4E2-F42A-4F37-B526-EAF049B1B3E7}" type="sibTrans" cxnId="{2D868D97-5A7F-4390-ADF6-64B896319098}">
      <dgm:prSet/>
      <dgm:spPr/>
      <dgm:t>
        <a:bodyPr/>
        <a:lstStyle/>
        <a:p>
          <a:endParaRPr lang="en-GB"/>
        </a:p>
      </dgm:t>
    </dgm:pt>
    <dgm:pt modelId="{B3AE1D65-F306-48DF-8BE5-AA323C3FC9DF}">
      <dgm:prSet phldrT="[Text]" custT="1"/>
      <dgm:spPr/>
      <dgm:t>
        <a:bodyPr/>
        <a:lstStyle/>
        <a:p>
          <a:r>
            <a:rPr lang="en-ZA" sz="2000" dirty="0" smtClean="0"/>
            <a:t>Non-native ASR</a:t>
          </a:r>
          <a:endParaRPr lang="en-GB" sz="2000" dirty="0"/>
        </a:p>
      </dgm:t>
    </dgm:pt>
    <dgm:pt modelId="{BCD29D93-F344-4E75-8D6E-8305E8282A23}" type="parTrans" cxnId="{5C17D47D-3C99-41D2-AFEE-8C3BB249BD6C}">
      <dgm:prSet/>
      <dgm:spPr/>
      <dgm:t>
        <a:bodyPr/>
        <a:lstStyle/>
        <a:p>
          <a:endParaRPr lang="en-GB"/>
        </a:p>
      </dgm:t>
    </dgm:pt>
    <dgm:pt modelId="{E1DADAD7-3590-4786-8B96-DEFAD2F85C6C}" type="sibTrans" cxnId="{5C17D47D-3C99-41D2-AFEE-8C3BB249BD6C}">
      <dgm:prSet/>
      <dgm:spPr/>
      <dgm:t>
        <a:bodyPr/>
        <a:lstStyle/>
        <a:p>
          <a:endParaRPr lang="en-GB"/>
        </a:p>
      </dgm:t>
    </dgm:pt>
    <dgm:pt modelId="{5FC8934D-6A58-4220-9B9A-B5BF3DE3BE79}">
      <dgm:prSet phldrT="[Text]" custT="1"/>
      <dgm:spPr/>
      <dgm:t>
        <a:bodyPr/>
        <a:lstStyle/>
        <a:p>
          <a:endParaRPr lang="en-GB" sz="2000" dirty="0"/>
        </a:p>
      </dgm:t>
    </dgm:pt>
    <dgm:pt modelId="{B0B4C90A-AFDC-4612-B66E-E260A0ABEB65}" type="parTrans" cxnId="{CB18F850-4148-46A4-A246-347FB92EAD51}">
      <dgm:prSet/>
      <dgm:spPr/>
      <dgm:t>
        <a:bodyPr/>
        <a:lstStyle/>
        <a:p>
          <a:endParaRPr lang="en-GB"/>
        </a:p>
      </dgm:t>
    </dgm:pt>
    <dgm:pt modelId="{783AFFAA-770E-4E2D-8F54-25A1CE91B69E}" type="sibTrans" cxnId="{CB18F850-4148-46A4-A246-347FB92EAD51}">
      <dgm:prSet/>
      <dgm:spPr/>
      <dgm:t>
        <a:bodyPr/>
        <a:lstStyle/>
        <a:p>
          <a:endParaRPr lang="en-GB"/>
        </a:p>
      </dgm:t>
    </dgm:pt>
    <dgm:pt modelId="{DB0BD000-DCF8-4C68-8725-E8BEF2311010}">
      <dgm:prSet phldrT="[Text]" custT="1"/>
      <dgm:spPr/>
      <dgm:t>
        <a:bodyPr/>
        <a:lstStyle/>
        <a:p>
          <a:r>
            <a:rPr lang="en-ZA" sz="2000" dirty="0" smtClean="0"/>
            <a:t>Complete TTS</a:t>
          </a:r>
          <a:endParaRPr lang="en-GB" sz="2000" dirty="0"/>
        </a:p>
      </dgm:t>
    </dgm:pt>
    <dgm:pt modelId="{9296066F-FB04-4D4D-84EA-BDC2AA43A66B}" type="parTrans" cxnId="{3E7E41C4-461D-4B0B-A773-F6AC3DFB6D39}">
      <dgm:prSet/>
      <dgm:spPr/>
      <dgm:t>
        <a:bodyPr/>
        <a:lstStyle/>
        <a:p>
          <a:endParaRPr lang="en-GB"/>
        </a:p>
      </dgm:t>
    </dgm:pt>
    <dgm:pt modelId="{1C4C65F4-5F5B-4A8B-B2A4-ED535A0D9038}" type="sibTrans" cxnId="{3E7E41C4-461D-4B0B-A773-F6AC3DFB6D39}">
      <dgm:prSet/>
      <dgm:spPr/>
      <dgm:t>
        <a:bodyPr/>
        <a:lstStyle/>
        <a:p>
          <a:endParaRPr lang="en-GB"/>
        </a:p>
      </dgm:t>
    </dgm:pt>
    <dgm:pt modelId="{44A99A83-C310-4634-82F3-59E6620BDCDA}">
      <dgm:prSet phldrT="[Text]" custT="1"/>
      <dgm:spPr/>
      <dgm:t>
        <a:bodyPr/>
        <a:lstStyle/>
        <a:p>
          <a:endParaRPr lang="en-GB" sz="2000" dirty="0"/>
        </a:p>
      </dgm:t>
    </dgm:pt>
    <dgm:pt modelId="{1A7B00F7-ED36-45DF-8179-43F6904997B1}" type="parTrans" cxnId="{3FDA5E94-DA5F-4024-A1C2-40CEBAB2807F}">
      <dgm:prSet/>
      <dgm:spPr/>
      <dgm:t>
        <a:bodyPr/>
        <a:lstStyle/>
        <a:p>
          <a:endParaRPr lang="en-GB"/>
        </a:p>
      </dgm:t>
    </dgm:pt>
    <dgm:pt modelId="{1D2B81ED-56B7-42FD-8875-8FC978208DBC}" type="sibTrans" cxnId="{3FDA5E94-DA5F-4024-A1C2-40CEBAB2807F}">
      <dgm:prSet/>
      <dgm:spPr/>
      <dgm:t>
        <a:bodyPr/>
        <a:lstStyle/>
        <a:p>
          <a:endParaRPr lang="en-GB"/>
        </a:p>
      </dgm:t>
    </dgm:pt>
    <dgm:pt modelId="{29B21C75-FB22-43C1-9F0C-24AC448CFDD9}">
      <dgm:prSet phldrT="[Text]" custT="1"/>
      <dgm:spPr/>
      <dgm:t>
        <a:bodyPr/>
        <a:lstStyle/>
        <a:p>
          <a:endParaRPr lang="en-GB" sz="2000" dirty="0"/>
        </a:p>
      </dgm:t>
    </dgm:pt>
    <dgm:pt modelId="{F93E43FD-BF71-4530-B60B-AB112F689901}" type="parTrans" cxnId="{64F3C65B-DD3E-4554-848D-2DF2FDA59930}">
      <dgm:prSet/>
      <dgm:spPr/>
      <dgm:t>
        <a:bodyPr/>
        <a:lstStyle/>
        <a:p>
          <a:endParaRPr lang="en-GB"/>
        </a:p>
      </dgm:t>
    </dgm:pt>
    <dgm:pt modelId="{8404B454-C0DD-46C9-8EDB-2BDD441D07C5}" type="sibTrans" cxnId="{64F3C65B-DD3E-4554-848D-2DF2FDA59930}">
      <dgm:prSet/>
      <dgm:spPr/>
      <dgm:t>
        <a:bodyPr/>
        <a:lstStyle/>
        <a:p>
          <a:endParaRPr lang="en-GB"/>
        </a:p>
      </dgm:t>
    </dgm:pt>
    <dgm:pt modelId="{6C80045D-32A0-48A9-A13D-F2502B47B0C6}">
      <dgm:prSet phldrT="[Text]" custT="1"/>
      <dgm:spPr/>
      <dgm:t>
        <a:bodyPr/>
        <a:lstStyle/>
        <a:p>
          <a:r>
            <a:rPr lang="en-ZA" sz="2000" dirty="0" smtClean="0"/>
            <a:t>Speaker ID</a:t>
          </a:r>
          <a:endParaRPr lang="en-GB" sz="2000" dirty="0"/>
        </a:p>
      </dgm:t>
    </dgm:pt>
    <dgm:pt modelId="{28A9285E-4845-4F7E-ACB1-2FB3D15A978B}" type="parTrans" cxnId="{EC30DE82-35EA-4621-BBC8-8F85815C20FC}">
      <dgm:prSet/>
      <dgm:spPr/>
      <dgm:t>
        <a:bodyPr/>
        <a:lstStyle/>
        <a:p>
          <a:endParaRPr lang="en-GB"/>
        </a:p>
      </dgm:t>
    </dgm:pt>
    <dgm:pt modelId="{7755BBF3-9EE7-4E98-ADA6-E385812B026A}" type="sibTrans" cxnId="{EC30DE82-35EA-4621-BBC8-8F85815C20FC}">
      <dgm:prSet/>
      <dgm:spPr/>
      <dgm:t>
        <a:bodyPr/>
        <a:lstStyle/>
        <a:p>
          <a:endParaRPr lang="en-GB"/>
        </a:p>
      </dgm:t>
    </dgm:pt>
    <dgm:pt modelId="{FFB2E9EF-3357-4365-B2F3-0E38E38969D1}">
      <dgm:prSet phldrT="[Text]" custT="1"/>
      <dgm:spPr/>
      <dgm:t>
        <a:bodyPr/>
        <a:lstStyle/>
        <a:p>
          <a:endParaRPr lang="en-GB" sz="2000" dirty="0"/>
        </a:p>
      </dgm:t>
    </dgm:pt>
    <dgm:pt modelId="{7C86F19B-466E-49D4-A2B4-F670C884BC9E}" type="parTrans" cxnId="{4F85AE8D-6D54-4944-94DE-5C1DB3044261}">
      <dgm:prSet/>
      <dgm:spPr/>
      <dgm:t>
        <a:bodyPr/>
        <a:lstStyle/>
        <a:p>
          <a:endParaRPr lang="en-GB"/>
        </a:p>
      </dgm:t>
    </dgm:pt>
    <dgm:pt modelId="{9D3D3FDA-741D-4F9C-9125-D76390EF4017}" type="sibTrans" cxnId="{4F85AE8D-6D54-4944-94DE-5C1DB3044261}">
      <dgm:prSet/>
      <dgm:spPr/>
      <dgm:t>
        <a:bodyPr/>
        <a:lstStyle/>
        <a:p>
          <a:endParaRPr lang="en-GB"/>
        </a:p>
      </dgm:t>
    </dgm:pt>
    <dgm:pt modelId="{312BC745-8790-4D1C-A1A7-C2FC1276A04A}">
      <dgm:prSet phldrT="[Text]" custT="1"/>
      <dgm:spPr/>
      <dgm:t>
        <a:bodyPr/>
        <a:lstStyle/>
        <a:p>
          <a:r>
            <a:rPr lang="en-ZA" sz="2000" dirty="0" err="1" smtClean="0"/>
            <a:t>Diarisation</a:t>
          </a:r>
          <a:endParaRPr lang="en-GB" sz="2000" dirty="0"/>
        </a:p>
      </dgm:t>
    </dgm:pt>
    <dgm:pt modelId="{5B5EE4B8-081A-4E4D-B49C-1066397833E0}" type="parTrans" cxnId="{4072E165-39F0-476B-96CE-9D2561EF7FE2}">
      <dgm:prSet/>
      <dgm:spPr/>
      <dgm:t>
        <a:bodyPr/>
        <a:lstStyle/>
        <a:p>
          <a:endParaRPr lang="en-GB"/>
        </a:p>
      </dgm:t>
    </dgm:pt>
    <dgm:pt modelId="{066AB64F-3B15-4B80-AC60-54B166A2B725}" type="sibTrans" cxnId="{4072E165-39F0-476B-96CE-9D2561EF7FE2}">
      <dgm:prSet/>
      <dgm:spPr/>
      <dgm:t>
        <a:bodyPr/>
        <a:lstStyle/>
        <a:p>
          <a:endParaRPr lang="en-GB"/>
        </a:p>
      </dgm:t>
    </dgm:pt>
    <dgm:pt modelId="{256EA17F-FF40-431F-974C-5093F66A2CCD}">
      <dgm:prSet phldrT="[Text]" custT="1"/>
      <dgm:spPr/>
      <dgm:t>
        <a:bodyPr/>
        <a:lstStyle/>
        <a:p>
          <a:r>
            <a:rPr lang="en-ZA" sz="2000" dirty="0" smtClean="0"/>
            <a:t>Language ID</a:t>
          </a:r>
          <a:endParaRPr lang="en-GB" sz="2000" dirty="0"/>
        </a:p>
      </dgm:t>
    </dgm:pt>
    <dgm:pt modelId="{AA1066D8-3F48-4987-8517-139991F8382D}" type="parTrans" cxnId="{FAD67BC0-4700-4272-89A4-06764D4D5F63}">
      <dgm:prSet/>
      <dgm:spPr/>
      <dgm:t>
        <a:bodyPr/>
        <a:lstStyle/>
        <a:p>
          <a:endParaRPr lang="en-GB"/>
        </a:p>
      </dgm:t>
    </dgm:pt>
    <dgm:pt modelId="{BAABCE19-7645-4364-9EA6-6C879768630F}" type="sibTrans" cxnId="{FAD67BC0-4700-4272-89A4-06764D4D5F63}">
      <dgm:prSet/>
      <dgm:spPr/>
      <dgm:t>
        <a:bodyPr/>
        <a:lstStyle/>
        <a:p>
          <a:endParaRPr lang="en-GB"/>
        </a:p>
      </dgm:t>
    </dgm:pt>
    <dgm:pt modelId="{00FC1F84-7765-43B7-A0C9-F27C337FC2E1}">
      <dgm:prSet phldrT="[Text]" custT="1"/>
      <dgm:spPr/>
      <dgm:t>
        <a:bodyPr/>
        <a:lstStyle/>
        <a:p>
          <a:r>
            <a:rPr lang="en-ZA" sz="2000" dirty="0" smtClean="0"/>
            <a:t>Confidence measures</a:t>
          </a:r>
          <a:endParaRPr lang="en-GB" sz="2000" dirty="0"/>
        </a:p>
      </dgm:t>
    </dgm:pt>
    <dgm:pt modelId="{4997E433-5DEC-4D2E-8997-9DD281482D03}" type="parTrans" cxnId="{193BCDD5-715D-458C-94DF-B5923F44DA6A}">
      <dgm:prSet/>
      <dgm:spPr/>
      <dgm:t>
        <a:bodyPr/>
        <a:lstStyle/>
        <a:p>
          <a:endParaRPr lang="en-GB"/>
        </a:p>
      </dgm:t>
    </dgm:pt>
    <dgm:pt modelId="{BF4A155F-3FF1-4BC1-A971-9D1AAB9073F9}" type="sibTrans" cxnId="{193BCDD5-715D-458C-94DF-B5923F44DA6A}">
      <dgm:prSet/>
      <dgm:spPr/>
      <dgm:t>
        <a:bodyPr/>
        <a:lstStyle/>
        <a:p>
          <a:endParaRPr lang="en-GB"/>
        </a:p>
      </dgm:t>
    </dgm:pt>
    <dgm:pt modelId="{8EAC0790-E225-4FF2-AD68-91F75F7C6932}" type="pres">
      <dgm:prSet presAssocID="{277EAF7A-E6D1-4E4B-8224-993E39C4D539}" presName="linearFlow" presStyleCnt="0">
        <dgm:presLayoutVars>
          <dgm:dir/>
          <dgm:animLvl val="lvl"/>
          <dgm:resizeHandles/>
        </dgm:presLayoutVars>
      </dgm:prSet>
      <dgm:spPr/>
      <dgm:t>
        <a:bodyPr/>
        <a:lstStyle/>
        <a:p>
          <a:endParaRPr lang="en-GB"/>
        </a:p>
      </dgm:t>
    </dgm:pt>
    <dgm:pt modelId="{75EFAB7C-CC6E-4C64-A810-141AC39916D5}" type="pres">
      <dgm:prSet presAssocID="{72603AD8-4756-44EC-AEA1-697E6128001D}" presName="compositeNode" presStyleCnt="0">
        <dgm:presLayoutVars>
          <dgm:bulletEnabled val="1"/>
        </dgm:presLayoutVars>
      </dgm:prSet>
      <dgm:spPr/>
    </dgm:pt>
    <dgm:pt modelId="{B99262AC-571C-4FCD-BE3D-B2614D5DB4B6}" type="pres">
      <dgm:prSet presAssocID="{72603AD8-4756-44EC-AEA1-697E6128001D}" presName="image" presStyleLbl="fgImgPlace1" presStyleIdx="0" presStyleCnt="2"/>
      <dgm:spPr>
        <a:blipFill rotWithShape="0">
          <a:blip xmlns:r="http://schemas.openxmlformats.org/officeDocument/2006/relationships" r:embed="rId1"/>
          <a:stretch>
            <a:fillRect/>
          </a:stretch>
        </a:blipFill>
      </dgm:spPr>
    </dgm:pt>
    <dgm:pt modelId="{71B28B1C-E776-41ED-A4E1-4C63734E875C}" type="pres">
      <dgm:prSet presAssocID="{72603AD8-4756-44EC-AEA1-697E6128001D}" presName="childNode" presStyleLbl="node1" presStyleIdx="0" presStyleCnt="2">
        <dgm:presLayoutVars>
          <dgm:bulletEnabled val="1"/>
        </dgm:presLayoutVars>
      </dgm:prSet>
      <dgm:spPr/>
      <dgm:t>
        <a:bodyPr/>
        <a:lstStyle/>
        <a:p>
          <a:endParaRPr lang="en-GB"/>
        </a:p>
      </dgm:t>
    </dgm:pt>
    <dgm:pt modelId="{F2C2D59B-5FA3-4936-A338-A432D878CB7F}" type="pres">
      <dgm:prSet presAssocID="{72603AD8-4756-44EC-AEA1-697E6128001D}" presName="parentNode" presStyleLbl="revTx" presStyleIdx="0" presStyleCnt="2">
        <dgm:presLayoutVars>
          <dgm:chMax val="0"/>
          <dgm:bulletEnabled val="1"/>
        </dgm:presLayoutVars>
      </dgm:prSet>
      <dgm:spPr/>
      <dgm:t>
        <a:bodyPr/>
        <a:lstStyle/>
        <a:p>
          <a:endParaRPr lang="en-GB"/>
        </a:p>
      </dgm:t>
    </dgm:pt>
    <dgm:pt modelId="{23696113-F3D4-4B09-B191-70FA0B739747}" type="pres">
      <dgm:prSet presAssocID="{C3B6C447-65E1-4C9A-A3F9-BCC89D622058}" presName="sibTrans" presStyleCnt="0"/>
      <dgm:spPr/>
    </dgm:pt>
    <dgm:pt modelId="{E4276D94-9FBB-4652-A25D-D2CFD2752B23}" type="pres">
      <dgm:prSet presAssocID="{AEAA5DED-9647-418C-BDD4-3DB3E7CE062B}" presName="compositeNode" presStyleCnt="0">
        <dgm:presLayoutVars>
          <dgm:bulletEnabled val="1"/>
        </dgm:presLayoutVars>
      </dgm:prSet>
      <dgm:spPr/>
    </dgm:pt>
    <dgm:pt modelId="{F1BF95ED-01D8-4F8B-868A-921523CCC9AD}" type="pres">
      <dgm:prSet presAssocID="{AEAA5DED-9647-418C-BDD4-3DB3E7CE062B}" presName="image" presStyleLbl="fgImgPlace1" presStyleIdx="1" presStyleCnt="2"/>
      <dgm:spPr>
        <a:blipFill rotWithShape="0">
          <a:blip xmlns:r="http://schemas.openxmlformats.org/officeDocument/2006/relationships" r:embed="rId2"/>
          <a:stretch>
            <a:fillRect/>
          </a:stretch>
        </a:blipFill>
      </dgm:spPr>
    </dgm:pt>
    <dgm:pt modelId="{7D9B830E-EFA0-41CD-9A63-DDAD91C20674}" type="pres">
      <dgm:prSet presAssocID="{AEAA5DED-9647-418C-BDD4-3DB3E7CE062B}" presName="childNode" presStyleLbl="node1" presStyleIdx="1" presStyleCnt="2">
        <dgm:presLayoutVars>
          <dgm:bulletEnabled val="1"/>
        </dgm:presLayoutVars>
      </dgm:prSet>
      <dgm:spPr/>
      <dgm:t>
        <a:bodyPr/>
        <a:lstStyle/>
        <a:p>
          <a:endParaRPr lang="en-GB"/>
        </a:p>
      </dgm:t>
    </dgm:pt>
    <dgm:pt modelId="{4BB80486-80C2-474D-9F0D-ADDB3AC10F8D}" type="pres">
      <dgm:prSet presAssocID="{AEAA5DED-9647-418C-BDD4-3DB3E7CE062B}" presName="parentNode" presStyleLbl="revTx" presStyleIdx="1" presStyleCnt="2">
        <dgm:presLayoutVars>
          <dgm:chMax val="0"/>
          <dgm:bulletEnabled val="1"/>
        </dgm:presLayoutVars>
      </dgm:prSet>
      <dgm:spPr/>
      <dgm:t>
        <a:bodyPr/>
        <a:lstStyle/>
        <a:p>
          <a:endParaRPr lang="en-GB"/>
        </a:p>
      </dgm:t>
    </dgm:pt>
  </dgm:ptLst>
  <dgm:cxnLst>
    <dgm:cxn modelId="{7AA11927-42D1-4D00-BD3A-A507A06767F8}" srcId="{72603AD8-4756-44EC-AEA1-697E6128001D}" destId="{5ED2E6B0-F5E0-428A-BE6D-4240A9214E87}" srcOrd="5" destOrd="0" parTransId="{3828CA00-61EA-4259-8502-EF71CA81CDB2}" sibTransId="{F15B4B9C-8404-4D6C-BC42-CE2E0938F8B0}"/>
    <dgm:cxn modelId="{D542289D-0A3F-4908-9AF2-7822DB47C666}" srcId="{277EAF7A-E6D1-4E4B-8224-993E39C4D539}" destId="{72603AD8-4756-44EC-AEA1-697E6128001D}" srcOrd="0" destOrd="0" parTransId="{E9F29F7D-2488-4EB9-8CBE-2DDE5B2D39F9}" sibTransId="{C3B6C447-65E1-4C9A-A3F9-BCC89D622058}"/>
    <dgm:cxn modelId="{F129007F-ECB1-480F-935E-75E986332C01}" type="presOf" srcId="{00FC1F84-7765-43B7-A0C9-F27C337FC2E1}" destId="{7D9B830E-EFA0-41CD-9A63-DDAD91C20674}" srcOrd="0" destOrd="3" presId="urn:microsoft.com/office/officeart/2005/8/layout/hList2"/>
    <dgm:cxn modelId="{FAD67BC0-4700-4272-89A4-06764D4D5F63}" srcId="{AEAA5DED-9647-418C-BDD4-3DB3E7CE062B}" destId="{256EA17F-FF40-431F-974C-5093F66A2CCD}" srcOrd="6" destOrd="0" parTransId="{AA1066D8-3F48-4987-8517-139991F8382D}" sibTransId="{BAABCE19-7645-4364-9EA6-6C879768630F}"/>
    <dgm:cxn modelId="{ED03BEE1-1EF0-49D3-B255-69D786728AF4}" type="presOf" srcId="{6C80045D-32A0-48A9-A13D-F2502B47B0C6}" destId="{7D9B830E-EFA0-41CD-9A63-DDAD91C20674}" srcOrd="0" destOrd="4" presId="urn:microsoft.com/office/officeart/2005/8/layout/hList2"/>
    <dgm:cxn modelId="{692425FC-0512-44C5-9549-2A79BAE36359}" srcId="{72603AD8-4756-44EC-AEA1-697E6128001D}" destId="{28C88FD9-1A99-47A9-A0C3-5F6E14FB8963}" srcOrd="3" destOrd="0" parTransId="{3EE836C7-882A-4291-B842-95629293EC35}" sibTransId="{2B92D4E7-9EC8-4ED5-A8D8-3517E002E649}"/>
    <dgm:cxn modelId="{B59B96F5-0BED-4587-AB74-6F0F4E5EF9D8}" type="presOf" srcId="{C25DD62B-F4F8-414E-A359-C39FCB464077}" destId="{71B28B1C-E776-41ED-A4E1-4C63734E875C}" srcOrd="0" destOrd="1" presId="urn:microsoft.com/office/officeart/2005/8/layout/hList2"/>
    <dgm:cxn modelId="{D02B61CA-6AE0-4958-BF2F-C8B6AE403F84}" srcId="{72603AD8-4756-44EC-AEA1-697E6128001D}" destId="{C25DD62B-F4F8-414E-A359-C39FCB464077}" srcOrd="1" destOrd="0" parTransId="{C7908A52-6239-4A7F-8BFA-FF4591D23FC5}" sibTransId="{CB3AD627-DF09-4F6A-BE3E-74496195A2E1}"/>
    <dgm:cxn modelId="{BBE6AACA-E15E-42BE-A2DA-08D14F78EF27}" type="presOf" srcId="{5FC8934D-6A58-4220-9B9A-B5BF3DE3BE79}" destId="{7D9B830E-EFA0-41CD-9A63-DDAD91C20674}" srcOrd="0" destOrd="10" presId="urn:microsoft.com/office/officeart/2005/8/layout/hList2"/>
    <dgm:cxn modelId="{5E5E238E-F329-447D-B982-F8957D9B78F4}" type="presOf" srcId="{B3AE1D65-F306-48DF-8BE5-AA323C3FC9DF}" destId="{7D9B830E-EFA0-41CD-9A63-DDAD91C20674}" srcOrd="0" destOrd="1" presId="urn:microsoft.com/office/officeart/2005/8/layout/hList2"/>
    <dgm:cxn modelId="{884D5231-5B6A-42D5-9BFD-2DF38FAD17C4}" type="presOf" srcId="{5ED2E6B0-F5E0-428A-BE6D-4240A9214E87}" destId="{71B28B1C-E776-41ED-A4E1-4C63734E875C}" srcOrd="0" destOrd="5" presId="urn:microsoft.com/office/officeart/2005/8/layout/hList2"/>
    <dgm:cxn modelId="{C7762B2A-1024-47F6-AA6C-8BFD405C1147}" srcId="{AEAA5DED-9647-418C-BDD4-3DB3E7CE062B}" destId="{6EB624BC-3933-43C9-82B9-0CCD0ED271DF}" srcOrd="0" destOrd="0" parTransId="{A1A2B045-E2FF-48E1-BC6D-818FD7AB30D6}" sibTransId="{F6F7F6E1-4244-425C-8342-3D2D420F658C}"/>
    <dgm:cxn modelId="{9B81E5BD-AAE6-4336-996E-C665E5331420}" type="presOf" srcId="{312BC745-8790-4D1C-A1A7-C2FC1276A04A}" destId="{7D9B830E-EFA0-41CD-9A63-DDAD91C20674}" srcOrd="0" destOrd="5" presId="urn:microsoft.com/office/officeart/2005/8/layout/hList2"/>
    <dgm:cxn modelId="{3E7E41C4-461D-4B0B-A773-F6AC3DFB6D39}" srcId="{AEAA5DED-9647-418C-BDD4-3DB3E7CE062B}" destId="{DB0BD000-DCF8-4C68-8725-E8BEF2311010}" srcOrd="2" destOrd="0" parTransId="{9296066F-FB04-4D4D-84EA-BDC2AA43A66B}" sibTransId="{1C4C65F4-5F5B-4A8B-B2A4-ED535A0D9038}"/>
    <dgm:cxn modelId="{DDBC347A-BDDC-466C-92D0-C6F1BA11DBB3}" type="presOf" srcId="{28C88FD9-1A99-47A9-A0C3-5F6E14FB8963}" destId="{71B28B1C-E776-41ED-A4E1-4C63734E875C}" srcOrd="0" destOrd="3" presId="urn:microsoft.com/office/officeart/2005/8/layout/hList2"/>
    <dgm:cxn modelId="{424A9EED-3170-424C-846F-E71CE512B1BE}" srcId="{72603AD8-4756-44EC-AEA1-697E6128001D}" destId="{3DB13CF6-C268-4063-BA70-C79052AE2634}" srcOrd="4" destOrd="0" parTransId="{83E9889F-3C6D-4916-AD4F-E3191D2FBAC0}" sibTransId="{36815765-2B8B-4CB2-881C-61883D4B42AB}"/>
    <dgm:cxn modelId="{A0D3494A-4202-40E4-9044-96941CDDC1E0}" srcId="{72603AD8-4756-44EC-AEA1-697E6128001D}" destId="{842ABC35-6E61-4DB8-8C74-0627667F13A7}" srcOrd="0" destOrd="0" parTransId="{0AF9F4CD-912F-423E-ADE2-4EDF8E40550B}" sibTransId="{EDA712D9-B54E-40C6-A702-F684603722B1}"/>
    <dgm:cxn modelId="{64F3C65B-DD3E-4554-848D-2DF2FDA59930}" srcId="{AEAA5DED-9647-418C-BDD4-3DB3E7CE062B}" destId="{29B21C75-FB22-43C1-9F0C-24AC448CFDD9}" srcOrd="8" destOrd="0" parTransId="{F93E43FD-BF71-4530-B60B-AB112F689901}" sibTransId="{8404B454-C0DD-46C9-8EDB-2BDD441D07C5}"/>
    <dgm:cxn modelId="{649B19E3-A6E4-4302-9EE1-981ABB8736AC}" type="presOf" srcId="{FFB2E9EF-3357-4365-B2F3-0E38E38969D1}" destId="{7D9B830E-EFA0-41CD-9A63-DDAD91C20674}" srcOrd="0" destOrd="7" presId="urn:microsoft.com/office/officeart/2005/8/layout/hList2"/>
    <dgm:cxn modelId="{5C17D47D-3C99-41D2-AFEE-8C3BB249BD6C}" srcId="{AEAA5DED-9647-418C-BDD4-3DB3E7CE062B}" destId="{B3AE1D65-F306-48DF-8BE5-AA323C3FC9DF}" srcOrd="1" destOrd="0" parTransId="{BCD29D93-F344-4E75-8D6E-8305E8282A23}" sibTransId="{E1DADAD7-3590-4786-8B96-DEFAD2F85C6C}"/>
    <dgm:cxn modelId="{511FA3B4-AB9B-4E6D-B29F-6351E6AA4094}" type="presOf" srcId="{3AA82DD9-FB0F-423F-97E4-ED3BD1D227CD}" destId="{71B28B1C-E776-41ED-A4E1-4C63734E875C}" srcOrd="0" destOrd="6" presId="urn:microsoft.com/office/officeart/2005/8/layout/hList2"/>
    <dgm:cxn modelId="{2D868D97-5A7F-4390-ADF6-64B896319098}" srcId="{72603AD8-4756-44EC-AEA1-697E6128001D}" destId="{A5216CCA-CD93-4F09-A4F8-346E5396CC95}" srcOrd="7" destOrd="0" parTransId="{E1A5B7C5-DCB2-4A44-9DD3-F1217F0B675B}" sibTransId="{1B6FA4E2-F42A-4F37-B526-EAF049B1B3E7}"/>
    <dgm:cxn modelId="{9BDE83F2-EC10-4C3D-A500-50912EFD4799}" type="presOf" srcId="{29B21C75-FB22-43C1-9F0C-24AC448CFDD9}" destId="{7D9B830E-EFA0-41CD-9A63-DDAD91C20674}" srcOrd="0" destOrd="8" presId="urn:microsoft.com/office/officeart/2005/8/layout/hList2"/>
    <dgm:cxn modelId="{CB18F850-4148-46A4-A246-347FB92EAD51}" srcId="{AEAA5DED-9647-418C-BDD4-3DB3E7CE062B}" destId="{5FC8934D-6A58-4220-9B9A-B5BF3DE3BE79}" srcOrd="10" destOrd="0" parTransId="{B0B4C90A-AFDC-4612-B66E-E260A0ABEB65}" sibTransId="{783AFFAA-770E-4E2D-8F54-25A1CE91B69E}"/>
    <dgm:cxn modelId="{CB5CFA9F-6BDE-477E-B8D7-2B09C675904E}" type="presOf" srcId="{A5216CCA-CD93-4F09-A4F8-346E5396CC95}" destId="{71B28B1C-E776-41ED-A4E1-4C63734E875C}" srcOrd="0" destOrd="7" presId="urn:microsoft.com/office/officeart/2005/8/layout/hList2"/>
    <dgm:cxn modelId="{6195A926-BDE4-4B01-9326-95F8481853FC}" srcId="{72603AD8-4756-44EC-AEA1-697E6128001D}" destId="{92F34449-797B-4525-94E7-AA3619E3F058}" srcOrd="2" destOrd="0" parTransId="{EE77C788-F579-4519-A5F7-215290BCA33A}" sibTransId="{AE5B7FDB-6CAF-42B0-8352-4099CEF57685}"/>
    <dgm:cxn modelId="{43CAADA5-6F53-4DA3-999A-C45BB02A4B97}" type="presOf" srcId="{842ABC35-6E61-4DB8-8C74-0627667F13A7}" destId="{71B28B1C-E776-41ED-A4E1-4C63734E875C}" srcOrd="0" destOrd="0" presId="urn:microsoft.com/office/officeart/2005/8/layout/hList2"/>
    <dgm:cxn modelId="{0ACEABBC-21C1-4F5D-91C0-BA2C00B89082}" srcId="{277EAF7A-E6D1-4E4B-8224-993E39C4D539}" destId="{AEAA5DED-9647-418C-BDD4-3DB3E7CE062B}" srcOrd="1" destOrd="0" parTransId="{6F5316F3-901B-4A9C-83AE-1C2D1A34FE3B}" sibTransId="{60B65BF1-5BFE-4A42-A650-9510FF41AEB4}"/>
    <dgm:cxn modelId="{BEE6950A-F2CE-4292-A1A4-2A75EA5255CC}" type="presOf" srcId="{92F34449-797B-4525-94E7-AA3619E3F058}" destId="{71B28B1C-E776-41ED-A4E1-4C63734E875C}" srcOrd="0" destOrd="2" presId="urn:microsoft.com/office/officeart/2005/8/layout/hList2"/>
    <dgm:cxn modelId="{3FDA5E94-DA5F-4024-A1C2-40CEBAB2807F}" srcId="{AEAA5DED-9647-418C-BDD4-3DB3E7CE062B}" destId="{44A99A83-C310-4634-82F3-59E6620BDCDA}" srcOrd="9" destOrd="0" parTransId="{1A7B00F7-ED36-45DF-8179-43F6904997B1}" sibTransId="{1D2B81ED-56B7-42FD-8875-8FC978208DBC}"/>
    <dgm:cxn modelId="{71574AA7-945C-45F6-8C8F-9A0C559D9AEA}" type="presOf" srcId="{AEAA5DED-9647-418C-BDD4-3DB3E7CE062B}" destId="{4BB80486-80C2-474D-9F0D-ADDB3AC10F8D}" srcOrd="0" destOrd="0" presId="urn:microsoft.com/office/officeart/2005/8/layout/hList2"/>
    <dgm:cxn modelId="{05F13837-D467-450D-B6C2-108FEF025369}" type="presOf" srcId="{277EAF7A-E6D1-4E4B-8224-993E39C4D539}" destId="{8EAC0790-E225-4FF2-AD68-91F75F7C6932}" srcOrd="0" destOrd="0" presId="urn:microsoft.com/office/officeart/2005/8/layout/hList2"/>
    <dgm:cxn modelId="{FC277336-FB23-4F2B-A6E8-C3A2C84CA139}" type="presOf" srcId="{6EB624BC-3933-43C9-82B9-0CCD0ED271DF}" destId="{7D9B830E-EFA0-41CD-9A63-DDAD91C20674}" srcOrd="0" destOrd="0" presId="urn:microsoft.com/office/officeart/2005/8/layout/hList2"/>
    <dgm:cxn modelId="{B51139E4-38B6-411B-A935-0F899856833E}" type="presOf" srcId="{72603AD8-4756-44EC-AEA1-697E6128001D}" destId="{F2C2D59B-5FA3-4936-A338-A432D878CB7F}" srcOrd="0" destOrd="0" presId="urn:microsoft.com/office/officeart/2005/8/layout/hList2"/>
    <dgm:cxn modelId="{4072E165-39F0-476B-96CE-9D2561EF7FE2}" srcId="{AEAA5DED-9647-418C-BDD4-3DB3E7CE062B}" destId="{312BC745-8790-4D1C-A1A7-C2FC1276A04A}" srcOrd="5" destOrd="0" parTransId="{5B5EE4B8-081A-4E4D-B49C-1066397833E0}" sibTransId="{066AB64F-3B15-4B80-AC60-54B166A2B725}"/>
    <dgm:cxn modelId="{EC30DE82-35EA-4621-BBC8-8F85815C20FC}" srcId="{AEAA5DED-9647-418C-BDD4-3DB3E7CE062B}" destId="{6C80045D-32A0-48A9-A13D-F2502B47B0C6}" srcOrd="4" destOrd="0" parTransId="{28A9285E-4845-4F7E-ACB1-2FB3D15A978B}" sibTransId="{7755BBF3-9EE7-4E98-ADA6-E385812B026A}"/>
    <dgm:cxn modelId="{88EC0B93-9342-4527-AA55-61448C60CDC8}" type="presOf" srcId="{44A99A83-C310-4634-82F3-59E6620BDCDA}" destId="{7D9B830E-EFA0-41CD-9A63-DDAD91C20674}" srcOrd="0" destOrd="9" presId="urn:microsoft.com/office/officeart/2005/8/layout/hList2"/>
    <dgm:cxn modelId="{4F85AE8D-6D54-4944-94DE-5C1DB3044261}" srcId="{AEAA5DED-9647-418C-BDD4-3DB3E7CE062B}" destId="{FFB2E9EF-3357-4365-B2F3-0E38E38969D1}" srcOrd="7" destOrd="0" parTransId="{7C86F19B-466E-49D4-A2B4-F670C884BC9E}" sibTransId="{9D3D3FDA-741D-4F9C-9125-D76390EF4017}"/>
    <dgm:cxn modelId="{193BCDD5-715D-458C-94DF-B5923F44DA6A}" srcId="{AEAA5DED-9647-418C-BDD4-3DB3E7CE062B}" destId="{00FC1F84-7765-43B7-A0C9-F27C337FC2E1}" srcOrd="3" destOrd="0" parTransId="{4997E433-5DEC-4D2E-8997-9DD281482D03}" sibTransId="{BF4A155F-3FF1-4BC1-A971-9D1AAB9073F9}"/>
    <dgm:cxn modelId="{95E3624F-39BA-48AB-8282-71082AD0E8D7}" srcId="{72603AD8-4756-44EC-AEA1-697E6128001D}" destId="{3AA82DD9-FB0F-423F-97E4-ED3BD1D227CD}" srcOrd="6" destOrd="0" parTransId="{CCDD7DC8-E21E-4EBD-9B7B-F7AA29F3F3C8}" sibTransId="{5EDC9B4B-CD3F-4D22-AB58-8004D47DC469}"/>
    <dgm:cxn modelId="{3E2A342F-06E6-4CE9-A7FD-2087B53EB2BF}" type="presOf" srcId="{3DB13CF6-C268-4063-BA70-C79052AE2634}" destId="{71B28B1C-E776-41ED-A4E1-4C63734E875C}" srcOrd="0" destOrd="4" presId="urn:microsoft.com/office/officeart/2005/8/layout/hList2"/>
    <dgm:cxn modelId="{846BE898-414A-41F1-B874-73C2A2A7D029}" type="presOf" srcId="{256EA17F-FF40-431F-974C-5093F66A2CCD}" destId="{7D9B830E-EFA0-41CD-9A63-DDAD91C20674}" srcOrd="0" destOrd="6" presId="urn:microsoft.com/office/officeart/2005/8/layout/hList2"/>
    <dgm:cxn modelId="{7009A436-2F7E-486F-8F76-F9B777E7ED2F}" type="presOf" srcId="{DB0BD000-DCF8-4C68-8725-E8BEF2311010}" destId="{7D9B830E-EFA0-41CD-9A63-DDAD91C20674}" srcOrd="0" destOrd="2" presId="urn:microsoft.com/office/officeart/2005/8/layout/hList2"/>
    <dgm:cxn modelId="{587AE8F0-4BD1-4E89-9BFA-F4BB6CAA3A68}" type="presParOf" srcId="{8EAC0790-E225-4FF2-AD68-91F75F7C6932}" destId="{75EFAB7C-CC6E-4C64-A810-141AC39916D5}" srcOrd="0" destOrd="0" presId="urn:microsoft.com/office/officeart/2005/8/layout/hList2"/>
    <dgm:cxn modelId="{447D3881-CF84-4BC8-BD46-A33E4D4B04C5}" type="presParOf" srcId="{75EFAB7C-CC6E-4C64-A810-141AC39916D5}" destId="{B99262AC-571C-4FCD-BE3D-B2614D5DB4B6}" srcOrd="0" destOrd="0" presId="urn:microsoft.com/office/officeart/2005/8/layout/hList2"/>
    <dgm:cxn modelId="{6D7A6D36-4EFB-4D2E-9DBC-FCF91D17A8FC}" type="presParOf" srcId="{75EFAB7C-CC6E-4C64-A810-141AC39916D5}" destId="{71B28B1C-E776-41ED-A4E1-4C63734E875C}" srcOrd="1" destOrd="0" presId="urn:microsoft.com/office/officeart/2005/8/layout/hList2"/>
    <dgm:cxn modelId="{42A11685-E669-406B-A3E8-6D98DFB9D15F}" type="presParOf" srcId="{75EFAB7C-CC6E-4C64-A810-141AC39916D5}" destId="{F2C2D59B-5FA3-4936-A338-A432D878CB7F}" srcOrd="2" destOrd="0" presId="urn:microsoft.com/office/officeart/2005/8/layout/hList2"/>
    <dgm:cxn modelId="{FEBCCF70-7BA7-4F3C-AC83-401CFA2CD2D6}" type="presParOf" srcId="{8EAC0790-E225-4FF2-AD68-91F75F7C6932}" destId="{23696113-F3D4-4B09-B191-70FA0B739747}" srcOrd="1" destOrd="0" presId="urn:microsoft.com/office/officeart/2005/8/layout/hList2"/>
    <dgm:cxn modelId="{148A01B7-4766-4829-91AD-E3D868C8AB34}" type="presParOf" srcId="{8EAC0790-E225-4FF2-AD68-91F75F7C6932}" destId="{E4276D94-9FBB-4652-A25D-D2CFD2752B23}" srcOrd="2" destOrd="0" presId="urn:microsoft.com/office/officeart/2005/8/layout/hList2"/>
    <dgm:cxn modelId="{71184CE5-A3A1-4981-8670-8BAA8BBD6BE0}" type="presParOf" srcId="{E4276D94-9FBB-4652-A25D-D2CFD2752B23}" destId="{F1BF95ED-01D8-4F8B-868A-921523CCC9AD}" srcOrd="0" destOrd="0" presId="urn:microsoft.com/office/officeart/2005/8/layout/hList2"/>
    <dgm:cxn modelId="{2EE6CF5F-4C02-46FB-BADC-6FFCA087D98D}" type="presParOf" srcId="{E4276D94-9FBB-4652-A25D-D2CFD2752B23}" destId="{7D9B830E-EFA0-41CD-9A63-DDAD91C20674}" srcOrd="1" destOrd="0" presId="urn:microsoft.com/office/officeart/2005/8/layout/hList2"/>
    <dgm:cxn modelId="{14FC6466-A859-407F-A246-6E6DC4F9B69B}" type="presParOf" srcId="{E4276D94-9FBB-4652-A25D-D2CFD2752B23}" destId="{4BB80486-80C2-474D-9F0D-ADDB3AC10F8D}" srcOrd="2" destOrd="0" presId="urn:microsoft.com/office/officeart/2005/8/layout/hList2"/>
  </dgm:cxnLst>
  <dgm:bg/>
  <dgm:whole/>
</dgm:dataModel>
</file>

<file path=ppt/diagrams/data16.xml><?xml version="1.0" encoding="utf-8"?>
<dgm:dataModel xmlns:dgm="http://schemas.openxmlformats.org/drawingml/2006/diagram" xmlns:a="http://schemas.openxmlformats.org/drawingml/2006/main">
  <dgm:ptLst>
    <dgm:pt modelId="{277EAF7A-E6D1-4E4B-8224-993E39C4D539}" type="doc">
      <dgm:prSet loTypeId="urn:microsoft.com/office/officeart/2005/8/layout/hList2" loCatId="list" qsTypeId="urn:microsoft.com/office/officeart/2005/8/quickstyle/3d4" qsCatId="3D" csTypeId="urn:microsoft.com/office/officeart/2005/8/colors/accent1_2" csCatId="accent1" phldr="1"/>
      <dgm:spPr/>
      <dgm:t>
        <a:bodyPr/>
        <a:lstStyle/>
        <a:p>
          <a:endParaRPr lang="en-GB"/>
        </a:p>
      </dgm:t>
    </dgm:pt>
    <dgm:pt modelId="{72603AD8-4756-44EC-AEA1-697E6128001D}">
      <dgm:prSet phldrT="[Text]"/>
      <dgm:spPr/>
      <dgm:t>
        <a:bodyPr/>
        <a:lstStyle/>
        <a:p>
          <a:r>
            <a:rPr lang="en-ZA" dirty="0" smtClean="0"/>
            <a:t>Text</a:t>
          </a:r>
          <a:endParaRPr lang="en-GB" dirty="0"/>
        </a:p>
      </dgm:t>
    </dgm:pt>
    <dgm:pt modelId="{E9F29F7D-2488-4EB9-8CBE-2DDE5B2D39F9}" type="parTrans" cxnId="{D542289D-0A3F-4908-9AF2-7822DB47C666}">
      <dgm:prSet/>
      <dgm:spPr/>
      <dgm:t>
        <a:bodyPr/>
        <a:lstStyle/>
        <a:p>
          <a:endParaRPr lang="en-GB"/>
        </a:p>
      </dgm:t>
    </dgm:pt>
    <dgm:pt modelId="{C3B6C447-65E1-4C9A-A3F9-BCC89D622058}" type="sibTrans" cxnId="{D542289D-0A3F-4908-9AF2-7822DB47C666}">
      <dgm:prSet/>
      <dgm:spPr/>
      <dgm:t>
        <a:bodyPr/>
        <a:lstStyle/>
        <a:p>
          <a:endParaRPr lang="en-GB"/>
        </a:p>
      </dgm:t>
    </dgm:pt>
    <dgm:pt modelId="{842ABC35-6E61-4DB8-8C74-0627667F13A7}">
      <dgm:prSet phldrT="[Text]"/>
      <dgm:spPr/>
      <dgm:t>
        <a:bodyPr/>
        <a:lstStyle/>
        <a:p>
          <a:r>
            <a:rPr lang="en-ZA" dirty="0" smtClean="0"/>
            <a:t>Monolingual corpora</a:t>
          </a:r>
          <a:endParaRPr lang="en-GB" dirty="0"/>
        </a:p>
      </dgm:t>
    </dgm:pt>
    <dgm:pt modelId="{0AF9F4CD-912F-423E-ADE2-4EDF8E40550B}" type="parTrans" cxnId="{A0D3494A-4202-40E4-9044-96941CDDC1E0}">
      <dgm:prSet/>
      <dgm:spPr/>
      <dgm:t>
        <a:bodyPr/>
        <a:lstStyle/>
        <a:p>
          <a:endParaRPr lang="en-GB"/>
        </a:p>
      </dgm:t>
    </dgm:pt>
    <dgm:pt modelId="{EDA712D9-B54E-40C6-A702-F684603722B1}" type="sibTrans" cxnId="{A0D3494A-4202-40E4-9044-96941CDDC1E0}">
      <dgm:prSet/>
      <dgm:spPr/>
      <dgm:t>
        <a:bodyPr/>
        <a:lstStyle/>
        <a:p>
          <a:endParaRPr lang="en-GB"/>
        </a:p>
      </dgm:t>
    </dgm:pt>
    <dgm:pt modelId="{AEAA5DED-9647-418C-BDD4-3DB3E7CE062B}">
      <dgm:prSet phldrT="[Text]"/>
      <dgm:spPr/>
      <dgm:t>
        <a:bodyPr/>
        <a:lstStyle/>
        <a:p>
          <a:r>
            <a:rPr lang="en-ZA" dirty="0" smtClean="0"/>
            <a:t>Speech</a:t>
          </a:r>
          <a:endParaRPr lang="en-GB" dirty="0"/>
        </a:p>
      </dgm:t>
    </dgm:pt>
    <dgm:pt modelId="{6F5316F3-901B-4A9C-83AE-1C2D1A34FE3B}" type="parTrans" cxnId="{0ACEABBC-21C1-4F5D-91C0-BA2C00B89082}">
      <dgm:prSet/>
      <dgm:spPr/>
      <dgm:t>
        <a:bodyPr/>
        <a:lstStyle/>
        <a:p>
          <a:endParaRPr lang="en-GB"/>
        </a:p>
      </dgm:t>
    </dgm:pt>
    <dgm:pt modelId="{60B65BF1-5BFE-4A42-A650-9510FF41AEB4}" type="sibTrans" cxnId="{0ACEABBC-21C1-4F5D-91C0-BA2C00B89082}">
      <dgm:prSet/>
      <dgm:spPr/>
      <dgm:t>
        <a:bodyPr/>
        <a:lstStyle/>
        <a:p>
          <a:endParaRPr lang="en-GB"/>
        </a:p>
      </dgm:t>
    </dgm:pt>
    <dgm:pt modelId="{6EB624BC-3933-43C9-82B9-0CCD0ED271DF}">
      <dgm:prSet phldrT="[Text]"/>
      <dgm:spPr/>
      <dgm:t>
        <a:bodyPr/>
        <a:lstStyle/>
        <a:p>
          <a:r>
            <a:rPr lang="en-ZA" dirty="0" smtClean="0"/>
            <a:t>Annotated monolingual corpora</a:t>
          </a:r>
          <a:endParaRPr lang="en-GB" dirty="0"/>
        </a:p>
      </dgm:t>
    </dgm:pt>
    <dgm:pt modelId="{A1A2B045-E2FF-48E1-BC6D-818FD7AB30D6}" type="parTrans" cxnId="{C7762B2A-1024-47F6-AA6C-8BFD405C1147}">
      <dgm:prSet/>
      <dgm:spPr/>
      <dgm:t>
        <a:bodyPr/>
        <a:lstStyle/>
        <a:p>
          <a:endParaRPr lang="en-GB"/>
        </a:p>
      </dgm:t>
    </dgm:pt>
    <dgm:pt modelId="{F6F7F6E1-4244-425C-8342-3D2D420F658C}" type="sibTrans" cxnId="{C7762B2A-1024-47F6-AA6C-8BFD405C1147}">
      <dgm:prSet/>
      <dgm:spPr/>
      <dgm:t>
        <a:bodyPr/>
        <a:lstStyle/>
        <a:p>
          <a:endParaRPr lang="en-GB"/>
        </a:p>
      </dgm:t>
    </dgm:pt>
    <dgm:pt modelId="{C25DD62B-F4F8-414E-A359-C39FCB464077}">
      <dgm:prSet phldrT="[Text]"/>
      <dgm:spPr/>
      <dgm:t>
        <a:bodyPr/>
        <a:lstStyle/>
        <a:p>
          <a:r>
            <a:rPr lang="en-ZA" dirty="0" smtClean="0"/>
            <a:t>Multilingual corpora</a:t>
          </a:r>
          <a:endParaRPr lang="en-GB" dirty="0"/>
        </a:p>
      </dgm:t>
    </dgm:pt>
    <dgm:pt modelId="{C7908A52-6239-4A7F-8BFA-FF4591D23FC5}" type="parTrans" cxnId="{D02B61CA-6AE0-4958-BF2F-C8B6AE403F84}">
      <dgm:prSet/>
      <dgm:spPr/>
      <dgm:t>
        <a:bodyPr/>
        <a:lstStyle/>
        <a:p>
          <a:endParaRPr lang="en-GB"/>
        </a:p>
      </dgm:t>
    </dgm:pt>
    <dgm:pt modelId="{CB3AD627-DF09-4F6A-BE3E-74496195A2E1}" type="sibTrans" cxnId="{D02B61CA-6AE0-4958-BF2F-C8B6AE403F84}">
      <dgm:prSet/>
      <dgm:spPr/>
      <dgm:t>
        <a:bodyPr/>
        <a:lstStyle/>
        <a:p>
          <a:endParaRPr lang="en-GB"/>
        </a:p>
      </dgm:t>
    </dgm:pt>
    <dgm:pt modelId="{92F34449-797B-4525-94E7-AA3619E3F058}">
      <dgm:prSet phldrT="[Text]"/>
      <dgm:spPr/>
      <dgm:t>
        <a:bodyPr/>
        <a:lstStyle/>
        <a:p>
          <a:r>
            <a:rPr lang="en-ZA" dirty="0" smtClean="0"/>
            <a:t>Test suites and corpora</a:t>
          </a:r>
          <a:endParaRPr lang="en-GB" dirty="0"/>
        </a:p>
      </dgm:t>
    </dgm:pt>
    <dgm:pt modelId="{EE77C788-F579-4519-A5F7-215290BCA33A}" type="parTrans" cxnId="{6195A926-BDE4-4B01-9326-95F8481853FC}">
      <dgm:prSet/>
      <dgm:spPr/>
      <dgm:t>
        <a:bodyPr/>
        <a:lstStyle/>
        <a:p>
          <a:endParaRPr lang="en-GB"/>
        </a:p>
      </dgm:t>
    </dgm:pt>
    <dgm:pt modelId="{AE5B7FDB-6CAF-42B0-8352-4099CEF57685}" type="sibTrans" cxnId="{6195A926-BDE4-4B01-9326-95F8481853FC}">
      <dgm:prSet/>
      <dgm:spPr/>
      <dgm:t>
        <a:bodyPr/>
        <a:lstStyle/>
        <a:p>
          <a:endParaRPr lang="en-GB"/>
        </a:p>
      </dgm:t>
    </dgm:pt>
    <dgm:pt modelId="{28C88FD9-1A99-47A9-A0C3-5F6E14FB8963}">
      <dgm:prSet phldrT="[Text]"/>
      <dgm:spPr/>
      <dgm:t>
        <a:bodyPr/>
        <a:lstStyle/>
        <a:p>
          <a:r>
            <a:rPr lang="en-ZA" dirty="0" smtClean="0"/>
            <a:t>Lexica (incl. named-entity lists)</a:t>
          </a:r>
          <a:endParaRPr lang="en-GB" dirty="0"/>
        </a:p>
      </dgm:t>
    </dgm:pt>
    <dgm:pt modelId="{3EE836C7-882A-4291-B842-95629293EC35}" type="parTrans" cxnId="{692425FC-0512-44C5-9549-2A79BAE36359}">
      <dgm:prSet/>
      <dgm:spPr/>
      <dgm:t>
        <a:bodyPr/>
        <a:lstStyle/>
        <a:p>
          <a:endParaRPr lang="en-GB"/>
        </a:p>
      </dgm:t>
    </dgm:pt>
    <dgm:pt modelId="{2B92D4E7-9EC8-4ED5-A8D8-3517E002E649}" type="sibTrans" cxnId="{692425FC-0512-44C5-9549-2A79BAE36359}">
      <dgm:prSet/>
      <dgm:spPr/>
      <dgm:t>
        <a:bodyPr/>
        <a:lstStyle/>
        <a:p>
          <a:endParaRPr lang="en-GB"/>
        </a:p>
      </dgm:t>
    </dgm:pt>
    <dgm:pt modelId="{3DB13CF6-C268-4063-BA70-C79052AE2634}">
      <dgm:prSet phldrT="[Text]"/>
      <dgm:spPr/>
      <dgm:t>
        <a:bodyPr/>
        <a:lstStyle/>
        <a:p>
          <a:r>
            <a:rPr lang="en-ZA" dirty="0" smtClean="0"/>
            <a:t>Domain-/Application-specific corpora</a:t>
          </a:r>
          <a:endParaRPr lang="en-GB" dirty="0"/>
        </a:p>
      </dgm:t>
    </dgm:pt>
    <dgm:pt modelId="{83E9889F-3C6D-4916-AD4F-E3191D2FBAC0}" type="parTrans" cxnId="{424A9EED-3170-424C-846F-E71CE512B1BE}">
      <dgm:prSet/>
      <dgm:spPr/>
      <dgm:t>
        <a:bodyPr/>
        <a:lstStyle/>
        <a:p>
          <a:endParaRPr lang="en-GB"/>
        </a:p>
      </dgm:t>
    </dgm:pt>
    <dgm:pt modelId="{36815765-2B8B-4CB2-881C-61883D4B42AB}" type="sibTrans" cxnId="{424A9EED-3170-424C-846F-E71CE512B1BE}">
      <dgm:prSet/>
      <dgm:spPr/>
      <dgm:t>
        <a:bodyPr/>
        <a:lstStyle/>
        <a:p>
          <a:endParaRPr lang="en-GB"/>
        </a:p>
      </dgm:t>
    </dgm:pt>
    <dgm:pt modelId="{18AEDE37-61E9-483E-ACEA-AAE1EF4804C6}">
      <dgm:prSet phldrT="[Text]"/>
      <dgm:spPr/>
      <dgm:t>
        <a:bodyPr/>
        <a:lstStyle/>
        <a:p>
          <a:r>
            <a:rPr lang="en-ZA" dirty="0" smtClean="0"/>
            <a:t>Domain-/Application-specific corpora</a:t>
          </a:r>
          <a:endParaRPr lang="en-GB" dirty="0"/>
        </a:p>
      </dgm:t>
    </dgm:pt>
    <dgm:pt modelId="{3156C115-0A40-424B-AE55-AA2CF0404ECF}" type="parTrans" cxnId="{C9B34AA0-A760-4EAC-B2A4-4719BD250ED6}">
      <dgm:prSet/>
      <dgm:spPr/>
      <dgm:t>
        <a:bodyPr/>
        <a:lstStyle/>
        <a:p>
          <a:endParaRPr lang="en-GB"/>
        </a:p>
      </dgm:t>
    </dgm:pt>
    <dgm:pt modelId="{4614B212-5457-4428-A350-219AE178A18A}" type="sibTrans" cxnId="{C9B34AA0-A760-4EAC-B2A4-4719BD250ED6}">
      <dgm:prSet/>
      <dgm:spPr/>
      <dgm:t>
        <a:bodyPr/>
        <a:lstStyle/>
        <a:p>
          <a:endParaRPr lang="en-GB"/>
        </a:p>
      </dgm:t>
    </dgm:pt>
    <dgm:pt modelId="{CB42E08F-6E7A-4389-858E-B700ACEC6289}">
      <dgm:prSet phldrT="[Text]"/>
      <dgm:spPr/>
      <dgm:t>
        <a:bodyPr/>
        <a:lstStyle/>
        <a:p>
          <a:r>
            <a:rPr lang="en-ZA" dirty="0" smtClean="0"/>
            <a:t>Test suites and corpora</a:t>
          </a:r>
          <a:endParaRPr lang="en-GB" dirty="0"/>
        </a:p>
      </dgm:t>
    </dgm:pt>
    <dgm:pt modelId="{DAD91809-723B-4C91-85E7-53687CE4A710}" type="parTrans" cxnId="{A8B60DD0-1B82-40AC-AA5A-A98E9A75A109}">
      <dgm:prSet/>
      <dgm:spPr/>
      <dgm:t>
        <a:bodyPr/>
        <a:lstStyle/>
        <a:p>
          <a:endParaRPr lang="en-GB"/>
        </a:p>
      </dgm:t>
    </dgm:pt>
    <dgm:pt modelId="{580E4967-62D5-4AA1-B80E-93FB26672072}" type="sibTrans" cxnId="{A8B60DD0-1B82-40AC-AA5A-A98E9A75A109}">
      <dgm:prSet/>
      <dgm:spPr/>
      <dgm:t>
        <a:bodyPr/>
        <a:lstStyle/>
        <a:p>
          <a:endParaRPr lang="en-GB"/>
        </a:p>
      </dgm:t>
    </dgm:pt>
    <dgm:pt modelId="{1606D871-7FA4-4AC7-86AE-1C44E7AAC907}">
      <dgm:prSet phldrT="[Text]"/>
      <dgm:spPr/>
      <dgm:t>
        <a:bodyPr/>
        <a:lstStyle/>
        <a:p>
          <a:r>
            <a:rPr lang="en-ZA" dirty="0" smtClean="0"/>
            <a:t>Pronunciation resources (e.g. Phone sets, dictionaries, etc.)</a:t>
          </a:r>
          <a:endParaRPr lang="en-GB" dirty="0"/>
        </a:p>
      </dgm:t>
    </dgm:pt>
    <dgm:pt modelId="{507EA465-AF94-45E8-BCDA-0D244BD420DB}" type="parTrans" cxnId="{75D5EF46-A17F-4529-B0D9-F2E6B01A53B6}">
      <dgm:prSet/>
      <dgm:spPr/>
      <dgm:t>
        <a:bodyPr/>
        <a:lstStyle/>
        <a:p>
          <a:endParaRPr lang="en-GB"/>
        </a:p>
      </dgm:t>
    </dgm:pt>
    <dgm:pt modelId="{E6EC8D1F-F27A-4FAA-A1D9-1353812DCB75}" type="sibTrans" cxnId="{75D5EF46-A17F-4529-B0D9-F2E6B01A53B6}">
      <dgm:prSet/>
      <dgm:spPr/>
      <dgm:t>
        <a:bodyPr/>
        <a:lstStyle/>
        <a:p>
          <a:endParaRPr lang="en-GB"/>
        </a:p>
      </dgm:t>
    </dgm:pt>
    <dgm:pt modelId="{8EAC0790-E225-4FF2-AD68-91F75F7C6932}" type="pres">
      <dgm:prSet presAssocID="{277EAF7A-E6D1-4E4B-8224-993E39C4D539}" presName="linearFlow" presStyleCnt="0">
        <dgm:presLayoutVars>
          <dgm:dir/>
          <dgm:animLvl val="lvl"/>
          <dgm:resizeHandles/>
        </dgm:presLayoutVars>
      </dgm:prSet>
      <dgm:spPr/>
      <dgm:t>
        <a:bodyPr/>
        <a:lstStyle/>
        <a:p>
          <a:endParaRPr lang="en-GB"/>
        </a:p>
      </dgm:t>
    </dgm:pt>
    <dgm:pt modelId="{75EFAB7C-CC6E-4C64-A810-141AC39916D5}" type="pres">
      <dgm:prSet presAssocID="{72603AD8-4756-44EC-AEA1-697E6128001D}" presName="compositeNode" presStyleCnt="0">
        <dgm:presLayoutVars>
          <dgm:bulletEnabled val="1"/>
        </dgm:presLayoutVars>
      </dgm:prSet>
      <dgm:spPr/>
    </dgm:pt>
    <dgm:pt modelId="{B99262AC-571C-4FCD-BE3D-B2614D5DB4B6}" type="pres">
      <dgm:prSet presAssocID="{72603AD8-4756-44EC-AEA1-697E6128001D}" presName="image" presStyleLbl="fgImgPlace1" presStyleIdx="0" presStyleCnt="2"/>
      <dgm:spPr>
        <a:blipFill rotWithShape="0">
          <a:blip xmlns:r="http://schemas.openxmlformats.org/officeDocument/2006/relationships" r:embed="rId1"/>
          <a:stretch>
            <a:fillRect/>
          </a:stretch>
        </a:blipFill>
      </dgm:spPr>
    </dgm:pt>
    <dgm:pt modelId="{71B28B1C-E776-41ED-A4E1-4C63734E875C}" type="pres">
      <dgm:prSet presAssocID="{72603AD8-4756-44EC-AEA1-697E6128001D}" presName="childNode" presStyleLbl="node1" presStyleIdx="0" presStyleCnt="2">
        <dgm:presLayoutVars>
          <dgm:bulletEnabled val="1"/>
        </dgm:presLayoutVars>
      </dgm:prSet>
      <dgm:spPr/>
      <dgm:t>
        <a:bodyPr/>
        <a:lstStyle/>
        <a:p>
          <a:endParaRPr lang="en-GB"/>
        </a:p>
      </dgm:t>
    </dgm:pt>
    <dgm:pt modelId="{F2C2D59B-5FA3-4936-A338-A432D878CB7F}" type="pres">
      <dgm:prSet presAssocID="{72603AD8-4756-44EC-AEA1-697E6128001D}" presName="parentNode" presStyleLbl="revTx" presStyleIdx="0" presStyleCnt="2">
        <dgm:presLayoutVars>
          <dgm:chMax val="0"/>
          <dgm:bulletEnabled val="1"/>
        </dgm:presLayoutVars>
      </dgm:prSet>
      <dgm:spPr/>
      <dgm:t>
        <a:bodyPr/>
        <a:lstStyle/>
        <a:p>
          <a:endParaRPr lang="en-GB"/>
        </a:p>
      </dgm:t>
    </dgm:pt>
    <dgm:pt modelId="{23696113-F3D4-4B09-B191-70FA0B739747}" type="pres">
      <dgm:prSet presAssocID="{C3B6C447-65E1-4C9A-A3F9-BCC89D622058}" presName="sibTrans" presStyleCnt="0"/>
      <dgm:spPr/>
    </dgm:pt>
    <dgm:pt modelId="{E4276D94-9FBB-4652-A25D-D2CFD2752B23}" type="pres">
      <dgm:prSet presAssocID="{AEAA5DED-9647-418C-BDD4-3DB3E7CE062B}" presName="compositeNode" presStyleCnt="0">
        <dgm:presLayoutVars>
          <dgm:bulletEnabled val="1"/>
        </dgm:presLayoutVars>
      </dgm:prSet>
      <dgm:spPr/>
    </dgm:pt>
    <dgm:pt modelId="{F1BF95ED-01D8-4F8B-868A-921523CCC9AD}" type="pres">
      <dgm:prSet presAssocID="{AEAA5DED-9647-418C-BDD4-3DB3E7CE062B}" presName="image" presStyleLbl="fgImgPlace1" presStyleIdx="1" presStyleCnt="2"/>
      <dgm:spPr>
        <a:blipFill rotWithShape="0">
          <a:blip xmlns:r="http://schemas.openxmlformats.org/officeDocument/2006/relationships" r:embed="rId2"/>
          <a:stretch>
            <a:fillRect/>
          </a:stretch>
        </a:blipFill>
      </dgm:spPr>
    </dgm:pt>
    <dgm:pt modelId="{7D9B830E-EFA0-41CD-9A63-DDAD91C20674}" type="pres">
      <dgm:prSet presAssocID="{AEAA5DED-9647-418C-BDD4-3DB3E7CE062B}" presName="childNode" presStyleLbl="node1" presStyleIdx="1" presStyleCnt="2">
        <dgm:presLayoutVars>
          <dgm:bulletEnabled val="1"/>
        </dgm:presLayoutVars>
      </dgm:prSet>
      <dgm:spPr/>
      <dgm:t>
        <a:bodyPr/>
        <a:lstStyle/>
        <a:p>
          <a:endParaRPr lang="en-GB"/>
        </a:p>
      </dgm:t>
    </dgm:pt>
    <dgm:pt modelId="{4BB80486-80C2-474D-9F0D-ADDB3AC10F8D}" type="pres">
      <dgm:prSet presAssocID="{AEAA5DED-9647-418C-BDD4-3DB3E7CE062B}" presName="parentNode" presStyleLbl="revTx" presStyleIdx="1" presStyleCnt="2">
        <dgm:presLayoutVars>
          <dgm:chMax val="0"/>
          <dgm:bulletEnabled val="1"/>
        </dgm:presLayoutVars>
      </dgm:prSet>
      <dgm:spPr/>
      <dgm:t>
        <a:bodyPr/>
        <a:lstStyle/>
        <a:p>
          <a:endParaRPr lang="en-GB"/>
        </a:p>
      </dgm:t>
    </dgm:pt>
  </dgm:ptLst>
  <dgm:cxnLst>
    <dgm:cxn modelId="{160CDA02-F818-4C38-A02A-97DDC5BA1F31}" type="presOf" srcId="{92F34449-797B-4525-94E7-AA3619E3F058}" destId="{71B28B1C-E776-41ED-A4E1-4C63734E875C}" srcOrd="0" destOrd="2" presId="urn:microsoft.com/office/officeart/2005/8/layout/hList2"/>
    <dgm:cxn modelId="{720BCBAF-E39D-474C-AE4C-2CAE8B4FE46D}" type="presOf" srcId="{1606D871-7FA4-4AC7-86AE-1C44E7AAC907}" destId="{7D9B830E-EFA0-41CD-9A63-DDAD91C20674}" srcOrd="0" destOrd="3" presId="urn:microsoft.com/office/officeart/2005/8/layout/hList2"/>
    <dgm:cxn modelId="{75D5EF46-A17F-4529-B0D9-F2E6B01A53B6}" srcId="{AEAA5DED-9647-418C-BDD4-3DB3E7CE062B}" destId="{1606D871-7FA4-4AC7-86AE-1C44E7AAC907}" srcOrd="3" destOrd="0" parTransId="{507EA465-AF94-45E8-BCDA-0D244BD420DB}" sibTransId="{E6EC8D1F-F27A-4FAA-A1D9-1353812DCB75}"/>
    <dgm:cxn modelId="{7E03ABF9-92DE-4454-919B-FF6BD23F4881}" type="presOf" srcId="{28C88FD9-1A99-47A9-A0C3-5F6E14FB8963}" destId="{71B28B1C-E776-41ED-A4E1-4C63734E875C}" srcOrd="0" destOrd="3" presId="urn:microsoft.com/office/officeart/2005/8/layout/hList2"/>
    <dgm:cxn modelId="{F14BF702-C35C-4EEE-B9EE-A35E57D27E5E}" type="presOf" srcId="{72603AD8-4756-44EC-AEA1-697E6128001D}" destId="{F2C2D59B-5FA3-4936-A338-A432D878CB7F}" srcOrd="0" destOrd="0" presId="urn:microsoft.com/office/officeart/2005/8/layout/hList2"/>
    <dgm:cxn modelId="{6195A926-BDE4-4B01-9326-95F8481853FC}" srcId="{72603AD8-4756-44EC-AEA1-697E6128001D}" destId="{92F34449-797B-4525-94E7-AA3619E3F058}" srcOrd="2" destOrd="0" parTransId="{EE77C788-F579-4519-A5F7-215290BCA33A}" sibTransId="{AE5B7FDB-6CAF-42B0-8352-4099CEF57685}"/>
    <dgm:cxn modelId="{D6BA3589-833C-47FE-B589-20007A5BB963}" type="presOf" srcId="{18AEDE37-61E9-483E-ACEA-AAE1EF4804C6}" destId="{7D9B830E-EFA0-41CD-9A63-DDAD91C20674}" srcOrd="0" destOrd="1" presId="urn:microsoft.com/office/officeart/2005/8/layout/hList2"/>
    <dgm:cxn modelId="{ECD668A6-35F4-474A-930C-836455984624}" type="presOf" srcId="{6EB624BC-3933-43C9-82B9-0CCD0ED271DF}" destId="{7D9B830E-EFA0-41CD-9A63-DDAD91C20674}" srcOrd="0" destOrd="0" presId="urn:microsoft.com/office/officeart/2005/8/layout/hList2"/>
    <dgm:cxn modelId="{AB5EE610-70EE-48AA-A160-68864158148B}" type="presOf" srcId="{3DB13CF6-C268-4063-BA70-C79052AE2634}" destId="{71B28B1C-E776-41ED-A4E1-4C63734E875C}" srcOrd="0" destOrd="4" presId="urn:microsoft.com/office/officeart/2005/8/layout/hList2"/>
    <dgm:cxn modelId="{BA2F5A5F-38B1-411B-9503-560E055AC6B9}" type="presOf" srcId="{CB42E08F-6E7A-4389-858E-B700ACEC6289}" destId="{7D9B830E-EFA0-41CD-9A63-DDAD91C20674}" srcOrd="0" destOrd="2" presId="urn:microsoft.com/office/officeart/2005/8/layout/hList2"/>
    <dgm:cxn modelId="{424A9EED-3170-424C-846F-E71CE512B1BE}" srcId="{72603AD8-4756-44EC-AEA1-697E6128001D}" destId="{3DB13CF6-C268-4063-BA70-C79052AE2634}" srcOrd="4" destOrd="0" parTransId="{83E9889F-3C6D-4916-AD4F-E3191D2FBAC0}" sibTransId="{36815765-2B8B-4CB2-881C-61883D4B42AB}"/>
    <dgm:cxn modelId="{751F656E-D37D-40FA-80E7-C98CBC4BD79F}" type="presOf" srcId="{842ABC35-6E61-4DB8-8C74-0627667F13A7}" destId="{71B28B1C-E776-41ED-A4E1-4C63734E875C}" srcOrd="0" destOrd="0" presId="urn:microsoft.com/office/officeart/2005/8/layout/hList2"/>
    <dgm:cxn modelId="{533F61A0-16AC-4F5D-B006-DA6FDD83095F}" type="presOf" srcId="{C25DD62B-F4F8-414E-A359-C39FCB464077}" destId="{71B28B1C-E776-41ED-A4E1-4C63734E875C}" srcOrd="0" destOrd="1" presId="urn:microsoft.com/office/officeart/2005/8/layout/hList2"/>
    <dgm:cxn modelId="{D02B61CA-6AE0-4958-BF2F-C8B6AE403F84}" srcId="{72603AD8-4756-44EC-AEA1-697E6128001D}" destId="{C25DD62B-F4F8-414E-A359-C39FCB464077}" srcOrd="1" destOrd="0" parTransId="{C7908A52-6239-4A7F-8BFA-FF4591D23FC5}" sibTransId="{CB3AD627-DF09-4F6A-BE3E-74496195A2E1}"/>
    <dgm:cxn modelId="{0ACEABBC-21C1-4F5D-91C0-BA2C00B89082}" srcId="{277EAF7A-E6D1-4E4B-8224-993E39C4D539}" destId="{AEAA5DED-9647-418C-BDD4-3DB3E7CE062B}" srcOrd="1" destOrd="0" parTransId="{6F5316F3-901B-4A9C-83AE-1C2D1A34FE3B}" sibTransId="{60B65BF1-5BFE-4A42-A650-9510FF41AEB4}"/>
    <dgm:cxn modelId="{A0D3494A-4202-40E4-9044-96941CDDC1E0}" srcId="{72603AD8-4756-44EC-AEA1-697E6128001D}" destId="{842ABC35-6E61-4DB8-8C74-0627667F13A7}" srcOrd="0" destOrd="0" parTransId="{0AF9F4CD-912F-423E-ADE2-4EDF8E40550B}" sibTransId="{EDA712D9-B54E-40C6-A702-F684603722B1}"/>
    <dgm:cxn modelId="{D542289D-0A3F-4908-9AF2-7822DB47C666}" srcId="{277EAF7A-E6D1-4E4B-8224-993E39C4D539}" destId="{72603AD8-4756-44EC-AEA1-697E6128001D}" srcOrd="0" destOrd="0" parTransId="{E9F29F7D-2488-4EB9-8CBE-2DDE5B2D39F9}" sibTransId="{C3B6C447-65E1-4C9A-A3F9-BCC89D622058}"/>
    <dgm:cxn modelId="{A8B60DD0-1B82-40AC-AA5A-A98E9A75A109}" srcId="{AEAA5DED-9647-418C-BDD4-3DB3E7CE062B}" destId="{CB42E08F-6E7A-4389-858E-B700ACEC6289}" srcOrd="2" destOrd="0" parTransId="{DAD91809-723B-4C91-85E7-53687CE4A710}" sibTransId="{580E4967-62D5-4AA1-B80E-93FB26672072}"/>
    <dgm:cxn modelId="{610426C8-2ABC-447F-A23B-683741BB65B9}" type="presOf" srcId="{277EAF7A-E6D1-4E4B-8224-993E39C4D539}" destId="{8EAC0790-E225-4FF2-AD68-91F75F7C6932}" srcOrd="0" destOrd="0" presId="urn:microsoft.com/office/officeart/2005/8/layout/hList2"/>
    <dgm:cxn modelId="{692425FC-0512-44C5-9549-2A79BAE36359}" srcId="{72603AD8-4756-44EC-AEA1-697E6128001D}" destId="{28C88FD9-1A99-47A9-A0C3-5F6E14FB8963}" srcOrd="3" destOrd="0" parTransId="{3EE836C7-882A-4291-B842-95629293EC35}" sibTransId="{2B92D4E7-9EC8-4ED5-A8D8-3517E002E649}"/>
    <dgm:cxn modelId="{C7762B2A-1024-47F6-AA6C-8BFD405C1147}" srcId="{AEAA5DED-9647-418C-BDD4-3DB3E7CE062B}" destId="{6EB624BC-3933-43C9-82B9-0CCD0ED271DF}" srcOrd="0" destOrd="0" parTransId="{A1A2B045-E2FF-48E1-BC6D-818FD7AB30D6}" sibTransId="{F6F7F6E1-4244-425C-8342-3D2D420F658C}"/>
    <dgm:cxn modelId="{6C0C5240-EAE7-4973-AA49-DD365A14CCC9}" type="presOf" srcId="{AEAA5DED-9647-418C-BDD4-3DB3E7CE062B}" destId="{4BB80486-80C2-474D-9F0D-ADDB3AC10F8D}" srcOrd="0" destOrd="0" presId="urn:microsoft.com/office/officeart/2005/8/layout/hList2"/>
    <dgm:cxn modelId="{C9B34AA0-A760-4EAC-B2A4-4719BD250ED6}" srcId="{AEAA5DED-9647-418C-BDD4-3DB3E7CE062B}" destId="{18AEDE37-61E9-483E-ACEA-AAE1EF4804C6}" srcOrd="1" destOrd="0" parTransId="{3156C115-0A40-424B-AE55-AA2CF0404ECF}" sibTransId="{4614B212-5457-4428-A350-219AE178A18A}"/>
    <dgm:cxn modelId="{4E1480DA-742B-4C83-8E37-C81D7D3C4425}" type="presParOf" srcId="{8EAC0790-E225-4FF2-AD68-91F75F7C6932}" destId="{75EFAB7C-CC6E-4C64-A810-141AC39916D5}" srcOrd="0" destOrd="0" presId="urn:microsoft.com/office/officeart/2005/8/layout/hList2"/>
    <dgm:cxn modelId="{EEF19EAF-9569-401D-8E27-1BE3842DD902}" type="presParOf" srcId="{75EFAB7C-CC6E-4C64-A810-141AC39916D5}" destId="{B99262AC-571C-4FCD-BE3D-B2614D5DB4B6}" srcOrd="0" destOrd="0" presId="urn:microsoft.com/office/officeart/2005/8/layout/hList2"/>
    <dgm:cxn modelId="{AE60DA00-8205-43AF-8705-A0F2889E2B54}" type="presParOf" srcId="{75EFAB7C-CC6E-4C64-A810-141AC39916D5}" destId="{71B28B1C-E776-41ED-A4E1-4C63734E875C}" srcOrd="1" destOrd="0" presId="urn:microsoft.com/office/officeart/2005/8/layout/hList2"/>
    <dgm:cxn modelId="{FD948140-6B13-4581-A74C-F0B11D8CF7B9}" type="presParOf" srcId="{75EFAB7C-CC6E-4C64-A810-141AC39916D5}" destId="{F2C2D59B-5FA3-4936-A338-A432D878CB7F}" srcOrd="2" destOrd="0" presId="urn:microsoft.com/office/officeart/2005/8/layout/hList2"/>
    <dgm:cxn modelId="{F82A6FBD-F276-4C6C-AAB2-21EA7B2169EB}" type="presParOf" srcId="{8EAC0790-E225-4FF2-AD68-91F75F7C6932}" destId="{23696113-F3D4-4B09-B191-70FA0B739747}" srcOrd="1" destOrd="0" presId="urn:microsoft.com/office/officeart/2005/8/layout/hList2"/>
    <dgm:cxn modelId="{74467EA7-1C50-423A-B52A-DF1EBD858505}" type="presParOf" srcId="{8EAC0790-E225-4FF2-AD68-91F75F7C6932}" destId="{E4276D94-9FBB-4652-A25D-D2CFD2752B23}" srcOrd="2" destOrd="0" presId="urn:microsoft.com/office/officeart/2005/8/layout/hList2"/>
    <dgm:cxn modelId="{04DABCB0-D88E-4DDF-89D9-E2322C7DF365}" type="presParOf" srcId="{E4276D94-9FBB-4652-A25D-D2CFD2752B23}" destId="{F1BF95ED-01D8-4F8B-868A-921523CCC9AD}" srcOrd="0" destOrd="0" presId="urn:microsoft.com/office/officeart/2005/8/layout/hList2"/>
    <dgm:cxn modelId="{11FB4FF8-7C98-4F00-894A-137F9FBA9512}" type="presParOf" srcId="{E4276D94-9FBB-4652-A25D-D2CFD2752B23}" destId="{7D9B830E-EFA0-41CD-9A63-DDAD91C20674}" srcOrd="1" destOrd="0" presId="urn:microsoft.com/office/officeart/2005/8/layout/hList2"/>
    <dgm:cxn modelId="{E0D7EB73-208C-4E56-A5D5-54F0BD2BCF40}" type="presParOf" srcId="{E4276D94-9FBB-4652-A25D-D2CFD2752B23}" destId="{4BB80486-80C2-474D-9F0D-ADDB3AC10F8D}" srcOrd="2" destOrd="0" presId="urn:microsoft.com/office/officeart/2005/8/layout/hList2"/>
  </dgm:cxnLst>
  <dgm:bg/>
  <dgm:whole/>
</dgm:dataModel>
</file>

<file path=ppt/diagrams/data17.xml><?xml version="1.0" encoding="utf-8"?>
<dgm:dataModel xmlns:dgm="http://schemas.openxmlformats.org/drawingml/2006/diagram" xmlns:a="http://schemas.openxmlformats.org/drawingml/2006/main">
  <dgm:ptLst>
    <dgm:pt modelId="{A3478B93-CEBE-45AD-9A66-91ABB176537E}" type="doc">
      <dgm:prSet loTypeId="urn:microsoft.com/office/officeart/2005/8/layout/hProcess9" loCatId="process" qsTypeId="urn:microsoft.com/office/officeart/2005/8/quickstyle/3d4" qsCatId="3D" csTypeId="urn:microsoft.com/office/officeart/2005/8/colors/accent1_2" csCatId="accent1" phldr="1"/>
      <dgm:spPr/>
    </dgm:pt>
    <dgm:pt modelId="{D97D5ADF-E1B2-408E-850D-A6BC279F351F}">
      <dgm:prSet phldrT="[Text]" custT="1"/>
      <dgm:spPr/>
      <dgm:t>
        <a:bodyPr/>
        <a:lstStyle/>
        <a:p>
          <a:r>
            <a:rPr lang="en-US" sz="1700" b="1" dirty="0" smtClean="0"/>
            <a:t> </a:t>
          </a:r>
          <a:endParaRPr lang="en-GB" sz="1700" b="1" dirty="0"/>
        </a:p>
      </dgm:t>
    </dgm:pt>
    <dgm:pt modelId="{C4D44CC5-CB1D-4BCD-9F8C-6D3AE93DD4B3}" type="parTrans" cxnId="{EF1BB4C4-02AA-45E6-9690-C10BA9EF7109}">
      <dgm:prSet/>
      <dgm:spPr/>
      <dgm:t>
        <a:bodyPr/>
        <a:lstStyle/>
        <a:p>
          <a:endParaRPr lang="en-GB"/>
        </a:p>
      </dgm:t>
    </dgm:pt>
    <dgm:pt modelId="{EE464596-9087-4691-A4E2-FF6F0B06F95E}" type="sibTrans" cxnId="{EF1BB4C4-02AA-45E6-9690-C10BA9EF7109}">
      <dgm:prSet/>
      <dgm:spPr/>
      <dgm:t>
        <a:bodyPr/>
        <a:lstStyle/>
        <a:p>
          <a:endParaRPr lang="en-GB"/>
        </a:p>
      </dgm:t>
    </dgm:pt>
    <dgm:pt modelId="{B455873D-40EA-43B7-A121-DC5C9D8002EE}">
      <dgm:prSet phldrT="[Text]"/>
      <dgm:spPr/>
      <dgm:t>
        <a:bodyPr/>
        <a:lstStyle/>
        <a:p>
          <a:r>
            <a:rPr lang="en-GB" b="1" dirty="0" smtClean="0"/>
            <a:t> </a:t>
          </a:r>
          <a:endParaRPr lang="en-GB" b="1" dirty="0"/>
        </a:p>
      </dgm:t>
    </dgm:pt>
    <dgm:pt modelId="{19A4E739-3CFE-41EE-9669-AFD447D21D4C}" type="parTrans" cxnId="{1CB72650-CBE1-4010-A6D1-A42E4670D22E}">
      <dgm:prSet/>
      <dgm:spPr/>
      <dgm:t>
        <a:bodyPr/>
        <a:lstStyle/>
        <a:p>
          <a:endParaRPr lang="en-GB"/>
        </a:p>
      </dgm:t>
    </dgm:pt>
    <dgm:pt modelId="{91A1AEDA-2FCA-42DC-AAFA-A22E3B31F30A}" type="sibTrans" cxnId="{1CB72650-CBE1-4010-A6D1-A42E4670D22E}">
      <dgm:prSet/>
      <dgm:spPr/>
      <dgm:t>
        <a:bodyPr/>
        <a:lstStyle/>
        <a:p>
          <a:endParaRPr lang="en-GB"/>
        </a:p>
      </dgm:t>
    </dgm:pt>
    <dgm:pt modelId="{6F296091-C084-4E02-B6F2-E02E0FB3498A}">
      <dgm:prSet phldrT="[Text]" custT="1"/>
      <dgm:spPr/>
      <dgm:t>
        <a:bodyPr/>
        <a:lstStyle/>
        <a:p>
          <a:r>
            <a:rPr lang="en-GB" sz="1700" b="1" baseline="0" dirty="0" smtClean="0"/>
            <a:t> Workshop</a:t>
          </a:r>
          <a:endParaRPr lang="en-GB" sz="1700" b="1" baseline="0" dirty="0"/>
        </a:p>
      </dgm:t>
    </dgm:pt>
    <dgm:pt modelId="{F046AE03-B7F3-41F6-95C6-3101B5AE729E}" type="parTrans" cxnId="{1C207239-D87C-41A2-834A-B24A68E7D486}">
      <dgm:prSet/>
      <dgm:spPr/>
      <dgm:t>
        <a:bodyPr/>
        <a:lstStyle/>
        <a:p>
          <a:endParaRPr lang="en-GB"/>
        </a:p>
      </dgm:t>
    </dgm:pt>
    <dgm:pt modelId="{BFB4C98E-AADA-4A0C-ABAD-4CD4EFF3CB3B}" type="sibTrans" cxnId="{1C207239-D87C-41A2-834A-B24A68E7D486}">
      <dgm:prSet/>
      <dgm:spPr/>
      <dgm:t>
        <a:bodyPr/>
        <a:lstStyle/>
        <a:p>
          <a:endParaRPr lang="en-GB"/>
        </a:p>
      </dgm:t>
    </dgm:pt>
    <dgm:pt modelId="{D7C1033E-9083-48BD-8BF1-43ED2D775B64}">
      <dgm:prSet phldrT="[Text]" custT="1"/>
      <dgm:spPr/>
      <dgm:t>
        <a:bodyPr/>
        <a:lstStyle/>
        <a:p>
          <a:r>
            <a:rPr lang="en-GB" sz="1700" b="1" dirty="0" smtClean="0"/>
            <a:t> </a:t>
          </a:r>
          <a:endParaRPr lang="en-GB" sz="1700" b="1" dirty="0"/>
        </a:p>
      </dgm:t>
    </dgm:pt>
    <dgm:pt modelId="{AC12CDAF-859E-4ACD-B403-977B0FC0A201}" type="parTrans" cxnId="{75E0507C-70A6-47BB-BF39-257BA8B20946}">
      <dgm:prSet/>
      <dgm:spPr/>
      <dgm:t>
        <a:bodyPr/>
        <a:lstStyle/>
        <a:p>
          <a:endParaRPr lang="en-GB"/>
        </a:p>
      </dgm:t>
    </dgm:pt>
    <dgm:pt modelId="{5F779136-8DCB-456E-8A6C-118640134BEB}" type="sibTrans" cxnId="{75E0507C-70A6-47BB-BF39-257BA8B20946}">
      <dgm:prSet/>
      <dgm:spPr/>
      <dgm:t>
        <a:bodyPr/>
        <a:lstStyle/>
        <a:p>
          <a:endParaRPr lang="en-GB"/>
        </a:p>
      </dgm:t>
    </dgm:pt>
    <dgm:pt modelId="{54F3CB74-3EC4-4A65-A0C9-AB821727F05D}">
      <dgm:prSet phldrT="[Text]"/>
      <dgm:spPr/>
      <dgm:t>
        <a:bodyPr/>
        <a:lstStyle/>
        <a:p>
          <a:r>
            <a:rPr lang="en-ZA" b="1" baseline="0" dirty="0" smtClean="0"/>
            <a:t> </a:t>
          </a:r>
          <a:endParaRPr lang="en-GB" b="1" baseline="0" dirty="0"/>
        </a:p>
      </dgm:t>
    </dgm:pt>
    <dgm:pt modelId="{70E95552-09B7-4215-BA0D-80E641C1D8AD}" type="parTrans" cxnId="{4FE8B34E-B34E-4EBF-AC19-10D61AC85883}">
      <dgm:prSet/>
      <dgm:spPr/>
      <dgm:t>
        <a:bodyPr/>
        <a:lstStyle/>
        <a:p>
          <a:endParaRPr lang="en-GB"/>
        </a:p>
      </dgm:t>
    </dgm:pt>
    <dgm:pt modelId="{516D6B8F-0D53-4AF1-B816-BAEB129AFE4C}" type="sibTrans" cxnId="{4FE8B34E-B34E-4EBF-AC19-10D61AC85883}">
      <dgm:prSet/>
      <dgm:spPr/>
      <dgm:t>
        <a:bodyPr/>
        <a:lstStyle/>
        <a:p>
          <a:endParaRPr lang="en-GB"/>
        </a:p>
      </dgm:t>
    </dgm:pt>
    <dgm:pt modelId="{EAB5AEF8-DE22-467F-B2FB-C17D22F55752}" type="pres">
      <dgm:prSet presAssocID="{A3478B93-CEBE-45AD-9A66-91ABB176537E}" presName="CompostProcess" presStyleCnt="0">
        <dgm:presLayoutVars>
          <dgm:dir/>
          <dgm:resizeHandles val="exact"/>
        </dgm:presLayoutVars>
      </dgm:prSet>
      <dgm:spPr/>
    </dgm:pt>
    <dgm:pt modelId="{FF9393E9-5085-4264-88E3-674465E954DC}" type="pres">
      <dgm:prSet presAssocID="{A3478B93-CEBE-45AD-9A66-91ABB176537E}" presName="arrow" presStyleLbl="bgShp" presStyleIdx="0" presStyleCnt="1" custLinFactNeighborX="-1062" custLinFactNeighborY="-632"/>
      <dgm:spPr/>
    </dgm:pt>
    <dgm:pt modelId="{C82E2341-0234-44A3-9A29-E0312AC93288}" type="pres">
      <dgm:prSet presAssocID="{A3478B93-CEBE-45AD-9A66-91ABB176537E}" presName="linearProcess" presStyleCnt="0"/>
      <dgm:spPr/>
    </dgm:pt>
    <dgm:pt modelId="{FD232EE6-B853-4E68-A351-B7C13E5925C8}" type="pres">
      <dgm:prSet presAssocID="{D97D5ADF-E1B2-408E-850D-A6BC279F351F}" presName="textNode" presStyleLbl="node1" presStyleIdx="0" presStyleCnt="5" custLinFactNeighborY="-1605">
        <dgm:presLayoutVars>
          <dgm:bulletEnabled val="1"/>
        </dgm:presLayoutVars>
      </dgm:prSet>
      <dgm:spPr/>
      <dgm:t>
        <a:bodyPr/>
        <a:lstStyle/>
        <a:p>
          <a:endParaRPr lang="en-GB"/>
        </a:p>
      </dgm:t>
    </dgm:pt>
    <dgm:pt modelId="{E80CB910-C211-4109-9862-930CF891CB04}" type="pres">
      <dgm:prSet presAssocID="{EE464596-9087-4691-A4E2-FF6F0B06F95E}" presName="sibTrans" presStyleCnt="0"/>
      <dgm:spPr/>
    </dgm:pt>
    <dgm:pt modelId="{50FF83B5-99BD-4441-99F5-9BB880ADEFC0}" type="pres">
      <dgm:prSet presAssocID="{D7C1033E-9083-48BD-8BF1-43ED2D775B64}" presName="textNode" presStyleLbl="node1" presStyleIdx="1" presStyleCnt="5" custLinFactNeighborX="-37476" custLinFactNeighborY="-1605">
        <dgm:presLayoutVars>
          <dgm:bulletEnabled val="1"/>
        </dgm:presLayoutVars>
      </dgm:prSet>
      <dgm:spPr/>
      <dgm:t>
        <a:bodyPr/>
        <a:lstStyle/>
        <a:p>
          <a:endParaRPr lang="en-GB"/>
        </a:p>
      </dgm:t>
    </dgm:pt>
    <dgm:pt modelId="{0EDD6AC0-303C-49BE-934E-782C0F314CF6}" type="pres">
      <dgm:prSet presAssocID="{5F779136-8DCB-456E-8A6C-118640134BEB}" presName="sibTrans" presStyleCnt="0"/>
      <dgm:spPr/>
    </dgm:pt>
    <dgm:pt modelId="{AF73533C-A8C6-4F7F-A87C-F186EDFF1D55}" type="pres">
      <dgm:prSet presAssocID="{B455873D-40EA-43B7-A121-DC5C9D8002EE}" presName="textNode" presStyleLbl="node1" presStyleIdx="2" presStyleCnt="5" custLinFactNeighborX="-37476" custLinFactNeighborY="-1605">
        <dgm:presLayoutVars>
          <dgm:bulletEnabled val="1"/>
        </dgm:presLayoutVars>
      </dgm:prSet>
      <dgm:spPr/>
      <dgm:t>
        <a:bodyPr/>
        <a:lstStyle/>
        <a:p>
          <a:endParaRPr lang="en-GB"/>
        </a:p>
      </dgm:t>
    </dgm:pt>
    <dgm:pt modelId="{7711D629-351B-403E-8580-3E9EBA547F13}" type="pres">
      <dgm:prSet presAssocID="{91A1AEDA-2FCA-42DC-AAFA-A22E3B31F30A}" presName="sibTrans" presStyleCnt="0"/>
      <dgm:spPr/>
    </dgm:pt>
    <dgm:pt modelId="{7F5F16D6-D288-48AB-83E6-61010EEF0DDC}" type="pres">
      <dgm:prSet presAssocID="{6F296091-C084-4E02-B6F2-E02E0FB3498A}" presName="textNode" presStyleLbl="node1" presStyleIdx="3" presStyleCnt="5" custLinFactNeighborX="-37476" custLinFactNeighborY="-1605">
        <dgm:presLayoutVars>
          <dgm:bulletEnabled val="1"/>
        </dgm:presLayoutVars>
      </dgm:prSet>
      <dgm:spPr/>
      <dgm:t>
        <a:bodyPr/>
        <a:lstStyle/>
        <a:p>
          <a:endParaRPr lang="en-GB"/>
        </a:p>
      </dgm:t>
    </dgm:pt>
    <dgm:pt modelId="{42619210-07E4-430A-8217-092381E87088}" type="pres">
      <dgm:prSet presAssocID="{BFB4C98E-AADA-4A0C-ABAD-4CD4EFF3CB3B}" presName="sibTrans" presStyleCnt="0"/>
      <dgm:spPr/>
    </dgm:pt>
    <dgm:pt modelId="{9A7AEE1B-BD89-479C-9EA7-B8D8DBB519AB}" type="pres">
      <dgm:prSet presAssocID="{54F3CB74-3EC4-4A65-A0C9-AB821727F05D}" presName="textNode" presStyleLbl="node1" presStyleIdx="4" presStyleCnt="5" custLinFactNeighborX="-37476" custLinFactNeighborY="-1605">
        <dgm:presLayoutVars>
          <dgm:bulletEnabled val="1"/>
        </dgm:presLayoutVars>
      </dgm:prSet>
      <dgm:spPr/>
      <dgm:t>
        <a:bodyPr/>
        <a:lstStyle/>
        <a:p>
          <a:endParaRPr lang="en-GB"/>
        </a:p>
      </dgm:t>
    </dgm:pt>
  </dgm:ptLst>
  <dgm:cxnLst>
    <dgm:cxn modelId="{D972719F-4EBC-4088-A139-611D84471323}" type="presOf" srcId="{D7C1033E-9083-48BD-8BF1-43ED2D775B64}" destId="{50FF83B5-99BD-4441-99F5-9BB880ADEFC0}" srcOrd="0" destOrd="0" presId="urn:microsoft.com/office/officeart/2005/8/layout/hProcess9"/>
    <dgm:cxn modelId="{00CF506A-FC68-4F24-80FB-3E8F5CE94DFF}" type="presOf" srcId="{A3478B93-CEBE-45AD-9A66-91ABB176537E}" destId="{EAB5AEF8-DE22-467F-B2FB-C17D22F55752}" srcOrd="0" destOrd="0" presId="urn:microsoft.com/office/officeart/2005/8/layout/hProcess9"/>
    <dgm:cxn modelId="{EF1BB4C4-02AA-45E6-9690-C10BA9EF7109}" srcId="{A3478B93-CEBE-45AD-9A66-91ABB176537E}" destId="{D97D5ADF-E1B2-408E-850D-A6BC279F351F}" srcOrd="0" destOrd="0" parTransId="{C4D44CC5-CB1D-4BCD-9F8C-6D3AE93DD4B3}" sibTransId="{EE464596-9087-4691-A4E2-FF6F0B06F95E}"/>
    <dgm:cxn modelId="{4FE8B34E-B34E-4EBF-AC19-10D61AC85883}" srcId="{A3478B93-CEBE-45AD-9A66-91ABB176537E}" destId="{54F3CB74-3EC4-4A65-A0C9-AB821727F05D}" srcOrd="4" destOrd="0" parTransId="{70E95552-09B7-4215-BA0D-80E641C1D8AD}" sibTransId="{516D6B8F-0D53-4AF1-B816-BAEB129AFE4C}"/>
    <dgm:cxn modelId="{C3D759DD-18E1-4A15-B191-312DBF31E886}" type="presOf" srcId="{54F3CB74-3EC4-4A65-A0C9-AB821727F05D}" destId="{9A7AEE1B-BD89-479C-9EA7-B8D8DBB519AB}" srcOrd="0" destOrd="0" presId="urn:microsoft.com/office/officeart/2005/8/layout/hProcess9"/>
    <dgm:cxn modelId="{CDC24EC7-9AF2-40B9-B036-9618D9A209EA}" type="presOf" srcId="{D97D5ADF-E1B2-408E-850D-A6BC279F351F}" destId="{FD232EE6-B853-4E68-A351-B7C13E5925C8}" srcOrd="0" destOrd="0" presId="urn:microsoft.com/office/officeart/2005/8/layout/hProcess9"/>
    <dgm:cxn modelId="{1C207239-D87C-41A2-834A-B24A68E7D486}" srcId="{A3478B93-CEBE-45AD-9A66-91ABB176537E}" destId="{6F296091-C084-4E02-B6F2-E02E0FB3498A}" srcOrd="3" destOrd="0" parTransId="{F046AE03-B7F3-41F6-95C6-3101B5AE729E}" sibTransId="{BFB4C98E-AADA-4A0C-ABAD-4CD4EFF3CB3B}"/>
    <dgm:cxn modelId="{3A969341-57DC-4239-A757-6FF6C6EC808B}" type="presOf" srcId="{B455873D-40EA-43B7-A121-DC5C9D8002EE}" destId="{AF73533C-A8C6-4F7F-A87C-F186EDFF1D55}" srcOrd="0" destOrd="0" presId="urn:microsoft.com/office/officeart/2005/8/layout/hProcess9"/>
    <dgm:cxn modelId="{75E0507C-70A6-47BB-BF39-257BA8B20946}" srcId="{A3478B93-CEBE-45AD-9A66-91ABB176537E}" destId="{D7C1033E-9083-48BD-8BF1-43ED2D775B64}" srcOrd="1" destOrd="0" parTransId="{AC12CDAF-859E-4ACD-B403-977B0FC0A201}" sibTransId="{5F779136-8DCB-456E-8A6C-118640134BEB}"/>
    <dgm:cxn modelId="{0D54E5F9-C2BB-4D84-812E-37A326747C46}" type="presOf" srcId="{6F296091-C084-4E02-B6F2-E02E0FB3498A}" destId="{7F5F16D6-D288-48AB-83E6-61010EEF0DDC}" srcOrd="0" destOrd="0" presId="urn:microsoft.com/office/officeart/2005/8/layout/hProcess9"/>
    <dgm:cxn modelId="{1CB72650-CBE1-4010-A6D1-A42E4670D22E}" srcId="{A3478B93-CEBE-45AD-9A66-91ABB176537E}" destId="{B455873D-40EA-43B7-A121-DC5C9D8002EE}" srcOrd="2" destOrd="0" parTransId="{19A4E739-3CFE-41EE-9669-AFD447D21D4C}" sibTransId="{91A1AEDA-2FCA-42DC-AAFA-A22E3B31F30A}"/>
    <dgm:cxn modelId="{9E51A99C-2E9B-4714-A37F-DDF960EEFBD1}" type="presParOf" srcId="{EAB5AEF8-DE22-467F-B2FB-C17D22F55752}" destId="{FF9393E9-5085-4264-88E3-674465E954DC}" srcOrd="0" destOrd="0" presId="urn:microsoft.com/office/officeart/2005/8/layout/hProcess9"/>
    <dgm:cxn modelId="{AEC80EC5-B87D-4477-A193-ADCD170E2F49}" type="presParOf" srcId="{EAB5AEF8-DE22-467F-B2FB-C17D22F55752}" destId="{C82E2341-0234-44A3-9A29-E0312AC93288}" srcOrd="1" destOrd="0" presId="urn:microsoft.com/office/officeart/2005/8/layout/hProcess9"/>
    <dgm:cxn modelId="{EABA5F57-4D90-4449-8EA0-B66EFD4E3322}" type="presParOf" srcId="{C82E2341-0234-44A3-9A29-E0312AC93288}" destId="{FD232EE6-B853-4E68-A351-B7C13E5925C8}" srcOrd="0" destOrd="0" presId="urn:microsoft.com/office/officeart/2005/8/layout/hProcess9"/>
    <dgm:cxn modelId="{1472B102-52C6-4467-B379-EE8419B6EEA7}" type="presParOf" srcId="{C82E2341-0234-44A3-9A29-E0312AC93288}" destId="{E80CB910-C211-4109-9862-930CF891CB04}" srcOrd="1" destOrd="0" presId="urn:microsoft.com/office/officeart/2005/8/layout/hProcess9"/>
    <dgm:cxn modelId="{C2AD1ECE-219B-4212-9B9F-C10D7FC9EEE7}" type="presParOf" srcId="{C82E2341-0234-44A3-9A29-E0312AC93288}" destId="{50FF83B5-99BD-4441-99F5-9BB880ADEFC0}" srcOrd="2" destOrd="0" presId="urn:microsoft.com/office/officeart/2005/8/layout/hProcess9"/>
    <dgm:cxn modelId="{81F3D1EA-C298-423C-8E3D-0068B3034679}" type="presParOf" srcId="{C82E2341-0234-44A3-9A29-E0312AC93288}" destId="{0EDD6AC0-303C-49BE-934E-782C0F314CF6}" srcOrd="3" destOrd="0" presId="urn:microsoft.com/office/officeart/2005/8/layout/hProcess9"/>
    <dgm:cxn modelId="{253DF138-9AF8-4938-80E7-62D10864E9FA}" type="presParOf" srcId="{C82E2341-0234-44A3-9A29-E0312AC93288}" destId="{AF73533C-A8C6-4F7F-A87C-F186EDFF1D55}" srcOrd="4" destOrd="0" presId="urn:microsoft.com/office/officeart/2005/8/layout/hProcess9"/>
    <dgm:cxn modelId="{B5F8E17E-C0CC-48B9-BC89-ED216A48ABEB}" type="presParOf" srcId="{C82E2341-0234-44A3-9A29-E0312AC93288}" destId="{7711D629-351B-403E-8580-3E9EBA547F13}" srcOrd="5" destOrd="0" presId="urn:microsoft.com/office/officeart/2005/8/layout/hProcess9"/>
    <dgm:cxn modelId="{DB07FB96-9363-406A-8995-9A25E5452327}" type="presParOf" srcId="{C82E2341-0234-44A3-9A29-E0312AC93288}" destId="{7F5F16D6-D288-48AB-83E6-61010EEF0DDC}" srcOrd="6" destOrd="0" presId="urn:microsoft.com/office/officeart/2005/8/layout/hProcess9"/>
    <dgm:cxn modelId="{BBEE5B3A-9FE0-4710-8DE0-317D2FCA1965}" type="presParOf" srcId="{C82E2341-0234-44A3-9A29-E0312AC93288}" destId="{42619210-07E4-430A-8217-092381E87088}" srcOrd="7" destOrd="0" presId="urn:microsoft.com/office/officeart/2005/8/layout/hProcess9"/>
    <dgm:cxn modelId="{809F1E35-F227-4DF6-B314-D097C09B6F76}" type="presParOf" srcId="{C82E2341-0234-44A3-9A29-E0312AC93288}" destId="{9A7AEE1B-BD89-479C-9EA7-B8D8DBB519AB}" srcOrd="8" destOrd="0" presId="urn:microsoft.com/office/officeart/2005/8/layout/hProcess9"/>
  </dgm:cxnLst>
  <dgm:bg/>
  <dgm:whole/>
</dgm:dataModel>
</file>

<file path=ppt/diagrams/data18.xml><?xml version="1.0" encoding="utf-8"?>
<dgm:dataModel xmlns:dgm="http://schemas.openxmlformats.org/drawingml/2006/diagram" xmlns:a="http://schemas.openxmlformats.org/drawingml/2006/main">
  <dgm:ptLst>
    <dgm:pt modelId="{A3478B93-CEBE-45AD-9A66-91ABB176537E}" type="doc">
      <dgm:prSet loTypeId="urn:microsoft.com/office/officeart/2005/8/layout/hProcess9" loCatId="process" qsTypeId="urn:microsoft.com/office/officeart/2005/8/quickstyle/3d4" qsCatId="3D" csTypeId="urn:microsoft.com/office/officeart/2005/8/colors/accent1_2" csCatId="accent1" phldr="1"/>
      <dgm:spPr/>
    </dgm:pt>
    <dgm:pt modelId="{D97D5ADF-E1B2-408E-850D-A6BC279F351F}">
      <dgm:prSet phldrT="[Text]" custT="1"/>
      <dgm:spPr/>
      <dgm:t>
        <a:bodyPr/>
        <a:lstStyle/>
        <a:p>
          <a:r>
            <a:rPr lang="en-US" sz="1700" b="1" dirty="0" smtClean="0"/>
            <a:t> </a:t>
          </a:r>
          <a:endParaRPr lang="en-GB" sz="1700" b="1" dirty="0"/>
        </a:p>
      </dgm:t>
    </dgm:pt>
    <dgm:pt modelId="{C4D44CC5-CB1D-4BCD-9F8C-6D3AE93DD4B3}" type="parTrans" cxnId="{EF1BB4C4-02AA-45E6-9690-C10BA9EF7109}">
      <dgm:prSet/>
      <dgm:spPr/>
      <dgm:t>
        <a:bodyPr/>
        <a:lstStyle/>
        <a:p>
          <a:endParaRPr lang="en-GB"/>
        </a:p>
      </dgm:t>
    </dgm:pt>
    <dgm:pt modelId="{EE464596-9087-4691-A4E2-FF6F0B06F95E}" type="sibTrans" cxnId="{EF1BB4C4-02AA-45E6-9690-C10BA9EF7109}">
      <dgm:prSet/>
      <dgm:spPr/>
      <dgm:t>
        <a:bodyPr/>
        <a:lstStyle/>
        <a:p>
          <a:endParaRPr lang="en-GB"/>
        </a:p>
      </dgm:t>
    </dgm:pt>
    <dgm:pt modelId="{B455873D-40EA-43B7-A121-DC5C9D8002EE}">
      <dgm:prSet phldrT="[Text]"/>
      <dgm:spPr/>
      <dgm:t>
        <a:bodyPr/>
        <a:lstStyle/>
        <a:p>
          <a:r>
            <a:rPr lang="en-GB" b="1" dirty="0" smtClean="0"/>
            <a:t> </a:t>
          </a:r>
          <a:endParaRPr lang="en-GB" b="1" dirty="0"/>
        </a:p>
      </dgm:t>
    </dgm:pt>
    <dgm:pt modelId="{19A4E739-3CFE-41EE-9669-AFD447D21D4C}" type="parTrans" cxnId="{1CB72650-CBE1-4010-A6D1-A42E4670D22E}">
      <dgm:prSet/>
      <dgm:spPr/>
      <dgm:t>
        <a:bodyPr/>
        <a:lstStyle/>
        <a:p>
          <a:endParaRPr lang="en-GB"/>
        </a:p>
      </dgm:t>
    </dgm:pt>
    <dgm:pt modelId="{91A1AEDA-2FCA-42DC-AAFA-A22E3B31F30A}" type="sibTrans" cxnId="{1CB72650-CBE1-4010-A6D1-A42E4670D22E}">
      <dgm:prSet/>
      <dgm:spPr/>
      <dgm:t>
        <a:bodyPr/>
        <a:lstStyle/>
        <a:p>
          <a:endParaRPr lang="en-GB"/>
        </a:p>
      </dgm:t>
    </dgm:pt>
    <dgm:pt modelId="{6F296091-C084-4E02-B6F2-E02E0FB3498A}">
      <dgm:prSet phldrT="[Text]"/>
      <dgm:spPr/>
      <dgm:t>
        <a:bodyPr/>
        <a:lstStyle/>
        <a:p>
          <a:r>
            <a:rPr lang="en-GB" b="1" baseline="0" dirty="0" smtClean="0"/>
            <a:t> </a:t>
          </a:r>
          <a:endParaRPr lang="en-GB" b="1" baseline="0" dirty="0"/>
        </a:p>
      </dgm:t>
    </dgm:pt>
    <dgm:pt modelId="{F046AE03-B7F3-41F6-95C6-3101B5AE729E}" type="parTrans" cxnId="{1C207239-D87C-41A2-834A-B24A68E7D486}">
      <dgm:prSet/>
      <dgm:spPr/>
      <dgm:t>
        <a:bodyPr/>
        <a:lstStyle/>
        <a:p>
          <a:endParaRPr lang="en-GB"/>
        </a:p>
      </dgm:t>
    </dgm:pt>
    <dgm:pt modelId="{BFB4C98E-AADA-4A0C-ABAD-4CD4EFF3CB3B}" type="sibTrans" cxnId="{1C207239-D87C-41A2-834A-B24A68E7D486}">
      <dgm:prSet/>
      <dgm:spPr/>
      <dgm:t>
        <a:bodyPr/>
        <a:lstStyle/>
        <a:p>
          <a:endParaRPr lang="en-GB"/>
        </a:p>
      </dgm:t>
    </dgm:pt>
    <dgm:pt modelId="{D7C1033E-9083-48BD-8BF1-43ED2D775B64}">
      <dgm:prSet phldrT="[Text]" custT="1"/>
      <dgm:spPr/>
      <dgm:t>
        <a:bodyPr/>
        <a:lstStyle/>
        <a:p>
          <a:r>
            <a:rPr lang="en-GB" sz="1700" b="1" dirty="0" smtClean="0"/>
            <a:t> </a:t>
          </a:r>
          <a:endParaRPr lang="en-GB" sz="1700" b="1" dirty="0"/>
        </a:p>
      </dgm:t>
    </dgm:pt>
    <dgm:pt modelId="{AC12CDAF-859E-4ACD-B403-977B0FC0A201}" type="parTrans" cxnId="{75E0507C-70A6-47BB-BF39-257BA8B20946}">
      <dgm:prSet/>
      <dgm:spPr/>
      <dgm:t>
        <a:bodyPr/>
        <a:lstStyle/>
        <a:p>
          <a:endParaRPr lang="en-GB"/>
        </a:p>
      </dgm:t>
    </dgm:pt>
    <dgm:pt modelId="{5F779136-8DCB-456E-8A6C-118640134BEB}" type="sibTrans" cxnId="{75E0507C-70A6-47BB-BF39-257BA8B20946}">
      <dgm:prSet/>
      <dgm:spPr/>
      <dgm:t>
        <a:bodyPr/>
        <a:lstStyle/>
        <a:p>
          <a:endParaRPr lang="en-GB"/>
        </a:p>
      </dgm:t>
    </dgm:pt>
    <dgm:pt modelId="{54F3CB74-3EC4-4A65-A0C9-AB821727F05D}">
      <dgm:prSet phldrT="[Text]"/>
      <dgm:spPr/>
      <dgm:t>
        <a:bodyPr/>
        <a:lstStyle/>
        <a:p>
          <a:r>
            <a:rPr lang="en-ZA" b="1" baseline="0" dirty="0" smtClean="0"/>
            <a:t> Questionnaire</a:t>
          </a:r>
          <a:endParaRPr lang="en-GB" b="1" baseline="0" dirty="0"/>
        </a:p>
      </dgm:t>
    </dgm:pt>
    <dgm:pt modelId="{70E95552-09B7-4215-BA0D-80E641C1D8AD}" type="parTrans" cxnId="{4FE8B34E-B34E-4EBF-AC19-10D61AC85883}">
      <dgm:prSet/>
      <dgm:spPr/>
      <dgm:t>
        <a:bodyPr/>
        <a:lstStyle/>
        <a:p>
          <a:endParaRPr lang="en-GB"/>
        </a:p>
      </dgm:t>
    </dgm:pt>
    <dgm:pt modelId="{516D6B8F-0D53-4AF1-B816-BAEB129AFE4C}" type="sibTrans" cxnId="{4FE8B34E-B34E-4EBF-AC19-10D61AC85883}">
      <dgm:prSet/>
      <dgm:spPr/>
      <dgm:t>
        <a:bodyPr/>
        <a:lstStyle/>
        <a:p>
          <a:endParaRPr lang="en-GB"/>
        </a:p>
      </dgm:t>
    </dgm:pt>
    <dgm:pt modelId="{EAB5AEF8-DE22-467F-B2FB-C17D22F55752}" type="pres">
      <dgm:prSet presAssocID="{A3478B93-CEBE-45AD-9A66-91ABB176537E}" presName="CompostProcess" presStyleCnt="0">
        <dgm:presLayoutVars>
          <dgm:dir/>
          <dgm:resizeHandles val="exact"/>
        </dgm:presLayoutVars>
      </dgm:prSet>
      <dgm:spPr/>
    </dgm:pt>
    <dgm:pt modelId="{FF9393E9-5085-4264-88E3-674465E954DC}" type="pres">
      <dgm:prSet presAssocID="{A3478B93-CEBE-45AD-9A66-91ABB176537E}" presName="arrow" presStyleLbl="bgShp" presStyleIdx="0" presStyleCnt="1" custLinFactNeighborX="-1062" custLinFactNeighborY="-632"/>
      <dgm:spPr/>
    </dgm:pt>
    <dgm:pt modelId="{C82E2341-0234-44A3-9A29-E0312AC93288}" type="pres">
      <dgm:prSet presAssocID="{A3478B93-CEBE-45AD-9A66-91ABB176537E}" presName="linearProcess" presStyleCnt="0"/>
      <dgm:spPr/>
    </dgm:pt>
    <dgm:pt modelId="{FD232EE6-B853-4E68-A351-B7C13E5925C8}" type="pres">
      <dgm:prSet presAssocID="{D97D5ADF-E1B2-408E-850D-A6BC279F351F}" presName="textNode" presStyleLbl="node1" presStyleIdx="0" presStyleCnt="5" custLinFactNeighborY="-1605">
        <dgm:presLayoutVars>
          <dgm:bulletEnabled val="1"/>
        </dgm:presLayoutVars>
      </dgm:prSet>
      <dgm:spPr/>
      <dgm:t>
        <a:bodyPr/>
        <a:lstStyle/>
        <a:p>
          <a:endParaRPr lang="en-GB"/>
        </a:p>
      </dgm:t>
    </dgm:pt>
    <dgm:pt modelId="{E80CB910-C211-4109-9862-930CF891CB04}" type="pres">
      <dgm:prSet presAssocID="{EE464596-9087-4691-A4E2-FF6F0B06F95E}" presName="sibTrans" presStyleCnt="0"/>
      <dgm:spPr/>
    </dgm:pt>
    <dgm:pt modelId="{50FF83B5-99BD-4441-99F5-9BB880ADEFC0}" type="pres">
      <dgm:prSet presAssocID="{D7C1033E-9083-48BD-8BF1-43ED2D775B64}" presName="textNode" presStyleLbl="node1" presStyleIdx="1" presStyleCnt="5" custLinFactNeighborX="-37476" custLinFactNeighborY="-1605">
        <dgm:presLayoutVars>
          <dgm:bulletEnabled val="1"/>
        </dgm:presLayoutVars>
      </dgm:prSet>
      <dgm:spPr/>
      <dgm:t>
        <a:bodyPr/>
        <a:lstStyle/>
        <a:p>
          <a:endParaRPr lang="en-GB"/>
        </a:p>
      </dgm:t>
    </dgm:pt>
    <dgm:pt modelId="{0EDD6AC0-303C-49BE-934E-782C0F314CF6}" type="pres">
      <dgm:prSet presAssocID="{5F779136-8DCB-456E-8A6C-118640134BEB}" presName="sibTrans" presStyleCnt="0"/>
      <dgm:spPr/>
    </dgm:pt>
    <dgm:pt modelId="{AF73533C-A8C6-4F7F-A87C-F186EDFF1D55}" type="pres">
      <dgm:prSet presAssocID="{B455873D-40EA-43B7-A121-DC5C9D8002EE}" presName="textNode" presStyleLbl="node1" presStyleIdx="2" presStyleCnt="5" custLinFactNeighborX="-37476" custLinFactNeighborY="-1605">
        <dgm:presLayoutVars>
          <dgm:bulletEnabled val="1"/>
        </dgm:presLayoutVars>
      </dgm:prSet>
      <dgm:spPr/>
      <dgm:t>
        <a:bodyPr/>
        <a:lstStyle/>
        <a:p>
          <a:endParaRPr lang="en-GB"/>
        </a:p>
      </dgm:t>
    </dgm:pt>
    <dgm:pt modelId="{7711D629-351B-403E-8580-3E9EBA547F13}" type="pres">
      <dgm:prSet presAssocID="{91A1AEDA-2FCA-42DC-AAFA-A22E3B31F30A}" presName="sibTrans" presStyleCnt="0"/>
      <dgm:spPr/>
    </dgm:pt>
    <dgm:pt modelId="{7F5F16D6-D288-48AB-83E6-61010EEF0DDC}" type="pres">
      <dgm:prSet presAssocID="{6F296091-C084-4E02-B6F2-E02E0FB3498A}" presName="textNode" presStyleLbl="node1" presStyleIdx="3" presStyleCnt="5" custLinFactNeighborX="-37476" custLinFactNeighborY="-1605">
        <dgm:presLayoutVars>
          <dgm:bulletEnabled val="1"/>
        </dgm:presLayoutVars>
      </dgm:prSet>
      <dgm:spPr/>
      <dgm:t>
        <a:bodyPr/>
        <a:lstStyle/>
        <a:p>
          <a:endParaRPr lang="en-GB"/>
        </a:p>
      </dgm:t>
    </dgm:pt>
    <dgm:pt modelId="{42619210-07E4-430A-8217-092381E87088}" type="pres">
      <dgm:prSet presAssocID="{BFB4C98E-AADA-4A0C-ABAD-4CD4EFF3CB3B}" presName="sibTrans" presStyleCnt="0"/>
      <dgm:spPr/>
    </dgm:pt>
    <dgm:pt modelId="{9A7AEE1B-BD89-479C-9EA7-B8D8DBB519AB}" type="pres">
      <dgm:prSet presAssocID="{54F3CB74-3EC4-4A65-A0C9-AB821727F05D}" presName="textNode" presStyleLbl="node1" presStyleIdx="4" presStyleCnt="5" custLinFactNeighborX="-37476" custLinFactNeighborY="-1605">
        <dgm:presLayoutVars>
          <dgm:bulletEnabled val="1"/>
        </dgm:presLayoutVars>
      </dgm:prSet>
      <dgm:spPr/>
      <dgm:t>
        <a:bodyPr/>
        <a:lstStyle/>
        <a:p>
          <a:endParaRPr lang="en-GB"/>
        </a:p>
      </dgm:t>
    </dgm:pt>
  </dgm:ptLst>
  <dgm:cxnLst>
    <dgm:cxn modelId="{C310BD8F-2FA9-4255-A114-C04D39D38B70}" type="presOf" srcId="{A3478B93-CEBE-45AD-9A66-91ABB176537E}" destId="{EAB5AEF8-DE22-467F-B2FB-C17D22F55752}" srcOrd="0" destOrd="0" presId="urn:microsoft.com/office/officeart/2005/8/layout/hProcess9"/>
    <dgm:cxn modelId="{EF1BB4C4-02AA-45E6-9690-C10BA9EF7109}" srcId="{A3478B93-CEBE-45AD-9A66-91ABB176537E}" destId="{D97D5ADF-E1B2-408E-850D-A6BC279F351F}" srcOrd="0" destOrd="0" parTransId="{C4D44CC5-CB1D-4BCD-9F8C-6D3AE93DD4B3}" sibTransId="{EE464596-9087-4691-A4E2-FF6F0B06F95E}"/>
    <dgm:cxn modelId="{3B527D97-EAAC-409F-85F6-645B16E6CC65}" type="presOf" srcId="{D7C1033E-9083-48BD-8BF1-43ED2D775B64}" destId="{50FF83B5-99BD-4441-99F5-9BB880ADEFC0}" srcOrd="0" destOrd="0" presId="urn:microsoft.com/office/officeart/2005/8/layout/hProcess9"/>
    <dgm:cxn modelId="{708D2892-AF8F-44F2-A3F2-A8089F7B5021}" type="presOf" srcId="{6F296091-C084-4E02-B6F2-E02E0FB3498A}" destId="{7F5F16D6-D288-48AB-83E6-61010EEF0DDC}" srcOrd="0" destOrd="0" presId="urn:microsoft.com/office/officeart/2005/8/layout/hProcess9"/>
    <dgm:cxn modelId="{2E75CD10-E467-4A5D-B749-5A37E78F30DD}" type="presOf" srcId="{B455873D-40EA-43B7-A121-DC5C9D8002EE}" destId="{AF73533C-A8C6-4F7F-A87C-F186EDFF1D55}" srcOrd="0" destOrd="0" presId="urn:microsoft.com/office/officeart/2005/8/layout/hProcess9"/>
    <dgm:cxn modelId="{4FE8B34E-B34E-4EBF-AC19-10D61AC85883}" srcId="{A3478B93-CEBE-45AD-9A66-91ABB176537E}" destId="{54F3CB74-3EC4-4A65-A0C9-AB821727F05D}" srcOrd="4" destOrd="0" parTransId="{70E95552-09B7-4215-BA0D-80E641C1D8AD}" sibTransId="{516D6B8F-0D53-4AF1-B816-BAEB129AFE4C}"/>
    <dgm:cxn modelId="{8B17011C-1660-4E9F-A275-69A18BE0D6C4}" type="presOf" srcId="{D97D5ADF-E1B2-408E-850D-A6BC279F351F}" destId="{FD232EE6-B853-4E68-A351-B7C13E5925C8}" srcOrd="0" destOrd="0" presId="urn:microsoft.com/office/officeart/2005/8/layout/hProcess9"/>
    <dgm:cxn modelId="{DED72C61-EAD8-4C38-8D59-3F5EF28A2D1D}" type="presOf" srcId="{54F3CB74-3EC4-4A65-A0C9-AB821727F05D}" destId="{9A7AEE1B-BD89-479C-9EA7-B8D8DBB519AB}" srcOrd="0" destOrd="0" presId="urn:microsoft.com/office/officeart/2005/8/layout/hProcess9"/>
    <dgm:cxn modelId="{1C207239-D87C-41A2-834A-B24A68E7D486}" srcId="{A3478B93-CEBE-45AD-9A66-91ABB176537E}" destId="{6F296091-C084-4E02-B6F2-E02E0FB3498A}" srcOrd="3" destOrd="0" parTransId="{F046AE03-B7F3-41F6-95C6-3101B5AE729E}" sibTransId="{BFB4C98E-AADA-4A0C-ABAD-4CD4EFF3CB3B}"/>
    <dgm:cxn modelId="{75E0507C-70A6-47BB-BF39-257BA8B20946}" srcId="{A3478B93-CEBE-45AD-9A66-91ABB176537E}" destId="{D7C1033E-9083-48BD-8BF1-43ED2D775B64}" srcOrd="1" destOrd="0" parTransId="{AC12CDAF-859E-4ACD-B403-977B0FC0A201}" sibTransId="{5F779136-8DCB-456E-8A6C-118640134BEB}"/>
    <dgm:cxn modelId="{1CB72650-CBE1-4010-A6D1-A42E4670D22E}" srcId="{A3478B93-CEBE-45AD-9A66-91ABB176537E}" destId="{B455873D-40EA-43B7-A121-DC5C9D8002EE}" srcOrd="2" destOrd="0" parTransId="{19A4E739-3CFE-41EE-9669-AFD447D21D4C}" sibTransId="{91A1AEDA-2FCA-42DC-AAFA-A22E3B31F30A}"/>
    <dgm:cxn modelId="{78CED3F3-1675-49F2-8285-98E5EE641891}" type="presParOf" srcId="{EAB5AEF8-DE22-467F-B2FB-C17D22F55752}" destId="{FF9393E9-5085-4264-88E3-674465E954DC}" srcOrd="0" destOrd="0" presId="urn:microsoft.com/office/officeart/2005/8/layout/hProcess9"/>
    <dgm:cxn modelId="{DF17A04F-8DD0-409A-BF89-971F6BD76DD7}" type="presParOf" srcId="{EAB5AEF8-DE22-467F-B2FB-C17D22F55752}" destId="{C82E2341-0234-44A3-9A29-E0312AC93288}" srcOrd="1" destOrd="0" presId="urn:microsoft.com/office/officeart/2005/8/layout/hProcess9"/>
    <dgm:cxn modelId="{002E0598-0A4A-45E8-BC2D-D08E8C795368}" type="presParOf" srcId="{C82E2341-0234-44A3-9A29-E0312AC93288}" destId="{FD232EE6-B853-4E68-A351-B7C13E5925C8}" srcOrd="0" destOrd="0" presId="urn:microsoft.com/office/officeart/2005/8/layout/hProcess9"/>
    <dgm:cxn modelId="{C633D1C4-F491-4771-BC74-E18107341B90}" type="presParOf" srcId="{C82E2341-0234-44A3-9A29-E0312AC93288}" destId="{E80CB910-C211-4109-9862-930CF891CB04}" srcOrd="1" destOrd="0" presId="urn:microsoft.com/office/officeart/2005/8/layout/hProcess9"/>
    <dgm:cxn modelId="{E6C914E6-01EF-4A67-AB39-B9055AE26F7B}" type="presParOf" srcId="{C82E2341-0234-44A3-9A29-E0312AC93288}" destId="{50FF83B5-99BD-4441-99F5-9BB880ADEFC0}" srcOrd="2" destOrd="0" presId="urn:microsoft.com/office/officeart/2005/8/layout/hProcess9"/>
    <dgm:cxn modelId="{CE3440D6-741C-4DB0-BAE0-8151C517B0CD}" type="presParOf" srcId="{C82E2341-0234-44A3-9A29-E0312AC93288}" destId="{0EDD6AC0-303C-49BE-934E-782C0F314CF6}" srcOrd="3" destOrd="0" presId="urn:microsoft.com/office/officeart/2005/8/layout/hProcess9"/>
    <dgm:cxn modelId="{32BCB6D8-1991-4A57-AF84-11B186622848}" type="presParOf" srcId="{C82E2341-0234-44A3-9A29-E0312AC93288}" destId="{AF73533C-A8C6-4F7F-A87C-F186EDFF1D55}" srcOrd="4" destOrd="0" presId="urn:microsoft.com/office/officeart/2005/8/layout/hProcess9"/>
    <dgm:cxn modelId="{2C654930-C511-4797-9984-3236FF3FBA7E}" type="presParOf" srcId="{C82E2341-0234-44A3-9A29-E0312AC93288}" destId="{7711D629-351B-403E-8580-3E9EBA547F13}" srcOrd="5" destOrd="0" presId="urn:microsoft.com/office/officeart/2005/8/layout/hProcess9"/>
    <dgm:cxn modelId="{41091ECF-17CD-4A62-948F-54E97FE1F3C7}" type="presParOf" srcId="{C82E2341-0234-44A3-9A29-E0312AC93288}" destId="{7F5F16D6-D288-48AB-83E6-61010EEF0DDC}" srcOrd="6" destOrd="0" presId="urn:microsoft.com/office/officeart/2005/8/layout/hProcess9"/>
    <dgm:cxn modelId="{A6DD680F-F6E1-43CD-AFCB-74A06ED1028B}" type="presParOf" srcId="{C82E2341-0234-44A3-9A29-E0312AC93288}" destId="{42619210-07E4-430A-8217-092381E87088}" srcOrd="7" destOrd="0" presId="urn:microsoft.com/office/officeart/2005/8/layout/hProcess9"/>
    <dgm:cxn modelId="{AB6EBDAC-585C-46AA-9289-B6469B7869DF}" type="presParOf" srcId="{C82E2341-0234-44A3-9A29-E0312AC93288}" destId="{9A7AEE1B-BD89-479C-9EA7-B8D8DBB519AB}" srcOrd="8" destOrd="0" presId="urn:microsoft.com/office/officeart/2005/8/layout/hProcess9"/>
  </dgm:cxnLst>
  <dgm:bg/>
  <dgm:whole/>
</dgm:dataModel>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2.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GB"/>
          </a:p>
        </p:txBody>
      </p:sp>
      <p:sp>
        <p:nvSpPr>
          <p:cNvPr id="61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GB"/>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GB"/>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3BBA41E0-B5CE-46B7-8A5E-E8985D1CD29E}"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a:ln/>
        </p:spPr>
      </p:sp>
      <p:sp>
        <p:nvSpPr>
          <p:cNvPr id="15362" name="Notes Placeholder 2"/>
          <p:cNvSpPr>
            <a:spLocks noGrp="1"/>
          </p:cNvSpPr>
          <p:nvPr>
            <p:ph type="body" idx="1"/>
          </p:nvPr>
        </p:nvSpPr>
        <p:spPr>
          <a:noFill/>
          <a:ln/>
        </p:spPr>
        <p:txBody>
          <a:bodyPr/>
          <a:lstStyle/>
          <a:p>
            <a:endParaRPr lang="en-US" smtClean="0"/>
          </a:p>
        </p:txBody>
      </p:sp>
      <p:sp>
        <p:nvSpPr>
          <p:cNvPr id="15363" name="Slide Number Placeholder 3"/>
          <p:cNvSpPr>
            <a:spLocks noGrp="1"/>
          </p:cNvSpPr>
          <p:nvPr>
            <p:ph type="sldNum" sz="quarter" idx="5"/>
          </p:nvPr>
        </p:nvSpPr>
        <p:spPr>
          <a:noFill/>
        </p:spPr>
        <p:txBody>
          <a:bodyPr/>
          <a:lstStyle/>
          <a:p>
            <a:fld id="{79DA24A4-008B-4868-BAEC-04F878D5FE2A}" type="slidenum">
              <a:rPr lang="en-GB" smtClean="0"/>
              <a:pPr/>
              <a:t>1</a:t>
            </a:fld>
            <a:endParaRPr lang="en-GB"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a:ln/>
        </p:spPr>
      </p:sp>
      <p:sp>
        <p:nvSpPr>
          <p:cNvPr id="21506" name="Notes Placeholder 2"/>
          <p:cNvSpPr>
            <a:spLocks noGrp="1"/>
          </p:cNvSpPr>
          <p:nvPr>
            <p:ph type="body" idx="1"/>
          </p:nvPr>
        </p:nvSpPr>
        <p:spPr>
          <a:noFill/>
          <a:ln/>
        </p:spPr>
        <p:txBody>
          <a:bodyPr/>
          <a:lstStyle/>
          <a:p>
            <a:r>
              <a:rPr lang="en-GB" dirty="0" smtClean="0"/>
              <a:t>Therefore, despite a number of efforts by government and the R&amp;D community, South Africa has not yet been able to maximise on the opportunities of </a:t>
            </a:r>
            <a:r>
              <a:rPr lang="en-GB" dirty="0" err="1" smtClean="0"/>
              <a:t>HLT</a:t>
            </a:r>
            <a:r>
              <a:rPr lang="en-GB" dirty="0" smtClean="0"/>
              <a:t> and create a thriving </a:t>
            </a:r>
            <a:r>
              <a:rPr lang="en-GB" dirty="0" err="1" smtClean="0"/>
              <a:t>HLT</a:t>
            </a:r>
            <a:r>
              <a:rPr lang="en-GB" dirty="0" smtClean="0"/>
              <a:t> industry. One of the key challenges in addressing this problem is the perceived fragmentation of the R&amp;D activities in this domain: there is insufficient codified knowledge about the currently available South African </a:t>
            </a:r>
            <a:r>
              <a:rPr lang="en-GB" dirty="0" err="1" smtClean="0"/>
              <a:t>HLT</a:t>
            </a:r>
            <a:r>
              <a:rPr lang="en-GB" dirty="0" smtClean="0"/>
              <a:t> resources and applications.  Hence, in 2009 </a:t>
            </a:r>
            <a:r>
              <a:rPr lang="en-GB" dirty="0" err="1" smtClean="0"/>
              <a:t>NHN</a:t>
            </a:r>
            <a:r>
              <a:rPr lang="en-GB" dirty="0" smtClean="0"/>
              <a:t> undertook a large-scale technology audit for the </a:t>
            </a:r>
            <a:r>
              <a:rPr lang="en-GB" dirty="0" err="1" smtClean="0"/>
              <a:t>HLT</a:t>
            </a:r>
            <a:r>
              <a:rPr lang="en-GB" dirty="0" smtClean="0"/>
              <a:t> landscape in South Africa (henceforth </a:t>
            </a:r>
            <a:r>
              <a:rPr lang="en-GB" dirty="0" err="1" smtClean="0"/>
              <a:t>SAHLTA</a:t>
            </a:r>
            <a:r>
              <a:rPr lang="en-GB" dirty="0" smtClean="0"/>
              <a:t>).  The need for a technology audit is evident in the </a:t>
            </a:r>
            <a:r>
              <a:rPr lang="en-GB" dirty="0" err="1" smtClean="0"/>
              <a:t>HLT</a:t>
            </a:r>
            <a:r>
              <a:rPr lang="en-GB" dirty="0" smtClean="0"/>
              <a:t> community where discourse with respect to R&amp;D is vibrant, but with a lack of a unified picture which presents the technological profile of the South African </a:t>
            </a:r>
            <a:r>
              <a:rPr lang="en-GB" dirty="0" err="1" smtClean="0"/>
              <a:t>HLT</a:t>
            </a:r>
            <a:r>
              <a:rPr lang="en-GB" dirty="0" smtClean="0"/>
              <a:t> landscape. Such a picture would allow the research fraternity to closely align their research activities with each other, encourage collaborations and sharing of language resources (</a:t>
            </a:r>
            <a:r>
              <a:rPr lang="en-GB" dirty="0" err="1" smtClean="0"/>
              <a:t>LRs</a:t>
            </a:r>
            <a:r>
              <a:rPr lang="en-GB" dirty="0" smtClean="0"/>
              <a:t>), and identify technologies that are capable of being commercialised. Thus, the objective of our study was to codify and present a profile of </a:t>
            </a:r>
            <a:r>
              <a:rPr lang="en-GB" dirty="0" err="1" smtClean="0"/>
              <a:t>HLT</a:t>
            </a:r>
            <a:r>
              <a:rPr lang="en-GB" dirty="0" smtClean="0"/>
              <a:t> components in the South African R&amp;D environment. This article aims to provide an overview of the </a:t>
            </a:r>
            <a:r>
              <a:rPr lang="en-GB" dirty="0" err="1" smtClean="0"/>
              <a:t>SAHLTA</a:t>
            </a:r>
            <a:r>
              <a:rPr lang="en-GB" dirty="0" smtClean="0"/>
              <a:t> process, as well as to present a selection of the results (cf. Sharma Grover (2009) for an extensive report). </a:t>
            </a:r>
          </a:p>
          <a:p>
            <a:endParaRPr lang="en-GB" dirty="0" smtClean="0"/>
          </a:p>
        </p:txBody>
      </p:sp>
      <p:sp>
        <p:nvSpPr>
          <p:cNvPr id="21507" name="Slide Number Placeholder 3"/>
          <p:cNvSpPr>
            <a:spLocks noGrp="1"/>
          </p:cNvSpPr>
          <p:nvPr>
            <p:ph type="sldNum" sz="quarter" idx="5"/>
          </p:nvPr>
        </p:nvSpPr>
        <p:spPr>
          <a:noFill/>
        </p:spPr>
        <p:txBody>
          <a:bodyPr/>
          <a:lstStyle/>
          <a:p>
            <a:fld id="{A5296A5F-CCD5-48FE-B9C3-F0B0BBFD299D}" type="slidenum">
              <a:rPr lang="en-GB" smtClean="0"/>
              <a:pPr/>
              <a:t>4</a:t>
            </a:fld>
            <a:endParaRPr lang="en-GB"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p:spPr>
        <p:txBody>
          <a:bodyPr/>
          <a:lstStyle/>
          <a:p>
            <a:fld id="{584D5DE8-94D4-489D-9D33-C87805E2D966}" type="slidenum">
              <a:rPr lang="en-GB" smtClean="0"/>
              <a:pPr/>
              <a:t>5</a:t>
            </a:fld>
            <a:endParaRPr lang="en-GB" smtClean="0"/>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xfrm>
            <a:off x="914400" y="4343400"/>
            <a:ext cx="5029200" cy="4114800"/>
          </a:xfrm>
          <a:noFill/>
          <a:ln/>
        </p:spPr>
        <p:txBody>
          <a:bodyPr/>
          <a:lstStyle/>
          <a:p>
            <a:pPr algn="just" eaLnBrk="1" hangingPunct="1">
              <a:lnSpc>
                <a:spcPct val="80000"/>
              </a:lnSpc>
            </a:pPr>
            <a:r>
              <a:rPr lang="en-GB" sz="800" dirty="0" smtClean="0"/>
              <a:t>South Africa (SA), often called the “rainbow nation”, is a country that epitomises diversity in various forms, the most prominent of which are ethnicity and language. There are roughly twenty five languages spoken in South Africa, </a:t>
            </a:r>
            <a:r>
              <a:rPr lang="en-GB" sz="800" b="1" dirty="0" smtClean="0"/>
              <a:t>of these 11 have been declared as official languages</a:t>
            </a:r>
            <a:r>
              <a:rPr lang="en-GB" sz="800" dirty="0" smtClean="0"/>
              <a:t> based on the grounds that their usage includes about 98% of the total population (DAC, 2002). The eleven official languages are isiNdebele, isiXhosa, isiZulu and siSwati, Sesotho, </a:t>
            </a:r>
            <a:r>
              <a:rPr lang="en-GB" sz="800" dirty="0" err="1" smtClean="0"/>
              <a:t>Sepedi</a:t>
            </a:r>
            <a:r>
              <a:rPr lang="en-GB" sz="800" dirty="0" smtClean="0"/>
              <a:t> and Setswana, Tshivenda, Xitsonga, English and Afrikaans.</a:t>
            </a:r>
          </a:p>
          <a:p>
            <a:pPr algn="just" eaLnBrk="1" hangingPunct="1">
              <a:lnSpc>
                <a:spcPct val="80000"/>
              </a:lnSpc>
            </a:pPr>
            <a:endParaRPr lang="en-GB" sz="800" dirty="0" smtClean="0"/>
          </a:p>
          <a:p>
            <a:pPr algn="just" eaLnBrk="1" hangingPunct="1">
              <a:lnSpc>
                <a:spcPct val="80000"/>
              </a:lnSpc>
            </a:pPr>
            <a:r>
              <a:rPr lang="en-GB" sz="800" dirty="0" smtClean="0"/>
              <a:t>Human language technologies (HLT) can be described as the set of technologies that apply the knowledge of language for the development of computer systems; that can recognise, understand, interpret and generate human language in all forms. It includes technologies as automatic speech recognition, text-to-speech and machine translation. </a:t>
            </a:r>
          </a:p>
          <a:p>
            <a:pPr algn="just" eaLnBrk="1" hangingPunct="1">
              <a:lnSpc>
                <a:spcPct val="80000"/>
              </a:lnSpc>
            </a:pPr>
            <a:endParaRPr lang="en-GB" sz="800" dirty="0" smtClean="0"/>
          </a:p>
          <a:p>
            <a:pPr algn="just" eaLnBrk="1" hangingPunct="1">
              <a:lnSpc>
                <a:spcPct val="80000"/>
              </a:lnSpc>
            </a:pPr>
            <a:r>
              <a:rPr lang="en-GB" sz="800" dirty="0" smtClean="0"/>
              <a:t>The HLT landscape in South Africa is made up of a relatively young research and development (R&amp;D) community (universities and science councils) and a handful of companies in the private sector. Numerous local R&amp;D activities have been taking place with many instances of international recognition for the quality and impact of work and South Africa has invested a reasonable amount of capital into the development of HLT. However, in contrast, the </a:t>
            </a:r>
            <a:r>
              <a:rPr lang="en-GB" sz="800" b="1" dirty="0" smtClean="0"/>
              <a:t>potential for impact that HLT has, as an enabling technology, across various application domains is not aligned with the current scale of HLT activities in the country. Service delivery, disabled, economic development, cultural diversity, skills creation, jobs. </a:t>
            </a:r>
          </a:p>
          <a:p>
            <a:pPr algn="just" eaLnBrk="1" hangingPunct="1">
              <a:lnSpc>
                <a:spcPct val="80000"/>
              </a:lnSpc>
            </a:pPr>
            <a:endParaRPr lang="en-GB" sz="800" b="1" dirty="0" smtClean="0"/>
          </a:p>
          <a:p>
            <a:pPr eaLnBrk="1" hangingPunct="1">
              <a:lnSpc>
                <a:spcPct val="80000"/>
              </a:lnSpc>
            </a:pPr>
            <a:r>
              <a:rPr lang="en-GB" sz="800" dirty="0" smtClean="0"/>
              <a:t>Over the past few years, a number of planning activities have been undertaken (including a series of consultations involving government, industry, national research laboratories, and academics) to develop the HLT field as a national collaborative activity. These include:</a:t>
            </a:r>
          </a:p>
          <a:p>
            <a:pPr eaLnBrk="1" hangingPunct="1">
              <a:lnSpc>
                <a:spcPct val="80000"/>
              </a:lnSpc>
            </a:pPr>
            <a:r>
              <a:rPr lang="en-GB" sz="800" dirty="0" smtClean="0"/>
              <a:t>The DAC confirmed the need to advance HLT in the South African context by developing and establishing the national HLT Strategy. </a:t>
            </a:r>
          </a:p>
          <a:p>
            <a:pPr eaLnBrk="1" hangingPunct="1">
              <a:lnSpc>
                <a:spcPct val="80000"/>
              </a:lnSpc>
            </a:pPr>
            <a:r>
              <a:rPr lang="en-GB" sz="800" dirty="0" smtClean="0"/>
              <a:t>The Department of Science and Technology (DST) also identified HLT as a key technology during its ‘DST Technology </a:t>
            </a:r>
            <a:r>
              <a:rPr lang="en-GB" sz="800" dirty="0" err="1" smtClean="0"/>
              <a:t>Roadmapping</a:t>
            </a:r>
            <a:r>
              <a:rPr lang="en-GB" sz="800" dirty="0" smtClean="0"/>
              <a:t>’ process (</a:t>
            </a:r>
            <a:r>
              <a:rPr lang="en-GB" sz="800" dirty="0" err="1" smtClean="0"/>
              <a:t>Davel</a:t>
            </a:r>
            <a:r>
              <a:rPr lang="en-GB" sz="800" dirty="0" smtClean="0"/>
              <a:t>, Barnard &amp; </a:t>
            </a:r>
            <a:r>
              <a:rPr lang="en-GB" sz="800" dirty="0" err="1" smtClean="0"/>
              <a:t>Kuun</a:t>
            </a:r>
            <a:r>
              <a:rPr lang="en-GB" sz="800" dirty="0" smtClean="0"/>
              <a:t>, 2007). </a:t>
            </a:r>
          </a:p>
          <a:p>
            <a:pPr eaLnBrk="1" hangingPunct="1">
              <a:lnSpc>
                <a:spcPct val="80000"/>
              </a:lnSpc>
            </a:pPr>
            <a:r>
              <a:rPr lang="en-GB" sz="800" dirty="0" smtClean="0"/>
              <a:t>The DST sponsored a national workshop on HLT in 2005 where a national HLT roadmap was developed to guide research and development in HLT for the next ten years (2005-2015). </a:t>
            </a:r>
          </a:p>
          <a:p>
            <a:pPr eaLnBrk="1" hangingPunct="1">
              <a:lnSpc>
                <a:spcPct val="80000"/>
              </a:lnSpc>
            </a:pPr>
            <a:r>
              <a:rPr lang="en-GB" sz="800" dirty="0" smtClean="0"/>
              <a:t>The workshop also led to discussions around national collaborative working groups to focus efforts around core technologies and resources. The workshop also acquainted HLT researchers and stakeholders with national initiatives which were likely to support the development of HLT in South Africa (Barnard, 2005). </a:t>
            </a:r>
          </a:p>
          <a:p>
            <a:pPr eaLnBrk="1" hangingPunct="1">
              <a:lnSpc>
                <a:spcPct val="80000"/>
              </a:lnSpc>
            </a:pPr>
            <a:r>
              <a:rPr lang="en-GB" sz="800" dirty="0" smtClean="0"/>
              <a:t>In order to align and strengthen the national HLT research activities, DST provided financial support for the establishment of the National HLT Network (NHN) in 2006/7. The NHN is a collaborative effort which aims to strengthen synergies between HLT research practitioners in South Africa (SA). Currently, the members of the NHN are most of the major South African tertiary institutions and research councils who are actively involved in HLT R&amp;D activities.</a:t>
            </a:r>
          </a:p>
          <a:p>
            <a:pPr eaLnBrk="1" hangingPunct="1">
              <a:lnSpc>
                <a:spcPct val="80000"/>
              </a:lnSpc>
            </a:pPr>
            <a:r>
              <a:rPr lang="en-GB" sz="800" dirty="0" smtClean="0"/>
              <a:t>In November 2008, a workshop titled The “HLT Collaboration between South Africa and the Low Countries” was organised by NHN and the Dutch Language Union. Various aspects of HLT were discussed ranging from policy-making, R&amp;D status, industry activities, educational &amp; training opportunities and HLT road-mapping. The workshop aimed to stimulate and strengthen the cooperation between South Africa and the Dutch-speaking region in the field of HLT. Attendees included representatives from the South African, Dutch and Flemish HLT communities (science, business and government).</a:t>
            </a:r>
          </a:p>
          <a:p>
            <a:pPr eaLnBrk="1" hangingPunct="1">
              <a:lnSpc>
                <a:spcPct val="80000"/>
              </a:lnSpc>
            </a:pPr>
            <a:r>
              <a:rPr lang="en-GB" sz="800" dirty="0" smtClean="0"/>
              <a:t>Much recently, in 2009 the DAC has initiated the process of establishing a National Centre for HLT (NCHLT) which will support and enable the development of HLT resources for all the official languages of South Africa. </a:t>
            </a:r>
          </a:p>
          <a:p>
            <a:pPr algn="just" eaLnBrk="1" hangingPunct="1">
              <a:lnSpc>
                <a:spcPct val="80000"/>
              </a:lnSpc>
            </a:pPr>
            <a:endParaRPr lang="en-GB" sz="800"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p:spPr>
        <p:txBody>
          <a:bodyPr/>
          <a:lstStyle/>
          <a:p>
            <a:fld id="{584D5DE8-94D4-489D-9D33-C87805E2D966}" type="slidenum">
              <a:rPr lang="en-GB" smtClean="0"/>
              <a:pPr/>
              <a:t>6</a:t>
            </a:fld>
            <a:endParaRPr lang="en-GB" smtClean="0"/>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xfrm>
            <a:off x="914400" y="4343400"/>
            <a:ext cx="5029200" cy="4114800"/>
          </a:xfrm>
          <a:noFill/>
          <a:ln/>
        </p:spPr>
        <p:txBody>
          <a:bodyPr/>
          <a:lstStyle/>
          <a:p>
            <a:pPr algn="just" eaLnBrk="1" hangingPunct="1">
              <a:lnSpc>
                <a:spcPct val="80000"/>
              </a:lnSpc>
            </a:pPr>
            <a:r>
              <a:rPr lang="en-GB" sz="800" dirty="0" smtClean="0"/>
              <a:t>South Africa (SA), often called the “rainbow nation”, is a country that epitomises diversity in various forms, the most prominent of which are ethnicity and language. There are roughly twenty five languages spoken in South Africa, </a:t>
            </a:r>
            <a:r>
              <a:rPr lang="en-GB" sz="800" b="1" dirty="0" smtClean="0"/>
              <a:t>of these 11 have been declared as official languages</a:t>
            </a:r>
            <a:r>
              <a:rPr lang="en-GB" sz="800" dirty="0" smtClean="0"/>
              <a:t> based on the grounds that their usage includes about 98% of the total population (DAC, 2002). The eleven official languages are isiNdebele, isiXhosa, isiZulu and siSwati, Sesotho, </a:t>
            </a:r>
            <a:r>
              <a:rPr lang="en-GB" sz="800" dirty="0" err="1" smtClean="0"/>
              <a:t>Sepedi</a:t>
            </a:r>
            <a:r>
              <a:rPr lang="en-GB" sz="800" dirty="0" smtClean="0"/>
              <a:t> and Setswana, Tshivenda, Xitsonga, English and Afrikaans.</a:t>
            </a:r>
          </a:p>
          <a:p>
            <a:pPr algn="just" eaLnBrk="1" hangingPunct="1">
              <a:lnSpc>
                <a:spcPct val="80000"/>
              </a:lnSpc>
            </a:pPr>
            <a:endParaRPr lang="en-GB" sz="800" dirty="0" smtClean="0"/>
          </a:p>
          <a:p>
            <a:pPr algn="just" eaLnBrk="1" hangingPunct="1">
              <a:lnSpc>
                <a:spcPct val="80000"/>
              </a:lnSpc>
            </a:pPr>
            <a:r>
              <a:rPr lang="en-GB" sz="800" dirty="0" smtClean="0"/>
              <a:t>Human language technologies (HLT) can be described as the set of technologies that apply the knowledge of language for the development of computer systems; that can recognise, understand, interpret and generate human language in all forms. It includes technologies as automatic speech recognition, text-to-speech and machine translation. </a:t>
            </a:r>
          </a:p>
          <a:p>
            <a:pPr algn="just" eaLnBrk="1" hangingPunct="1">
              <a:lnSpc>
                <a:spcPct val="80000"/>
              </a:lnSpc>
            </a:pPr>
            <a:endParaRPr lang="en-GB" sz="800" dirty="0" smtClean="0"/>
          </a:p>
          <a:p>
            <a:pPr algn="just" eaLnBrk="1" hangingPunct="1">
              <a:lnSpc>
                <a:spcPct val="80000"/>
              </a:lnSpc>
            </a:pPr>
            <a:r>
              <a:rPr lang="en-GB" sz="800" dirty="0" smtClean="0"/>
              <a:t>The HLT landscape in South Africa is made up of a relatively young research and development (R&amp;D) community (universities and science councils) and a handful of companies in the private sector. Numerous local R&amp;D activities have been taking place with many instances of international recognition for the quality and impact of work and South Africa has invested a reasonable amount of capital into the development of HLT. However, in contrast, the </a:t>
            </a:r>
            <a:r>
              <a:rPr lang="en-GB" sz="800" b="1" dirty="0" smtClean="0"/>
              <a:t>potential for impact that HLT has, as an enabling technology, across various application domains is not aligned with the current scale of HLT activities in the country. Service delivery, disabled, economic development, cultural diversity, skills creation, jobs. </a:t>
            </a:r>
          </a:p>
          <a:p>
            <a:pPr algn="just" eaLnBrk="1" hangingPunct="1">
              <a:lnSpc>
                <a:spcPct val="80000"/>
              </a:lnSpc>
            </a:pPr>
            <a:endParaRPr lang="en-GB" sz="800" b="1" dirty="0" smtClean="0"/>
          </a:p>
          <a:p>
            <a:pPr eaLnBrk="1" hangingPunct="1">
              <a:lnSpc>
                <a:spcPct val="80000"/>
              </a:lnSpc>
            </a:pPr>
            <a:r>
              <a:rPr lang="en-GB" sz="800" dirty="0" smtClean="0"/>
              <a:t>Over the past few years, a number of planning activities have been undertaken (including a series of consultations involving government, industry, national research laboratories, and academics) to develop the HLT field as a national collaborative activity. These include:</a:t>
            </a:r>
          </a:p>
          <a:p>
            <a:pPr eaLnBrk="1" hangingPunct="1">
              <a:lnSpc>
                <a:spcPct val="80000"/>
              </a:lnSpc>
            </a:pPr>
            <a:r>
              <a:rPr lang="en-GB" sz="800" dirty="0" smtClean="0"/>
              <a:t>The DAC confirmed the need to advance HLT in the South African context by developing and establishing the national HLT Strategy. </a:t>
            </a:r>
          </a:p>
          <a:p>
            <a:pPr eaLnBrk="1" hangingPunct="1">
              <a:lnSpc>
                <a:spcPct val="80000"/>
              </a:lnSpc>
            </a:pPr>
            <a:r>
              <a:rPr lang="en-GB" sz="800" dirty="0" smtClean="0"/>
              <a:t>The Department of Science and Technology (DST) also identified HLT as a key technology during its ‘DST Technology </a:t>
            </a:r>
            <a:r>
              <a:rPr lang="en-GB" sz="800" dirty="0" err="1" smtClean="0"/>
              <a:t>Roadmapping</a:t>
            </a:r>
            <a:r>
              <a:rPr lang="en-GB" sz="800" dirty="0" smtClean="0"/>
              <a:t>’ process (</a:t>
            </a:r>
            <a:r>
              <a:rPr lang="en-GB" sz="800" dirty="0" err="1" smtClean="0"/>
              <a:t>Davel</a:t>
            </a:r>
            <a:r>
              <a:rPr lang="en-GB" sz="800" dirty="0" smtClean="0"/>
              <a:t>, Barnard &amp; </a:t>
            </a:r>
            <a:r>
              <a:rPr lang="en-GB" sz="800" dirty="0" err="1" smtClean="0"/>
              <a:t>Kuun</a:t>
            </a:r>
            <a:r>
              <a:rPr lang="en-GB" sz="800" dirty="0" smtClean="0"/>
              <a:t>, 2007). </a:t>
            </a:r>
          </a:p>
          <a:p>
            <a:pPr eaLnBrk="1" hangingPunct="1">
              <a:lnSpc>
                <a:spcPct val="80000"/>
              </a:lnSpc>
            </a:pPr>
            <a:r>
              <a:rPr lang="en-GB" sz="800" dirty="0" smtClean="0"/>
              <a:t>The DST sponsored a national workshop on HLT in 2005 where a national HLT roadmap was developed to guide research and development in HLT for the next ten years (2005-2015). </a:t>
            </a:r>
          </a:p>
          <a:p>
            <a:pPr eaLnBrk="1" hangingPunct="1">
              <a:lnSpc>
                <a:spcPct val="80000"/>
              </a:lnSpc>
            </a:pPr>
            <a:r>
              <a:rPr lang="en-GB" sz="800" dirty="0" smtClean="0"/>
              <a:t>The workshop also led to discussions around national collaborative working groups to focus efforts around core technologies and resources. The workshop also acquainted HLT researchers and stakeholders with national initiatives which were likely to support the development of HLT in South Africa (Barnard, 2005). </a:t>
            </a:r>
          </a:p>
          <a:p>
            <a:pPr eaLnBrk="1" hangingPunct="1">
              <a:lnSpc>
                <a:spcPct val="80000"/>
              </a:lnSpc>
            </a:pPr>
            <a:r>
              <a:rPr lang="en-GB" sz="800" dirty="0" smtClean="0"/>
              <a:t>In order to align and strengthen the national HLT research activities, DST provided financial support for the establishment of the National HLT Network (NHN) in 2006/7. The NHN is a collaborative effort which aims to strengthen synergies between HLT research practitioners in South Africa (SA). Currently, the members of the NHN are most of the major South African tertiary institutions and research councils who are actively involved in HLT R&amp;D activities.</a:t>
            </a:r>
          </a:p>
          <a:p>
            <a:pPr eaLnBrk="1" hangingPunct="1">
              <a:lnSpc>
                <a:spcPct val="80000"/>
              </a:lnSpc>
            </a:pPr>
            <a:r>
              <a:rPr lang="en-GB" sz="800" dirty="0" smtClean="0"/>
              <a:t>In November 2008, a workshop titled The “HLT Collaboration between South Africa and the Low Countries” was organised by NHN and the Dutch Language Union. Various aspects of HLT were discussed ranging from policy-making, R&amp;D status, industry activities, educational &amp; training opportunities and HLT road-mapping. The workshop aimed to stimulate and strengthen the cooperation between South Africa and the Dutch-speaking region in the field of HLT. Attendees included representatives from the South African, Dutch and Flemish HLT communities (science, business and government).</a:t>
            </a:r>
          </a:p>
          <a:p>
            <a:pPr eaLnBrk="1" hangingPunct="1">
              <a:lnSpc>
                <a:spcPct val="80000"/>
              </a:lnSpc>
            </a:pPr>
            <a:r>
              <a:rPr lang="en-GB" sz="800" dirty="0" smtClean="0"/>
              <a:t>Much recently, in 2009 the DAC has initiated the process of establishing a National Centre for HLT (NCHLT) which will support and enable the development of HLT resources for all the official languages of South Africa. </a:t>
            </a:r>
          </a:p>
          <a:p>
            <a:pPr algn="just" eaLnBrk="1" hangingPunct="1">
              <a:lnSpc>
                <a:spcPct val="80000"/>
              </a:lnSpc>
            </a:pPr>
            <a:endParaRPr lang="en-GB" sz="800"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a:ln/>
        </p:spPr>
      </p:sp>
      <p:sp>
        <p:nvSpPr>
          <p:cNvPr id="21506" name="Notes Placeholder 2"/>
          <p:cNvSpPr>
            <a:spLocks noGrp="1"/>
          </p:cNvSpPr>
          <p:nvPr>
            <p:ph type="body" idx="1"/>
          </p:nvPr>
        </p:nvSpPr>
        <p:spPr>
          <a:noFill/>
          <a:ln/>
        </p:spPr>
        <p:txBody>
          <a:bodyPr/>
          <a:lstStyle/>
          <a:p>
            <a:r>
              <a:rPr lang="en-GB" dirty="0" smtClean="0"/>
              <a:t>Therefore, despite a number of efforts by government and the R&amp;D community, South Africa has not yet been able to maximise on the opportunities of </a:t>
            </a:r>
            <a:r>
              <a:rPr lang="en-GB" dirty="0" err="1" smtClean="0"/>
              <a:t>HLT</a:t>
            </a:r>
            <a:r>
              <a:rPr lang="en-GB" dirty="0" smtClean="0"/>
              <a:t> and create a thriving </a:t>
            </a:r>
            <a:r>
              <a:rPr lang="en-GB" dirty="0" err="1" smtClean="0"/>
              <a:t>HLT</a:t>
            </a:r>
            <a:r>
              <a:rPr lang="en-GB" dirty="0" smtClean="0"/>
              <a:t> industry. One of the key challenges in addressing this problem is the perceived fragmentation of the R&amp;D activities in this domain: there is insufficient codified knowledge about the currently available South African </a:t>
            </a:r>
            <a:r>
              <a:rPr lang="en-GB" dirty="0" err="1" smtClean="0"/>
              <a:t>HLT</a:t>
            </a:r>
            <a:r>
              <a:rPr lang="en-GB" dirty="0" smtClean="0"/>
              <a:t> resources and applications.  Hence, in 2009 </a:t>
            </a:r>
            <a:r>
              <a:rPr lang="en-GB" dirty="0" err="1" smtClean="0"/>
              <a:t>NHN</a:t>
            </a:r>
            <a:r>
              <a:rPr lang="en-GB" dirty="0" smtClean="0"/>
              <a:t> undertook a large-scale technology audit for the </a:t>
            </a:r>
            <a:r>
              <a:rPr lang="en-GB" dirty="0" err="1" smtClean="0"/>
              <a:t>HLT</a:t>
            </a:r>
            <a:r>
              <a:rPr lang="en-GB" dirty="0" smtClean="0"/>
              <a:t> landscape in South Africa (henceforth </a:t>
            </a:r>
            <a:r>
              <a:rPr lang="en-GB" dirty="0" err="1" smtClean="0"/>
              <a:t>SAHLTA</a:t>
            </a:r>
            <a:r>
              <a:rPr lang="en-GB" dirty="0" smtClean="0"/>
              <a:t>).  The need for a technology audit is evident in the </a:t>
            </a:r>
            <a:r>
              <a:rPr lang="en-GB" dirty="0" err="1" smtClean="0"/>
              <a:t>HLT</a:t>
            </a:r>
            <a:r>
              <a:rPr lang="en-GB" dirty="0" smtClean="0"/>
              <a:t> community where discourse with respect to R&amp;D is vibrant, but with a lack of a unified picture which presents the technological profile of the South African </a:t>
            </a:r>
            <a:r>
              <a:rPr lang="en-GB" dirty="0" err="1" smtClean="0"/>
              <a:t>HLT</a:t>
            </a:r>
            <a:r>
              <a:rPr lang="en-GB" dirty="0" smtClean="0"/>
              <a:t> landscape. Such a picture would allow the research fraternity to closely align their research activities with each other, encourage collaborations and sharing of language resources (</a:t>
            </a:r>
            <a:r>
              <a:rPr lang="en-GB" dirty="0" err="1" smtClean="0"/>
              <a:t>LRs</a:t>
            </a:r>
            <a:r>
              <a:rPr lang="en-GB" dirty="0" smtClean="0"/>
              <a:t>), and identify technologies that are capable of being commercialised. Thus, the objective of our study was to codify and present a profile of </a:t>
            </a:r>
            <a:r>
              <a:rPr lang="en-GB" dirty="0" err="1" smtClean="0"/>
              <a:t>HLT</a:t>
            </a:r>
            <a:r>
              <a:rPr lang="en-GB" dirty="0" smtClean="0"/>
              <a:t> components in the South African R&amp;D environment. This article aims to provide an overview of the </a:t>
            </a:r>
            <a:r>
              <a:rPr lang="en-GB" dirty="0" err="1" smtClean="0"/>
              <a:t>SAHLTA</a:t>
            </a:r>
            <a:r>
              <a:rPr lang="en-GB" dirty="0" smtClean="0"/>
              <a:t> process, as well as to present a selection of the results (cf. Sharma Grover (2009) for an extensive report). </a:t>
            </a:r>
          </a:p>
          <a:p>
            <a:endParaRPr lang="en-GB" dirty="0" smtClean="0"/>
          </a:p>
        </p:txBody>
      </p:sp>
      <p:sp>
        <p:nvSpPr>
          <p:cNvPr id="21507" name="Slide Number Placeholder 3"/>
          <p:cNvSpPr>
            <a:spLocks noGrp="1"/>
          </p:cNvSpPr>
          <p:nvPr>
            <p:ph type="sldNum" sz="quarter" idx="5"/>
          </p:nvPr>
        </p:nvSpPr>
        <p:spPr>
          <a:noFill/>
        </p:spPr>
        <p:txBody>
          <a:bodyPr/>
          <a:lstStyle/>
          <a:p>
            <a:fld id="{A5296A5F-CCD5-48FE-B9C3-F0B0BBFD299D}" type="slidenum">
              <a:rPr lang="en-GB" smtClean="0"/>
              <a:pPr/>
              <a:t>7</a:t>
            </a:fld>
            <a:endParaRPr lang="en-GB"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p:spPr>
        <p:txBody>
          <a:bodyPr/>
          <a:lstStyle/>
          <a:p>
            <a:fld id="{4A9BC5A0-352B-439F-BA8C-69C30A75719C}" type="slidenum">
              <a:rPr lang="en-GB" smtClean="0"/>
              <a:pPr/>
              <a:t>13</a:t>
            </a:fld>
            <a:endParaRPr lang="en-GB" smtClean="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xfrm>
            <a:off x="914400" y="4343400"/>
            <a:ext cx="5029200" cy="4114800"/>
          </a:xfrm>
          <a:noFill/>
          <a:ln/>
        </p:spPr>
        <p:txBody>
          <a:bodyPr/>
          <a:lstStyle/>
          <a:p>
            <a:pPr marL="228600" indent="-228600" eaLnBrk="1" hangingPunct="1">
              <a:lnSpc>
                <a:spcPct val="90000"/>
              </a:lnSpc>
            </a:pPr>
            <a:r>
              <a:rPr lang="en-GB" sz="900" b="1" smtClean="0"/>
              <a:t>Data</a:t>
            </a:r>
            <a:r>
              <a:rPr lang="en-GB" sz="900" smtClean="0"/>
              <a:t> – the linguistic data sets or collections, which maybe either speech or text, in a machine readable form that are used to create, evaluate and improve HLT technology modules. Data includes items such as corpora, lexicas, pronunciation dictionaries, and grammars. </a:t>
            </a:r>
          </a:p>
          <a:p>
            <a:pPr marL="228600" indent="-228600" eaLnBrk="1" hangingPunct="1">
              <a:lnSpc>
                <a:spcPct val="90000"/>
              </a:lnSpc>
            </a:pPr>
            <a:r>
              <a:rPr lang="en-GB" sz="900" b="1" smtClean="0"/>
              <a:t>Modules</a:t>
            </a:r>
            <a:r>
              <a:rPr lang="en-GB" sz="900" smtClean="0"/>
              <a:t> – the basic software units or processes that are usually required to create HLT applications and products. This includes items such as part-of-speech taggers, sentence tokenisers, language models and acoustic models. </a:t>
            </a:r>
          </a:p>
          <a:p>
            <a:pPr marL="228600" indent="-228600" eaLnBrk="1" hangingPunct="1">
              <a:lnSpc>
                <a:spcPct val="90000"/>
              </a:lnSpc>
            </a:pPr>
            <a:r>
              <a:rPr lang="en-GB" sz="900" b="1" smtClean="0"/>
              <a:t>Applications</a:t>
            </a:r>
            <a:r>
              <a:rPr lang="en-GB" sz="900" smtClean="0"/>
              <a:t> – the categories of different application areas where HLT is used. It includes application domains such as speech input, document production, proofing/authoring tools and translation. </a:t>
            </a:r>
          </a:p>
          <a:p>
            <a:pPr marL="228600" indent="-228600" eaLnBrk="1" hangingPunct="1">
              <a:lnSpc>
                <a:spcPct val="90000"/>
              </a:lnSpc>
            </a:pPr>
            <a:r>
              <a:rPr lang="en-GB" sz="900" smtClean="0"/>
              <a:t>The HLT component classifications used by the Dutch (Binnenpoorte, 2002) and Arabic (Maegaard, 2006, 2009) BLaRK efforts were used as a point of departure, however, some adaptation was required for the South African context. It was noted during the review of HLT literature, there are often variances in the terminology used to refer to a particular data collection or technology module, due to different geographic locations or research background. For example, ‘word sense disambiguation’ is a technology module in the Dutch BLaRK matrix, but it is often also referred to as a ‘part-of-speech tagger’ in literature, especially in South Africa.</a:t>
            </a:r>
          </a:p>
          <a:p>
            <a:pPr marL="228600" indent="-228600" eaLnBrk="1" hangingPunct="1">
              <a:lnSpc>
                <a:spcPct val="90000"/>
              </a:lnSpc>
            </a:pPr>
            <a:r>
              <a:rPr lang="en-GB" sz="900" smtClean="0"/>
              <a:t>Also through preliminary interviews with three HLT experts it was found that an informal small-scale BLaRK survey was attempted in 2008 by some HLT community members, based on an exact replica of the Dutch BLaRK survey. However, some participants commented that the data, modules and applications categories and the taxonomy used were at times ambiguous. For example, a ‘monolingual lexicon’ can be interpreted as a ‘pronunciation dictionary’ from a speech technology perspective or a ‘lexicon’ of different word-forms from a text technology perspective. </a:t>
            </a:r>
          </a:p>
          <a:p>
            <a:pPr marL="228600" indent="-228600" eaLnBrk="1" hangingPunct="1">
              <a:lnSpc>
                <a:spcPct val="90000"/>
              </a:lnSpc>
            </a:pPr>
            <a:r>
              <a:rPr lang="en-GB" sz="900" smtClean="0"/>
              <a:t>The revision of the ‘applications’ category was of particular interest, since they provide a link to HLT products and markets and the environments of the Dutch and Arabic language are significantly different from that of South African languages due to various reasons: </a:t>
            </a:r>
          </a:p>
          <a:p>
            <a:pPr marL="228600" indent="-228600" eaLnBrk="1" hangingPunct="1">
              <a:lnSpc>
                <a:spcPct val="90000"/>
              </a:lnSpc>
            </a:pPr>
            <a:r>
              <a:rPr lang="en-GB" sz="900" smtClean="0"/>
              <a:t>SA has different market needs where the target users are not only multilingual but also of diverse socio-economic and cultural backgrounds.</a:t>
            </a:r>
          </a:p>
          <a:p>
            <a:pPr marL="228600" indent="-228600" eaLnBrk="1" hangingPunct="1">
              <a:lnSpc>
                <a:spcPct val="90000"/>
              </a:lnSpc>
            </a:pPr>
            <a:r>
              <a:rPr lang="en-GB" sz="900" smtClean="0"/>
              <a:t>Significant technological advancement has been made in the field of HLT for Dutch and Arabic, thus their ‘application’ categories encompass more advanced applications that may not currently be feasible for SA, both from a technical and market-related standpoint. </a:t>
            </a:r>
          </a:p>
          <a:p>
            <a:pPr marL="228600" indent="-228600" eaLnBrk="1" hangingPunct="1">
              <a:lnSpc>
                <a:spcPct val="90000"/>
              </a:lnSpc>
            </a:pPr>
            <a:r>
              <a:rPr lang="en-GB" smtClean="0"/>
              <a:t>Departing from these application categories, we refined them (for example, categories for audio search and reference works were added), taking into account the above-mentioned issues.</a:t>
            </a:r>
          </a:p>
          <a:p>
            <a:pPr marL="228600" indent="-228600" eaLnBrk="1" hangingPunct="1">
              <a:lnSpc>
                <a:spcPct val="90000"/>
              </a:lnSpc>
            </a:pPr>
            <a:endParaRPr lang="en-GB" sz="900" smtClean="0"/>
          </a:p>
          <a:p>
            <a:pPr marL="228600" indent="-228600" eaLnBrk="1" hangingPunct="1">
              <a:lnSpc>
                <a:spcPct val="90000"/>
              </a:lnSpc>
            </a:pPr>
            <a:endParaRPr lang="en-GB" sz="90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p:spPr>
        <p:txBody>
          <a:bodyPr/>
          <a:lstStyle/>
          <a:p>
            <a:fld id="{4A9BC5A0-352B-439F-BA8C-69C30A75719C}" type="slidenum">
              <a:rPr lang="en-GB" smtClean="0"/>
              <a:pPr/>
              <a:t>14</a:t>
            </a:fld>
            <a:endParaRPr lang="en-GB" smtClean="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xfrm>
            <a:off x="914400" y="4343400"/>
            <a:ext cx="5029200" cy="4114800"/>
          </a:xfrm>
          <a:noFill/>
          <a:ln/>
        </p:spPr>
        <p:txBody>
          <a:bodyPr/>
          <a:lstStyle/>
          <a:p>
            <a:pPr marL="228600" indent="-228600" eaLnBrk="1" hangingPunct="1">
              <a:lnSpc>
                <a:spcPct val="90000"/>
              </a:lnSpc>
            </a:pPr>
            <a:r>
              <a:rPr lang="en-GB" sz="900" b="1" smtClean="0"/>
              <a:t>Data</a:t>
            </a:r>
            <a:r>
              <a:rPr lang="en-GB" sz="900" smtClean="0"/>
              <a:t> – the linguistic data sets or collections, which maybe either speech or text, in a machine readable form that are used to create, evaluate and improve HLT technology modules. Data includes items such as corpora, lexicas, pronunciation dictionaries, and grammars. </a:t>
            </a:r>
          </a:p>
          <a:p>
            <a:pPr marL="228600" indent="-228600" eaLnBrk="1" hangingPunct="1">
              <a:lnSpc>
                <a:spcPct val="90000"/>
              </a:lnSpc>
            </a:pPr>
            <a:r>
              <a:rPr lang="en-GB" sz="900" b="1" smtClean="0"/>
              <a:t>Modules</a:t>
            </a:r>
            <a:r>
              <a:rPr lang="en-GB" sz="900" smtClean="0"/>
              <a:t> – the basic software units or processes that are usually required to create HLT applications and products. This includes items such as part-of-speech taggers, sentence tokenisers, language models and acoustic models. </a:t>
            </a:r>
          </a:p>
          <a:p>
            <a:pPr marL="228600" indent="-228600" eaLnBrk="1" hangingPunct="1">
              <a:lnSpc>
                <a:spcPct val="90000"/>
              </a:lnSpc>
            </a:pPr>
            <a:r>
              <a:rPr lang="en-GB" sz="900" b="1" smtClean="0"/>
              <a:t>Applications</a:t>
            </a:r>
            <a:r>
              <a:rPr lang="en-GB" sz="900" smtClean="0"/>
              <a:t> – the categories of different application areas where HLT is used. It includes application domains such as speech input, document production, proofing/authoring tools and translation. </a:t>
            </a:r>
          </a:p>
          <a:p>
            <a:pPr marL="228600" indent="-228600" eaLnBrk="1" hangingPunct="1">
              <a:lnSpc>
                <a:spcPct val="90000"/>
              </a:lnSpc>
            </a:pPr>
            <a:r>
              <a:rPr lang="en-GB" sz="900" smtClean="0"/>
              <a:t>The HLT component classifications used by the Dutch (Binnenpoorte, 2002) and Arabic (Maegaard, 2006, 2009) BLaRK efforts were used as a point of departure, however, some adaptation was required for the South African context. It was noted during the review of HLT literature, there are often variances in the terminology used to refer to a particular data collection or technology module, due to different geographic locations or research background. For example, ‘word sense disambiguation’ is a technology module in the Dutch BLaRK matrix, but it is often also referred to as a ‘part-of-speech tagger’ in literature, especially in South Africa.</a:t>
            </a:r>
          </a:p>
          <a:p>
            <a:pPr marL="228600" indent="-228600" eaLnBrk="1" hangingPunct="1">
              <a:lnSpc>
                <a:spcPct val="90000"/>
              </a:lnSpc>
            </a:pPr>
            <a:r>
              <a:rPr lang="en-GB" sz="900" smtClean="0"/>
              <a:t>Also through preliminary interviews with three HLT experts it was found that an informal small-scale BLaRK survey was attempted in 2008 by some HLT community members, based on an exact replica of the Dutch BLaRK survey. However, some participants commented that the data, modules and applications categories and the taxonomy used were at times ambiguous. For example, a ‘monolingual lexicon’ can be interpreted as a ‘pronunciation dictionary’ from a speech technology perspective or a ‘lexicon’ of different word-forms from a text technology perspective. </a:t>
            </a:r>
          </a:p>
          <a:p>
            <a:pPr marL="228600" indent="-228600" eaLnBrk="1" hangingPunct="1">
              <a:lnSpc>
                <a:spcPct val="90000"/>
              </a:lnSpc>
            </a:pPr>
            <a:r>
              <a:rPr lang="en-GB" sz="900" smtClean="0"/>
              <a:t>The revision of the ‘applications’ category was of particular interest, since they provide a link to HLT products and markets and the environments of the Dutch and Arabic language are significantly different from that of South African languages due to various reasons: </a:t>
            </a:r>
          </a:p>
          <a:p>
            <a:pPr marL="228600" indent="-228600" eaLnBrk="1" hangingPunct="1">
              <a:lnSpc>
                <a:spcPct val="90000"/>
              </a:lnSpc>
            </a:pPr>
            <a:r>
              <a:rPr lang="en-GB" sz="900" smtClean="0"/>
              <a:t>SA has different market needs where the target users are not only multilingual but also of diverse socio-economic and cultural backgrounds.</a:t>
            </a:r>
          </a:p>
          <a:p>
            <a:pPr marL="228600" indent="-228600" eaLnBrk="1" hangingPunct="1">
              <a:lnSpc>
                <a:spcPct val="90000"/>
              </a:lnSpc>
            </a:pPr>
            <a:r>
              <a:rPr lang="en-GB" sz="900" smtClean="0"/>
              <a:t>Significant technological advancement has been made in the field of HLT for Dutch and Arabic, thus their ‘application’ categories encompass more advanced applications that may not currently be feasible for SA, both from a technical and market-related standpoint. </a:t>
            </a:r>
          </a:p>
          <a:p>
            <a:pPr marL="228600" indent="-228600" eaLnBrk="1" hangingPunct="1">
              <a:lnSpc>
                <a:spcPct val="90000"/>
              </a:lnSpc>
            </a:pPr>
            <a:r>
              <a:rPr lang="en-GB" smtClean="0"/>
              <a:t>Departing from these application categories, we refined them (for example, categories for audio search and reference works were added), taking into account the above-mentioned issues.</a:t>
            </a:r>
          </a:p>
          <a:p>
            <a:pPr marL="228600" indent="-228600" eaLnBrk="1" hangingPunct="1">
              <a:lnSpc>
                <a:spcPct val="90000"/>
              </a:lnSpc>
            </a:pPr>
            <a:endParaRPr lang="en-GB" sz="900" smtClean="0"/>
          </a:p>
          <a:p>
            <a:pPr marL="228600" indent="-228600" eaLnBrk="1" hangingPunct="1">
              <a:lnSpc>
                <a:spcPct val="90000"/>
              </a:lnSpc>
            </a:pPr>
            <a:endParaRPr lang="en-GB" sz="90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p:spPr>
        <p:txBody>
          <a:bodyPr/>
          <a:lstStyle/>
          <a:p>
            <a:fld id="{4A9BC5A0-352B-439F-BA8C-69C30A75719C}" type="slidenum">
              <a:rPr lang="en-GB" smtClean="0"/>
              <a:pPr/>
              <a:t>15</a:t>
            </a:fld>
            <a:endParaRPr lang="en-GB" smtClean="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xfrm>
            <a:off x="914400" y="4343400"/>
            <a:ext cx="5029200" cy="4114800"/>
          </a:xfrm>
          <a:noFill/>
          <a:ln/>
        </p:spPr>
        <p:txBody>
          <a:bodyPr/>
          <a:lstStyle/>
          <a:p>
            <a:pPr marL="228600" indent="-228600" eaLnBrk="1" hangingPunct="1">
              <a:lnSpc>
                <a:spcPct val="90000"/>
              </a:lnSpc>
            </a:pPr>
            <a:r>
              <a:rPr lang="en-GB" sz="900" b="1" smtClean="0"/>
              <a:t>Data</a:t>
            </a:r>
            <a:r>
              <a:rPr lang="en-GB" sz="900" smtClean="0"/>
              <a:t> – the linguistic data sets or collections, which maybe either speech or text, in a machine readable form that are used to create, evaluate and improve HLT technology modules. Data includes items such as corpora, lexicas, pronunciation dictionaries, and grammars. </a:t>
            </a:r>
          </a:p>
          <a:p>
            <a:pPr marL="228600" indent="-228600" eaLnBrk="1" hangingPunct="1">
              <a:lnSpc>
                <a:spcPct val="90000"/>
              </a:lnSpc>
            </a:pPr>
            <a:r>
              <a:rPr lang="en-GB" sz="900" b="1" smtClean="0"/>
              <a:t>Modules</a:t>
            </a:r>
            <a:r>
              <a:rPr lang="en-GB" sz="900" smtClean="0"/>
              <a:t> – the basic software units or processes that are usually required to create HLT applications and products. This includes items such as part-of-speech taggers, sentence tokenisers, language models and acoustic models. </a:t>
            </a:r>
          </a:p>
          <a:p>
            <a:pPr marL="228600" indent="-228600" eaLnBrk="1" hangingPunct="1">
              <a:lnSpc>
                <a:spcPct val="90000"/>
              </a:lnSpc>
            </a:pPr>
            <a:r>
              <a:rPr lang="en-GB" sz="900" b="1" smtClean="0"/>
              <a:t>Applications</a:t>
            </a:r>
            <a:r>
              <a:rPr lang="en-GB" sz="900" smtClean="0"/>
              <a:t> – the categories of different application areas where HLT is used. It includes application domains such as speech input, document production, proofing/authoring tools and translation. </a:t>
            </a:r>
          </a:p>
          <a:p>
            <a:pPr marL="228600" indent="-228600" eaLnBrk="1" hangingPunct="1">
              <a:lnSpc>
                <a:spcPct val="90000"/>
              </a:lnSpc>
            </a:pPr>
            <a:r>
              <a:rPr lang="en-GB" sz="900" smtClean="0"/>
              <a:t>The HLT component classifications used by the Dutch (Binnenpoorte, 2002) and Arabic (Maegaard, 2006, 2009) BLaRK efforts were used as a point of departure, however, some adaptation was required for the South African context. It was noted during the review of HLT literature, there are often variances in the terminology used to refer to a particular data collection or technology module, due to different geographic locations or research background. For example, ‘word sense disambiguation’ is a technology module in the Dutch BLaRK matrix, but it is often also referred to as a ‘part-of-speech tagger’ in literature, especially in South Africa.</a:t>
            </a:r>
          </a:p>
          <a:p>
            <a:pPr marL="228600" indent="-228600" eaLnBrk="1" hangingPunct="1">
              <a:lnSpc>
                <a:spcPct val="90000"/>
              </a:lnSpc>
            </a:pPr>
            <a:r>
              <a:rPr lang="en-GB" sz="900" smtClean="0"/>
              <a:t>Also through preliminary interviews with three HLT experts it was found that an informal small-scale BLaRK survey was attempted in 2008 by some HLT community members, based on an exact replica of the Dutch BLaRK survey. However, some participants commented that the data, modules and applications categories and the taxonomy used were at times ambiguous. For example, a ‘monolingual lexicon’ can be interpreted as a ‘pronunciation dictionary’ from a speech technology perspective or a ‘lexicon’ of different word-forms from a text technology perspective. </a:t>
            </a:r>
          </a:p>
          <a:p>
            <a:pPr marL="228600" indent="-228600" eaLnBrk="1" hangingPunct="1">
              <a:lnSpc>
                <a:spcPct val="90000"/>
              </a:lnSpc>
            </a:pPr>
            <a:r>
              <a:rPr lang="en-GB" sz="900" smtClean="0"/>
              <a:t>The revision of the ‘applications’ category was of particular interest, since they provide a link to HLT products and markets and the environments of the Dutch and Arabic language are significantly different from that of South African languages due to various reasons: </a:t>
            </a:r>
          </a:p>
          <a:p>
            <a:pPr marL="228600" indent="-228600" eaLnBrk="1" hangingPunct="1">
              <a:lnSpc>
                <a:spcPct val="90000"/>
              </a:lnSpc>
            </a:pPr>
            <a:r>
              <a:rPr lang="en-GB" sz="900" smtClean="0"/>
              <a:t>SA has different market needs where the target users are not only multilingual but also of diverse socio-economic and cultural backgrounds.</a:t>
            </a:r>
          </a:p>
          <a:p>
            <a:pPr marL="228600" indent="-228600" eaLnBrk="1" hangingPunct="1">
              <a:lnSpc>
                <a:spcPct val="90000"/>
              </a:lnSpc>
            </a:pPr>
            <a:r>
              <a:rPr lang="en-GB" sz="900" smtClean="0"/>
              <a:t>Significant technological advancement has been made in the field of HLT for Dutch and Arabic, thus their ‘application’ categories encompass more advanced applications that may not currently be feasible for SA, both from a technical and market-related standpoint. </a:t>
            </a:r>
          </a:p>
          <a:p>
            <a:pPr marL="228600" indent="-228600" eaLnBrk="1" hangingPunct="1">
              <a:lnSpc>
                <a:spcPct val="90000"/>
              </a:lnSpc>
            </a:pPr>
            <a:r>
              <a:rPr lang="en-GB" smtClean="0"/>
              <a:t>Departing from these application categories, we refined them (for example, categories for audio search and reference works were added), taking into account the above-mentioned issues.</a:t>
            </a:r>
          </a:p>
          <a:p>
            <a:pPr marL="228600" indent="-228600" eaLnBrk="1" hangingPunct="1">
              <a:lnSpc>
                <a:spcPct val="90000"/>
              </a:lnSpc>
            </a:pPr>
            <a:endParaRPr lang="en-GB" sz="900" smtClean="0"/>
          </a:p>
          <a:p>
            <a:pPr marL="228600" indent="-228600" eaLnBrk="1" hangingPunct="1">
              <a:lnSpc>
                <a:spcPct val="90000"/>
              </a:lnSpc>
            </a:pPr>
            <a:endParaRPr lang="en-GB" sz="90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p:spPr>
        <p:txBody>
          <a:bodyPr/>
          <a:lstStyle/>
          <a:p>
            <a:fld id="{6876447B-0721-4748-B66D-D1C854EEFD2B}" type="slidenum">
              <a:rPr lang="en-GB" smtClean="0"/>
              <a:pPr/>
              <a:t>18</a:t>
            </a:fld>
            <a:endParaRPr lang="en-GB" smtClean="0"/>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xfrm>
            <a:off x="914400" y="4343400"/>
            <a:ext cx="5029200" cy="4114800"/>
          </a:xfrm>
          <a:noFill/>
          <a:ln/>
        </p:spPr>
        <p:txBody>
          <a:bodyPr/>
          <a:lstStyle/>
          <a:p>
            <a:pPr eaLnBrk="1" hangingPunct="1"/>
            <a:r>
              <a:rPr lang="en-GB" smtClean="0"/>
              <a:t>a preliminary HLT inventory criteria framework which defined the criteria or dimensions on which the HLT components would be audited and documented. It is not sufficient to know whether a component exists or not but rather a detailed assessment (e.g. quality, availability, adaptability etc.) is required on the component to determine its usability. Here, we closely followed the Dutch and the Arabic BLaRK efforts, however we customised to include the most important and relevant criteria for the South African context (discussed in detail later).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p:spPr>
        <p:txBody>
          <a:bodyPr/>
          <a:lstStyle/>
          <a:p>
            <a:fld id="{6876447B-0721-4748-B66D-D1C854EEFD2B}" type="slidenum">
              <a:rPr lang="en-GB" smtClean="0"/>
              <a:pPr/>
              <a:t>19</a:t>
            </a:fld>
            <a:endParaRPr lang="en-GB" smtClean="0"/>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xfrm>
            <a:off x="914400" y="4343400"/>
            <a:ext cx="5029200" cy="4114800"/>
          </a:xfrm>
          <a:noFill/>
          <a:ln/>
        </p:spPr>
        <p:txBody>
          <a:bodyPr/>
          <a:lstStyle/>
          <a:p>
            <a:pPr eaLnBrk="1" hangingPunct="1"/>
            <a:r>
              <a:rPr lang="en-GB" smtClean="0"/>
              <a:t>a preliminary HLT inventory criteria framework which defined the criteria or dimensions on which the HLT components would be audited and documented. It is not sufficient to know whether a component exists or not but rather a detailed assessment (e.g. quality, availability, adaptability etc.) is required on the component to determine its usability. Here, we closely followed the Dutch and the Arabic BLaRK efforts, however we customised to include the most important and relevant criteria for the South African context (discussed in detail later).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p:spPr>
        <p:txBody>
          <a:bodyPr/>
          <a:lstStyle/>
          <a:p>
            <a:fld id="{6876447B-0721-4748-B66D-D1C854EEFD2B}" type="slidenum">
              <a:rPr lang="en-GB" smtClean="0"/>
              <a:pPr/>
              <a:t>20</a:t>
            </a:fld>
            <a:endParaRPr lang="en-GB" smtClean="0"/>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xfrm>
            <a:off x="914400" y="4343400"/>
            <a:ext cx="5029200" cy="4114800"/>
          </a:xfrm>
          <a:noFill/>
          <a:ln/>
        </p:spPr>
        <p:txBody>
          <a:bodyPr/>
          <a:lstStyle/>
          <a:p>
            <a:pPr eaLnBrk="1" hangingPunct="1"/>
            <a:r>
              <a:rPr lang="en-GB" smtClean="0"/>
              <a:t>a preliminary HLT inventory criteria framework which defined the criteria or dimensions on which the HLT components would be audited and documented. It is not sufficient to know whether a component exists or not but rather a detailed assessment (e.g. quality, availability, adaptability etc.) is required on the component to determine its usability. Here, we closely followed the Dutch and the Arabic BLaRK efforts, however we customised to include the most important and relevant criteria for the South African context (discussed in detail later).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p:spPr>
        <p:txBody>
          <a:bodyPr/>
          <a:lstStyle/>
          <a:p>
            <a:fld id="{6876447B-0721-4748-B66D-D1C854EEFD2B}" type="slidenum">
              <a:rPr lang="en-GB" smtClean="0"/>
              <a:pPr/>
              <a:t>23</a:t>
            </a:fld>
            <a:endParaRPr lang="en-GB" smtClean="0"/>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xfrm>
            <a:off x="914400" y="4343400"/>
            <a:ext cx="5029200" cy="4114800"/>
          </a:xfrm>
          <a:noFill/>
          <a:ln/>
        </p:spPr>
        <p:txBody>
          <a:bodyPr/>
          <a:lstStyle/>
          <a:p>
            <a:pPr eaLnBrk="1" hangingPunct="1"/>
            <a:r>
              <a:rPr lang="en-GB" smtClean="0"/>
              <a:t>a preliminary HLT inventory criteria framework which defined the criteria or dimensions on which the HLT components would be audited and documented. It is not sufficient to know whether a component exists or not but rather a detailed assessment (e.g. quality, availability, adaptability etc.) is required on the component to determine its usability. Here, we closely followed the Dutch and the Arabic BLaRK efforts, however we customised to include the most important and relevant criteria for the South African context (discussed in detail later).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p:spPr>
        <p:txBody>
          <a:bodyPr/>
          <a:lstStyle/>
          <a:p>
            <a:fld id="{6876447B-0721-4748-B66D-D1C854EEFD2B}" type="slidenum">
              <a:rPr lang="en-GB" smtClean="0"/>
              <a:pPr/>
              <a:t>24</a:t>
            </a:fld>
            <a:endParaRPr lang="en-GB" smtClean="0"/>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xfrm>
            <a:off x="914400" y="4343400"/>
            <a:ext cx="5029200" cy="4114800"/>
          </a:xfrm>
          <a:noFill/>
          <a:ln/>
        </p:spPr>
        <p:txBody>
          <a:bodyPr/>
          <a:lstStyle/>
          <a:p>
            <a:pPr eaLnBrk="1" hangingPunct="1"/>
            <a:r>
              <a:rPr lang="en-GB" smtClean="0"/>
              <a:t>a preliminary HLT inventory criteria framework which defined the criteria or dimensions on which the HLT components would be audited and documented. It is not sufficient to know whether a component exists or not but rather a detailed assessment (e.g. quality, availability, adaptability etc.) is required on the component to determine its usability. Here, we closely followed the Dutch and the Arabic BLaRK efforts, however we customised to include the most important and relevant criteria for the South African context (discussed in detail later).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p>
            <a:fld id="{FFB2ACB0-8F15-40C7-AA1E-223D55E2CDFE}" type="slidenum">
              <a:rPr lang="en-GB" smtClean="0"/>
              <a:pPr/>
              <a:t>26</a:t>
            </a:fld>
            <a:endParaRPr lang="en-GB" smtClean="0"/>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xfrm>
            <a:off x="914400" y="4343400"/>
            <a:ext cx="5029200" cy="4114800"/>
          </a:xfrm>
          <a:noFill/>
          <a:ln/>
        </p:spPr>
        <p:txBody>
          <a:bodyPr/>
          <a:lstStyle/>
          <a:p>
            <a:pPr eaLnBrk="1" hangingPunct="1"/>
            <a:r>
              <a:rPr lang="en-GB" dirty="0" smtClean="0"/>
              <a:t>Subsequently the HLT terminology list, preliminary inventory criteria framework and the high-level inventory were used as seed information for an audit workshop with seven South African HLT experts (across both speech and text), who are internationally well-regarded scientists in the HLT field and the majority serve on the </a:t>
            </a:r>
            <a:r>
              <a:rPr lang="en-GB" dirty="0" err="1" smtClean="0"/>
              <a:t>DAC’s</a:t>
            </a:r>
            <a:r>
              <a:rPr lang="en-GB" dirty="0" smtClean="0"/>
              <a:t> national ‘HLT expert panel’. In this workshop, a session was dedicated to obtaining consensus on the data/modules/applications terminology. Participants were divided into ‘speech’ and ‘text’ based on their expertise, and each group identified additional HLT components and evaluated the suitability of the proposed nomenclature and taxonomy of the HLT components for the South African context.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p>
            <a:fld id="{FFB2ACB0-8F15-40C7-AA1E-223D55E2CDFE}" type="slidenum">
              <a:rPr lang="en-GB" smtClean="0"/>
              <a:pPr/>
              <a:t>27</a:t>
            </a:fld>
            <a:endParaRPr lang="en-GB" smtClean="0"/>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xfrm>
            <a:off x="914400" y="4343400"/>
            <a:ext cx="5029200" cy="4114800"/>
          </a:xfrm>
          <a:noFill/>
          <a:ln/>
        </p:spPr>
        <p:txBody>
          <a:bodyPr/>
          <a:lstStyle/>
          <a:p>
            <a:pPr eaLnBrk="1" hangingPunct="1"/>
            <a:r>
              <a:rPr lang="en-GB" dirty="0" smtClean="0"/>
              <a:t>Subsequently the HLT terminology list, preliminary inventory criteria framework and the high-level inventory were used as seed information for an audit workshop with seven South African HLT experts (across both speech and text), who are internationally well-regarded scientists in the HLT field and the majority serve on the </a:t>
            </a:r>
            <a:r>
              <a:rPr lang="en-GB" dirty="0" err="1" smtClean="0"/>
              <a:t>DAC’s</a:t>
            </a:r>
            <a:r>
              <a:rPr lang="en-GB" dirty="0" smtClean="0"/>
              <a:t> national ‘HLT expert panel’. In this workshop, a session was dedicated to obtaining consensus on the data/modules/applications terminology. Participants were divided into ‘speech’ and ‘text’ based on their expertise, and each group identified additional HLT components and evaluated the suitability of the proposed nomenclature and taxonomy of the HLT components for the South African context.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p:spPr>
        <p:txBody>
          <a:bodyPr/>
          <a:lstStyle/>
          <a:p>
            <a:fld id="{69E075FB-B8EB-403B-B6C5-0069A10A710D}" type="slidenum">
              <a:rPr lang="en-GB" smtClean="0"/>
              <a:pPr/>
              <a:t>28</a:t>
            </a:fld>
            <a:endParaRPr lang="en-GB" smtClean="0"/>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xfrm>
            <a:off x="914400" y="4343400"/>
            <a:ext cx="5029200" cy="4114800"/>
          </a:xfrm>
          <a:noFill/>
          <a:ln/>
        </p:spPr>
        <p:txBody>
          <a:bodyPr/>
          <a:lstStyle/>
          <a:p>
            <a:pPr eaLnBrk="1" hangingPunct="1"/>
            <a:r>
              <a:rPr lang="en-ZA" sz="1000" dirty="0" smtClean="0"/>
              <a:t>It is observed from this prioritisation that many advanced HLT applications are priority 2 and 3 based on the local market needs and feasibility factors although there is much work focussed on them internationally. Similarly a few advanced HLT applications feature in the priority one section due to their significance in the local market needs and ensuring world class research in South Africa. </a:t>
            </a:r>
          </a:p>
          <a:p>
            <a:pPr eaLnBrk="1" hangingPunct="1"/>
            <a:endParaRPr lang="en-ZA" sz="1000" dirty="0" smtClean="0"/>
          </a:p>
          <a:p>
            <a:pPr eaLnBrk="1" hangingPunct="1"/>
            <a:r>
              <a:rPr lang="en-ZA" sz="1000" dirty="0" smtClean="0"/>
              <a:t>Along with the three prioritisation factors determined by the participants, the prioritised applications (Table 5.1) were also taken into consideration when assigning priorities to the modules to ensure that basic HLT modules as well as specific HLT modules required for the prioritised applications were taken into account. </a:t>
            </a:r>
          </a:p>
          <a:p>
            <a:pPr eaLnBrk="1" hangingPunct="1"/>
            <a:endParaRPr lang="en-GB" sz="1000" dirty="0" smtClean="0"/>
          </a:p>
          <a:p>
            <a:pPr eaLnBrk="1" hangingPunct="1"/>
            <a:r>
              <a:rPr lang="en-GB" sz="1000" dirty="0" smtClean="0"/>
              <a:t>Table 5.3 below illustrates the prioritisation of text and speech data. Here again, along with the prioritisation factors, both applications and modules were kept in mind in order to ensure that not only basic data but also the specific data required for the prioritised applications and modules are considered. </a:t>
            </a:r>
          </a:p>
          <a:p>
            <a:pPr eaLnBrk="1" hangingPunct="1"/>
            <a:endParaRPr lang="en-GB" sz="1000" dirty="0" smtClean="0"/>
          </a:p>
          <a:p>
            <a:pPr eaLnBrk="1" hangingPunct="1"/>
            <a:r>
              <a:rPr lang="en-GB" sz="1000" dirty="0" smtClean="0"/>
              <a:t>The trend in the results of the language resources’ (data &amp; modules) prioritisation reveals that; the HLT experts’ felt it was important to focus on development of basic and robust core HLT technology modules (e.g. ASR, TTS in the case of speech; text pre-processing, morphological analysis for text-based HLT) and the related data collections required for these HLT modules (priority one). Priority ‘2 and 3’ modules and data tend to be those </a:t>
            </a:r>
            <a:r>
              <a:rPr lang="en-GB" sz="1000" dirty="0" err="1" smtClean="0"/>
              <a:t>LRs</a:t>
            </a:r>
            <a:r>
              <a:rPr lang="en-GB" sz="1000" dirty="0" smtClean="0"/>
              <a:t> which can further enhance and complement the core </a:t>
            </a:r>
            <a:r>
              <a:rPr lang="en-GB" sz="1000" dirty="0" err="1" smtClean="0"/>
              <a:t>LRs</a:t>
            </a:r>
            <a:r>
              <a:rPr lang="en-GB" sz="1000" dirty="0" smtClean="0"/>
              <a:t> (priority one). However, the optimal and most-efficient use of priority 2 and 3 </a:t>
            </a:r>
            <a:r>
              <a:rPr lang="en-GB" sz="1000" dirty="0" err="1" smtClean="0"/>
              <a:t>LRs</a:t>
            </a:r>
            <a:r>
              <a:rPr lang="en-GB" sz="1000" dirty="0" smtClean="0"/>
              <a:t> would be to base their development on a strong foundation of the core HLT </a:t>
            </a:r>
            <a:r>
              <a:rPr lang="en-GB" sz="1000" dirty="0" err="1" smtClean="0"/>
              <a:t>LRs</a:t>
            </a:r>
            <a:r>
              <a:rPr lang="en-GB" sz="1000" dirty="0" smtClean="0"/>
              <a:t> (priority 1) which may further be re-used and carried forward to generate more advanced HLT outputs.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p:spPr>
        <p:txBody>
          <a:bodyPr/>
          <a:lstStyle/>
          <a:p>
            <a:fld id="{69E075FB-B8EB-403B-B6C5-0069A10A710D}" type="slidenum">
              <a:rPr lang="en-GB" smtClean="0"/>
              <a:pPr/>
              <a:t>29</a:t>
            </a:fld>
            <a:endParaRPr lang="en-GB" smtClean="0"/>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xfrm>
            <a:off x="914400" y="4343400"/>
            <a:ext cx="5029200" cy="4114800"/>
          </a:xfrm>
          <a:noFill/>
          <a:ln/>
        </p:spPr>
        <p:txBody>
          <a:bodyPr/>
          <a:lstStyle/>
          <a:p>
            <a:pPr eaLnBrk="1" hangingPunct="1"/>
            <a:r>
              <a:rPr lang="en-ZA" sz="1000" dirty="0" smtClean="0"/>
              <a:t>It is observed from this prioritisation that many advanced HLT applications are priority 2 and 3 based on the local market needs and feasibility factors although there is much work focussed on them internationally. Similarly a few advanced HLT applications feature in the priority one section due to their significance in the local market needs and ensuring world class research in South Africa. </a:t>
            </a:r>
          </a:p>
          <a:p>
            <a:pPr eaLnBrk="1" hangingPunct="1"/>
            <a:endParaRPr lang="en-ZA" sz="1000" dirty="0" smtClean="0"/>
          </a:p>
          <a:p>
            <a:pPr eaLnBrk="1" hangingPunct="1"/>
            <a:r>
              <a:rPr lang="en-ZA" sz="1000" dirty="0" smtClean="0"/>
              <a:t>Along with the three prioritisation factors determined by the participants, the prioritised applications (Table 5.1) were also taken into consideration when assigning priorities to the modules to ensure that basic HLT modules as well as specific HLT modules required for the prioritised applications were taken into account. </a:t>
            </a:r>
          </a:p>
          <a:p>
            <a:pPr eaLnBrk="1" hangingPunct="1"/>
            <a:endParaRPr lang="en-GB" sz="1000" dirty="0" smtClean="0"/>
          </a:p>
          <a:p>
            <a:pPr eaLnBrk="1" hangingPunct="1"/>
            <a:r>
              <a:rPr lang="en-GB" sz="1000" dirty="0" smtClean="0"/>
              <a:t>Table 5.3 below illustrates the prioritisation of text and speech data. Here again, along with the prioritisation factors, both applications and modules were kept in mind in order to ensure that not only basic data but also the specific data required for the prioritised applications and modules are considered. </a:t>
            </a:r>
          </a:p>
          <a:p>
            <a:pPr eaLnBrk="1" hangingPunct="1"/>
            <a:endParaRPr lang="en-GB" sz="1000" dirty="0" smtClean="0"/>
          </a:p>
          <a:p>
            <a:pPr eaLnBrk="1" hangingPunct="1"/>
            <a:r>
              <a:rPr lang="en-GB" sz="1000" dirty="0" smtClean="0"/>
              <a:t>The trend in the results of the language resources’ (data &amp; modules) prioritisation reveals that; the HLT experts’ felt it was important to focus on development of basic and robust core HLT technology modules (e.g. ASR, TTS in the case of speech; text pre-processing, morphological analysis for text-based HLT) and the related data collections required for these HLT modules (priority one). Priority ‘2 and 3’ modules and data tend to be those </a:t>
            </a:r>
            <a:r>
              <a:rPr lang="en-GB" sz="1000" dirty="0" err="1" smtClean="0"/>
              <a:t>LRs</a:t>
            </a:r>
            <a:r>
              <a:rPr lang="en-GB" sz="1000" dirty="0" smtClean="0"/>
              <a:t> which can further enhance and complement the core </a:t>
            </a:r>
            <a:r>
              <a:rPr lang="en-GB" sz="1000" dirty="0" err="1" smtClean="0"/>
              <a:t>LRs</a:t>
            </a:r>
            <a:r>
              <a:rPr lang="en-GB" sz="1000" dirty="0" smtClean="0"/>
              <a:t> (priority one). However, the optimal and most-efficient use of priority 2 and 3 </a:t>
            </a:r>
            <a:r>
              <a:rPr lang="en-GB" sz="1000" dirty="0" err="1" smtClean="0"/>
              <a:t>LRs</a:t>
            </a:r>
            <a:r>
              <a:rPr lang="en-GB" sz="1000" dirty="0" smtClean="0"/>
              <a:t> would be to base their development on a strong foundation of the core HLT </a:t>
            </a:r>
            <a:r>
              <a:rPr lang="en-GB" sz="1000" dirty="0" err="1" smtClean="0"/>
              <a:t>LRs</a:t>
            </a:r>
            <a:r>
              <a:rPr lang="en-GB" sz="1000" dirty="0" smtClean="0"/>
              <a:t> (priority 1) which may further be re-used and carried forward to generate more advanced HLT outputs.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p:spPr>
        <p:txBody>
          <a:bodyPr/>
          <a:lstStyle/>
          <a:p>
            <a:fld id="{69E075FB-B8EB-403B-B6C5-0069A10A710D}" type="slidenum">
              <a:rPr lang="en-GB" smtClean="0"/>
              <a:pPr/>
              <a:t>30</a:t>
            </a:fld>
            <a:endParaRPr lang="en-GB" smtClean="0"/>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xfrm>
            <a:off x="914400" y="4343400"/>
            <a:ext cx="5029200" cy="4114800"/>
          </a:xfrm>
          <a:noFill/>
          <a:ln/>
        </p:spPr>
        <p:txBody>
          <a:bodyPr/>
          <a:lstStyle/>
          <a:p>
            <a:pPr eaLnBrk="1" hangingPunct="1"/>
            <a:r>
              <a:rPr lang="en-ZA" sz="1000" dirty="0" smtClean="0"/>
              <a:t>It is observed from this prioritisation that many advanced HLT applications are priority 2 and 3 based on the local market needs and feasibility factors although there is much work focussed on them internationally. Similarly a few advanced HLT applications feature in the priority one section due to their significance in the local market needs and ensuring world class research in South Africa. </a:t>
            </a:r>
          </a:p>
          <a:p>
            <a:pPr eaLnBrk="1" hangingPunct="1"/>
            <a:endParaRPr lang="en-ZA" sz="1000" dirty="0" smtClean="0"/>
          </a:p>
          <a:p>
            <a:pPr eaLnBrk="1" hangingPunct="1"/>
            <a:r>
              <a:rPr lang="en-ZA" sz="1000" dirty="0" smtClean="0"/>
              <a:t>Along with the three prioritisation factors determined by the participants, the prioritised applications (Table 5.1) were also taken into consideration when assigning priorities to the modules to ensure that basic HLT modules as well as specific HLT modules required for the prioritised applications were taken into account. </a:t>
            </a:r>
          </a:p>
          <a:p>
            <a:pPr eaLnBrk="1" hangingPunct="1"/>
            <a:endParaRPr lang="en-GB" sz="1000" dirty="0" smtClean="0"/>
          </a:p>
          <a:p>
            <a:pPr eaLnBrk="1" hangingPunct="1"/>
            <a:r>
              <a:rPr lang="en-GB" sz="1000" dirty="0" smtClean="0"/>
              <a:t>Table 5.3 below illustrates the prioritisation of text and speech data. Here again, along with the prioritisation factors, both applications and modules were kept in mind in order to ensure that not only basic data but also the specific data required for the prioritised applications and modules are considered. </a:t>
            </a:r>
          </a:p>
          <a:p>
            <a:pPr eaLnBrk="1" hangingPunct="1"/>
            <a:endParaRPr lang="en-GB" sz="1000" dirty="0" smtClean="0"/>
          </a:p>
          <a:p>
            <a:pPr eaLnBrk="1" hangingPunct="1"/>
            <a:r>
              <a:rPr lang="en-GB" sz="1000" dirty="0" smtClean="0"/>
              <a:t>The trend in the results of the language resources’ (data &amp; modules) prioritisation reveals that; the HLT experts’ felt it was important to focus on development of basic and robust core HLT technology modules (e.g. ASR, TTS in the case of speech; text pre-processing, morphological analysis for text-based HLT) and the related data collections required for these HLT modules (priority one). Priority ‘2 and 3’ modules and data tend to be those </a:t>
            </a:r>
            <a:r>
              <a:rPr lang="en-GB" sz="1000" dirty="0" err="1" smtClean="0"/>
              <a:t>LRs</a:t>
            </a:r>
            <a:r>
              <a:rPr lang="en-GB" sz="1000" dirty="0" smtClean="0"/>
              <a:t> which can further enhance and complement the core </a:t>
            </a:r>
            <a:r>
              <a:rPr lang="en-GB" sz="1000" dirty="0" err="1" smtClean="0"/>
              <a:t>LRs</a:t>
            </a:r>
            <a:r>
              <a:rPr lang="en-GB" sz="1000" dirty="0" smtClean="0"/>
              <a:t> (priority one). However, the optimal and most-efficient use of priority 2 and 3 </a:t>
            </a:r>
            <a:r>
              <a:rPr lang="en-GB" sz="1000" dirty="0" err="1" smtClean="0"/>
              <a:t>LRs</a:t>
            </a:r>
            <a:r>
              <a:rPr lang="en-GB" sz="1000" dirty="0" smtClean="0"/>
              <a:t> would be to base their development on a strong foundation of the core HLT </a:t>
            </a:r>
            <a:r>
              <a:rPr lang="en-GB" sz="1000" dirty="0" err="1" smtClean="0"/>
              <a:t>LRs</a:t>
            </a:r>
            <a:r>
              <a:rPr lang="en-GB" sz="1000" dirty="0" smtClean="0"/>
              <a:t> (priority 1) which may further be re-used and carried forward to generate more advanced HLT outputs.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p:spPr>
        <p:txBody>
          <a:bodyPr/>
          <a:lstStyle/>
          <a:p>
            <a:fld id="{69E075FB-B8EB-403B-B6C5-0069A10A710D}" type="slidenum">
              <a:rPr lang="en-GB" smtClean="0"/>
              <a:pPr/>
              <a:t>31</a:t>
            </a:fld>
            <a:endParaRPr lang="en-GB" smtClean="0"/>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xfrm>
            <a:off x="914400" y="4343400"/>
            <a:ext cx="5029200" cy="4114800"/>
          </a:xfrm>
          <a:noFill/>
          <a:ln/>
        </p:spPr>
        <p:txBody>
          <a:bodyPr/>
          <a:lstStyle/>
          <a:p>
            <a:pPr eaLnBrk="1" hangingPunct="1"/>
            <a:r>
              <a:rPr lang="en-ZA" sz="1000" dirty="0" smtClean="0"/>
              <a:t>It is observed from this prioritisation that many advanced HLT applications are priority 2 and 3 based on the local market needs and feasibility factors although there is much work focussed on them internationally. Similarly a few advanced HLT applications feature in the priority one section due to their significance in the local market needs and ensuring world class research in South Africa. </a:t>
            </a:r>
          </a:p>
          <a:p>
            <a:pPr eaLnBrk="1" hangingPunct="1"/>
            <a:endParaRPr lang="en-ZA" sz="1000" dirty="0" smtClean="0"/>
          </a:p>
          <a:p>
            <a:pPr eaLnBrk="1" hangingPunct="1"/>
            <a:r>
              <a:rPr lang="en-ZA" sz="1000" dirty="0" smtClean="0"/>
              <a:t>Along with the three prioritisation factors determined by the participants, the prioritised applications (Table 5.1) were also taken into consideration when assigning priorities to the modules to ensure that basic HLT modules as well as specific HLT modules required for the prioritised applications were taken into account. </a:t>
            </a:r>
          </a:p>
          <a:p>
            <a:pPr eaLnBrk="1" hangingPunct="1"/>
            <a:endParaRPr lang="en-GB" sz="1000" dirty="0" smtClean="0"/>
          </a:p>
          <a:p>
            <a:pPr eaLnBrk="1" hangingPunct="1"/>
            <a:r>
              <a:rPr lang="en-GB" sz="1000" dirty="0" smtClean="0"/>
              <a:t>Table 5.3 below illustrates the prioritisation of text and speech data. Here again, along with the prioritisation factors, both applications and modules were kept in mind in order to ensure that not only basic data but also the specific data required for the prioritised applications and modules are considered. </a:t>
            </a:r>
          </a:p>
          <a:p>
            <a:pPr eaLnBrk="1" hangingPunct="1"/>
            <a:endParaRPr lang="en-GB" sz="1000" dirty="0" smtClean="0"/>
          </a:p>
          <a:p>
            <a:pPr eaLnBrk="1" hangingPunct="1"/>
            <a:r>
              <a:rPr lang="en-GB" sz="1000" dirty="0" smtClean="0"/>
              <a:t>The trend in the results of the language resources’ (data &amp; modules) prioritisation reveals that; the HLT experts’ felt it was important to focus on development of basic and robust core HLT technology modules (e.g. ASR, TTS in the case of speech; text pre-processing, morphological analysis for text-based HLT) and the related data collections required for these HLT modules (priority one). Priority ‘2 and 3’ modules and data tend to be those </a:t>
            </a:r>
            <a:r>
              <a:rPr lang="en-GB" sz="1000" dirty="0" err="1" smtClean="0"/>
              <a:t>LRs</a:t>
            </a:r>
            <a:r>
              <a:rPr lang="en-GB" sz="1000" dirty="0" smtClean="0"/>
              <a:t> which can further enhance and complement the core </a:t>
            </a:r>
            <a:r>
              <a:rPr lang="en-GB" sz="1000" dirty="0" err="1" smtClean="0"/>
              <a:t>LRs</a:t>
            </a:r>
            <a:r>
              <a:rPr lang="en-GB" sz="1000" dirty="0" smtClean="0"/>
              <a:t> (priority one). However, the optimal and most-efficient use of priority 2 and 3 </a:t>
            </a:r>
            <a:r>
              <a:rPr lang="en-GB" sz="1000" dirty="0" err="1" smtClean="0"/>
              <a:t>LRs</a:t>
            </a:r>
            <a:r>
              <a:rPr lang="en-GB" sz="1000" dirty="0" smtClean="0"/>
              <a:t> would be to base their development on a strong foundation of the core HLT </a:t>
            </a:r>
            <a:r>
              <a:rPr lang="en-GB" sz="1000" dirty="0" err="1" smtClean="0"/>
              <a:t>LRs</a:t>
            </a:r>
            <a:r>
              <a:rPr lang="en-GB" sz="1000" dirty="0" smtClean="0"/>
              <a:t> (priority 1) which may further be re-used and carried forward to generate more advanced HLT outputs.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p:spPr>
        <p:txBody>
          <a:bodyPr/>
          <a:lstStyle/>
          <a:p>
            <a:fld id="{69E075FB-B8EB-403B-B6C5-0069A10A710D}" type="slidenum">
              <a:rPr lang="en-GB" smtClean="0"/>
              <a:pPr/>
              <a:t>32</a:t>
            </a:fld>
            <a:endParaRPr lang="en-GB" smtClean="0"/>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xfrm>
            <a:off x="914400" y="4343400"/>
            <a:ext cx="5029200" cy="4114800"/>
          </a:xfrm>
          <a:noFill/>
          <a:ln/>
        </p:spPr>
        <p:txBody>
          <a:bodyPr/>
          <a:lstStyle/>
          <a:p>
            <a:pPr eaLnBrk="1" hangingPunct="1"/>
            <a:r>
              <a:rPr lang="en-ZA" sz="1000" dirty="0" smtClean="0"/>
              <a:t>It is observed from this prioritisation that many advanced HLT applications are priority 2 and 3 based on the local market needs and feasibility factors although there is much work focussed on them internationally. Similarly a few advanced HLT applications feature in the priority one section due to their significance in the local market needs and ensuring world class research in South Africa. </a:t>
            </a:r>
          </a:p>
          <a:p>
            <a:pPr eaLnBrk="1" hangingPunct="1"/>
            <a:endParaRPr lang="en-ZA" sz="1000" dirty="0" smtClean="0"/>
          </a:p>
          <a:p>
            <a:pPr eaLnBrk="1" hangingPunct="1"/>
            <a:r>
              <a:rPr lang="en-ZA" sz="1000" dirty="0" smtClean="0"/>
              <a:t>Along with the three prioritisation factors determined by the participants, the prioritised applications (Table 5.1) were also taken into consideration when assigning priorities to the modules to ensure that basic HLT modules as well as specific HLT modules required for the prioritised applications were taken into account. </a:t>
            </a:r>
          </a:p>
          <a:p>
            <a:pPr eaLnBrk="1" hangingPunct="1"/>
            <a:endParaRPr lang="en-GB" sz="1000" dirty="0" smtClean="0"/>
          </a:p>
          <a:p>
            <a:pPr eaLnBrk="1" hangingPunct="1"/>
            <a:r>
              <a:rPr lang="en-GB" sz="1000" dirty="0" smtClean="0"/>
              <a:t>Table 5.3 below illustrates the prioritisation of text and speech data. Here again, along with the prioritisation factors, both applications and modules were kept in mind in order to ensure that not only basic data but also the specific data required for the prioritised applications and modules are considered. </a:t>
            </a:r>
          </a:p>
          <a:p>
            <a:pPr eaLnBrk="1" hangingPunct="1"/>
            <a:endParaRPr lang="en-GB" sz="1000" dirty="0" smtClean="0"/>
          </a:p>
          <a:p>
            <a:pPr eaLnBrk="1" hangingPunct="1"/>
            <a:r>
              <a:rPr lang="en-GB" sz="1000" dirty="0" smtClean="0"/>
              <a:t>The trend in the results of the language resources’ (data &amp; modules) prioritisation reveals that; the HLT experts’ felt it was important to focus on development of basic and robust core HLT technology modules (e.g. ASR, TTS in the case of speech; text pre-processing, morphological analysis for text-based HLT) and the related data collections required for these HLT modules (priority one). Priority ‘2 and 3’ modules and data tend to be those </a:t>
            </a:r>
            <a:r>
              <a:rPr lang="en-GB" sz="1000" dirty="0" err="1" smtClean="0"/>
              <a:t>LRs</a:t>
            </a:r>
            <a:r>
              <a:rPr lang="en-GB" sz="1000" dirty="0" smtClean="0"/>
              <a:t> which can further enhance and complement the core </a:t>
            </a:r>
            <a:r>
              <a:rPr lang="en-GB" sz="1000" dirty="0" err="1" smtClean="0"/>
              <a:t>LRs</a:t>
            </a:r>
            <a:r>
              <a:rPr lang="en-GB" sz="1000" dirty="0" smtClean="0"/>
              <a:t> (priority one). However, the optimal and most-efficient use of priority 2 and 3 </a:t>
            </a:r>
            <a:r>
              <a:rPr lang="en-GB" sz="1000" dirty="0" err="1" smtClean="0"/>
              <a:t>LRs</a:t>
            </a:r>
            <a:r>
              <a:rPr lang="en-GB" sz="1000" dirty="0" smtClean="0"/>
              <a:t> would be to base their development on a strong foundation of the core HLT </a:t>
            </a:r>
            <a:r>
              <a:rPr lang="en-GB" sz="1000" dirty="0" err="1" smtClean="0"/>
              <a:t>LRs</a:t>
            </a:r>
            <a:r>
              <a:rPr lang="en-GB" sz="1000" dirty="0" smtClean="0"/>
              <a:t> (priority 1) which may further be re-used and carried forward to generate more advanced HLT outputs.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p:spPr>
        <p:txBody>
          <a:bodyPr/>
          <a:lstStyle/>
          <a:p>
            <a:fld id="{69E075FB-B8EB-403B-B6C5-0069A10A710D}" type="slidenum">
              <a:rPr lang="en-GB" smtClean="0"/>
              <a:pPr/>
              <a:t>33</a:t>
            </a:fld>
            <a:endParaRPr lang="en-GB" smtClean="0"/>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xfrm>
            <a:off x="914400" y="4343400"/>
            <a:ext cx="5029200" cy="4114800"/>
          </a:xfrm>
          <a:noFill/>
          <a:ln/>
        </p:spPr>
        <p:txBody>
          <a:bodyPr/>
          <a:lstStyle/>
          <a:p>
            <a:pPr eaLnBrk="1" hangingPunct="1"/>
            <a:r>
              <a:rPr lang="en-ZA" sz="1000" dirty="0" smtClean="0"/>
              <a:t>It is observed from this prioritisation that many advanced HLT applications are priority 2 and 3 based on the local market needs and feasibility factors although there is much work focussed on them internationally. Similarly a few advanced HLT applications feature in the priority one section due to their significance in the local market needs and ensuring world class research in South Africa. </a:t>
            </a:r>
          </a:p>
          <a:p>
            <a:pPr eaLnBrk="1" hangingPunct="1"/>
            <a:endParaRPr lang="en-ZA" sz="1000" dirty="0" smtClean="0"/>
          </a:p>
          <a:p>
            <a:pPr eaLnBrk="1" hangingPunct="1"/>
            <a:r>
              <a:rPr lang="en-ZA" sz="1000" dirty="0" smtClean="0"/>
              <a:t>Along with the three prioritisation factors determined by the participants, the prioritised applications (Table 5.1) were also taken into consideration when assigning priorities to the modules to ensure that basic HLT modules as well as specific HLT modules required for the prioritised applications were taken into account. </a:t>
            </a:r>
          </a:p>
          <a:p>
            <a:pPr eaLnBrk="1" hangingPunct="1"/>
            <a:endParaRPr lang="en-GB" sz="1000" dirty="0" smtClean="0"/>
          </a:p>
          <a:p>
            <a:pPr eaLnBrk="1" hangingPunct="1"/>
            <a:r>
              <a:rPr lang="en-GB" sz="1000" dirty="0" smtClean="0"/>
              <a:t>Table 5.3 below illustrates the prioritisation of text and speech data. Here again, along with the prioritisation factors, both applications and modules were kept in mind in order to ensure that not only basic data but also the specific data required for the prioritised applications and modules are considered. </a:t>
            </a:r>
          </a:p>
          <a:p>
            <a:pPr eaLnBrk="1" hangingPunct="1"/>
            <a:endParaRPr lang="en-GB" sz="1000" dirty="0" smtClean="0"/>
          </a:p>
          <a:p>
            <a:pPr eaLnBrk="1" hangingPunct="1"/>
            <a:r>
              <a:rPr lang="en-GB" sz="1000" dirty="0" smtClean="0"/>
              <a:t>The trend in the results of the language resources’ (data &amp; modules) prioritisation reveals that; the HLT experts’ felt it was important to focus on development of basic and robust core HLT technology modules (e.g. ASR, TTS in the case of speech; text pre-processing, morphological analysis for text-based HLT) and the related data collections required for these HLT modules (priority one). Priority ‘2 and 3’ modules and data tend to be those </a:t>
            </a:r>
            <a:r>
              <a:rPr lang="en-GB" sz="1000" dirty="0" err="1" smtClean="0"/>
              <a:t>LRs</a:t>
            </a:r>
            <a:r>
              <a:rPr lang="en-GB" sz="1000" dirty="0" smtClean="0"/>
              <a:t> which can further enhance and complement the core </a:t>
            </a:r>
            <a:r>
              <a:rPr lang="en-GB" sz="1000" dirty="0" err="1" smtClean="0"/>
              <a:t>LRs</a:t>
            </a:r>
            <a:r>
              <a:rPr lang="en-GB" sz="1000" dirty="0" smtClean="0"/>
              <a:t> (priority one). However, the optimal and most-efficient use of priority 2 and 3 </a:t>
            </a:r>
            <a:r>
              <a:rPr lang="en-GB" sz="1000" dirty="0" err="1" smtClean="0"/>
              <a:t>LRs</a:t>
            </a:r>
            <a:r>
              <a:rPr lang="en-GB" sz="1000" dirty="0" smtClean="0"/>
              <a:t> would be to base their development on a strong foundation of the core HLT </a:t>
            </a:r>
            <a:r>
              <a:rPr lang="en-GB" sz="1000" dirty="0" err="1" smtClean="0"/>
              <a:t>LRs</a:t>
            </a:r>
            <a:r>
              <a:rPr lang="en-GB" sz="1000" dirty="0" smtClean="0"/>
              <a:t> (priority 1) which may further be re-used and carried forward to generate more advanced HLT outputs.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p:spPr>
        <p:txBody>
          <a:bodyPr/>
          <a:lstStyle/>
          <a:p>
            <a:fld id="{69E075FB-B8EB-403B-B6C5-0069A10A710D}" type="slidenum">
              <a:rPr lang="en-GB" smtClean="0"/>
              <a:pPr/>
              <a:t>34</a:t>
            </a:fld>
            <a:endParaRPr lang="en-GB" smtClean="0"/>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xfrm>
            <a:off x="914400" y="4343400"/>
            <a:ext cx="5029200" cy="4114800"/>
          </a:xfrm>
          <a:noFill/>
          <a:ln/>
        </p:spPr>
        <p:txBody>
          <a:bodyPr/>
          <a:lstStyle/>
          <a:p>
            <a:pPr eaLnBrk="1" hangingPunct="1"/>
            <a:r>
              <a:rPr lang="en-ZA" sz="1000" dirty="0" smtClean="0"/>
              <a:t>It is observed from this prioritisation that many advanced HLT applications are priority 2 and 3 based on the local market needs and feasibility factors although there is much work focussed on them internationally. Similarly a few advanced HLT applications feature in the priority one section due to their significance in the local market needs and ensuring world class research in South Africa. </a:t>
            </a:r>
          </a:p>
          <a:p>
            <a:pPr eaLnBrk="1" hangingPunct="1"/>
            <a:endParaRPr lang="en-ZA" sz="1000" dirty="0" smtClean="0"/>
          </a:p>
          <a:p>
            <a:pPr eaLnBrk="1" hangingPunct="1"/>
            <a:r>
              <a:rPr lang="en-ZA" sz="1000" dirty="0" smtClean="0"/>
              <a:t>Along with the three prioritisation factors determined by the participants, the prioritised applications (Table 5.1) were also taken into consideration when assigning priorities to the modules to ensure that basic HLT modules as well as specific HLT modules required for the prioritised applications were taken into account. </a:t>
            </a:r>
          </a:p>
          <a:p>
            <a:pPr eaLnBrk="1" hangingPunct="1"/>
            <a:endParaRPr lang="en-GB" sz="1000" dirty="0" smtClean="0"/>
          </a:p>
          <a:p>
            <a:pPr eaLnBrk="1" hangingPunct="1"/>
            <a:r>
              <a:rPr lang="en-GB" sz="1000" dirty="0" smtClean="0"/>
              <a:t>Table 5.3 below illustrates the prioritisation of text and speech data. Here again, along with the prioritisation factors, both applications and modules were kept in mind in order to ensure that not only basic data but also the specific data required for the prioritised applications and modules are considered. </a:t>
            </a:r>
          </a:p>
          <a:p>
            <a:pPr eaLnBrk="1" hangingPunct="1"/>
            <a:endParaRPr lang="en-GB" sz="1000" dirty="0" smtClean="0"/>
          </a:p>
          <a:p>
            <a:pPr eaLnBrk="1" hangingPunct="1"/>
            <a:r>
              <a:rPr lang="en-GB" sz="1000" dirty="0" smtClean="0"/>
              <a:t>The trend in the results of the language resources’ (data &amp; modules) prioritisation reveals that; the HLT experts’ felt it was important to focus on development of basic and robust core HLT technology modules (e.g. ASR, TTS in the case of speech; text pre-processing, morphological analysis for text-based HLT) and the related data collections required for these HLT modules (priority one). Priority ‘2 and 3’ modules and data tend to be those </a:t>
            </a:r>
            <a:r>
              <a:rPr lang="en-GB" sz="1000" dirty="0" err="1" smtClean="0"/>
              <a:t>LRs</a:t>
            </a:r>
            <a:r>
              <a:rPr lang="en-GB" sz="1000" dirty="0" smtClean="0"/>
              <a:t> which can further enhance and complement the core </a:t>
            </a:r>
            <a:r>
              <a:rPr lang="en-GB" sz="1000" dirty="0" err="1" smtClean="0"/>
              <a:t>LRs</a:t>
            </a:r>
            <a:r>
              <a:rPr lang="en-GB" sz="1000" dirty="0" smtClean="0"/>
              <a:t> (priority one). However, the optimal and most-efficient use of priority 2 and 3 </a:t>
            </a:r>
            <a:r>
              <a:rPr lang="en-GB" sz="1000" dirty="0" err="1" smtClean="0"/>
              <a:t>LRs</a:t>
            </a:r>
            <a:r>
              <a:rPr lang="en-GB" sz="1000" dirty="0" smtClean="0"/>
              <a:t> would be to base their development on a strong foundation of the core HLT </a:t>
            </a:r>
            <a:r>
              <a:rPr lang="en-GB" sz="1000" dirty="0" err="1" smtClean="0"/>
              <a:t>LRs</a:t>
            </a:r>
            <a:r>
              <a:rPr lang="en-GB" sz="1000" dirty="0" smtClean="0"/>
              <a:t> (priority 1) which may further be re-used and carried forward to generate more advanced HLT outputs.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p:spPr>
        <p:txBody>
          <a:bodyPr/>
          <a:lstStyle/>
          <a:p>
            <a:fld id="{69E075FB-B8EB-403B-B6C5-0069A10A710D}" type="slidenum">
              <a:rPr lang="en-GB" smtClean="0"/>
              <a:pPr/>
              <a:t>35</a:t>
            </a:fld>
            <a:endParaRPr lang="en-GB" smtClean="0"/>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xfrm>
            <a:off x="914400" y="4343400"/>
            <a:ext cx="5029200" cy="4114800"/>
          </a:xfrm>
          <a:noFill/>
          <a:ln/>
        </p:spPr>
        <p:txBody>
          <a:bodyPr/>
          <a:lstStyle/>
          <a:p>
            <a:pPr eaLnBrk="1" hangingPunct="1"/>
            <a:r>
              <a:rPr lang="en-ZA" sz="1000" dirty="0" smtClean="0"/>
              <a:t>It is observed from this prioritisation that many advanced HLT applications are priority 2 and 3 based on the local market needs and feasibility factors although there is much work focussed on them internationally. Similarly a few advanced HLT applications feature in the priority one section due to their significance in the local market needs and ensuring world class research in South Africa. </a:t>
            </a:r>
          </a:p>
          <a:p>
            <a:pPr eaLnBrk="1" hangingPunct="1"/>
            <a:endParaRPr lang="en-ZA" sz="1000" dirty="0" smtClean="0"/>
          </a:p>
          <a:p>
            <a:pPr eaLnBrk="1" hangingPunct="1"/>
            <a:r>
              <a:rPr lang="en-ZA" sz="1000" dirty="0" smtClean="0"/>
              <a:t>Along with the three prioritisation factors determined by the participants, the prioritised applications (Table 5.1) were also taken into consideration when assigning priorities to the modules to ensure that basic HLT modules as well as specific HLT modules required for the prioritised applications were taken into account. </a:t>
            </a:r>
          </a:p>
          <a:p>
            <a:pPr eaLnBrk="1" hangingPunct="1"/>
            <a:endParaRPr lang="en-GB" sz="1000" dirty="0" smtClean="0"/>
          </a:p>
          <a:p>
            <a:pPr eaLnBrk="1" hangingPunct="1"/>
            <a:r>
              <a:rPr lang="en-GB" sz="1000" dirty="0" smtClean="0"/>
              <a:t>Table 5.3 below illustrates the prioritisation of text and speech data. Here again, along with the prioritisation factors, both applications and modules were kept in mind in order to ensure that not only basic data but also the specific data required for the prioritised applications and modules are considered. </a:t>
            </a:r>
          </a:p>
          <a:p>
            <a:pPr eaLnBrk="1" hangingPunct="1"/>
            <a:endParaRPr lang="en-GB" sz="1000" dirty="0" smtClean="0"/>
          </a:p>
          <a:p>
            <a:pPr eaLnBrk="1" hangingPunct="1"/>
            <a:r>
              <a:rPr lang="en-GB" sz="1000" dirty="0" smtClean="0"/>
              <a:t>The trend in the results of the language resources’ (data &amp; modules) prioritisation reveals that; the HLT experts’ felt it was important to focus on development of basic and robust core HLT technology modules (e.g. ASR, TTS in the case of speech; text pre-processing, morphological analysis for text-based HLT) and the related data collections required for these HLT modules (priority one). Priority ‘2 and 3’ modules and data tend to be those </a:t>
            </a:r>
            <a:r>
              <a:rPr lang="en-GB" sz="1000" dirty="0" err="1" smtClean="0"/>
              <a:t>LRs</a:t>
            </a:r>
            <a:r>
              <a:rPr lang="en-GB" sz="1000" dirty="0" smtClean="0"/>
              <a:t> which can further enhance and complement the core </a:t>
            </a:r>
            <a:r>
              <a:rPr lang="en-GB" sz="1000" dirty="0" err="1" smtClean="0"/>
              <a:t>LRs</a:t>
            </a:r>
            <a:r>
              <a:rPr lang="en-GB" sz="1000" dirty="0" smtClean="0"/>
              <a:t> (priority one). However, the optimal and most-efficient use of priority 2 and 3 </a:t>
            </a:r>
            <a:r>
              <a:rPr lang="en-GB" sz="1000" dirty="0" err="1" smtClean="0"/>
              <a:t>LRs</a:t>
            </a:r>
            <a:r>
              <a:rPr lang="en-GB" sz="1000" dirty="0" smtClean="0"/>
              <a:t> would be to base their development on a strong foundation of the core HLT </a:t>
            </a:r>
            <a:r>
              <a:rPr lang="en-GB" sz="1000" dirty="0" err="1" smtClean="0"/>
              <a:t>LRs</a:t>
            </a:r>
            <a:r>
              <a:rPr lang="en-GB" sz="1000" dirty="0" smtClean="0"/>
              <a:t> (priority 1) which may further be re-used and carried forward to generate more advanced HLT outputs.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a:noFill/>
        </p:spPr>
        <p:txBody>
          <a:bodyPr/>
          <a:lstStyle/>
          <a:p>
            <a:fld id="{38F8CAFF-D53C-4108-85CF-89F93EFF9C41}" type="slidenum">
              <a:rPr lang="en-GB" smtClean="0"/>
              <a:pPr/>
              <a:t>36</a:t>
            </a:fld>
            <a:endParaRPr lang="en-GB" smtClean="0"/>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xfrm>
            <a:off x="914400" y="4343400"/>
            <a:ext cx="5029200" cy="4114800"/>
          </a:xfrm>
          <a:noFill/>
          <a:ln/>
        </p:spPr>
        <p:txBody>
          <a:bodyPr/>
          <a:lstStyle/>
          <a:p>
            <a:pPr marL="228600" indent="-228600" eaLnBrk="1" hangingPunct="1"/>
            <a:r>
              <a:rPr lang="en-GB" smtClean="0"/>
              <a:t>Another session focussed on developing the first draft of priorities for applications and associated LRs. The most </a:t>
            </a:r>
            <a:r>
              <a:rPr lang="en-ZA" smtClean="0"/>
              <a:t>relevant factors that were taken into consideration include: </a:t>
            </a:r>
          </a:p>
          <a:p>
            <a:pPr marL="228600" indent="-228600" eaLnBrk="1" hangingPunct="1">
              <a:buFontTx/>
              <a:buChar char="•"/>
            </a:pPr>
            <a:r>
              <a:rPr lang="en-ZA" smtClean="0"/>
              <a:t>International trends: best practices and current developments in the field of HLT in international R&amp;D efforts and industries; </a:t>
            </a:r>
          </a:p>
          <a:p>
            <a:pPr marL="228600" indent="-228600" eaLnBrk="1" hangingPunct="1">
              <a:buFontTx/>
              <a:buChar char="•"/>
            </a:pPr>
            <a:r>
              <a:rPr lang="en-ZA" smtClean="0"/>
              <a:t>Local market needs: factors such as socio-economic constraints, culture, multi-lingualism and the readiness of local markets to introduce HLT products and services; and</a:t>
            </a:r>
          </a:p>
          <a:p>
            <a:pPr marL="228600" indent="-228600" eaLnBrk="1" hangingPunct="1">
              <a:buFontTx/>
              <a:buChar char="•"/>
            </a:pPr>
            <a:r>
              <a:rPr lang="en-ZA" smtClean="0"/>
              <a:t>Feasibility: technical feasibility and practical implications such as cost and time-lines for R&amp;D.  </a:t>
            </a:r>
          </a:p>
          <a:p>
            <a:pPr marL="228600" indent="-228600" eaLnBrk="1" hangingPunct="1"/>
            <a:endParaRPr lang="en-ZA"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p:spPr>
        <p:txBody>
          <a:bodyPr/>
          <a:lstStyle/>
          <a:p>
            <a:fld id="{85464497-3DFE-42E4-8761-B2689875C47C}" type="slidenum">
              <a:rPr lang="en-GB" smtClean="0"/>
              <a:pPr/>
              <a:t>39</a:t>
            </a:fld>
            <a:endParaRPr lang="en-GB" smtClean="0"/>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xfrm>
            <a:off x="914400" y="4343400"/>
            <a:ext cx="5029200" cy="4114800"/>
          </a:xfrm>
          <a:noFill/>
          <a:ln/>
        </p:spPr>
        <p:txBody>
          <a:bodyPr/>
          <a:lstStyle/>
          <a:p>
            <a:pPr eaLnBrk="1" hangingPunct="1"/>
            <a:r>
              <a:rPr lang="en-GB" dirty="0" smtClean="0"/>
              <a:t>The final inventory criteria framework described above the basis for the HLT audit questionnaire which gathered data on all 11 official languages of SA. Prior to roll-out the questionnaire was piloted with a few HLT experts, an exercise that helped to identify fields which could potentially be easily misinterpreted. To further aid participants (and stimulate response rate) example entries which illustrated how to record information for a HLT component, were provided for each category (data, modules, applications).</a:t>
            </a:r>
          </a:p>
          <a:p>
            <a:pPr eaLnBrk="1" hangingPunct="1"/>
            <a:r>
              <a:rPr lang="en-GB" dirty="0" smtClean="0"/>
              <a:t>The South African HLT audit questionnaire was circulated in an electronic format amongst the identified major HLT players in the country. Organisations approached were classified as primary and secondary participants, in terms of their core HLT related activities. We contacted 15 primary organisations (universities, science councils, companies) and 12 secondary (national lexicography units, government departments) and received responses from 12 and 4 of these respectively. </a:t>
            </a:r>
          </a:p>
          <a:p>
            <a:pPr eaLnBrk="1" hangingPunct="1"/>
            <a:endParaRPr lang="en-GB" dirty="0" smtClean="0"/>
          </a:p>
          <a:p>
            <a:pPr eaLnBrk="1" hangingPunct="1"/>
            <a:r>
              <a:rPr lang="en-GB" dirty="0" smtClean="0"/>
              <a:t>The audit questionnaire was sent to all major HLT role-players in the country. Organisations approached were classified as primary or secondary participants, based on their historical core HLT competence in R&amp;D (see Table 1). Participants were sent a list of the HLT components identified at their institution (as identified in the high-level inventory), and were requested to fill out all sections, and indicate its details for all eleven languages. All primary participants were paid a minimal honorarium to compensate for the considerable effort that was required from them.</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p:spPr>
        <p:txBody>
          <a:bodyPr/>
          <a:lstStyle/>
          <a:p>
            <a:fld id="{85464497-3DFE-42E4-8761-B2689875C47C}" type="slidenum">
              <a:rPr lang="en-GB" smtClean="0"/>
              <a:pPr/>
              <a:t>40</a:t>
            </a:fld>
            <a:endParaRPr lang="en-GB" smtClean="0"/>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xfrm>
            <a:off x="914400" y="4343400"/>
            <a:ext cx="5029200" cy="4114800"/>
          </a:xfrm>
          <a:noFill/>
          <a:ln/>
        </p:spPr>
        <p:txBody>
          <a:bodyPr/>
          <a:lstStyle/>
          <a:p>
            <a:pPr eaLnBrk="1" hangingPunct="1"/>
            <a:r>
              <a:rPr lang="en-GB" dirty="0" smtClean="0"/>
              <a:t>The final inventory criteria framework described above the basis for the HLT audit questionnaire which gathered data on all 11 official languages of SA. Prior to roll-out the questionnaire was piloted with a few HLT experts, an exercise that helped to identify fields which could potentially be easily misinterpreted. To further aid participants (and stimulate response rate) example entries which illustrated how to record information for a HLT component, were provided for each category (data, modules, applications).</a:t>
            </a:r>
          </a:p>
          <a:p>
            <a:pPr eaLnBrk="1" hangingPunct="1"/>
            <a:r>
              <a:rPr lang="en-GB" dirty="0" smtClean="0"/>
              <a:t>The South African HLT audit questionnaire was circulated in an electronic format amongst the identified major HLT players in the country. Organisations approached were classified as primary and secondary participants, in terms of their core HLT related activities. We contacted 15 primary organisations (universities, science councils, companies) and 12 secondary (national lexicography units, government departments) and received responses from 12 and 4 of these respectively. </a:t>
            </a:r>
          </a:p>
          <a:p>
            <a:pPr eaLnBrk="1" hangingPunct="1"/>
            <a:endParaRPr lang="en-GB" dirty="0" smtClean="0"/>
          </a:p>
          <a:p>
            <a:pPr eaLnBrk="1" hangingPunct="1"/>
            <a:r>
              <a:rPr lang="en-GB" dirty="0" smtClean="0"/>
              <a:t>The audit questionnaire was sent to all major HLT role-players in the country. Organisations approached were classified as primary or secondary participants, based on their historical core HLT competence in R&amp;D (see Table 1). Participants were sent a list of the HLT components identified at their institution (as identified in the high-level inventory), and were requested to fill out all sections, and indicate its details for all eleven languages. All primary participants were paid a minimal honorarium to compensate for the considerable effort that was required from them.</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p:spPr>
        <p:txBody>
          <a:bodyPr/>
          <a:lstStyle/>
          <a:p>
            <a:fld id="{85464497-3DFE-42E4-8761-B2689875C47C}" type="slidenum">
              <a:rPr lang="en-GB" smtClean="0"/>
              <a:pPr/>
              <a:t>41</a:t>
            </a:fld>
            <a:endParaRPr lang="en-GB" smtClean="0"/>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xfrm>
            <a:off x="914400" y="4343400"/>
            <a:ext cx="5029200" cy="4114800"/>
          </a:xfrm>
          <a:noFill/>
          <a:ln/>
        </p:spPr>
        <p:txBody>
          <a:bodyPr/>
          <a:lstStyle/>
          <a:p>
            <a:pPr eaLnBrk="1" hangingPunct="1"/>
            <a:r>
              <a:rPr lang="en-GB" dirty="0" smtClean="0"/>
              <a:t>The final inventory criteria framework described above the basis for the HLT audit questionnaire which gathered data on all 11 official languages of SA. Prior to roll-out the questionnaire was piloted with a few HLT experts, an exercise that helped to identify fields which could potentially be easily misinterpreted. To further aid participants (and stimulate response rate) example entries which illustrated how to record information for a HLT component, were provided for each category (data, modules, applications).</a:t>
            </a:r>
          </a:p>
          <a:p>
            <a:pPr eaLnBrk="1" hangingPunct="1"/>
            <a:r>
              <a:rPr lang="en-GB" dirty="0" smtClean="0"/>
              <a:t>The South African HLT audit questionnaire was circulated in an electronic format amongst the identified major HLT players in the country. Organisations approached were classified as primary and secondary participants, in terms of their core HLT related activities. We contacted 15 primary organisations (universities, science councils, companies) and 12 secondary (national lexicography units, government departments) and received responses from 12 and 4 of these respectively. </a:t>
            </a:r>
          </a:p>
          <a:p>
            <a:pPr eaLnBrk="1" hangingPunct="1"/>
            <a:endParaRPr lang="en-GB" dirty="0" smtClean="0"/>
          </a:p>
          <a:p>
            <a:pPr eaLnBrk="1" hangingPunct="1"/>
            <a:r>
              <a:rPr lang="en-GB" dirty="0" smtClean="0"/>
              <a:t>The audit questionnaire was sent to all major HLT role-players in the country. Organisations approached were classified as primary or secondary participants, based on their historical core HLT competence in R&amp;D (see Table 1). Participants were sent a list of the HLT components identified at their institution (as identified in the high-level inventory), and were requested to fill out all sections, and indicate its details for all eleven languages. All primary participants were paid a minimal honorarium to compensate for the considerable effort that was required from them.</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p:spPr>
        <p:txBody>
          <a:bodyPr/>
          <a:lstStyle/>
          <a:p>
            <a:fld id="{C070B56E-AAA7-4169-8361-B052DD7EE155}" type="slidenum">
              <a:rPr lang="en-GB" smtClean="0"/>
              <a:pPr/>
              <a:t>42</a:t>
            </a:fld>
            <a:endParaRPr lang="en-GB" smtClean="0"/>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xfrm>
            <a:off x="914400" y="4343400"/>
            <a:ext cx="5029200" cy="4114800"/>
          </a:xfrm>
          <a:noFill/>
          <a:ln/>
        </p:spPr>
        <p:txBody>
          <a:bodyPr/>
          <a:lstStyle/>
          <a:p>
            <a:pPr eaLnBrk="1" hangingPunct="1">
              <a:lnSpc>
                <a:spcPct val="90000"/>
              </a:lnSpc>
            </a:pPr>
            <a:r>
              <a:rPr lang="en-GB" b="1" smtClean="0"/>
              <a:t>Under development</a:t>
            </a:r>
            <a:r>
              <a:rPr lang="en-GB" smtClean="0"/>
              <a:t> - items in the initial stages of being developed </a:t>
            </a:r>
          </a:p>
          <a:p>
            <a:pPr eaLnBrk="1" hangingPunct="1">
              <a:lnSpc>
                <a:spcPct val="90000"/>
              </a:lnSpc>
            </a:pPr>
            <a:r>
              <a:rPr lang="en-GB" b="1" smtClean="0"/>
              <a:t>Alpha version</a:t>
            </a:r>
            <a:r>
              <a:rPr lang="en-GB" smtClean="0"/>
              <a:t> - items in a basic functioning stage</a:t>
            </a:r>
          </a:p>
          <a:p>
            <a:pPr eaLnBrk="1" hangingPunct="1">
              <a:lnSpc>
                <a:spcPct val="90000"/>
              </a:lnSpc>
            </a:pPr>
            <a:r>
              <a:rPr lang="en-GB" b="1" smtClean="0"/>
              <a:t>Beta version</a:t>
            </a:r>
            <a:r>
              <a:rPr lang="en-GB" smtClean="0"/>
              <a:t> - items close to completion, usually a well-defined and built prototype that is in use. </a:t>
            </a:r>
          </a:p>
          <a:p>
            <a:pPr eaLnBrk="1" hangingPunct="1">
              <a:lnSpc>
                <a:spcPct val="90000"/>
              </a:lnSpc>
            </a:pPr>
            <a:r>
              <a:rPr lang="en-GB" b="1" smtClean="0"/>
              <a:t>Released</a:t>
            </a:r>
            <a:r>
              <a:rPr lang="en-GB" smtClean="0"/>
              <a:t> - items which have been in released in the public domain often for use by other R&amp;D community members or consumers. </a:t>
            </a:r>
          </a:p>
          <a:p>
            <a:pPr eaLnBrk="1" hangingPunct="1">
              <a:lnSpc>
                <a:spcPct val="90000"/>
              </a:lnSpc>
            </a:pPr>
            <a:endParaRPr lang="en-GB" smtClean="0"/>
          </a:p>
          <a:p>
            <a:pPr eaLnBrk="1" hangingPunct="1">
              <a:lnSpc>
                <a:spcPct val="90000"/>
              </a:lnSpc>
            </a:pPr>
            <a:r>
              <a:rPr lang="en-GB" smtClean="0"/>
              <a:t>The total maturity across all items i.e. data, modules, applications, available (both speech and text) in a language is illustrated in figure 5.13. This figure reveals that the highest maturity of the items across all the languages is in the ‘released’ stage, signifying a certain level of completion. This is closely followed by numerous items being in the ‘alpha version’ and ‘beta version’ stages where there is much work in the pipeline to create future HLT items. The smallest number of items are in the ‘under development’ stage.</a:t>
            </a:r>
          </a:p>
          <a:p>
            <a:pPr eaLnBrk="1" hangingPunct="1">
              <a:lnSpc>
                <a:spcPct val="90000"/>
              </a:lnSpc>
            </a:pPr>
            <a:r>
              <a:rPr lang="en-GB" smtClean="0"/>
              <a:t>This picture can be attributed to the fact that in the South African HLT landscape a few major projects have recently come to completion (thus released items) or are in the stage of being finalised (thus beta and alpha version items). A new wave of ‘under development’ is yet to build up as a national call for proposals for further HLT projects is currently underway.</a:t>
            </a:r>
          </a:p>
          <a:p>
            <a:pPr eaLnBrk="1" hangingPunct="1">
              <a:lnSpc>
                <a:spcPct val="90000"/>
              </a:lnSpc>
            </a:pPr>
            <a:r>
              <a:rPr lang="en-GB" smtClean="0"/>
              <a:t>Across all languages Afrikaans has the highest total maturity and English has the second highest. isiNdebele and Xitsonga have the lowest total maturity of all the eleven languages in the country. This could be attributed to the lesser use of these languages within the HLT domain.</a:t>
            </a:r>
          </a:p>
          <a:p>
            <a:pPr eaLnBrk="1" hangingPunct="1">
              <a:lnSpc>
                <a:spcPct val="90000"/>
              </a:lnSpc>
            </a:pPr>
            <a:endParaRPr lang="en-US" smtClean="0"/>
          </a:p>
          <a:p>
            <a:pPr eaLnBrk="1" hangingPunct="1">
              <a:lnSpc>
                <a:spcPct val="90000"/>
              </a:lnSpc>
            </a:pPr>
            <a:endParaRPr lang="en-US" smtClean="0"/>
          </a:p>
          <a:p>
            <a:r>
              <a:rPr lang="en-US" smtClean="0"/>
              <a:t>The Maturity Index provides a measure of the maturity of HLT components in a language by taking into account the maturity stage of an item against the relative importance or contribution of each maturity stage. The ‘maturity sum’ per item grouping (e.g. ‘pronunciation resources’) for each language is calculated as:</a:t>
            </a:r>
            <a:endParaRPr lang="en-GB" smtClean="0"/>
          </a:p>
          <a:p>
            <a:r>
              <a:rPr lang="en-US" smtClean="0"/>
              <a:t>Maturity sum = 1.UD + 2.AV + 4.BV + 8.RV		            (1)</a:t>
            </a:r>
            <a:endParaRPr lang="en-GB" smtClean="0"/>
          </a:p>
          <a:p>
            <a:r>
              <a:rPr lang="en-US" smtClean="0"/>
              <a:t> </a:t>
            </a:r>
            <a:endParaRPr lang="en-GB" smtClean="0"/>
          </a:p>
          <a:p>
            <a:r>
              <a:rPr lang="en-US" smtClean="0"/>
              <a:t>where UD is the number of components in the ‘under development’ phase, AV is the number of ‘alpha version’ components, BV is the number of ‘beta version’ components, and RV is the number of ‘released version’ components; the weights for the different versions are relative weights, in order to give greater importance to the final, released versions of components.  The weight assigned to a maturity stage is double that of the preceding maturity stage, i.e. an ‘alpha version’ item counts twice as much as an ‘under development’ item or a ‘beta version’ item counts twice as much as an ‘alpha version’ item. As an example, Table 3 illustrates the maturity sum calculation for ‘pronunciation resources’; the maturity sum for English will be 17, since English has one ‘under development’ item, no ‘alpha’ or ‘beta version’ items and two ‘released’ items; thus its maturity sum is calculated to be  (1.1+ 0.2+ 0.4+ 2.8) 17.</a:t>
            </a:r>
            <a:endParaRPr lang="en-GB" smtClean="0"/>
          </a:p>
          <a:p>
            <a:pPr eaLnBrk="1" hangingPunct="1">
              <a:lnSpc>
                <a:spcPct val="90000"/>
              </a:lnSpc>
            </a:pPr>
            <a:endParaRPr lang="en-GB"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a:noFill/>
        </p:spPr>
        <p:txBody>
          <a:bodyPr/>
          <a:lstStyle/>
          <a:p>
            <a:fld id="{561CDC4F-6820-4B55-AFF2-66487D714019}" type="slidenum">
              <a:rPr lang="en-GB" smtClean="0"/>
              <a:pPr/>
              <a:t>43</a:t>
            </a:fld>
            <a:endParaRPr lang="en-GB" smtClean="0"/>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xfrm>
            <a:off x="914400" y="4343400"/>
            <a:ext cx="5029200" cy="4114800"/>
          </a:xfrm>
          <a:noFill/>
          <a:ln/>
        </p:spPr>
        <p:txBody>
          <a:bodyPr/>
          <a:lstStyle/>
          <a:p>
            <a:r>
              <a:rPr lang="en-GB" smtClean="0"/>
              <a:t>The ‘HLT Language Index’ provides a comparison on the overall status of HLT development for the eleven South African languages and was calculated by summation of the Maturity Index (Figure 1) and the Accessibility Index (Figure 2) for each language (across all HLT components): </a:t>
            </a:r>
          </a:p>
          <a:p>
            <a:r>
              <a:rPr lang="en-GB" smtClean="0"/>
              <a:t> </a:t>
            </a:r>
          </a:p>
          <a:p>
            <a:r>
              <a:rPr lang="en-GB" smtClean="0"/>
              <a:t>HLT Language Index = Maturity Index + Accessibility Index (per language)               (6)</a:t>
            </a:r>
          </a:p>
          <a:p>
            <a:r>
              <a:rPr lang="en-GB" smtClean="0"/>
              <a:t> </a:t>
            </a:r>
          </a:p>
          <a:p>
            <a:r>
              <a:rPr lang="en-GB" smtClean="0"/>
              <a:t>This index allows the South African languages to be compared against each other based on the total quantity of HLT activity within a language whilst also taking into account the stage of maturity and accessibility of the outputs of the HLT activity in South Africa. In interpreting the results of the ‘HLT Language Index’, it is important to note that since there are a relatively small number of items available per language, it makes statistical data analysis methods unsuitable for the analysis. Thus rather an impressionistic representation of the HLT landscape is being portrayed through this index. Also, the limited number of items available per sub-category of the data, modules, and applications categories makes the data analysis subject to significant changes if additional items are identified for a language. </a:t>
            </a:r>
          </a:p>
          <a:p>
            <a:r>
              <a:rPr lang="en-GB" smtClean="0"/>
              <a:t> </a:t>
            </a:r>
          </a:p>
          <a:p>
            <a:r>
              <a:rPr lang="en-GB" smtClean="0"/>
              <a:t>Figure 6 depicts the HLT Language Index for the South African languages. It shows that Afrikaans is by far the most developed language in South Africa with regard to HLT LRs and applications, followed by the local vernacular of South African English (with a significant difference between the two). This picture is slightly skewed by the fact that very little work on South African English is required within the text domain, which means that South African English will almost always only be measured in terms of activity related to speech technologies. </a:t>
            </a:r>
          </a:p>
          <a:p>
            <a:r>
              <a:rPr lang="en-GB" smtClean="0"/>
              <a:t> </a:t>
            </a:r>
          </a:p>
          <a:p>
            <a:r>
              <a:rPr lang="en-GB" smtClean="0"/>
              <a:t>IsiZulu, isiXhosa, Sepedi, Setswana and Sesotho (the five African languages in SA with the most native speakers) follow behind English; the two Nguni languages (isiZulu and isiXhosa) have slightly more activity in the field of HLT, compared to the Sotho languages (Sepedi, Setswana and Sesotho). This can be attributed to the fact that isiZulu and isiXhosa are by far the two largest languages in SA, used in a variety of domains and in various provinces – and thus are often of larger commercial and/or academic interest. At the tail-end are the lesser-used languages, viz. Tshivenda, Siswati, isiNdebele and Xitsonga. (Language independent items are also included in the index, right at the end.) These four languages significantly lag behind in terms of HLT activity; the majority of items available for these languages were developed quite recently, and are mainly due to the South African government’s investment in these languages.</a:t>
            </a:r>
          </a:p>
          <a:p>
            <a:r>
              <a:rPr lang="en-US" smtClean="0"/>
              <a:t>The Maturity Index and the Accessibility Index here is on a  per language basis, taken across all data, modules, applications as discussed in section 4.2.1 and 4.2.2 respectively. </a:t>
            </a:r>
            <a:endParaRPr lang="en-GB" smtClean="0"/>
          </a:p>
          <a:p>
            <a:pPr eaLnBrk="1" hangingPunct="1"/>
            <a:endParaRPr lang="en-GB" sz="1000" smtClean="0"/>
          </a:p>
          <a:p>
            <a:pPr eaLnBrk="1" hangingPunct="1"/>
            <a:endParaRPr lang="en-GB" sz="1000" smtClean="0"/>
          </a:p>
          <a:p>
            <a:pPr eaLnBrk="1" hangingPunct="1"/>
            <a:endParaRPr lang="en-GB" sz="1000" smtClean="0"/>
          </a:p>
          <a:p>
            <a:pPr eaLnBrk="1" hangingPunct="1"/>
            <a:endParaRPr lang="en-GB" sz="1000" smtClean="0"/>
          </a:p>
          <a:p>
            <a:pPr eaLnBrk="1" hangingPunct="1"/>
            <a:r>
              <a:rPr lang="en-GB" sz="1000" smtClean="0"/>
              <a:t>n order to compare the state of HLT development for all eleven languages, we created the ‘Final HLT index’, an impressionistic index that relatively ranks languages based on the total quantity of HLT activity within a language, as well as the stage of maturity and accessibility of their HLT resources and applications. </a:t>
            </a:r>
          </a:p>
          <a:p>
            <a:pPr eaLnBrk="1" hangingPunct="1"/>
            <a:r>
              <a:rPr lang="en-GB" sz="1000" smtClean="0"/>
              <a:t>Figure 1 (see end of paper) depicts the ‘Final HLT Index’ for the South African languages. It shows that Afrikaans is by far the most developed language in South Africa with regard to HLT resources and applications, followed by the local vernacular of English (with a significant difference between the two). This picture is skewed by the fact that very little work on South African English is required within the text domain, which means that South African English will almost always only be measured in terms of activity related to speech technologies. </a:t>
            </a:r>
          </a:p>
          <a:p>
            <a:pPr eaLnBrk="1" hangingPunct="1"/>
            <a:r>
              <a:rPr lang="en-GB" sz="1000" smtClean="0"/>
              <a:t>IsiZulu, isiXhosa, Sepedi, Setswana and Sesotho (the five African languages in South Africa with the most native speakers) follow behind English; the two Nguni languages (isiZulu and isiXhosa) have slightly more activity in the field of HLT, compared to the Sotho languages (Sepedi, Setswana and Sesotho). This can be attributed to the fact that isiZulu and isiXhosa are by far the two largest languages in South Africa, used in a variety of domains and in various provinces – and thus often of larger commercial and/or academic interest.  </a:t>
            </a:r>
          </a:p>
          <a:p>
            <a:pPr eaLnBrk="1" hangingPunct="1"/>
            <a:r>
              <a:rPr lang="en-GB" sz="1000" smtClean="0"/>
              <a:t>At the tail-end are the lesser-used languages such as Tshivenda, Siswati, isiNdebele, Xitsonga (language independent items are also included in the index, right at the end). </a:t>
            </a:r>
            <a:r>
              <a:rPr lang="en-GB" sz="1000" b="1" smtClean="0"/>
              <a:t>These four languages significantly lag behind in terms of HLT activity; the majority of items available for these languages were developed quite recently, and are mainly due to the South African government’s investment in these languages.</a:t>
            </a:r>
          </a:p>
          <a:p>
            <a:pPr eaLnBrk="1" hangingPunct="1"/>
            <a:endParaRPr lang="en-GB" sz="1000" b="1" smtClean="0"/>
          </a:p>
          <a:p>
            <a:pPr eaLnBrk="1" hangingPunct="1"/>
            <a:r>
              <a:rPr lang="en-GB" sz="1000" smtClean="0"/>
              <a:t>In interpreting the results of the ‘Final HLT Index’, it is important to note that since there is a relatively small number of items available per language, it makes statistical data analysis methods unsuitable for the analysis. Thus rather an impressionistic representation of the HLT landscape is being portrayed through this index. Also, the limited number of items available per sub-category of the data, modules, and applications categories makes the data analysis subject to significant changes if additional items are identified for a language.</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p:spPr>
        <p:txBody>
          <a:bodyPr/>
          <a:lstStyle/>
          <a:p>
            <a:fld id="{C070B56E-AAA7-4169-8361-B052DD7EE155}" type="slidenum">
              <a:rPr lang="en-GB" smtClean="0"/>
              <a:pPr/>
              <a:t>44</a:t>
            </a:fld>
            <a:endParaRPr lang="en-GB" smtClean="0"/>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xfrm>
            <a:off x="914400" y="4343400"/>
            <a:ext cx="5029200" cy="4114800"/>
          </a:xfrm>
          <a:noFill/>
          <a:ln/>
        </p:spPr>
        <p:txBody>
          <a:bodyPr/>
          <a:lstStyle/>
          <a:p>
            <a:pPr eaLnBrk="1" hangingPunct="1">
              <a:lnSpc>
                <a:spcPct val="90000"/>
              </a:lnSpc>
            </a:pPr>
            <a:r>
              <a:rPr lang="en-GB" b="1" smtClean="0"/>
              <a:t>Under development</a:t>
            </a:r>
            <a:r>
              <a:rPr lang="en-GB" smtClean="0"/>
              <a:t> - items in the initial stages of being developed </a:t>
            </a:r>
          </a:p>
          <a:p>
            <a:pPr eaLnBrk="1" hangingPunct="1">
              <a:lnSpc>
                <a:spcPct val="90000"/>
              </a:lnSpc>
            </a:pPr>
            <a:r>
              <a:rPr lang="en-GB" b="1" smtClean="0"/>
              <a:t>Alpha version</a:t>
            </a:r>
            <a:r>
              <a:rPr lang="en-GB" smtClean="0"/>
              <a:t> - items in a basic functioning stage</a:t>
            </a:r>
          </a:p>
          <a:p>
            <a:pPr eaLnBrk="1" hangingPunct="1">
              <a:lnSpc>
                <a:spcPct val="90000"/>
              </a:lnSpc>
            </a:pPr>
            <a:r>
              <a:rPr lang="en-GB" b="1" smtClean="0"/>
              <a:t>Beta version</a:t>
            </a:r>
            <a:r>
              <a:rPr lang="en-GB" smtClean="0"/>
              <a:t> - items close to completion, usually a well-defined and built prototype that is in use. </a:t>
            </a:r>
          </a:p>
          <a:p>
            <a:pPr eaLnBrk="1" hangingPunct="1">
              <a:lnSpc>
                <a:spcPct val="90000"/>
              </a:lnSpc>
            </a:pPr>
            <a:r>
              <a:rPr lang="en-GB" b="1" smtClean="0"/>
              <a:t>Released</a:t>
            </a:r>
            <a:r>
              <a:rPr lang="en-GB" smtClean="0"/>
              <a:t> - items which have been in released in the public domain often for use by other R&amp;D community members or consumers. </a:t>
            </a:r>
          </a:p>
          <a:p>
            <a:pPr eaLnBrk="1" hangingPunct="1">
              <a:lnSpc>
                <a:spcPct val="90000"/>
              </a:lnSpc>
            </a:pPr>
            <a:endParaRPr lang="en-GB" smtClean="0"/>
          </a:p>
          <a:p>
            <a:pPr eaLnBrk="1" hangingPunct="1">
              <a:lnSpc>
                <a:spcPct val="90000"/>
              </a:lnSpc>
            </a:pPr>
            <a:r>
              <a:rPr lang="en-GB" smtClean="0"/>
              <a:t>The total maturity across all items i.e. data, modules, applications, available (both speech and text) in a language is illustrated in figure 5.13. This figure reveals that the highest maturity of the items across all the languages is in the ‘released’ stage, signifying a certain level of completion. This is closely followed by numerous items being in the ‘alpha version’ and ‘beta version’ stages where there is much work in the pipeline to create future HLT items. The smallest number of items are in the ‘under development’ stage.</a:t>
            </a:r>
          </a:p>
          <a:p>
            <a:pPr eaLnBrk="1" hangingPunct="1">
              <a:lnSpc>
                <a:spcPct val="90000"/>
              </a:lnSpc>
            </a:pPr>
            <a:r>
              <a:rPr lang="en-GB" smtClean="0"/>
              <a:t>This picture can be attributed to the fact that in the South African HLT landscape a few major projects have recently come to completion (thus released items) or are in the stage of being finalised (thus beta and alpha version items). A new wave of ‘under development’ is yet to build up as a national call for proposals for further HLT projects is currently underway.</a:t>
            </a:r>
          </a:p>
          <a:p>
            <a:pPr eaLnBrk="1" hangingPunct="1">
              <a:lnSpc>
                <a:spcPct val="90000"/>
              </a:lnSpc>
            </a:pPr>
            <a:r>
              <a:rPr lang="en-GB" smtClean="0"/>
              <a:t>Across all languages Afrikaans has the highest total maturity and English has the second highest. isiNdebele and Xitsonga have the lowest total maturity of all the eleven languages in the country. This could be attributed to the lesser use of these languages within the HLT domain.</a:t>
            </a:r>
          </a:p>
          <a:p>
            <a:pPr eaLnBrk="1" hangingPunct="1">
              <a:lnSpc>
                <a:spcPct val="90000"/>
              </a:lnSpc>
            </a:pPr>
            <a:endParaRPr lang="en-US" smtClean="0"/>
          </a:p>
          <a:p>
            <a:pPr eaLnBrk="1" hangingPunct="1">
              <a:lnSpc>
                <a:spcPct val="90000"/>
              </a:lnSpc>
            </a:pPr>
            <a:endParaRPr lang="en-US" smtClean="0"/>
          </a:p>
          <a:p>
            <a:r>
              <a:rPr lang="en-US" smtClean="0"/>
              <a:t>The Maturity Index provides a measure of the maturity of HLT components in a language by taking into account the maturity stage of an item against the relative importance or contribution of each maturity stage. The ‘maturity sum’ per item grouping (e.g. ‘pronunciation resources’) for each language is calculated as:</a:t>
            </a:r>
            <a:endParaRPr lang="en-GB" smtClean="0"/>
          </a:p>
          <a:p>
            <a:r>
              <a:rPr lang="en-US" smtClean="0"/>
              <a:t>Maturity sum = 1.UD + 2.AV + 4.BV + 8.RV		            (1)</a:t>
            </a:r>
            <a:endParaRPr lang="en-GB" smtClean="0"/>
          </a:p>
          <a:p>
            <a:r>
              <a:rPr lang="en-US" smtClean="0"/>
              <a:t> </a:t>
            </a:r>
            <a:endParaRPr lang="en-GB" smtClean="0"/>
          </a:p>
          <a:p>
            <a:r>
              <a:rPr lang="en-US" smtClean="0"/>
              <a:t>where UD is the number of components in the ‘under development’ phase, AV is the number of ‘alpha version’ components, BV is the number of ‘beta version’ components, and RV is the number of ‘released version’ components; the weights for the different versions are relative weights, in order to give greater importance to the final, released versions of components.  The weight assigned to a maturity stage is double that of the preceding maturity stage, i.e. an ‘alpha version’ item counts twice as much as an ‘under development’ item or a ‘beta version’ item counts twice as much as an ‘alpha version’ item. As an example, Table 3 illustrates the maturity sum calculation for ‘pronunciation resources’; the maturity sum for English will be 17, since English has one ‘under development’ item, no ‘alpha’ or ‘beta version’ items and two ‘released’ items; thus its maturity sum is calculated to be  (1.1+ 0.2+ 0.4+ 2.8) 17.</a:t>
            </a:r>
            <a:endParaRPr lang="en-GB" smtClean="0"/>
          </a:p>
          <a:p>
            <a:pPr eaLnBrk="1" hangingPunct="1">
              <a:lnSpc>
                <a:spcPct val="90000"/>
              </a:lnSpc>
            </a:pPr>
            <a:endParaRPr lang="en-GB"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a:noFill/>
        </p:spPr>
        <p:txBody>
          <a:bodyPr/>
          <a:lstStyle/>
          <a:p>
            <a:fld id="{561CDC4F-6820-4B55-AFF2-66487D714019}" type="slidenum">
              <a:rPr lang="en-GB" smtClean="0"/>
              <a:pPr/>
              <a:t>45</a:t>
            </a:fld>
            <a:endParaRPr lang="en-GB" smtClean="0"/>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xfrm>
            <a:off x="914400" y="4343400"/>
            <a:ext cx="5029200" cy="4114800"/>
          </a:xfrm>
          <a:noFill/>
          <a:ln/>
        </p:spPr>
        <p:txBody>
          <a:bodyPr/>
          <a:lstStyle/>
          <a:p>
            <a:r>
              <a:rPr lang="en-GB" smtClean="0"/>
              <a:t>The ‘HLT Language Index’ provides a comparison on the overall status of HLT development for the eleven South African languages and was calculated by summation of the Maturity Index (Figure 1) and the Accessibility Index (Figure 2) for each language (across all HLT components): </a:t>
            </a:r>
          </a:p>
          <a:p>
            <a:r>
              <a:rPr lang="en-GB" smtClean="0"/>
              <a:t> </a:t>
            </a:r>
          </a:p>
          <a:p>
            <a:r>
              <a:rPr lang="en-GB" smtClean="0"/>
              <a:t>HLT Language Index = Maturity Index + Accessibility Index (per language)               (6)</a:t>
            </a:r>
          </a:p>
          <a:p>
            <a:r>
              <a:rPr lang="en-GB" smtClean="0"/>
              <a:t> </a:t>
            </a:r>
          </a:p>
          <a:p>
            <a:r>
              <a:rPr lang="en-GB" smtClean="0"/>
              <a:t>This index allows the South African languages to be compared against each other based on the total quantity of HLT activity within a language whilst also taking into account the stage of maturity and accessibility of the outputs of the HLT activity in South Africa. In interpreting the results of the ‘HLT Language Index’, it is important to note that since there are a relatively small number of items available per language, it makes statistical data analysis methods unsuitable for the analysis. Thus rather an impressionistic representation of the HLT landscape is being portrayed through this index. Also, the limited number of items available per sub-category of the data, modules, and applications categories makes the data analysis subject to significant changes if additional items are identified for a language. </a:t>
            </a:r>
          </a:p>
          <a:p>
            <a:r>
              <a:rPr lang="en-GB" smtClean="0"/>
              <a:t> </a:t>
            </a:r>
          </a:p>
          <a:p>
            <a:r>
              <a:rPr lang="en-GB" smtClean="0"/>
              <a:t>Figure 6 depicts the HLT Language Index for the South African languages. It shows that Afrikaans is by far the most developed language in South Africa with regard to HLT LRs and applications, followed by the local vernacular of South African English (with a significant difference between the two). This picture is slightly skewed by the fact that very little work on South African English is required within the text domain, which means that South African English will almost always only be measured in terms of activity related to speech technologies. </a:t>
            </a:r>
          </a:p>
          <a:p>
            <a:r>
              <a:rPr lang="en-GB" smtClean="0"/>
              <a:t> </a:t>
            </a:r>
          </a:p>
          <a:p>
            <a:r>
              <a:rPr lang="en-GB" smtClean="0"/>
              <a:t>IsiZulu, isiXhosa, Sepedi, Setswana and Sesotho (the five African languages in SA with the most native speakers) follow behind English; the two Nguni languages (isiZulu and isiXhosa) have slightly more activity in the field of HLT, compared to the Sotho languages (Sepedi, Setswana and Sesotho). This can be attributed to the fact that isiZulu and isiXhosa are by far the two largest languages in SA, used in a variety of domains and in various provinces – and thus are often of larger commercial and/or academic interest. At the tail-end are the lesser-used languages, viz. Tshivenda, Siswati, isiNdebele and Xitsonga. (Language independent items are also included in the index, right at the end.) These four languages significantly lag behind in terms of HLT activity; the majority of items available for these languages were developed quite recently, and are mainly due to the South African government’s investment in these languages.</a:t>
            </a:r>
          </a:p>
          <a:p>
            <a:r>
              <a:rPr lang="en-US" smtClean="0"/>
              <a:t>The Maturity Index and the Accessibility Index here is on a  per language basis, taken across all data, modules, applications as discussed in section 4.2.1 and 4.2.2 respectively. </a:t>
            </a:r>
            <a:endParaRPr lang="en-GB" smtClean="0"/>
          </a:p>
          <a:p>
            <a:pPr eaLnBrk="1" hangingPunct="1"/>
            <a:endParaRPr lang="en-GB" sz="1000" smtClean="0"/>
          </a:p>
          <a:p>
            <a:pPr eaLnBrk="1" hangingPunct="1"/>
            <a:endParaRPr lang="en-GB" sz="1000" smtClean="0"/>
          </a:p>
          <a:p>
            <a:pPr eaLnBrk="1" hangingPunct="1"/>
            <a:endParaRPr lang="en-GB" sz="1000" smtClean="0"/>
          </a:p>
          <a:p>
            <a:pPr eaLnBrk="1" hangingPunct="1"/>
            <a:endParaRPr lang="en-GB" sz="1000" smtClean="0"/>
          </a:p>
          <a:p>
            <a:pPr eaLnBrk="1" hangingPunct="1"/>
            <a:r>
              <a:rPr lang="en-GB" sz="1000" smtClean="0"/>
              <a:t>n order to compare the state of HLT development for all eleven languages, we created the ‘Final HLT index’, an impressionistic index that relatively ranks languages based on the total quantity of HLT activity within a language, as well as the stage of maturity and accessibility of their HLT resources and applications. </a:t>
            </a:r>
          </a:p>
          <a:p>
            <a:pPr eaLnBrk="1" hangingPunct="1"/>
            <a:r>
              <a:rPr lang="en-GB" sz="1000" smtClean="0"/>
              <a:t>Figure 1 (see end of paper) depicts the ‘Final HLT Index’ for the South African languages. It shows that Afrikaans is by far the most developed language in South Africa with regard to HLT resources and applications, followed by the local vernacular of English (with a significant difference between the two). This picture is skewed by the fact that very little work on South African English is required within the text domain, which means that South African English will almost always only be measured in terms of activity related to speech technologies. </a:t>
            </a:r>
          </a:p>
          <a:p>
            <a:pPr eaLnBrk="1" hangingPunct="1"/>
            <a:r>
              <a:rPr lang="en-GB" sz="1000" smtClean="0"/>
              <a:t>IsiZulu, isiXhosa, Sepedi, Setswana and Sesotho (the five African languages in South Africa with the most native speakers) follow behind English; the two Nguni languages (isiZulu and isiXhosa) have slightly more activity in the field of HLT, compared to the Sotho languages (Sepedi, Setswana and Sesotho). This can be attributed to the fact that isiZulu and isiXhosa are by far the two largest languages in South Africa, used in a variety of domains and in various provinces – and thus often of larger commercial and/or academic interest.  </a:t>
            </a:r>
          </a:p>
          <a:p>
            <a:pPr eaLnBrk="1" hangingPunct="1"/>
            <a:r>
              <a:rPr lang="en-GB" sz="1000" smtClean="0"/>
              <a:t>At the tail-end are the lesser-used languages such as Tshivenda, Siswati, isiNdebele, Xitsonga (language independent items are also included in the index, right at the end). </a:t>
            </a:r>
            <a:r>
              <a:rPr lang="en-GB" sz="1000" b="1" smtClean="0"/>
              <a:t>These four languages significantly lag behind in terms of HLT activity; the majority of items available for these languages were developed quite recently, and are mainly due to the South African government’s investment in these languages.</a:t>
            </a:r>
          </a:p>
          <a:p>
            <a:pPr eaLnBrk="1" hangingPunct="1"/>
            <a:endParaRPr lang="en-GB" sz="1000" b="1" smtClean="0"/>
          </a:p>
          <a:p>
            <a:pPr eaLnBrk="1" hangingPunct="1"/>
            <a:r>
              <a:rPr lang="en-GB" sz="1000" smtClean="0"/>
              <a:t>In interpreting the results of the ‘Final HLT Index’, it is important to note that since there is a relatively small number of items available per language, it makes statistical data analysis methods unsuitable for the analysis. Thus rather an impressionistic representation of the HLT landscape is being portrayed through this index. Also, the limited number of items available per sub-category of the data, modules, and applications categories makes the data analysis subject to significant changes if additional items are identified for a language.</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a:noFill/>
        </p:spPr>
        <p:txBody>
          <a:bodyPr/>
          <a:lstStyle/>
          <a:p>
            <a:fld id="{561CDC4F-6820-4B55-AFF2-66487D714019}" type="slidenum">
              <a:rPr lang="en-GB" smtClean="0"/>
              <a:pPr/>
              <a:t>46</a:t>
            </a:fld>
            <a:endParaRPr lang="en-GB" smtClean="0"/>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xfrm>
            <a:off x="914400" y="4343400"/>
            <a:ext cx="5029200" cy="4114800"/>
          </a:xfrm>
          <a:noFill/>
          <a:ln/>
        </p:spPr>
        <p:txBody>
          <a:bodyPr/>
          <a:lstStyle/>
          <a:p>
            <a:r>
              <a:rPr lang="en-GB" smtClean="0"/>
              <a:t>The ‘HLT Language Index’ provides a comparison on the overall status of HLT development for the eleven South African languages and was calculated by summation of the Maturity Index (Figure 1) and the Accessibility Index (Figure 2) for each language (across all HLT components): </a:t>
            </a:r>
          </a:p>
          <a:p>
            <a:r>
              <a:rPr lang="en-GB" smtClean="0"/>
              <a:t> </a:t>
            </a:r>
          </a:p>
          <a:p>
            <a:r>
              <a:rPr lang="en-GB" smtClean="0"/>
              <a:t>HLT Language Index = Maturity Index + Accessibility Index (per language)               (6)</a:t>
            </a:r>
          </a:p>
          <a:p>
            <a:r>
              <a:rPr lang="en-GB" smtClean="0"/>
              <a:t> </a:t>
            </a:r>
          </a:p>
          <a:p>
            <a:r>
              <a:rPr lang="en-GB" smtClean="0"/>
              <a:t>This index allows the South African languages to be compared against each other based on the total quantity of HLT activity within a language whilst also taking into account the stage of maturity and accessibility of the outputs of the HLT activity in South Africa. In interpreting the results of the ‘HLT Language Index’, it is important to note that since there are a relatively small number of items available per language, it makes statistical data analysis methods unsuitable for the analysis. Thus rather an impressionistic representation of the HLT landscape is being portrayed through this index. Also, the limited number of items available per sub-category of the data, modules, and applications categories makes the data analysis subject to significant changes if additional items are identified for a language. </a:t>
            </a:r>
          </a:p>
          <a:p>
            <a:r>
              <a:rPr lang="en-GB" smtClean="0"/>
              <a:t> </a:t>
            </a:r>
          </a:p>
          <a:p>
            <a:r>
              <a:rPr lang="en-GB" smtClean="0"/>
              <a:t>Figure 6 depicts the HLT Language Index for the South African languages. It shows that Afrikaans is by far the most developed language in South Africa with regard to HLT LRs and applications, followed by the local vernacular of South African English (with a significant difference between the two). This picture is slightly skewed by the fact that very little work on South African English is required within the text domain, which means that South African English will almost always only be measured in terms of activity related to speech technologies. </a:t>
            </a:r>
          </a:p>
          <a:p>
            <a:r>
              <a:rPr lang="en-GB" smtClean="0"/>
              <a:t> </a:t>
            </a:r>
          </a:p>
          <a:p>
            <a:r>
              <a:rPr lang="en-GB" smtClean="0"/>
              <a:t>IsiZulu, isiXhosa, Sepedi, Setswana and Sesotho (the five African languages in SA with the most native speakers) follow behind English; the two Nguni languages (isiZulu and isiXhosa) have slightly more activity in the field of HLT, compared to the Sotho languages (Sepedi, Setswana and Sesotho). This can be attributed to the fact that isiZulu and isiXhosa are by far the two largest languages in SA, used in a variety of domains and in various provinces – and thus are often of larger commercial and/or academic interest. At the tail-end are the lesser-used languages, viz. Tshivenda, Siswati, isiNdebele and Xitsonga. (Language independent items are also included in the index, right at the end.) These four languages significantly lag behind in terms of HLT activity; the majority of items available for these languages were developed quite recently, and are mainly due to the South African government’s investment in these languages.</a:t>
            </a:r>
          </a:p>
          <a:p>
            <a:r>
              <a:rPr lang="en-US" smtClean="0"/>
              <a:t>The Maturity Index and the Accessibility Index here is on a  per language basis, taken across all data, modules, applications as discussed in section 4.2.1 and 4.2.2 respectively. </a:t>
            </a:r>
            <a:endParaRPr lang="en-GB" smtClean="0"/>
          </a:p>
          <a:p>
            <a:pPr eaLnBrk="1" hangingPunct="1"/>
            <a:endParaRPr lang="en-GB" sz="1000" smtClean="0"/>
          </a:p>
          <a:p>
            <a:pPr eaLnBrk="1" hangingPunct="1"/>
            <a:endParaRPr lang="en-GB" sz="1000" smtClean="0"/>
          </a:p>
          <a:p>
            <a:pPr eaLnBrk="1" hangingPunct="1"/>
            <a:endParaRPr lang="en-GB" sz="1000" smtClean="0"/>
          </a:p>
          <a:p>
            <a:pPr eaLnBrk="1" hangingPunct="1"/>
            <a:endParaRPr lang="en-GB" sz="1000" smtClean="0"/>
          </a:p>
          <a:p>
            <a:pPr eaLnBrk="1" hangingPunct="1"/>
            <a:r>
              <a:rPr lang="en-GB" sz="1000" smtClean="0"/>
              <a:t>n order to compare the state of HLT development for all eleven languages, we created the ‘Final HLT index’, an impressionistic index that relatively ranks languages based on the total quantity of HLT activity within a language, as well as the stage of maturity and accessibility of their HLT resources and applications. </a:t>
            </a:r>
          </a:p>
          <a:p>
            <a:pPr eaLnBrk="1" hangingPunct="1"/>
            <a:r>
              <a:rPr lang="en-GB" sz="1000" smtClean="0"/>
              <a:t>Figure 1 (see end of paper) depicts the ‘Final HLT Index’ for the South African languages. It shows that Afrikaans is by far the most developed language in South Africa with regard to HLT resources and applications, followed by the local vernacular of English (with a significant difference between the two). This picture is skewed by the fact that very little work on South African English is required within the text domain, which means that South African English will almost always only be measured in terms of activity related to speech technologies. </a:t>
            </a:r>
          </a:p>
          <a:p>
            <a:pPr eaLnBrk="1" hangingPunct="1"/>
            <a:r>
              <a:rPr lang="en-GB" sz="1000" smtClean="0"/>
              <a:t>IsiZulu, isiXhosa, Sepedi, Setswana and Sesotho (the five African languages in South Africa with the most native speakers) follow behind English; the two Nguni languages (isiZulu and isiXhosa) have slightly more activity in the field of HLT, compared to the Sotho languages (Sepedi, Setswana and Sesotho). This can be attributed to the fact that isiZulu and isiXhosa are by far the two largest languages in South Africa, used in a variety of domains and in various provinces – and thus often of larger commercial and/or academic interest.  </a:t>
            </a:r>
          </a:p>
          <a:p>
            <a:pPr eaLnBrk="1" hangingPunct="1"/>
            <a:r>
              <a:rPr lang="en-GB" sz="1000" smtClean="0"/>
              <a:t>At the tail-end are the lesser-used languages such as Tshivenda, Siswati, isiNdebele, Xitsonga (language independent items are also included in the index, right at the end). </a:t>
            </a:r>
            <a:r>
              <a:rPr lang="en-GB" sz="1000" b="1" smtClean="0"/>
              <a:t>These four languages significantly lag behind in terms of HLT activity; the majority of items available for these languages were developed quite recently, and are mainly due to the South African government’s investment in these languages.</a:t>
            </a:r>
          </a:p>
          <a:p>
            <a:pPr eaLnBrk="1" hangingPunct="1"/>
            <a:endParaRPr lang="en-GB" sz="1000" b="1" smtClean="0"/>
          </a:p>
          <a:p>
            <a:pPr eaLnBrk="1" hangingPunct="1"/>
            <a:r>
              <a:rPr lang="en-GB" sz="1000" smtClean="0"/>
              <a:t>In interpreting the results of the ‘Final HLT Index’, it is important to note that since there is a relatively small number of items available per language, it makes statistical data analysis methods unsuitable for the analysis. Thus rather an impressionistic representation of the HLT landscape is being portrayed through this index. Also, the limited number of items available per sub-category of the data, modules, and applications categories makes the data analysis subject to significant changes if additional items are identified for a language.</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a:noFill/>
        </p:spPr>
        <p:txBody>
          <a:bodyPr/>
          <a:lstStyle/>
          <a:p>
            <a:fld id="{561CDC4F-6820-4B55-AFF2-66487D714019}" type="slidenum">
              <a:rPr lang="en-GB" smtClean="0"/>
              <a:pPr/>
              <a:t>47</a:t>
            </a:fld>
            <a:endParaRPr lang="en-GB" smtClean="0"/>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xfrm>
            <a:off x="914400" y="4343400"/>
            <a:ext cx="5029200" cy="4114800"/>
          </a:xfrm>
          <a:noFill/>
          <a:ln/>
        </p:spPr>
        <p:txBody>
          <a:bodyPr/>
          <a:lstStyle/>
          <a:p>
            <a:r>
              <a:rPr lang="en-GB" smtClean="0"/>
              <a:t>The ‘HLT Language Index’ provides a comparison on the overall status of HLT development for the eleven South African languages and was calculated by summation of the Maturity Index (Figure 1) and the Accessibility Index (Figure 2) for each language (across all HLT components): </a:t>
            </a:r>
          </a:p>
          <a:p>
            <a:r>
              <a:rPr lang="en-GB" smtClean="0"/>
              <a:t> </a:t>
            </a:r>
          </a:p>
          <a:p>
            <a:r>
              <a:rPr lang="en-GB" smtClean="0"/>
              <a:t>HLT Language Index = Maturity Index + Accessibility Index (per language)               (6)</a:t>
            </a:r>
          </a:p>
          <a:p>
            <a:r>
              <a:rPr lang="en-GB" smtClean="0"/>
              <a:t> </a:t>
            </a:r>
          </a:p>
          <a:p>
            <a:r>
              <a:rPr lang="en-GB" smtClean="0"/>
              <a:t>This index allows the South African languages to be compared against each other based on the total quantity of HLT activity within a language whilst also taking into account the stage of maturity and accessibility of the outputs of the HLT activity in South Africa. In interpreting the results of the ‘HLT Language Index’, it is important to note that since there are a relatively small number of items available per language, it makes statistical data analysis methods unsuitable for the analysis. Thus rather an impressionistic representation of the HLT landscape is being portrayed through this index. Also, the limited number of items available per sub-category of the data, modules, and applications categories makes the data analysis subject to significant changes if additional items are identified for a language. </a:t>
            </a:r>
          </a:p>
          <a:p>
            <a:r>
              <a:rPr lang="en-GB" smtClean="0"/>
              <a:t> </a:t>
            </a:r>
          </a:p>
          <a:p>
            <a:r>
              <a:rPr lang="en-GB" smtClean="0"/>
              <a:t>Figure 6 depicts the HLT Language Index for the South African languages. It shows that Afrikaans is by far the most developed language in South Africa with regard to HLT LRs and applications, followed by the local vernacular of South African English (with a significant difference between the two). This picture is slightly skewed by the fact that very little work on South African English is required within the text domain, which means that South African English will almost always only be measured in terms of activity related to speech technologies. </a:t>
            </a:r>
          </a:p>
          <a:p>
            <a:r>
              <a:rPr lang="en-GB" smtClean="0"/>
              <a:t> </a:t>
            </a:r>
          </a:p>
          <a:p>
            <a:r>
              <a:rPr lang="en-GB" smtClean="0"/>
              <a:t>IsiZulu, isiXhosa, Sepedi, Setswana and Sesotho (the five African languages in SA with the most native speakers) follow behind English; the two Nguni languages (isiZulu and isiXhosa) have slightly more activity in the field of HLT, compared to the Sotho languages (Sepedi, Setswana and Sesotho). This can be attributed to the fact that isiZulu and isiXhosa are by far the two largest languages in SA, used in a variety of domains and in various provinces – and thus are often of larger commercial and/or academic interest. At the tail-end are the lesser-used languages, viz. Tshivenda, Siswati, isiNdebele and Xitsonga. (Language independent items are also included in the index, right at the end.) These four languages significantly lag behind in terms of HLT activity; the majority of items available for these languages were developed quite recently, and are mainly due to the South African government’s investment in these languages.</a:t>
            </a:r>
          </a:p>
          <a:p>
            <a:r>
              <a:rPr lang="en-US" smtClean="0"/>
              <a:t>The Maturity Index and the Accessibility Index here is on a  per language basis, taken across all data, modules, applications as discussed in section 4.2.1 and 4.2.2 respectively. </a:t>
            </a:r>
            <a:endParaRPr lang="en-GB" smtClean="0"/>
          </a:p>
          <a:p>
            <a:pPr eaLnBrk="1" hangingPunct="1"/>
            <a:endParaRPr lang="en-GB" sz="1000" smtClean="0"/>
          </a:p>
          <a:p>
            <a:pPr eaLnBrk="1" hangingPunct="1"/>
            <a:endParaRPr lang="en-GB" sz="1000" smtClean="0"/>
          </a:p>
          <a:p>
            <a:pPr eaLnBrk="1" hangingPunct="1"/>
            <a:endParaRPr lang="en-GB" sz="1000" smtClean="0"/>
          </a:p>
          <a:p>
            <a:pPr eaLnBrk="1" hangingPunct="1"/>
            <a:endParaRPr lang="en-GB" sz="1000" smtClean="0"/>
          </a:p>
          <a:p>
            <a:pPr eaLnBrk="1" hangingPunct="1"/>
            <a:r>
              <a:rPr lang="en-GB" sz="1000" smtClean="0"/>
              <a:t>n order to compare the state of HLT development for all eleven languages, we created the ‘Final HLT index’, an impressionistic index that relatively ranks languages based on the total quantity of HLT activity within a language, as well as the stage of maturity and accessibility of their HLT resources and applications. </a:t>
            </a:r>
          </a:p>
          <a:p>
            <a:pPr eaLnBrk="1" hangingPunct="1"/>
            <a:r>
              <a:rPr lang="en-GB" sz="1000" smtClean="0"/>
              <a:t>Figure 1 (see end of paper) depicts the ‘Final HLT Index’ for the South African languages. It shows that Afrikaans is by far the most developed language in South Africa with regard to HLT resources and applications, followed by the local vernacular of English (with a significant difference between the two). This picture is skewed by the fact that very little work on South African English is required within the text domain, which means that South African English will almost always only be measured in terms of activity related to speech technologies. </a:t>
            </a:r>
          </a:p>
          <a:p>
            <a:pPr eaLnBrk="1" hangingPunct="1"/>
            <a:r>
              <a:rPr lang="en-GB" sz="1000" smtClean="0"/>
              <a:t>IsiZulu, isiXhosa, Sepedi, Setswana and Sesotho (the five African languages in South Africa with the most native speakers) follow behind English; the two Nguni languages (isiZulu and isiXhosa) have slightly more activity in the field of HLT, compared to the Sotho languages (Sepedi, Setswana and Sesotho). This can be attributed to the fact that isiZulu and isiXhosa are by far the two largest languages in South Africa, used in a variety of domains and in various provinces – and thus often of larger commercial and/or academic interest.  </a:t>
            </a:r>
          </a:p>
          <a:p>
            <a:pPr eaLnBrk="1" hangingPunct="1"/>
            <a:r>
              <a:rPr lang="en-GB" sz="1000" smtClean="0"/>
              <a:t>At the tail-end are the lesser-used languages such as Tshivenda, Siswati, isiNdebele, Xitsonga (language independent items are also included in the index, right at the end). </a:t>
            </a:r>
            <a:r>
              <a:rPr lang="en-GB" sz="1000" b="1" smtClean="0"/>
              <a:t>These four languages significantly lag behind in terms of HLT activity; the majority of items available for these languages were developed quite recently, and are mainly due to the South African government’s investment in these languages.</a:t>
            </a:r>
          </a:p>
          <a:p>
            <a:pPr eaLnBrk="1" hangingPunct="1"/>
            <a:endParaRPr lang="en-GB" sz="1000" b="1" smtClean="0"/>
          </a:p>
          <a:p>
            <a:pPr eaLnBrk="1" hangingPunct="1"/>
            <a:r>
              <a:rPr lang="en-GB" sz="1000" smtClean="0"/>
              <a:t>In interpreting the results of the ‘Final HLT Index’, it is important to note that since there is a relatively small number of items available per language, it makes statistical data analysis methods unsuitable for the analysis. Thus rather an impressionistic representation of the HLT landscape is being portrayed through this index. Also, the limited number of items available per sub-category of the data, modules, and applications categories makes the data analysis subject to significant changes if additional items are identified for a language.</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p:spPr>
        <p:txBody>
          <a:bodyPr/>
          <a:lstStyle/>
          <a:p>
            <a:fld id="{D889B6BE-33EB-4C58-9605-996969A79BDD}" type="slidenum">
              <a:rPr lang="en-GB" smtClean="0"/>
              <a:pPr/>
              <a:t>48</a:t>
            </a:fld>
            <a:endParaRPr lang="en-GB" smtClean="0"/>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xfrm>
            <a:off x="914400" y="4343400"/>
            <a:ext cx="5029200" cy="4114800"/>
          </a:xfrm>
          <a:noFill/>
          <a:ln/>
        </p:spPr>
        <p:txBody>
          <a:bodyPr/>
          <a:lstStyle/>
          <a:p>
            <a:r>
              <a:rPr lang="en-US" smtClean="0"/>
              <a:t>The HLT Component Index provides an alternative perspective on the quantity of activity taking place within each of the data, modules, and applications on a HLT component grouping level (e.g. pronunciation resources) and is calculated as follows: </a:t>
            </a:r>
            <a:endParaRPr lang="en-GB" smtClean="0"/>
          </a:p>
          <a:p>
            <a:r>
              <a:rPr lang="en-US" smtClean="0"/>
              <a:t> </a:t>
            </a:r>
            <a:endParaRPr lang="en-GB" smtClean="0"/>
          </a:p>
          <a:p>
            <a:r>
              <a:rPr lang="en-US" smtClean="0"/>
              <a:t>HLT Component Index =      Maturity Index (per item grouping) + </a:t>
            </a:r>
            <a:endParaRPr lang="en-GB" smtClean="0"/>
          </a:p>
          <a:p>
            <a:r>
              <a:rPr lang="en-US" smtClean="0"/>
              <a:t>                                               Accessibility Index (per item grouping)                                          (5)</a:t>
            </a:r>
            <a:endParaRPr lang="en-GB" smtClean="0"/>
          </a:p>
          <a:p>
            <a:r>
              <a:rPr lang="en-US" smtClean="0"/>
              <a:t> </a:t>
            </a:r>
            <a:endParaRPr lang="en-GB" smtClean="0"/>
          </a:p>
          <a:p>
            <a:r>
              <a:rPr lang="en-US" smtClean="0"/>
              <a:t>The HLT Component Indexes for all languages are plotted in a grid using a bubble plot (figures 3, 4 and 5). The value of the HLT Component Index for a particular component grouping determines the size of the bubble i.e. the higher the index the larger the bubble. However, it is important to note that the size of the bubbles plotted within a plot is proportional to the highest value of the HLT Component Index within the entire plot. Thus, this index provides a relative comparison of the HLT activity within the various groupings of data, modules or applications within a single plot, as opposed to an absolute comparison of languages. </a:t>
            </a:r>
            <a:endParaRPr lang="en-GB" smtClean="0"/>
          </a:p>
          <a:p>
            <a:r>
              <a:rPr lang="en-US" smtClean="0"/>
              <a:t> </a:t>
            </a:r>
            <a:endParaRPr lang="en-GB" smtClean="0"/>
          </a:p>
          <a:p>
            <a:r>
              <a:rPr lang="en-GB" smtClean="0"/>
              <a:t>Figure 3 depicts the plot for the HLT Component Indexes for data, where aligned multilingual text corpora have the highest HLT component index score (which implies the greatest quantity of mature and accessible activities), followed by ‘lexica’ and so forth. In general it can be seen that speech data resources (in red) have less activity compared to text resources (in blue). The figure also reveals that although there may be activity in many of the data sub-categories (e.g. ‘semantic networks and formalised grammars’), it is very small (implying less maturity and accessibility) or does not exist across all the languages. </a:t>
            </a:r>
          </a:p>
          <a:p>
            <a:r>
              <a:rPr lang="en-US" smtClean="0"/>
              <a:t>The Maturity Index and Accessibility Index used here are calculated for each grouping of HLT components within data, modules and applications, for example, lexica, corpora, morphological analysis, translation, etc. </a:t>
            </a:r>
            <a:endParaRPr lang="en-GB" smtClean="0"/>
          </a:p>
          <a:p>
            <a:r>
              <a:rPr lang="en-US" smtClean="0"/>
              <a:t> </a:t>
            </a:r>
            <a:endParaRPr lang="en-GB" smtClean="0"/>
          </a:p>
          <a:p>
            <a:pPr eaLnBrk="1" hangingPunct="1">
              <a:lnSpc>
                <a:spcPct val="80000"/>
              </a:lnSpc>
            </a:pPr>
            <a:endParaRPr lang="en-GB" smtClean="0"/>
          </a:p>
          <a:p>
            <a:pPr eaLnBrk="1" hangingPunct="1">
              <a:lnSpc>
                <a:spcPct val="80000"/>
              </a:lnSpc>
            </a:pPr>
            <a:r>
              <a:rPr lang="en-US" smtClean="0"/>
              <a:t>The HLT Component Index also allows HLT practitioners to ascertain areas where further work is required across the different languages. Figure 4 represents the plot of the HLT Component Indexes for modules. For example, from this figure, a funding agency could deduce that money should rather be invested in, for example, syntactic analysis, than in grapheme-to-phoneme conversion; or that special attention should be given to morphological analysis of Sesotho, Xitsonga and Tshivenda. It should be noted that the relative size of a bubble does not necessarily indicate that technologies in that component grouping or for that language is mature in itself (in comparison to maturity of HLT in the developed world) – it is rather an indication of the status of HLT activity within the South African languages relative to each other (and also not relative to other world languages).</a:t>
            </a:r>
            <a:endParaRPr lang="en-GB" smtClean="0"/>
          </a:p>
          <a:p>
            <a:pPr eaLnBrk="1" hangingPunct="1">
              <a:lnSpc>
                <a:spcPct val="80000"/>
              </a:lnSpc>
            </a:pPr>
            <a:endParaRPr lang="en-US" smtClean="0"/>
          </a:p>
          <a:p>
            <a:r>
              <a:rPr lang="en-GB" smtClean="0"/>
              <a:t>Figure 4 reveals that the largest amount of activity is in the field of ‘morphological analysis’ in Afrikaans, as well as in text-based and speech-based tools which are language-independent. In general there is some medium-scale activity in the basic HLT modules for both the text (in blue) and speech (in red) domains, such as grapheme-to-phoneme converters, text processing, morphological analysis, speech recognition, and text-to-speech respectively, whilst the more advanced HLT modules are mostly non-existent or are barely available for a few languages or with very little activity. </a:t>
            </a:r>
          </a:p>
          <a:p>
            <a:r>
              <a:rPr lang="en-GB" smtClean="0"/>
              <a:t> </a:t>
            </a:r>
          </a:p>
          <a:p>
            <a:r>
              <a:rPr lang="en-GB" smtClean="0"/>
              <a:t>Figure 5 illustrates the HLT Component Indexes for text (in blue) and speech (in red) applications. The greatest quantity of activity (more mature and accessible) is in the reference works (text) for Afrikaans and English, as well as in telephony-based services in English. There is some medium-scale activity in the document production, translation, CALL, and accessibility areas for the text and speech domains respectively. A number of speech-based applications have very few activities in English, Afrikaans and IsiXhosa, since these applications are in their early development phases. </a:t>
            </a:r>
          </a:p>
          <a:p>
            <a:pPr eaLnBrk="1" hangingPunct="1">
              <a:lnSpc>
                <a:spcPct val="80000"/>
              </a:lnSpc>
            </a:pPr>
            <a:endParaRPr lang="en-GB" smtClean="0"/>
          </a:p>
          <a:p>
            <a:pPr eaLnBrk="1" hangingPunct="1">
              <a:lnSpc>
                <a:spcPct val="80000"/>
              </a:lnSpc>
            </a:pPr>
            <a:endParaRPr lang="en-GB" smtClean="0"/>
          </a:p>
          <a:p>
            <a:pPr eaLnBrk="1" hangingPunct="1">
              <a:lnSpc>
                <a:spcPct val="80000"/>
              </a:lnSpc>
            </a:pPr>
            <a:endParaRPr lang="en-GB" smtClean="0"/>
          </a:p>
          <a:p>
            <a:pPr eaLnBrk="1" hangingPunct="1">
              <a:lnSpc>
                <a:spcPct val="80000"/>
              </a:lnSpc>
            </a:pPr>
            <a:endParaRPr lang="en-GB" smtClean="0"/>
          </a:p>
          <a:p>
            <a:pPr eaLnBrk="1" hangingPunct="1">
              <a:lnSpc>
                <a:spcPct val="80000"/>
              </a:lnSpc>
            </a:pPr>
            <a:r>
              <a:rPr lang="en-GB" smtClean="0"/>
              <a:t>Secondly, we also conducted an activity summary analysis that provides an alternative perspective of the </a:t>
            </a:r>
            <a:r>
              <a:rPr lang="en-GB" b="1" smtClean="0"/>
              <a:t>quantity of activity taking place within each of the data, modules, and applications categories on a topical/area level;</a:t>
            </a:r>
            <a:r>
              <a:rPr lang="en-GB" smtClean="0"/>
              <a:t> this </a:t>
            </a:r>
            <a:r>
              <a:rPr lang="en-GB" b="1" smtClean="0"/>
              <a:t>allows HLT practitioners to ascertain areas where further work is required across the different languages.</a:t>
            </a:r>
            <a:r>
              <a:rPr lang="en-GB" smtClean="0"/>
              <a:t> Figure 2 represents the results of the activity summary analysis for modules. In interpreting Figure 2, it is important to note that the size of the bubbles plotted is proportional to the highest value of the final HLT index within the entire modules category . </a:t>
            </a:r>
          </a:p>
          <a:p>
            <a:pPr eaLnBrk="1" hangingPunct="1">
              <a:lnSpc>
                <a:spcPct val="80000"/>
              </a:lnSpc>
            </a:pPr>
            <a:r>
              <a:rPr lang="en-GB" smtClean="0"/>
              <a:t>Thus, the </a:t>
            </a:r>
            <a:r>
              <a:rPr lang="en-GB" b="1" smtClean="0"/>
              <a:t>activity summary analysis provides a relative comparison of the HLT activity within the various kinds of modules, as opposed to an absolute comparison of languages.</a:t>
            </a:r>
            <a:r>
              <a:rPr lang="en-GB" smtClean="0"/>
              <a:t> For example, from Figure 2 a funding agency could deduce that money should rather be invested in, for example, syntactic analysis, than in grapheme-to-phoneme conversion; or that special attention should be given to morphological analysis of Sesotho, Xitsonga and Tshivenda. </a:t>
            </a:r>
            <a:r>
              <a:rPr lang="en-GB" b="1" smtClean="0"/>
              <a:t>It should be noted that the relative size of a bubble does not necessarily indicate that technologies in that section or for that language is mature – it is merely an indication of technologies and languages relative to each other (and also not relative to other world languages).</a:t>
            </a:r>
          </a:p>
          <a:p>
            <a:pPr eaLnBrk="1" hangingPunct="1">
              <a:lnSpc>
                <a:spcPct val="80000"/>
              </a:lnSpc>
            </a:pPr>
            <a:endParaRPr lang="en-GB" b="1" smtClean="0"/>
          </a:p>
          <a:p>
            <a:pPr eaLnBrk="1" hangingPunct="1">
              <a:lnSpc>
                <a:spcPct val="80000"/>
              </a:lnSpc>
            </a:pPr>
            <a:r>
              <a:rPr lang="en-GB" sz="800" smtClean="0"/>
              <a:t>Figure 5.30 depicts the summary of HLT activity for ‘Data’, which is based on the ‘Final HLT Index’ scores derived for item groupings of sub-categories within the Data category (in Appendix D). The HLT activity summary approach provides an alternative perspective of the quantity and quality of the activity taking place within the ‘Data’ category on a topical/area level, thus allowing HLT practitioners to ascertain areas where further work is required across the different languages. In the interpretation of this figure, it is important to note that the size of the bubbles plotted is proportional to the highest value of the final HLT index within the entire data category. Thus, the activity summary analysis provides a relative comparison of the HLT activity within the Data category in the different languages as opposed to an absolute comparison. Hence, for example, whilst Afrikaans when compared to other South African languages has the greatest amount of HLT activity (highest final HLT index score) but in comparison to the average HLT activity of other world languages Afrikaans is still in the infancy of its HLT development. </a:t>
            </a:r>
          </a:p>
          <a:p>
            <a:pPr eaLnBrk="1" hangingPunct="1">
              <a:lnSpc>
                <a:spcPct val="80000"/>
              </a:lnSpc>
            </a:pPr>
            <a:endParaRPr lang="en-GB" sz="800" smtClean="0"/>
          </a:p>
          <a:p>
            <a:pPr eaLnBrk="1" hangingPunct="1">
              <a:lnSpc>
                <a:spcPct val="80000"/>
              </a:lnSpc>
            </a:pPr>
            <a:r>
              <a:rPr lang="en-GB" sz="800" smtClean="0"/>
              <a:t>As can be observed from figure 5.30, within the data category ‘multilingual text corpora: aligned’ have the highest final HLT index score (which implies the greatest quantity of mature and accessible activities), followed by lexica and so forth. In general it can be seen that speech data resources (in red) are have less activity as compared to text resources (in blue). The figure also reveals that though there maybe activity in many of the data category’s sub-categories (e.g. ‘semantic networks and formalised grammars’), however it may be very small (implying less maturity and accessibility) or does not exist for all of the languages. </a:t>
            </a:r>
          </a:p>
          <a:p>
            <a:pPr eaLnBrk="1" hangingPunct="1">
              <a:lnSpc>
                <a:spcPct val="80000"/>
              </a:lnSpc>
            </a:pPr>
            <a:endParaRPr lang="en-GB" sz="800" smtClean="0"/>
          </a:p>
          <a:p>
            <a:pPr eaLnBrk="1" hangingPunct="1">
              <a:lnSpc>
                <a:spcPct val="80000"/>
              </a:lnSpc>
            </a:pPr>
            <a:r>
              <a:rPr lang="en-GB" sz="800" smtClean="0"/>
              <a:t>A similar activity summary analysis was performed for the HLT modules and is shown in figure 5.31. This reveals that the largest amount of activity is in the field (item grouping) of ‘morphological analysis’ in Afrikaans as well as in text-based tools and speech-based tools which are language independent. In general there is some medium scale activities in the basic HLT modules for both the text (in blue) and speech (in red) domains; for example; grapheme to phoneme converters, text processing, morphological analysis and basic speech recognition, text to speech respectively. Whilst the more advanced HLT modules are mostly non-existent or are barely available for a few languages or with very small activity. </a:t>
            </a:r>
          </a:p>
          <a:p>
            <a:pPr eaLnBrk="1" hangingPunct="1">
              <a:lnSpc>
                <a:spcPct val="80000"/>
              </a:lnSpc>
            </a:pPr>
            <a:r>
              <a:rPr lang="en-GB" sz="800" smtClean="0"/>
              <a:t>Figure 5.32 illustrates the activity summary analysis for text (in blue) and speech (in red) HLT applications. The greatest quantity of activity (more mature and accessible) is in the reference works (text) for Afrikaans and English as well as in telephony-based services in English. There is some medium scale activity in the document production, translation, CALL areas and accessibility for the text and speech domains respectively. A number of speech based applications have very few activities in English, Afrikaans and IsiXhosa, since these applications are in their early development phases</a:t>
            </a:r>
          </a:p>
          <a:p>
            <a:pPr eaLnBrk="1" hangingPunct="1">
              <a:lnSpc>
                <a:spcPct val="80000"/>
              </a:lnSpc>
            </a:pPr>
            <a:r>
              <a:rPr lang="en-GB" sz="800" smtClean="0"/>
              <a:t>In conclusion, the ‘maturity index’, ‘accessibility index’, ‘final HLT index’ and the ‘comparative HLT activity’ analysis present complementary perspectives to the HLT role-players and stakeholders for evaluating the status of the South African official languages. It was found that Afrikaans leads the HLT development, followed by English (South African), thereafter with isiZulu, isiXhosa, Sepedi, Setswana, Sesotho with almost similar development and finally Tshivenda, Siswati, isiNdebele and Xitsonga which have the least HLT development. Nonetheless, it is crucial to note that whilst Afrikaans and English may be leading in comparison to average HLT development of other world languages their activity is still in the very basic stages with barely any work in the advanced HLT areas (this is confirmed by the results in tables 5.30, 5.31 and 5.32).</a:t>
            </a:r>
          </a:p>
          <a:p>
            <a:pPr eaLnBrk="1" hangingPunct="1">
              <a:lnSpc>
                <a:spcPct val="80000"/>
              </a:lnSpc>
            </a:pPr>
            <a:endParaRPr lang="en-GB" sz="800" smtClean="0"/>
          </a:p>
          <a:p>
            <a:pPr eaLnBrk="1" hangingPunct="1">
              <a:lnSpc>
                <a:spcPct val="80000"/>
              </a:lnSpc>
            </a:pPr>
            <a:r>
              <a:rPr lang="en-GB" smtClean="0"/>
              <a:t>Similar to the above results and representations, we have also developed a maturity index, an accessibility index, a detailed HLT inventory analysis (per sub-category within data, modules, applications), and a gap analysis on the current state versus the preliminary priorities (see Sharma (2009) for comprehensive details). </a:t>
            </a:r>
          </a:p>
          <a:p>
            <a:pPr eaLnBrk="1" hangingPunct="1">
              <a:lnSpc>
                <a:spcPct val="80000"/>
              </a:lnSpc>
            </a:pPr>
            <a:r>
              <a:rPr lang="en-GB" smtClean="0"/>
              <a:t>Based on these, </a:t>
            </a:r>
            <a:r>
              <a:rPr lang="en-GB" b="1" smtClean="0"/>
              <a:t>our over-all impression of the South African HLT landscape is that very few basic LRs and applications exist across all eleven languages; it is especially the four smallest languages that lag far behind in terms of HLT development. It is also clear that there are a great many areas that lie fallow in terms of the variety, number and maturity of items, especially compared to other world languages. </a:t>
            </a:r>
            <a:endParaRPr lang="en-GB" sz="800"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p:spPr>
        <p:txBody>
          <a:bodyPr/>
          <a:lstStyle/>
          <a:p>
            <a:fld id="{D889B6BE-33EB-4C58-9605-996969A79BDD}" type="slidenum">
              <a:rPr lang="en-GB" smtClean="0"/>
              <a:pPr/>
              <a:t>49</a:t>
            </a:fld>
            <a:endParaRPr lang="en-GB" smtClean="0"/>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xfrm>
            <a:off x="914400" y="4343400"/>
            <a:ext cx="5029200" cy="4114800"/>
          </a:xfrm>
          <a:noFill/>
          <a:ln/>
        </p:spPr>
        <p:txBody>
          <a:bodyPr/>
          <a:lstStyle/>
          <a:p>
            <a:r>
              <a:rPr lang="en-US" smtClean="0"/>
              <a:t>The HLT Component Index provides an alternative perspective on the quantity of activity taking place within each of the data, modules, and applications on a HLT component grouping level (e.g. pronunciation resources) and is calculated as follows: </a:t>
            </a:r>
            <a:endParaRPr lang="en-GB" smtClean="0"/>
          </a:p>
          <a:p>
            <a:r>
              <a:rPr lang="en-US" smtClean="0"/>
              <a:t> </a:t>
            </a:r>
            <a:endParaRPr lang="en-GB" smtClean="0"/>
          </a:p>
          <a:p>
            <a:r>
              <a:rPr lang="en-US" smtClean="0"/>
              <a:t>HLT Component Index =      Maturity Index (per item grouping) + </a:t>
            </a:r>
            <a:endParaRPr lang="en-GB" smtClean="0"/>
          </a:p>
          <a:p>
            <a:r>
              <a:rPr lang="en-US" smtClean="0"/>
              <a:t>                                               Accessibility Index (per item grouping)                                          (5)</a:t>
            </a:r>
            <a:endParaRPr lang="en-GB" smtClean="0"/>
          </a:p>
          <a:p>
            <a:r>
              <a:rPr lang="en-US" smtClean="0"/>
              <a:t> </a:t>
            </a:r>
            <a:endParaRPr lang="en-GB" smtClean="0"/>
          </a:p>
          <a:p>
            <a:r>
              <a:rPr lang="en-US" smtClean="0"/>
              <a:t>The HLT Component Indexes for all languages are plotted in a grid using a bubble plot (figures 3, 4 and 5). The value of the HLT Component Index for a particular component grouping determines the size of the bubble i.e. the higher the index the larger the bubble. However, it is important to note that the size of the bubbles plotted within a plot is proportional to the highest value of the HLT Component Index within the entire plot. Thus, this index provides a relative comparison of the HLT activity within the various groupings of data, modules or applications within a single plot, as opposed to an absolute comparison of languages. </a:t>
            </a:r>
            <a:endParaRPr lang="en-GB" smtClean="0"/>
          </a:p>
          <a:p>
            <a:r>
              <a:rPr lang="en-US" smtClean="0"/>
              <a:t> </a:t>
            </a:r>
            <a:endParaRPr lang="en-GB" smtClean="0"/>
          </a:p>
          <a:p>
            <a:r>
              <a:rPr lang="en-GB" smtClean="0"/>
              <a:t>Figure 3 depicts the plot for the HLT Component Indexes for data, where aligned multilingual text corpora have the highest HLT component index score (which implies the greatest quantity of mature and accessible activities), followed by ‘lexica’ and so forth. In general it can be seen that speech data resources (in red) have less activity compared to text resources (in blue). The figure also reveals that although there may be activity in many of the data sub-categories (e.g. ‘semantic networks and formalised grammars’), it is very small (implying less maturity and accessibility) or does not exist across all the languages. </a:t>
            </a:r>
          </a:p>
          <a:p>
            <a:r>
              <a:rPr lang="en-US" smtClean="0"/>
              <a:t>The Maturity Index and Accessibility Index used here are calculated for each grouping of HLT components within data, modules and applications, for example, lexica, corpora, morphological analysis, translation, etc. </a:t>
            </a:r>
            <a:endParaRPr lang="en-GB" smtClean="0"/>
          </a:p>
          <a:p>
            <a:r>
              <a:rPr lang="en-US" smtClean="0"/>
              <a:t> </a:t>
            </a:r>
            <a:endParaRPr lang="en-GB" smtClean="0"/>
          </a:p>
          <a:p>
            <a:pPr eaLnBrk="1" hangingPunct="1">
              <a:lnSpc>
                <a:spcPct val="80000"/>
              </a:lnSpc>
            </a:pPr>
            <a:endParaRPr lang="en-GB" smtClean="0"/>
          </a:p>
          <a:p>
            <a:pPr eaLnBrk="1" hangingPunct="1">
              <a:lnSpc>
                <a:spcPct val="80000"/>
              </a:lnSpc>
            </a:pPr>
            <a:r>
              <a:rPr lang="en-US" smtClean="0"/>
              <a:t>The HLT Component Index also allows HLT practitioners to ascertain areas where further work is required across the different languages. Figure 4 represents the plot of the HLT Component Indexes for modules. For example, from this figure, a funding agency could deduce that money should rather be invested in, for example, syntactic analysis, than in grapheme-to-phoneme conversion; or that special attention should be given to morphological analysis of Sesotho, Xitsonga and Tshivenda. It should be noted that the relative size of a bubble does not necessarily indicate that technologies in that component grouping or for that language is mature in itself (in comparison to maturity of HLT in the developed world) – it is rather an indication of the status of HLT activity within the South African languages relative to each other (and also not relative to other world languages).</a:t>
            </a:r>
            <a:endParaRPr lang="en-GB" smtClean="0"/>
          </a:p>
          <a:p>
            <a:pPr eaLnBrk="1" hangingPunct="1">
              <a:lnSpc>
                <a:spcPct val="80000"/>
              </a:lnSpc>
            </a:pPr>
            <a:endParaRPr lang="en-US" smtClean="0"/>
          </a:p>
          <a:p>
            <a:r>
              <a:rPr lang="en-GB" smtClean="0"/>
              <a:t>Figure 4 reveals that the largest amount of activity is in the field of ‘morphological analysis’ in Afrikaans, as well as in text-based and speech-based tools which are language-independent. In general there is some medium-scale activity in the basic HLT modules for both the text (in blue) and speech (in red) domains, such as grapheme-to-phoneme converters, text processing, morphological analysis, speech recognition, and text-to-speech respectively, whilst the more advanced HLT modules are mostly non-existent or are barely available for a few languages or with very little activity. </a:t>
            </a:r>
          </a:p>
          <a:p>
            <a:r>
              <a:rPr lang="en-GB" smtClean="0"/>
              <a:t> </a:t>
            </a:r>
          </a:p>
          <a:p>
            <a:r>
              <a:rPr lang="en-GB" smtClean="0"/>
              <a:t>Figure 5 illustrates the HLT Component Indexes for text (in blue) and speech (in red) applications. The greatest quantity of activity (more mature and accessible) is in the reference works (text) for Afrikaans and English, as well as in telephony-based services in English. There is some medium-scale activity in the document production, translation, CALL, and accessibility areas for the text and speech domains respectively. A number of speech-based applications have very few activities in English, Afrikaans and IsiXhosa, since these applications are in their early development phases. </a:t>
            </a:r>
          </a:p>
          <a:p>
            <a:pPr eaLnBrk="1" hangingPunct="1">
              <a:lnSpc>
                <a:spcPct val="80000"/>
              </a:lnSpc>
            </a:pPr>
            <a:endParaRPr lang="en-GB" smtClean="0"/>
          </a:p>
          <a:p>
            <a:pPr eaLnBrk="1" hangingPunct="1">
              <a:lnSpc>
                <a:spcPct val="80000"/>
              </a:lnSpc>
            </a:pPr>
            <a:endParaRPr lang="en-GB" smtClean="0"/>
          </a:p>
          <a:p>
            <a:pPr eaLnBrk="1" hangingPunct="1">
              <a:lnSpc>
                <a:spcPct val="80000"/>
              </a:lnSpc>
            </a:pPr>
            <a:endParaRPr lang="en-GB" smtClean="0"/>
          </a:p>
          <a:p>
            <a:pPr eaLnBrk="1" hangingPunct="1">
              <a:lnSpc>
                <a:spcPct val="80000"/>
              </a:lnSpc>
            </a:pPr>
            <a:endParaRPr lang="en-GB" smtClean="0"/>
          </a:p>
          <a:p>
            <a:pPr eaLnBrk="1" hangingPunct="1">
              <a:lnSpc>
                <a:spcPct val="80000"/>
              </a:lnSpc>
            </a:pPr>
            <a:r>
              <a:rPr lang="en-GB" smtClean="0"/>
              <a:t>Secondly, we also conducted an activity summary analysis that provides an alternative perspective of the </a:t>
            </a:r>
            <a:r>
              <a:rPr lang="en-GB" b="1" smtClean="0"/>
              <a:t>quantity of activity taking place within each of the data, modules, and applications categories on a topical/area level;</a:t>
            </a:r>
            <a:r>
              <a:rPr lang="en-GB" smtClean="0"/>
              <a:t> this </a:t>
            </a:r>
            <a:r>
              <a:rPr lang="en-GB" b="1" smtClean="0"/>
              <a:t>allows HLT practitioners to ascertain areas where further work is required across the different languages.</a:t>
            </a:r>
            <a:r>
              <a:rPr lang="en-GB" smtClean="0"/>
              <a:t> Figure 2 represents the results of the activity summary analysis for modules. In interpreting Figure 2, it is important to note that the size of the bubbles plotted is proportional to the highest value of the final HLT index within the entire modules category . </a:t>
            </a:r>
          </a:p>
          <a:p>
            <a:pPr eaLnBrk="1" hangingPunct="1">
              <a:lnSpc>
                <a:spcPct val="80000"/>
              </a:lnSpc>
            </a:pPr>
            <a:r>
              <a:rPr lang="en-GB" smtClean="0"/>
              <a:t>Thus, the </a:t>
            </a:r>
            <a:r>
              <a:rPr lang="en-GB" b="1" smtClean="0"/>
              <a:t>activity summary analysis provides a relative comparison of the HLT activity within the various kinds of modules, as opposed to an absolute comparison of languages.</a:t>
            </a:r>
            <a:r>
              <a:rPr lang="en-GB" smtClean="0"/>
              <a:t> For example, from Figure 2 a funding agency could deduce that money should rather be invested in, for example, syntactic analysis, than in grapheme-to-phoneme conversion; or that special attention should be given to morphological analysis of Sesotho, Xitsonga and Tshivenda. </a:t>
            </a:r>
            <a:r>
              <a:rPr lang="en-GB" b="1" smtClean="0"/>
              <a:t>It should be noted that the relative size of a bubble does not necessarily indicate that technologies in that section or for that language is mature – it is merely an indication of technologies and languages relative to each other (and also not relative to other world languages).</a:t>
            </a:r>
          </a:p>
          <a:p>
            <a:pPr eaLnBrk="1" hangingPunct="1">
              <a:lnSpc>
                <a:spcPct val="80000"/>
              </a:lnSpc>
            </a:pPr>
            <a:endParaRPr lang="en-GB" b="1" smtClean="0"/>
          </a:p>
          <a:p>
            <a:pPr eaLnBrk="1" hangingPunct="1">
              <a:lnSpc>
                <a:spcPct val="80000"/>
              </a:lnSpc>
            </a:pPr>
            <a:r>
              <a:rPr lang="en-GB" sz="800" smtClean="0"/>
              <a:t>Figure 5.30 depicts the summary of HLT activity for ‘Data’, which is based on the ‘Final HLT Index’ scores derived for item groupings of sub-categories within the Data category (in Appendix D). The HLT activity summary approach provides an alternative perspective of the quantity and quality of the activity taking place within the ‘Data’ category on a topical/area level, thus allowing HLT practitioners to ascertain areas where further work is required across the different languages. In the interpretation of this figure, it is important to note that the size of the bubbles plotted is proportional to the highest value of the final HLT index within the entire data category. Thus, the activity summary analysis provides a relative comparison of the HLT activity within the Data category in the different languages as opposed to an absolute comparison. Hence, for example, whilst Afrikaans when compared to other South African languages has the greatest amount of HLT activity (highest final HLT index score) but in comparison to the average HLT activity of other world languages Afrikaans is still in the infancy of its HLT development. </a:t>
            </a:r>
          </a:p>
          <a:p>
            <a:pPr eaLnBrk="1" hangingPunct="1">
              <a:lnSpc>
                <a:spcPct val="80000"/>
              </a:lnSpc>
            </a:pPr>
            <a:endParaRPr lang="en-GB" sz="800" smtClean="0"/>
          </a:p>
          <a:p>
            <a:pPr eaLnBrk="1" hangingPunct="1">
              <a:lnSpc>
                <a:spcPct val="80000"/>
              </a:lnSpc>
            </a:pPr>
            <a:r>
              <a:rPr lang="en-GB" sz="800" smtClean="0"/>
              <a:t>As can be observed from figure 5.30, within the data category ‘multilingual text corpora: aligned’ have the highest final HLT index score (which implies the greatest quantity of mature and accessible activities), followed by lexica and so forth. In general it can be seen that speech data resources (in red) are have less activity as compared to text resources (in blue). The figure also reveals that though there maybe activity in many of the data category’s sub-categories (e.g. ‘semantic networks and formalised grammars’), however it may be very small (implying less maturity and accessibility) or does not exist for all of the languages. </a:t>
            </a:r>
          </a:p>
          <a:p>
            <a:pPr eaLnBrk="1" hangingPunct="1">
              <a:lnSpc>
                <a:spcPct val="80000"/>
              </a:lnSpc>
            </a:pPr>
            <a:endParaRPr lang="en-GB" sz="800" smtClean="0"/>
          </a:p>
          <a:p>
            <a:pPr eaLnBrk="1" hangingPunct="1">
              <a:lnSpc>
                <a:spcPct val="80000"/>
              </a:lnSpc>
            </a:pPr>
            <a:r>
              <a:rPr lang="en-GB" sz="800" smtClean="0"/>
              <a:t>A similar activity summary analysis was performed for the HLT modules and is shown in figure 5.31. This reveals that the largest amount of activity is in the field (item grouping) of ‘morphological analysis’ in Afrikaans as well as in text-based tools and speech-based tools which are language independent. In general there is some medium scale activities in the basic HLT modules for both the text (in blue) and speech (in red) domains; for example; grapheme to phoneme converters, text processing, morphological analysis and basic speech recognition, text to speech respectively. Whilst the more advanced HLT modules are mostly non-existent or are barely available for a few languages or with very small activity. </a:t>
            </a:r>
          </a:p>
          <a:p>
            <a:pPr eaLnBrk="1" hangingPunct="1">
              <a:lnSpc>
                <a:spcPct val="80000"/>
              </a:lnSpc>
            </a:pPr>
            <a:r>
              <a:rPr lang="en-GB" sz="800" smtClean="0"/>
              <a:t>Figure 5.32 illustrates the activity summary analysis for text (in blue) and speech (in red) HLT applications. The greatest quantity of activity (more mature and accessible) is in the reference works (text) for Afrikaans and English as well as in telephony-based services in English. There is some medium scale activity in the document production, translation, CALL areas and accessibility for the text and speech domains respectively. A number of speech based applications have very few activities in English, Afrikaans and IsiXhosa, since these applications are in their early development phases</a:t>
            </a:r>
          </a:p>
          <a:p>
            <a:pPr eaLnBrk="1" hangingPunct="1">
              <a:lnSpc>
                <a:spcPct val="80000"/>
              </a:lnSpc>
            </a:pPr>
            <a:r>
              <a:rPr lang="en-GB" sz="800" smtClean="0"/>
              <a:t>In conclusion, the ‘maturity index’, ‘accessibility index’, ‘final HLT index’ and the ‘comparative HLT activity’ analysis present complementary perspectives to the HLT role-players and stakeholders for evaluating the status of the South African official languages. It was found that Afrikaans leads the HLT development, followed by English (South African), thereafter with isiZulu, isiXhosa, Sepedi, Setswana, Sesotho with almost similar development and finally Tshivenda, Siswati, isiNdebele and Xitsonga which have the least HLT development. Nonetheless, it is crucial to note that whilst Afrikaans and English may be leading in comparison to average HLT development of other world languages their activity is still in the very basic stages with barely any work in the advanced HLT areas (this is confirmed by the results in tables 5.30, 5.31 and 5.32).</a:t>
            </a:r>
          </a:p>
          <a:p>
            <a:pPr eaLnBrk="1" hangingPunct="1">
              <a:lnSpc>
                <a:spcPct val="80000"/>
              </a:lnSpc>
            </a:pPr>
            <a:endParaRPr lang="en-GB" sz="800" smtClean="0"/>
          </a:p>
          <a:p>
            <a:pPr eaLnBrk="1" hangingPunct="1">
              <a:lnSpc>
                <a:spcPct val="80000"/>
              </a:lnSpc>
            </a:pPr>
            <a:r>
              <a:rPr lang="en-GB" smtClean="0"/>
              <a:t>Similar to the above results and representations, we have also developed a maturity index, an accessibility index, a detailed HLT inventory analysis (per sub-category within data, modules, applications), and a gap analysis on the current state versus the preliminary priorities (see Sharma (2009) for comprehensive details). </a:t>
            </a:r>
          </a:p>
          <a:p>
            <a:pPr eaLnBrk="1" hangingPunct="1">
              <a:lnSpc>
                <a:spcPct val="80000"/>
              </a:lnSpc>
            </a:pPr>
            <a:r>
              <a:rPr lang="en-GB" smtClean="0"/>
              <a:t>Based on these, </a:t>
            </a:r>
            <a:r>
              <a:rPr lang="en-GB" b="1" smtClean="0"/>
              <a:t>our over-all impression of the South African HLT landscape is that very few basic LRs and applications exist across all eleven languages; it is especially the four smallest languages that lag far behind in terms of HLT development. It is also clear that there are a great many areas that lie fallow in terms of the variety, number and maturity of items, especially compared to other world languages. </a:t>
            </a:r>
            <a:endParaRPr lang="en-GB" sz="800"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p:spPr>
        <p:txBody>
          <a:bodyPr/>
          <a:lstStyle/>
          <a:p>
            <a:fld id="{D889B6BE-33EB-4C58-9605-996969A79BDD}" type="slidenum">
              <a:rPr lang="en-GB" smtClean="0"/>
              <a:pPr/>
              <a:t>50</a:t>
            </a:fld>
            <a:endParaRPr lang="en-GB" smtClean="0"/>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xfrm>
            <a:off x="914400" y="4343400"/>
            <a:ext cx="5029200" cy="4114800"/>
          </a:xfrm>
          <a:noFill/>
          <a:ln/>
        </p:spPr>
        <p:txBody>
          <a:bodyPr/>
          <a:lstStyle/>
          <a:p>
            <a:r>
              <a:rPr lang="en-US" smtClean="0"/>
              <a:t>The HLT Component Index provides an alternative perspective on the quantity of activity taking place within each of the data, modules, and applications on a HLT component grouping level (e.g. pronunciation resources) and is calculated as follows: </a:t>
            </a:r>
            <a:endParaRPr lang="en-GB" smtClean="0"/>
          </a:p>
          <a:p>
            <a:r>
              <a:rPr lang="en-US" smtClean="0"/>
              <a:t> </a:t>
            </a:r>
            <a:endParaRPr lang="en-GB" smtClean="0"/>
          </a:p>
          <a:p>
            <a:r>
              <a:rPr lang="en-US" smtClean="0"/>
              <a:t>HLT Component Index =      Maturity Index (per item grouping) + </a:t>
            </a:r>
            <a:endParaRPr lang="en-GB" smtClean="0"/>
          </a:p>
          <a:p>
            <a:r>
              <a:rPr lang="en-US" smtClean="0"/>
              <a:t>                                               Accessibility Index (per item grouping)                                          (5)</a:t>
            </a:r>
            <a:endParaRPr lang="en-GB" smtClean="0"/>
          </a:p>
          <a:p>
            <a:r>
              <a:rPr lang="en-US" smtClean="0"/>
              <a:t> </a:t>
            </a:r>
            <a:endParaRPr lang="en-GB" smtClean="0"/>
          </a:p>
          <a:p>
            <a:r>
              <a:rPr lang="en-US" smtClean="0"/>
              <a:t>The HLT Component Indexes for all languages are plotted in a grid using a bubble plot (figures 3, 4 and 5). The value of the HLT Component Index for a particular component grouping determines the size of the bubble i.e. the higher the index the larger the bubble. However, it is important to note that the size of the bubbles plotted within a plot is proportional to the highest value of the HLT Component Index within the entire plot. Thus, this index provides a relative comparison of the HLT activity within the various groupings of data, modules or applications within a single plot, as opposed to an absolute comparison of languages. </a:t>
            </a:r>
            <a:endParaRPr lang="en-GB" smtClean="0"/>
          </a:p>
          <a:p>
            <a:r>
              <a:rPr lang="en-US" smtClean="0"/>
              <a:t> </a:t>
            </a:r>
            <a:endParaRPr lang="en-GB" smtClean="0"/>
          </a:p>
          <a:p>
            <a:r>
              <a:rPr lang="en-GB" smtClean="0"/>
              <a:t>Figure 3 depicts the plot for the HLT Component Indexes for data, where aligned multilingual text corpora have the highest HLT component index score (which implies the greatest quantity of mature and accessible activities), followed by ‘lexica’ and so forth. In general it can be seen that speech data resources (in red) have less activity compared to text resources (in blue). The figure also reveals that although there may be activity in many of the data sub-categories (e.g. ‘semantic networks and formalised grammars’), it is very small (implying less maturity and accessibility) or does not exist across all the languages. </a:t>
            </a:r>
          </a:p>
          <a:p>
            <a:r>
              <a:rPr lang="en-US" smtClean="0"/>
              <a:t>The Maturity Index and Accessibility Index used here are calculated for each grouping of HLT components within data, modules and applications, for example, lexica, corpora, morphological analysis, translation, etc. </a:t>
            </a:r>
            <a:endParaRPr lang="en-GB" smtClean="0"/>
          </a:p>
          <a:p>
            <a:r>
              <a:rPr lang="en-US" smtClean="0"/>
              <a:t> </a:t>
            </a:r>
            <a:endParaRPr lang="en-GB" smtClean="0"/>
          </a:p>
          <a:p>
            <a:pPr eaLnBrk="1" hangingPunct="1">
              <a:lnSpc>
                <a:spcPct val="80000"/>
              </a:lnSpc>
            </a:pPr>
            <a:endParaRPr lang="en-GB" smtClean="0"/>
          </a:p>
          <a:p>
            <a:pPr eaLnBrk="1" hangingPunct="1">
              <a:lnSpc>
                <a:spcPct val="80000"/>
              </a:lnSpc>
            </a:pPr>
            <a:r>
              <a:rPr lang="en-US" smtClean="0"/>
              <a:t>The HLT Component Index also allows HLT practitioners to ascertain areas where further work is required across the different languages. Figure 4 represents the plot of the HLT Component Indexes for modules. For example, from this figure, a funding agency could deduce that money should rather be invested in, for example, syntactic analysis, than in grapheme-to-phoneme conversion; or that special attention should be given to morphological analysis of Sesotho, Xitsonga and Tshivenda. It should be noted that the relative size of a bubble does not necessarily indicate that technologies in that component grouping or for that language is mature in itself (in comparison to maturity of HLT in the developed world) – it is rather an indication of the status of HLT activity within the South African languages relative to each other (and also not relative to other world languages).</a:t>
            </a:r>
            <a:endParaRPr lang="en-GB" smtClean="0"/>
          </a:p>
          <a:p>
            <a:pPr eaLnBrk="1" hangingPunct="1">
              <a:lnSpc>
                <a:spcPct val="80000"/>
              </a:lnSpc>
            </a:pPr>
            <a:endParaRPr lang="en-US" smtClean="0"/>
          </a:p>
          <a:p>
            <a:r>
              <a:rPr lang="en-GB" smtClean="0"/>
              <a:t>Figure 4 reveals that the largest amount of activity is in the field of ‘morphological analysis’ in Afrikaans, as well as in text-based and speech-based tools which are language-independent. In general there is some medium-scale activity in the basic HLT modules for both the text (in blue) and speech (in red) domains, such as grapheme-to-phoneme converters, text processing, morphological analysis, speech recognition, and text-to-speech respectively, whilst the more advanced HLT modules are mostly non-existent or are barely available for a few languages or with very little activity. </a:t>
            </a:r>
          </a:p>
          <a:p>
            <a:r>
              <a:rPr lang="en-GB" smtClean="0"/>
              <a:t> </a:t>
            </a:r>
          </a:p>
          <a:p>
            <a:r>
              <a:rPr lang="en-GB" smtClean="0"/>
              <a:t>Figure 5 illustrates the HLT Component Indexes for text (in blue) and speech (in red) applications. The greatest quantity of activity (more mature and accessible) is in the reference works (text) for Afrikaans and English, as well as in telephony-based services in English. There is some medium-scale activity in the document production, translation, CALL, and accessibility areas for the text and speech domains respectively. A number of speech-based applications have very few activities in English, Afrikaans and IsiXhosa, since these applications are in their early development phases. </a:t>
            </a:r>
          </a:p>
          <a:p>
            <a:pPr eaLnBrk="1" hangingPunct="1">
              <a:lnSpc>
                <a:spcPct val="80000"/>
              </a:lnSpc>
            </a:pPr>
            <a:endParaRPr lang="en-GB" smtClean="0"/>
          </a:p>
          <a:p>
            <a:pPr eaLnBrk="1" hangingPunct="1">
              <a:lnSpc>
                <a:spcPct val="80000"/>
              </a:lnSpc>
            </a:pPr>
            <a:endParaRPr lang="en-GB" smtClean="0"/>
          </a:p>
          <a:p>
            <a:pPr eaLnBrk="1" hangingPunct="1">
              <a:lnSpc>
                <a:spcPct val="80000"/>
              </a:lnSpc>
            </a:pPr>
            <a:endParaRPr lang="en-GB" smtClean="0"/>
          </a:p>
          <a:p>
            <a:pPr eaLnBrk="1" hangingPunct="1">
              <a:lnSpc>
                <a:spcPct val="80000"/>
              </a:lnSpc>
            </a:pPr>
            <a:endParaRPr lang="en-GB" smtClean="0"/>
          </a:p>
          <a:p>
            <a:pPr eaLnBrk="1" hangingPunct="1">
              <a:lnSpc>
                <a:spcPct val="80000"/>
              </a:lnSpc>
            </a:pPr>
            <a:r>
              <a:rPr lang="en-GB" smtClean="0"/>
              <a:t>Secondly, we also conducted an activity summary analysis that provides an alternative perspective of the </a:t>
            </a:r>
            <a:r>
              <a:rPr lang="en-GB" b="1" smtClean="0"/>
              <a:t>quantity of activity taking place within each of the data, modules, and applications categories on a topical/area level;</a:t>
            </a:r>
            <a:r>
              <a:rPr lang="en-GB" smtClean="0"/>
              <a:t> this </a:t>
            </a:r>
            <a:r>
              <a:rPr lang="en-GB" b="1" smtClean="0"/>
              <a:t>allows HLT practitioners to ascertain areas where further work is required across the different languages.</a:t>
            </a:r>
            <a:r>
              <a:rPr lang="en-GB" smtClean="0"/>
              <a:t> Figure 2 represents the results of the activity summary analysis for modules. In interpreting Figure 2, it is important to note that the size of the bubbles plotted is proportional to the highest value of the final HLT index within the entire modules category . </a:t>
            </a:r>
          </a:p>
          <a:p>
            <a:pPr eaLnBrk="1" hangingPunct="1">
              <a:lnSpc>
                <a:spcPct val="80000"/>
              </a:lnSpc>
            </a:pPr>
            <a:r>
              <a:rPr lang="en-GB" smtClean="0"/>
              <a:t>Thus, the </a:t>
            </a:r>
            <a:r>
              <a:rPr lang="en-GB" b="1" smtClean="0"/>
              <a:t>activity summary analysis provides a relative comparison of the HLT activity within the various kinds of modules, as opposed to an absolute comparison of languages.</a:t>
            </a:r>
            <a:r>
              <a:rPr lang="en-GB" smtClean="0"/>
              <a:t> For example, from Figure 2 a funding agency could deduce that money should rather be invested in, for example, syntactic analysis, than in grapheme-to-phoneme conversion; or that special attention should be given to morphological analysis of Sesotho, Xitsonga and Tshivenda. </a:t>
            </a:r>
            <a:r>
              <a:rPr lang="en-GB" b="1" smtClean="0"/>
              <a:t>It should be noted that the relative size of a bubble does not necessarily indicate that technologies in that section or for that language is mature – it is merely an indication of technologies and languages relative to each other (and also not relative to other world languages).</a:t>
            </a:r>
          </a:p>
          <a:p>
            <a:pPr eaLnBrk="1" hangingPunct="1">
              <a:lnSpc>
                <a:spcPct val="80000"/>
              </a:lnSpc>
            </a:pPr>
            <a:endParaRPr lang="en-GB" b="1" smtClean="0"/>
          </a:p>
          <a:p>
            <a:pPr eaLnBrk="1" hangingPunct="1">
              <a:lnSpc>
                <a:spcPct val="80000"/>
              </a:lnSpc>
            </a:pPr>
            <a:r>
              <a:rPr lang="en-GB" sz="800" smtClean="0"/>
              <a:t>Figure 5.30 depicts the summary of HLT activity for ‘Data’, which is based on the ‘Final HLT Index’ scores derived for item groupings of sub-categories within the Data category (in Appendix D). The HLT activity summary approach provides an alternative perspective of the quantity and quality of the activity taking place within the ‘Data’ category on a topical/area level, thus allowing HLT practitioners to ascertain areas where further work is required across the different languages. In the interpretation of this figure, it is important to note that the size of the bubbles plotted is proportional to the highest value of the final HLT index within the entire data category. Thus, the activity summary analysis provides a relative comparison of the HLT activity within the Data category in the different languages as opposed to an absolute comparison. Hence, for example, whilst Afrikaans when compared to other South African languages has the greatest amount of HLT activity (highest final HLT index score) but in comparison to the average HLT activity of other world languages Afrikaans is still in the infancy of its HLT development. </a:t>
            </a:r>
          </a:p>
          <a:p>
            <a:pPr eaLnBrk="1" hangingPunct="1">
              <a:lnSpc>
                <a:spcPct val="80000"/>
              </a:lnSpc>
            </a:pPr>
            <a:endParaRPr lang="en-GB" sz="800" smtClean="0"/>
          </a:p>
          <a:p>
            <a:pPr eaLnBrk="1" hangingPunct="1">
              <a:lnSpc>
                <a:spcPct val="80000"/>
              </a:lnSpc>
            </a:pPr>
            <a:r>
              <a:rPr lang="en-GB" sz="800" smtClean="0"/>
              <a:t>As can be observed from figure 5.30, within the data category ‘multilingual text corpora: aligned’ have the highest final HLT index score (which implies the greatest quantity of mature and accessible activities), followed by lexica and so forth. In general it can be seen that speech data resources (in red) are have less activity as compared to text resources (in blue). The figure also reveals that though there maybe activity in many of the data category’s sub-categories (e.g. ‘semantic networks and formalised grammars’), however it may be very small (implying less maturity and accessibility) or does not exist for all of the languages. </a:t>
            </a:r>
          </a:p>
          <a:p>
            <a:pPr eaLnBrk="1" hangingPunct="1">
              <a:lnSpc>
                <a:spcPct val="80000"/>
              </a:lnSpc>
            </a:pPr>
            <a:endParaRPr lang="en-GB" sz="800" smtClean="0"/>
          </a:p>
          <a:p>
            <a:pPr eaLnBrk="1" hangingPunct="1">
              <a:lnSpc>
                <a:spcPct val="80000"/>
              </a:lnSpc>
            </a:pPr>
            <a:r>
              <a:rPr lang="en-GB" sz="800" smtClean="0"/>
              <a:t>A similar activity summary analysis was performed for the HLT modules and is shown in figure 5.31. This reveals that the largest amount of activity is in the field (item grouping) of ‘morphological analysis’ in Afrikaans as well as in text-based tools and speech-based tools which are language independent. In general there is some medium scale activities in the basic HLT modules for both the text (in blue) and speech (in red) domains; for example; grapheme to phoneme converters, text processing, morphological analysis and basic speech recognition, text to speech respectively. Whilst the more advanced HLT modules are mostly non-existent or are barely available for a few languages or with very small activity. </a:t>
            </a:r>
          </a:p>
          <a:p>
            <a:pPr eaLnBrk="1" hangingPunct="1">
              <a:lnSpc>
                <a:spcPct val="80000"/>
              </a:lnSpc>
            </a:pPr>
            <a:r>
              <a:rPr lang="en-GB" sz="800" smtClean="0"/>
              <a:t>Figure 5.32 illustrates the activity summary analysis for text (in blue) and speech (in red) HLT applications. The greatest quantity of activity (more mature and accessible) is in the reference works (text) for Afrikaans and English as well as in telephony-based services in English. There is some medium scale activity in the document production, translation, CALL areas and accessibility for the text and speech domains respectively. A number of speech based applications have very few activities in English, Afrikaans and IsiXhosa, since these applications are in their early development phases</a:t>
            </a:r>
          </a:p>
          <a:p>
            <a:pPr eaLnBrk="1" hangingPunct="1">
              <a:lnSpc>
                <a:spcPct val="80000"/>
              </a:lnSpc>
            </a:pPr>
            <a:r>
              <a:rPr lang="en-GB" sz="800" smtClean="0"/>
              <a:t>In conclusion, the ‘maturity index’, ‘accessibility index’, ‘final HLT index’ and the ‘comparative HLT activity’ analysis present complementary perspectives to the HLT role-players and stakeholders for evaluating the status of the South African official languages. It was found that Afrikaans leads the HLT development, followed by English (South African), thereafter with isiZulu, isiXhosa, Sepedi, Setswana, Sesotho with almost similar development and finally Tshivenda, Siswati, isiNdebele and Xitsonga which have the least HLT development. Nonetheless, it is crucial to note that whilst Afrikaans and English may be leading in comparison to average HLT development of other world languages their activity is still in the very basic stages with barely any work in the advanced HLT areas (this is confirmed by the results in tables 5.30, 5.31 and 5.32).</a:t>
            </a:r>
          </a:p>
          <a:p>
            <a:pPr eaLnBrk="1" hangingPunct="1">
              <a:lnSpc>
                <a:spcPct val="80000"/>
              </a:lnSpc>
            </a:pPr>
            <a:endParaRPr lang="en-GB" sz="800" smtClean="0"/>
          </a:p>
          <a:p>
            <a:pPr eaLnBrk="1" hangingPunct="1">
              <a:lnSpc>
                <a:spcPct val="80000"/>
              </a:lnSpc>
            </a:pPr>
            <a:r>
              <a:rPr lang="en-GB" smtClean="0"/>
              <a:t>Similar to the above results and representations, we have also developed a maturity index, an accessibility index, a detailed HLT inventory analysis (per sub-category within data, modules, applications), and a gap analysis on the current state versus the preliminary priorities (see Sharma (2009) for comprehensive details). </a:t>
            </a:r>
          </a:p>
          <a:p>
            <a:pPr eaLnBrk="1" hangingPunct="1">
              <a:lnSpc>
                <a:spcPct val="80000"/>
              </a:lnSpc>
            </a:pPr>
            <a:r>
              <a:rPr lang="en-GB" smtClean="0"/>
              <a:t>Based on these, </a:t>
            </a:r>
            <a:r>
              <a:rPr lang="en-GB" b="1" smtClean="0"/>
              <a:t>our over-all impression of the South African HLT landscape is that very few basic LRs and applications exist across all eleven languages; it is especially the four smallest languages that lag far behind in terms of HLT development. It is also clear that there are a great many areas that lie fallow in terms of the variety, number and maturity of items, especially compared to other world languages. </a:t>
            </a:r>
            <a:endParaRPr lang="en-GB" sz="800"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p:spPr>
        <p:txBody>
          <a:bodyPr/>
          <a:lstStyle/>
          <a:p>
            <a:fld id="{D889B6BE-33EB-4C58-9605-996969A79BDD}" type="slidenum">
              <a:rPr lang="en-GB" smtClean="0"/>
              <a:pPr/>
              <a:t>51</a:t>
            </a:fld>
            <a:endParaRPr lang="en-GB" smtClean="0"/>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xfrm>
            <a:off x="914400" y="4343400"/>
            <a:ext cx="5029200" cy="4114800"/>
          </a:xfrm>
          <a:noFill/>
          <a:ln/>
        </p:spPr>
        <p:txBody>
          <a:bodyPr/>
          <a:lstStyle/>
          <a:p>
            <a:r>
              <a:rPr lang="en-US" smtClean="0"/>
              <a:t>The HLT Component Index provides an alternative perspective on the quantity of activity taking place within each of the data, modules, and applications on a HLT component grouping level (e.g. pronunciation resources) and is calculated as follows: </a:t>
            </a:r>
            <a:endParaRPr lang="en-GB" smtClean="0"/>
          </a:p>
          <a:p>
            <a:r>
              <a:rPr lang="en-US" smtClean="0"/>
              <a:t> </a:t>
            </a:r>
            <a:endParaRPr lang="en-GB" smtClean="0"/>
          </a:p>
          <a:p>
            <a:r>
              <a:rPr lang="en-US" smtClean="0"/>
              <a:t>HLT Component Index =      Maturity Index (per item grouping) + </a:t>
            </a:r>
            <a:endParaRPr lang="en-GB" smtClean="0"/>
          </a:p>
          <a:p>
            <a:r>
              <a:rPr lang="en-US" smtClean="0"/>
              <a:t>                                               Accessibility Index (per item grouping)                                          (5)</a:t>
            </a:r>
            <a:endParaRPr lang="en-GB" smtClean="0"/>
          </a:p>
          <a:p>
            <a:r>
              <a:rPr lang="en-US" smtClean="0"/>
              <a:t> </a:t>
            </a:r>
            <a:endParaRPr lang="en-GB" smtClean="0"/>
          </a:p>
          <a:p>
            <a:r>
              <a:rPr lang="en-US" smtClean="0"/>
              <a:t>The HLT Component Indexes for all languages are plotted in a grid using a bubble plot (figures 3, 4 and 5). The value of the HLT Component Index for a particular component grouping determines the size of the bubble i.e. the higher the index the larger the bubble. However, it is important to note that the size of the bubbles plotted within a plot is proportional to the highest value of the HLT Component Index within the entire plot. Thus, this index provides a relative comparison of the HLT activity within the various groupings of data, modules or applications within a single plot, as opposed to an absolute comparison of languages. </a:t>
            </a:r>
            <a:endParaRPr lang="en-GB" smtClean="0"/>
          </a:p>
          <a:p>
            <a:r>
              <a:rPr lang="en-US" smtClean="0"/>
              <a:t> </a:t>
            </a:r>
            <a:endParaRPr lang="en-GB" smtClean="0"/>
          </a:p>
          <a:p>
            <a:r>
              <a:rPr lang="en-GB" smtClean="0"/>
              <a:t>Figure 3 depicts the plot for the HLT Component Indexes for data, where aligned multilingual text corpora have the highest HLT component index score (which implies the greatest quantity of mature and accessible activities), followed by ‘lexica’ and so forth. In general it can be seen that speech data resources (in red) have less activity compared to text resources (in blue). The figure also reveals that although there may be activity in many of the data sub-categories (e.g. ‘semantic networks and formalised grammars’), it is very small (implying less maturity and accessibility) or does not exist across all the languages. </a:t>
            </a:r>
          </a:p>
          <a:p>
            <a:r>
              <a:rPr lang="en-US" smtClean="0"/>
              <a:t>The Maturity Index and Accessibility Index used here are calculated for each grouping of HLT components within data, modules and applications, for example, lexica, corpora, morphological analysis, translation, etc. </a:t>
            </a:r>
            <a:endParaRPr lang="en-GB" smtClean="0"/>
          </a:p>
          <a:p>
            <a:r>
              <a:rPr lang="en-US" smtClean="0"/>
              <a:t> </a:t>
            </a:r>
            <a:endParaRPr lang="en-GB" smtClean="0"/>
          </a:p>
          <a:p>
            <a:pPr eaLnBrk="1" hangingPunct="1">
              <a:lnSpc>
                <a:spcPct val="80000"/>
              </a:lnSpc>
            </a:pPr>
            <a:endParaRPr lang="en-GB" smtClean="0"/>
          </a:p>
          <a:p>
            <a:pPr eaLnBrk="1" hangingPunct="1">
              <a:lnSpc>
                <a:spcPct val="80000"/>
              </a:lnSpc>
            </a:pPr>
            <a:r>
              <a:rPr lang="en-US" smtClean="0"/>
              <a:t>The HLT Component Index also allows HLT practitioners to ascertain areas where further work is required across the different languages. Figure 4 represents the plot of the HLT Component Indexes for modules. For example, from this figure, a funding agency could deduce that money should rather be invested in, for example, syntactic analysis, than in grapheme-to-phoneme conversion; or that special attention should be given to morphological analysis of Sesotho, Xitsonga and Tshivenda. It should be noted that the relative size of a bubble does not necessarily indicate that technologies in that component grouping or for that language is mature in itself (in comparison to maturity of HLT in the developed world) – it is rather an indication of the status of HLT activity within the South African languages relative to each other (and also not relative to other world languages).</a:t>
            </a:r>
            <a:endParaRPr lang="en-GB" smtClean="0"/>
          </a:p>
          <a:p>
            <a:pPr eaLnBrk="1" hangingPunct="1">
              <a:lnSpc>
                <a:spcPct val="80000"/>
              </a:lnSpc>
            </a:pPr>
            <a:endParaRPr lang="en-US" smtClean="0"/>
          </a:p>
          <a:p>
            <a:r>
              <a:rPr lang="en-GB" smtClean="0"/>
              <a:t>Figure 4 reveals that the largest amount of activity is in the field of ‘morphological analysis’ in Afrikaans, as well as in text-based and speech-based tools which are language-independent. In general there is some medium-scale activity in the basic HLT modules for both the text (in blue) and speech (in red) domains, such as grapheme-to-phoneme converters, text processing, morphological analysis, speech recognition, and text-to-speech respectively, whilst the more advanced HLT modules are mostly non-existent or are barely available for a few languages or with very little activity. </a:t>
            </a:r>
          </a:p>
          <a:p>
            <a:r>
              <a:rPr lang="en-GB" smtClean="0"/>
              <a:t> </a:t>
            </a:r>
          </a:p>
          <a:p>
            <a:r>
              <a:rPr lang="en-GB" smtClean="0"/>
              <a:t>Figure 5 illustrates the HLT Component Indexes for text (in blue) and speech (in red) applications. The greatest quantity of activity (more mature and accessible) is in the reference works (text) for Afrikaans and English, as well as in telephony-based services in English. There is some medium-scale activity in the document production, translation, CALL, and accessibility areas for the text and speech domains respectively. A number of speech-based applications have very few activities in English, Afrikaans and IsiXhosa, since these applications are in their early development phases. </a:t>
            </a:r>
          </a:p>
          <a:p>
            <a:pPr eaLnBrk="1" hangingPunct="1">
              <a:lnSpc>
                <a:spcPct val="80000"/>
              </a:lnSpc>
            </a:pPr>
            <a:endParaRPr lang="en-GB" smtClean="0"/>
          </a:p>
          <a:p>
            <a:pPr eaLnBrk="1" hangingPunct="1">
              <a:lnSpc>
                <a:spcPct val="80000"/>
              </a:lnSpc>
            </a:pPr>
            <a:endParaRPr lang="en-GB" smtClean="0"/>
          </a:p>
          <a:p>
            <a:pPr eaLnBrk="1" hangingPunct="1">
              <a:lnSpc>
                <a:spcPct val="80000"/>
              </a:lnSpc>
            </a:pPr>
            <a:endParaRPr lang="en-GB" smtClean="0"/>
          </a:p>
          <a:p>
            <a:pPr eaLnBrk="1" hangingPunct="1">
              <a:lnSpc>
                <a:spcPct val="80000"/>
              </a:lnSpc>
            </a:pPr>
            <a:endParaRPr lang="en-GB" smtClean="0"/>
          </a:p>
          <a:p>
            <a:pPr eaLnBrk="1" hangingPunct="1">
              <a:lnSpc>
                <a:spcPct val="80000"/>
              </a:lnSpc>
            </a:pPr>
            <a:r>
              <a:rPr lang="en-GB" smtClean="0"/>
              <a:t>Secondly, we also conducted an activity summary analysis that provides an alternative perspective of the </a:t>
            </a:r>
            <a:r>
              <a:rPr lang="en-GB" b="1" smtClean="0"/>
              <a:t>quantity of activity taking place within each of the data, modules, and applications categories on a topical/area level;</a:t>
            </a:r>
            <a:r>
              <a:rPr lang="en-GB" smtClean="0"/>
              <a:t> this </a:t>
            </a:r>
            <a:r>
              <a:rPr lang="en-GB" b="1" smtClean="0"/>
              <a:t>allows HLT practitioners to ascertain areas where further work is required across the different languages.</a:t>
            </a:r>
            <a:r>
              <a:rPr lang="en-GB" smtClean="0"/>
              <a:t> Figure 2 represents the results of the activity summary analysis for modules. In interpreting Figure 2, it is important to note that the size of the bubbles plotted is proportional to the highest value of the final HLT index within the entire modules category . </a:t>
            </a:r>
          </a:p>
          <a:p>
            <a:pPr eaLnBrk="1" hangingPunct="1">
              <a:lnSpc>
                <a:spcPct val="80000"/>
              </a:lnSpc>
            </a:pPr>
            <a:r>
              <a:rPr lang="en-GB" smtClean="0"/>
              <a:t>Thus, the </a:t>
            </a:r>
            <a:r>
              <a:rPr lang="en-GB" b="1" smtClean="0"/>
              <a:t>activity summary analysis provides a relative comparison of the HLT activity within the various kinds of modules, as opposed to an absolute comparison of languages.</a:t>
            </a:r>
            <a:r>
              <a:rPr lang="en-GB" smtClean="0"/>
              <a:t> For example, from Figure 2 a funding agency could deduce that money should rather be invested in, for example, syntactic analysis, than in grapheme-to-phoneme conversion; or that special attention should be given to morphological analysis of Sesotho, Xitsonga and Tshivenda. </a:t>
            </a:r>
            <a:r>
              <a:rPr lang="en-GB" b="1" smtClean="0"/>
              <a:t>It should be noted that the relative size of a bubble does not necessarily indicate that technologies in that section or for that language is mature – it is merely an indication of technologies and languages relative to each other (and also not relative to other world languages).</a:t>
            </a:r>
          </a:p>
          <a:p>
            <a:pPr eaLnBrk="1" hangingPunct="1">
              <a:lnSpc>
                <a:spcPct val="80000"/>
              </a:lnSpc>
            </a:pPr>
            <a:endParaRPr lang="en-GB" b="1" smtClean="0"/>
          </a:p>
          <a:p>
            <a:pPr eaLnBrk="1" hangingPunct="1">
              <a:lnSpc>
                <a:spcPct val="80000"/>
              </a:lnSpc>
            </a:pPr>
            <a:r>
              <a:rPr lang="en-GB" sz="800" smtClean="0"/>
              <a:t>Figure 5.30 depicts the summary of HLT activity for ‘Data’, which is based on the ‘Final HLT Index’ scores derived for item groupings of sub-categories within the Data category (in Appendix D). The HLT activity summary approach provides an alternative perspective of the quantity and quality of the activity taking place within the ‘Data’ category on a topical/area level, thus allowing HLT practitioners to ascertain areas where further work is required across the different languages. In the interpretation of this figure, it is important to note that the size of the bubbles plotted is proportional to the highest value of the final HLT index within the entire data category. Thus, the activity summary analysis provides a relative comparison of the HLT activity within the Data category in the different languages as opposed to an absolute comparison. Hence, for example, whilst Afrikaans when compared to other South African languages has the greatest amount of HLT activity (highest final HLT index score) but in comparison to the average HLT activity of other world languages Afrikaans is still in the infancy of its HLT development. </a:t>
            </a:r>
          </a:p>
          <a:p>
            <a:pPr eaLnBrk="1" hangingPunct="1">
              <a:lnSpc>
                <a:spcPct val="80000"/>
              </a:lnSpc>
            </a:pPr>
            <a:endParaRPr lang="en-GB" sz="800" smtClean="0"/>
          </a:p>
          <a:p>
            <a:pPr eaLnBrk="1" hangingPunct="1">
              <a:lnSpc>
                <a:spcPct val="80000"/>
              </a:lnSpc>
            </a:pPr>
            <a:r>
              <a:rPr lang="en-GB" sz="800" smtClean="0"/>
              <a:t>As can be observed from figure 5.30, within the data category ‘multilingual text corpora: aligned’ have the highest final HLT index score (which implies the greatest quantity of mature and accessible activities), followed by lexica and so forth. In general it can be seen that speech data resources (in red) are have less activity as compared to text resources (in blue). The figure also reveals that though there maybe activity in many of the data category’s sub-categories (e.g. ‘semantic networks and formalised grammars’), however it may be very small (implying less maturity and accessibility) or does not exist for all of the languages. </a:t>
            </a:r>
          </a:p>
          <a:p>
            <a:pPr eaLnBrk="1" hangingPunct="1">
              <a:lnSpc>
                <a:spcPct val="80000"/>
              </a:lnSpc>
            </a:pPr>
            <a:endParaRPr lang="en-GB" sz="800" smtClean="0"/>
          </a:p>
          <a:p>
            <a:pPr eaLnBrk="1" hangingPunct="1">
              <a:lnSpc>
                <a:spcPct val="80000"/>
              </a:lnSpc>
            </a:pPr>
            <a:r>
              <a:rPr lang="en-GB" sz="800" smtClean="0"/>
              <a:t>A similar activity summary analysis was performed for the HLT modules and is shown in figure 5.31. This reveals that the largest amount of activity is in the field (item grouping) of ‘morphological analysis’ in Afrikaans as well as in text-based tools and speech-based tools which are language independent. In general there is some medium scale activities in the basic HLT modules for both the text (in blue) and speech (in red) domains; for example; grapheme to phoneme converters, text processing, morphological analysis and basic speech recognition, text to speech respectively. Whilst the more advanced HLT modules are mostly non-existent or are barely available for a few languages or with very small activity. </a:t>
            </a:r>
          </a:p>
          <a:p>
            <a:pPr eaLnBrk="1" hangingPunct="1">
              <a:lnSpc>
                <a:spcPct val="80000"/>
              </a:lnSpc>
            </a:pPr>
            <a:r>
              <a:rPr lang="en-GB" sz="800" smtClean="0"/>
              <a:t>Figure 5.32 illustrates the activity summary analysis for text (in blue) and speech (in red) HLT applications. The greatest quantity of activity (more mature and accessible) is in the reference works (text) for Afrikaans and English as well as in telephony-based services in English. There is some medium scale activity in the document production, translation, CALL areas and accessibility for the text and speech domains respectively. A number of speech based applications have very few activities in English, Afrikaans and IsiXhosa, since these applications are in their early development phases</a:t>
            </a:r>
          </a:p>
          <a:p>
            <a:pPr eaLnBrk="1" hangingPunct="1">
              <a:lnSpc>
                <a:spcPct val="80000"/>
              </a:lnSpc>
            </a:pPr>
            <a:r>
              <a:rPr lang="en-GB" sz="800" smtClean="0"/>
              <a:t>In conclusion, the ‘maturity index’, ‘accessibility index’, ‘final HLT index’ and the ‘comparative HLT activity’ analysis present complementary perspectives to the HLT role-players and stakeholders for evaluating the status of the South African official languages. It was found that Afrikaans leads the HLT development, followed by English (South African), thereafter with isiZulu, isiXhosa, Sepedi, Setswana, Sesotho with almost similar development and finally Tshivenda, Siswati, isiNdebele and Xitsonga which have the least HLT development. Nonetheless, it is crucial to note that whilst Afrikaans and English may be leading in comparison to average HLT development of other world languages their activity is still in the very basic stages with barely any work in the advanced HLT areas (this is confirmed by the results in tables 5.30, 5.31 and 5.32).</a:t>
            </a:r>
          </a:p>
          <a:p>
            <a:pPr eaLnBrk="1" hangingPunct="1">
              <a:lnSpc>
                <a:spcPct val="80000"/>
              </a:lnSpc>
            </a:pPr>
            <a:endParaRPr lang="en-GB" sz="800" smtClean="0"/>
          </a:p>
          <a:p>
            <a:pPr eaLnBrk="1" hangingPunct="1">
              <a:lnSpc>
                <a:spcPct val="80000"/>
              </a:lnSpc>
            </a:pPr>
            <a:r>
              <a:rPr lang="en-GB" smtClean="0"/>
              <a:t>Similar to the above results and representations, we have also developed a maturity index, an accessibility index, a detailed HLT inventory analysis (per sub-category within data, modules, applications), and a gap analysis on the current state versus the preliminary priorities (see Sharma (2009) for comprehensive details). </a:t>
            </a:r>
          </a:p>
          <a:p>
            <a:pPr eaLnBrk="1" hangingPunct="1">
              <a:lnSpc>
                <a:spcPct val="80000"/>
              </a:lnSpc>
            </a:pPr>
            <a:r>
              <a:rPr lang="en-GB" smtClean="0"/>
              <a:t>Based on these, </a:t>
            </a:r>
            <a:r>
              <a:rPr lang="en-GB" b="1" smtClean="0"/>
              <a:t>our over-all impression of the South African HLT landscape is that very few basic LRs and applications exist across all eleven languages; it is especially the four smallest languages that lag far behind in terms of HLT development. It is also clear that there are a great many areas that lie fallow in terms of the variety, number and maturity of items, especially compared to other world languages. </a:t>
            </a:r>
            <a:endParaRPr lang="en-GB" sz="800"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p:spPr>
        <p:txBody>
          <a:bodyPr/>
          <a:lstStyle/>
          <a:p>
            <a:fld id="{85464497-3DFE-42E4-8761-B2689875C47C}" type="slidenum">
              <a:rPr lang="en-GB" smtClean="0"/>
              <a:pPr/>
              <a:t>52</a:t>
            </a:fld>
            <a:endParaRPr lang="en-GB" smtClean="0"/>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xfrm>
            <a:off x="914400" y="4343400"/>
            <a:ext cx="5029200" cy="4114800"/>
          </a:xfrm>
          <a:noFill/>
          <a:ln/>
        </p:spPr>
        <p:txBody>
          <a:bodyPr/>
          <a:lstStyle/>
          <a:p>
            <a:pPr eaLnBrk="1" hangingPunct="1"/>
            <a:r>
              <a:rPr lang="en-GB" dirty="0" smtClean="0"/>
              <a:t>The final inventory criteria framework described above the basis for the HLT audit questionnaire which gathered data on all 11 official languages of SA. Prior to roll-out the questionnaire was piloted with a few HLT experts, an exercise that helped to identify fields which could potentially be easily misinterpreted. To further aid participants (and stimulate response rate) example entries which illustrated how to record information for a HLT component, were provided for each category (data, modules, applications).</a:t>
            </a:r>
          </a:p>
          <a:p>
            <a:pPr eaLnBrk="1" hangingPunct="1"/>
            <a:r>
              <a:rPr lang="en-GB" dirty="0" smtClean="0"/>
              <a:t>The South African HLT audit questionnaire was circulated in an electronic format amongst the identified major HLT players in the country. Organisations approached were classified as primary and secondary participants, in terms of their core HLT related activities. We contacted 15 primary organisations (universities, science councils, companies) and 12 secondary (national lexicography units, government departments) and received responses from 12 and 4 of these respectively. </a:t>
            </a:r>
          </a:p>
          <a:p>
            <a:pPr eaLnBrk="1" hangingPunct="1"/>
            <a:endParaRPr lang="en-GB" dirty="0" smtClean="0"/>
          </a:p>
          <a:p>
            <a:pPr eaLnBrk="1" hangingPunct="1"/>
            <a:r>
              <a:rPr lang="en-GB" dirty="0" smtClean="0"/>
              <a:t>The audit questionnaire was sent to all major HLT role-players in the country. Organisations approached were classified as primary or secondary participants, based on their historical core HLT competence in R&amp;D (see Table 1). Participants were sent a list of the HLT components identified at their institution (as identified in the high-level inventory), and were requested to fill out all sections, and indicate its details for all eleven languages. All primary participants were paid a minimal honorarium to compensate for the considerable effort that was required from them.</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a:noFill/>
        </p:spPr>
        <p:txBody>
          <a:bodyPr/>
          <a:lstStyle/>
          <a:p>
            <a:fld id="{4BD5C766-B11B-4F65-B847-61656F256F17}" type="slidenum">
              <a:rPr lang="en-GB" smtClean="0"/>
              <a:pPr/>
              <a:t>53</a:t>
            </a:fld>
            <a:endParaRPr lang="en-GB" smtClean="0"/>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xfrm>
            <a:off x="914400" y="4343400"/>
            <a:ext cx="5029200" cy="4114800"/>
          </a:xfrm>
          <a:noFill/>
          <a:ln/>
        </p:spPr>
        <p:txBody>
          <a:bodyPr/>
          <a:lstStyle/>
          <a:p>
            <a:pPr eaLnBrk="1" hangingPunct="1">
              <a:lnSpc>
                <a:spcPct val="80000"/>
              </a:lnSpc>
            </a:pPr>
            <a:r>
              <a:rPr lang="en-GB" sz="800" dirty="0" smtClean="0"/>
              <a:t>gap analysis reveals that although all of the data resources identified as priority 1 are somewhat existent, </a:t>
            </a:r>
            <a:r>
              <a:rPr lang="en-GB" sz="800" b="1" dirty="0" smtClean="0"/>
              <a:t>many of them have restricted use due to insufficient maturity or accessibility (level B) and are not always available for all languages.</a:t>
            </a:r>
            <a:r>
              <a:rPr lang="en-GB" sz="800" dirty="0" smtClean="0"/>
              <a:t> </a:t>
            </a:r>
            <a:r>
              <a:rPr lang="en-GB" sz="800" b="1" dirty="0" smtClean="0"/>
              <a:t>In terms of the majority of the core modules (in priority 1) although somewhat existent are only available for one or a few languages and in most cases are of level B or the         category and approximately a third of the priority 1 modules are completely non-existent. </a:t>
            </a:r>
          </a:p>
          <a:p>
            <a:pPr eaLnBrk="1" hangingPunct="1">
              <a:lnSpc>
                <a:spcPct val="80000"/>
              </a:lnSpc>
            </a:pPr>
            <a:r>
              <a:rPr lang="en-GB" sz="800" dirty="0" smtClean="0"/>
              <a:t>For the text applications, proofing/authoring tools seem to be adequately addressed, translation related applications are still in the early exploratory stages and information management related applications (retrieval and extraction) are non-existent. </a:t>
            </a:r>
          </a:p>
          <a:p>
            <a:pPr eaLnBrk="1" hangingPunct="1">
              <a:lnSpc>
                <a:spcPct val="80000"/>
              </a:lnSpc>
            </a:pPr>
            <a:r>
              <a:rPr lang="en-GB" sz="800" dirty="0" smtClean="0"/>
              <a:t>Figure 5.34 depicts the gap analysis for priority 2 and 3 data, modules and applications. The general trend found in priority 1 </a:t>
            </a:r>
            <a:r>
              <a:rPr lang="en-GB" sz="800" dirty="0" err="1" smtClean="0"/>
              <a:t>LRs</a:t>
            </a:r>
            <a:r>
              <a:rPr lang="en-GB" sz="800" dirty="0" smtClean="0"/>
              <a:t> is further magnified in the priority 2 and 3 scenarios where most items are non-existent </a:t>
            </a:r>
            <a:r>
              <a:rPr lang="en-GB" sz="800" b="1" dirty="0" smtClean="0"/>
              <a:t>and if somewhat existent they are of a very basic nature (level B).</a:t>
            </a:r>
            <a:r>
              <a:rPr lang="en-GB" sz="800" dirty="0" smtClean="0"/>
              <a:t> These findings highlight that the </a:t>
            </a:r>
            <a:r>
              <a:rPr lang="en-GB" sz="800" b="1" dirty="0" smtClean="0"/>
              <a:t>majority of the activities in text-based HLT in South Africa are currently focussed on building basic and core </a:t>
            </a:r>
            <a:r>
              <a:rPr lang="en-GB" sz="800" b="1" dirty="0" err="1" smtClean="0"/>
              <a:t>LRs</a:t>
            </a:r>
            <a:r>
              <a:rPr lang="en-GB" sz="800" b="1" dirty="0" smtClean="0"/>
              <a:t> and applications (priority 1) and not so much advanced </a:t>
            </a:r>
            <a:r>
              <a:rPr lang="en-GB" sz="800" b="1" dirty="0" err="1" smtClean="0"/>
              <a:t>LRs</a:t>
            </a:r>
            <a:r>
              <a:rPr lang="en-GB" sz="800" b="1" dirty="0" smtClean="0"/>
              <a:t> and applications (priority 2 and 3). </a:t>
            </a:r>
          </a:p>
          <a:p>
            <a:pPr eaLnBrk="1" hangingPunct="1">
              <a:lnSpc>
                <a:spcPct val="80000"/>
              </a:lnSpc>
            </a:pPr>
            <a:endParaRPr lang="en-GB" sz="800" b="1" dirty="0" smtClean="0"/>
          </a:p>
          <a:p>
            <a:pPr eaLnBrk="1" hangingPunct="1">
              <a:lnSpc>
                <a:spcPct val="80000"/>
              </a:lnSpc>
            </a:pPr>
            <a:r>
              <a:rPr lang="en-GB" sz="800" dirty="0" smtClean="0"/>
              <a:t>A similar gap analysis was performed for speech-based HLT components across all 11 languages and is illustrated in figure 5.35 for priority 1 HLT speech components. In slight contrast to the text domain, </a:t>
            </a:r>
            <a:r>
              <a:rPr lang="en-GB" sz="800" b="1" dirty="0" smtClean="0"/>
              <a:t>majority of priority 1 data resources and speech modules; such as pronunciation dictionaries, speech recognition and text-to-speech (TTS) technologies; exist, though mostly in a very basic state.</a:t>
            </a:r>
            <a:r>
              <a:rPr lang="en-GB" sz="800" dirty="0" smtClean="0"/>
              <a:t> This is as a result of a </a:t>
            </a:r>
            <a:r>
              <a:rPr lang="en-GB" sz="800" b="1" dirty="0" smtClean="0"/>
              <a:t>large, government sponsored three-year project in this domain which has recently made these basic speech domain modules and data available</a:t>
            </a:r>
            <a:r>
              <a:rPr lang="en-GB" sz="800" dirty="0" smtClean="0"/>
              <a:t>. However, a significant number of core data and modules – such as the more advanced speech recognition and TTS related modules – are still non-existent across the 11 languages. Telephony-based services (IVR/SDS) is the only priority 1 speech application that has some significant activity (though not equally so in all languages), other applications such as accessibility and audio search are in their very early stages, whilst priority 1 applications like audio management and computer assisted language learning (CALL) are non-existent. </a:t>
            </a:r>
          </a:p>
          <a:p>
            <a:pPr eaLnBrk="1" hangingPunct="1">
              <a:lnSpc>
                <a:spcPct val="80000"/>
              </a:lnSpc>
            </a:pPr>
            <a:r>
              <a:rPr lang="en-GB" sz="800" dirty="0" smtClean="0"/>
              <a:t>In terms of priority 2 and 3 </a:t>
            </a:r>
            <a:r>
              <a:rPr lang="en-GB" sz="800" dirty="0" err="1" smtClean="0"/>
              <a:t>LRs</a:t>
            </a:r>
            <a:r>
              <a:rPr lang="en-GB" sz="800" dirty="0" smtClean="0"/>
              <a:t> and applications a similar scenario as with text-based HLT is observed; many items are non-existent and where an HLT item does exist, it is only in a few languages or in early stages of its development. </a:t>
            </a:r>
            <a:r>
              <a:rPr lang="en-GB" sz="800" b="1" dirty="0" smtClean="0"/>
              <a:t>In terms of the speech domain, it should be noted that some core (priority 1) data and modules (e.g. basic speech recognition, text-to-speech and speech corpora) have only recently come into existence, thus the activities under this domain are still very much in their formative years. </a:t>
            </a:r>
          </a:p>
          <a:p>
            <a:pPr eaLnBrk="1" hangingPunct="1">
              <a:lnSpc>
                <a:spcPct val="80000"/>
              </a:lnSpc>
            </a:pPr>
            <a:endParaRPr lang="en-GB" sz="800" b="1" dirty="0" smtClean="0"/>
          </a:p>
          <a:p>
            <a:pPr eaLnBrk="1" hangingPunct="1">
              <a:lnSpc>
                <a:spcPct val="80000"/>
              </a:lnSpc>
            </a:pPr>
            <a:r>
              <a:rPr lang="en-GB" sz="800" dirty="0" smtClean="0"/>
              <a:t>Across both speech and text-based HLT the per-language gap analysis of the HLT inventory reveals that: </a:t>
            </a:r>
          </a:p>
          <a:p>
            <a:pPr eaLnBrk="1" hangingPunct="1">
              <a:lnSpc>
                <a:spcPct val="80000"/>
              </a:lnSpc>
            </a:pPr>
            <a:r>
              <a:rPr lang="en-GB" sz="800" b="1" dirty="0" smtClean="0"/>
              <a:t>Many of the core data and modules (priority 1 </a:t>
            </a:r>
            <a:r>
              <a:rPr lang="en-GB" sz="800" b="1" dirty="0" err="1" smtClean="0"/>
              <a:t>LRs</a:t>
            </a:r>
            <a:r>
              <a:rPr lang="en-GB" sz="800" b="1" dirty="0" smtClean="0"/>
              <a:t>) required are non-existent and if existent are of a very basic nature (in terms of maturity, accessibility and quality). </a:t>
            </a:r>
          </a:p>
          <a:p>
            <a:pPr eaLnBrk="1" hangingPunct="1">
              <a:lnSpc>
                <a:spcPct val="80000"/>
              </a:lnSpc>
            </a:pPr>
            <a:r>
              <a:rPr lang="en-GB" sz="800" b="1" dirty="0" smtClean="0"/>
              <a:t>Many African languages lag far behind although some of the more popular African languages such as IsiZulu, IsiXhosa, Setswana, Sesotho and </a:t>
            </a:r>
            <a:r>
              <a:rPr lang="en-GB" sz="800" b="1" dirty="0" err="1" smtClean="0"/>
              <a:t>Sepedi</a:t>
            </a:r>
            <a:r>
              <a:rPr lang="en-GB" sz="800" b="1" dirty="0" smtClean="0"/>
              <a:t> have more advancement in terms of HLT development. </a:t>
            </a:r>
          </a:p>
          <a:p>
            <a:pPr eaLnBrk="1" hangingPunct="1">
              <a:lnSpc>
                <a:spcPct val="80000"/>
              </a:lnSpc>
            </a:pPr>
            <a:endParaRPr lang="en-GB" sz="800" b="1" dirty="0"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p:spPr>
        <p:txBody>
          <a:bodyPr/>
          <a:lstStyle/>
          <a:p>
            <a:fld id="{85464497-3DFE-42E4-8761-B2689875C47C}" type="slidenum">
              <a:rPr lang="en-GB" smtClean="0"/>
              <a:pPr/>
              <a:t>54</a:t>
            </a:fld>
            <a:endParaRPr lang="en-GB" smtClean="0"/>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xfrm>
            <a:off x="914400" y="4343400"/>
            <a:ext cx="5029200" cy="4114800"/>
          </a:xfrm>
          <a:noFill/>
          <a:ln/>
        </p:spPr>
        <p:txBody>
          <a:bodyPr/>
          <a:lstStyle/>
          <a:p>
            <a:pPr eaLnBrk="1" hangingPunct="1"/>
            <a:r>
              <a:rPr lang="en-GB" dirty="0" smtClean="0"/>
              <a:t>The final inventory criteria framework described above the basis for the HLT audit questionnaire which gathered data on all 11 official languages of SA. Prior to roll-out the questionnaire was piloted with a few HLT experts, an exercise that helped to identify fields which could potentially be easily misinterpreted. To further aid participants (and stimulate response rate) example entries which illustrated how to record information for a HLT component, were provided for each category (data, modules, applications).</a:t>
            </a:r>
          </a:p>
          <a:p>
            <a:pPr eaLnBrk="1" hangingPunct="1"/>
            <a:r>
              <a:rPr lang="en-GB" dirty="0" smtClean="0"/>
              <a:t>The South African HLT audit questionnaire was circulated in an electronic format amongst the identified major HLT players in the country. Organisations approached were classified as primary and secondary participants, in terms of their core HLT related activities. We contacted 15 primary organisations (universities, science councils, companies) and 12 secondary (national lexicography units, government departments) and received responses from 12 and 4 of these respectively. </a:t>
            </a:r>
          </a:p>
          <a:p>
            <a:pPr eaLnBrk="1" hangingPunct="1"/>
            <a:endParaRPr lang="en-GB" dirty="0" smtClean="0"/>
          </a:p>
          <a:p>
            <a:pPr eaLnBrk="1" hangingPunct="1"/>
            <a:r>
              <a:rPr lang="en-GB" dirty="0" smtClean="0"/>
              <a:t>The audit questionnaire was sent to all major HLT role-players in the country. Organisations approached were classified as primary or secondary participants, based on their historical core HLT competence in R&amp;D (see Table 1). Participants were sent a list of the HLT components identified at their institution (as identified in the high-level inventory), and were requested to fill out all sections, and indicate its details for all eleven languages. All primary participants were paid a minimal honorarium to compensate for the considerable effort that was required from them.</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p:spPr>
        <p:txBody>
          <a:bodyPr/>
          <a:lstStyle/>
          <a:p>
            <a:fld id="{30351B84-6D01-4F28-99E5-6DD527EF375A}" type="slidenum">
              <a:rPr lang="en-GB" smtClean="0"/>
              <a:pPr/>
              <a:t>55</a:t>
            </a:fld>
            <a:endParaRPr lang="en-GB" smtClean="0"/>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xfrm>
            <a:off x="914400" y="4343400"/>
            <a:ext cx="5029200" cy="4114800"/>
          </a:xfrm>
          <a:noFill/>
          <a:ln/>
        </p:spPr>
        <p:txBody>
          <a:bodyPr/>
          <a:lstStyle/>
          <a:p>
            <a:pPr marL="228600" indent="-228600" eaLnBrk="1" hangingPunct="1">
              <a:lnSpc>
                <a:spcPct val="80000"/>
              </a:lnSpc>
            </a:pPr>
            <a:r>
              <a:rPr lang="en-GB" sz="800" b="1" smtClean="0"/>
              <a:t>Recommendations</a:t>
            </a:r>
          </a:p>
          <a:p>
            <a:pPr marL="228600" indent="-228600" eaLnBrk="1" hangingPunct="1">
              <a:lnSpc>
                <a:spcPct val="80000"/>
              </a:lnSpc>
            </a:pPr>
            <a:r>
              <a:rPr lang="en-GB" sz="800" smtClean="0"/>
              <a:t>South African HLT role-players and stakeholders are </a:t>
            </a:r>
            <a:r>
              <a:rPr lang="en-GB" sz="800" b="1" smtClean="0"/>
              <a:t>faced with the challenging task of balancing the need to address all official languages, for socio-economic and political reasons, with the need to create an economically viable and thriving HLT industry, where there is return on investment on the HLT outputs produced for a certain language.</a:t>
            </a:r>
            <a:r>
              <a:rPr lang="en-GB" sz="800" smtClean="0"/>
              <a:t> Based on the research study findings and experiences, a number of recommendations can be made for accelerating HLT development in SA as detailed on the following pages. These have been classified as pertaining to the South African HLT landscape and the HLT audit process</a:t>
            </a:r>
            <a:endParaRPr lang="en-GB" sz="800" b="1" smtClean="0"/>
          </a:p>
          <a:p>
            <a:pPr marL="685800" lvl="1" indent="-228600" eaLnBrk="1" hangingPunct="1">
              <a:lnSpc>
                <a:spcPct val="80000"/>
              </a:lnSpc>
            </a:pPr>
            <a:endParaRPr lang="en-GB" sz="800" b="1" smtClean="0"/>
          </a:p>
          <a:p>
            <a:pPr marL="228600" indent="-228600" eaLnBrk="1" hangingPunct="1">
              <a:lnSpc>
                <a:spcPct val="80000"/>
              </a:lnSpc>
            </a:pPr>
            <a:r>
              <a:rPr lang="en-GB" sz="800" b="1" smtClean="0"/>
              <a:t>Resource development </a:t>
            </a:r>
            <a:r>
              <a:rPr lang="en-GB" sz="800" smtClean="0"/>
              <a:t>– based on the HLT audit findings, it is easily discernible that </a:t>
            </a:r>
            <a:r>
              <a:rPr lang="en-GB" sz="800" b="1" smtClean="0"/>
              <a:t>basic core language resources need to be built for all languages as identified by the gap analysis.</a:t>
            </a:r>
            <a:r>
              <a:rPr lang="en-GB" sz="800" smtClean="0"/>
              <a:t> It was also observed in the results that </a:t>
            </a:r>
            <a:r>
              <a:rPr lang="en-GB" sz="800" b="1" smtClean="0"/>
              <a:t>licensing agreements were often not defined for a number of the language resources</a:t>
            </a:r>
            <a:r>
              <a:rPr lang="en-GB" sz="800" smtClean="0"/>
              <a:t> identified (often for government funded projects). Thus, </a:t>
            </a:r>
            <a:r>
              <a:rPr lang="en-GB" sz="800" b="1" smtClean="0"/>
              <a:t>although some of these LRs maybe declared as accessible (commercial and R&amp;E) the ambiguity around the licensing leads to delays and obstacles in using that particular LR</a:t>
            </a:r>
            <a:r>
              <a:rPr lang="en-GB" sz="800" smtClean="0"/>
              <a:t>. Thus, in order to encourage innovation, LRs should preferably be made freely available or where subject to any intellectual property rights for commercial use, LRs should be available at a price which does not prohibit their purchase. In this regard we can take heed from lessons learnt by other international LR agencies such the Dutch Language Union’s LR agency, and the European Language Resources Agency (ELRA) to name a few, since South Africa is currently moving towards establishing its own national HLT resource agency. It is important to note the whilst building basic LRs should be prioritised, the  South African HLT community </a:t>
            </a:r>
            <a:r>
              <a:rPr lang="en-GB" sz="800" b="1" smtClean="0"/>
              <a:t>needs to start building experience in developing more advanced LRs (priority 2 and 3) for future fast-tracking of HLT applications.</a:t>
            </a:r>
            <a:r>
              <a:rPr lang="en-GB" sz="800" smtClean="0"/>
              <a:t> In addition, market needs and trends should be a prime consideration in the development of LRs. </a:t>
            </a:r>
          </a:p>
          <a:p>
            <a:pPr marL="228600" indent="-228600" eaLnBrk="1" hangingPunct="1">
              <a:lnSpc>
                <a:spcPct val="80000"/>
              </a:lnSpc>
            </a:pPr>
            <a:endParaRPr lang="en-GB" sz="800" smtClean="0"/>
          </a:p>
          <a:p>
            <a:pPr marL="228600" indent="-228600" eaLnBrk="1" hangingPunct="1">
              <a:lnSpc>
                <a:spcPct val="80000"/>
              </a:lnSpc>
            </a:pPr>
            <a:r>
              <a:rPr lang="en-GB" sz="800" b="1" smtClean="0"/>
              <a:t>Funding </a:t>
            </a:r>
            <a:r>
              <a:rPr lang="en-GB" sz="800" smtClean="0"/>
              <a:t>–</a:t>
            </a:r>
            <a:r>
              <a:rPr lang="en-GB" sz="800" b="1" smtClean="0"/>
              <a:t> </a:t>
            </a:r>
            <a:r>
              <a:rPr lang="en-GB" sz="800" smtClean="0"/>
              <a:t>the principal sponsor of HLT development in the country thus far has been the government. In contrast, the South African HLT industry really only comprises of a handful of companies which only focus on a few languages since the initial investment required does not cover the potential income from the projected market needs for most languages. Thus, first and foremost </a:t>
            </a:r>
            <a:r>
              <a:rPr lang="en-GB" sz="800" b="1" smtClean="0"/>
              <a:t>in these formative years the government needs to continue to invest in HLT efforts to build a strong foundation of HLT outputs which can enable the creation of thriving HLT industry in South Africa and ensure that HLT in all 11 languages continues to progress. </a:t>
            </a:r>
          </a:p>
          <a:p>
            <a:pPr marL="228600" indent="-228600" eaLnBrk="1" hangingPunct="1">
              <a:lnSpc>
                <a:spcPct val="80000"/>
              </a:lnSpc>
            </a:pPr>
            <a:endParaRPr lang="en-GB" sz="800" b="1" smtClean="0"/>
          </a:p>
          <a:p>
            <a:pPr marL="228600" indent="-228600" eaLnBrk="1" hangingPunct="1">
              <a:lnSpc>
                <a:spcPct val="80000"/>
              </a:lnSpc>
            </a:pPr>
            <a:r>
              <a:rPr lang="en-GB" sz="800" b="1" smtClean="0"/>
              <a:t>Industry stimulation programmes</a:t>
            </a:r>
            <a:r>
              <a:rPr lang="en-GB" sz="800" smtClean="0"/>
              <a:t> – besides funding, the government needs to ensure that there are </a:t>
            </a:r>
            <a:r>
              <a:rPr lang="en-GB" sz="800" b="1" smtClean="0"/>
              <a:t>more initiatives to encourage existing industry’s participation in the national HLT activity and mobilise the creation of new HLT-based companies.</a:t>
            </a:r>
            <a:r>
              <a:rPr lang="en-GB" sz="800" smtClean="0"/>
              <a:t> To this end it has been noted that there is </a:t>
            </a:r>
            <a:r>
              <a:rPr lang="en-GB" sz="800" b="1" smtClean="0"/>
              <a:t>little awareness in the South African commercial sector</a:t>
            </a:r>
            <a:r>
              <a:rPr lang="en-GB" sz="800" smtClean="0"/>
              <a:t> about the opportunities and positive impact that HLT can have in the business environment e.g. the financial sector, the ICT sector, etc. Initiatives could take the form of </a:t>
            </a:r>
            <a:r>
              <a:rPr lang="en-GB" sz="800" b="1" smtClean="0"/>
              <a:t>consortiums</a:t>
            </a:r>
            <a:r>
              <a:rPr lang="en-GB" sz="800" smtClean="0"/>
              <a:t> comprising of existing R&amp;D HLT players (who source the technology) with companies from </a:t>
            </a:r>
            <a:r>
              <a:rPr lang="en-GB" sz="800" b="1" smtClean="0"/>
              <a:t>business sectors such as banks and mobile network providers</a:t>
            </a:r>
            <a:r>
              <a:rPr lang="en-GB" sz="800" smtClean="0"/>
              <a:t> (who have an existing customer base and a greater understanding of market needs) to </a:t>
            </a:r>
            <a:r>
              <a:rPr lang="en-GB" sz="800" b="1" smtClean="0"/>
              <a:t>simple contract R&amp;D partnerships</a:t>
            </a:r>
            <a:r>
              <a:rPr lang="en-GB" sz="800" smtClean="0"/>
              <a:t> between academia and industry. In addition, </a:t>
            </a:r>
            <a:r>
              <a:rPr lang="en-GB" sz="800" b="1" smtClean="0"/>
              <a:t>industry participation in lesser resourced languages may need to be motivated proactively by the government. </a:t>
            </a:r>
          </a:p>
          <a:p>
            <a:pPr marL="228600" indent="-228600" eaLnBrk="1" hangingPunct="1">
              <a:lnSpc>
                <a:spcPct val="80000"/>
              </a:lnSpc>
            </a:pPr>
            <a:r>
              <a:rPr lang="en-GB" sz="800" smtClean="0"/>
              <a:t>It has also been observed that currently the government departments that primarily fund HLT development in the country are the Department of Arts &amp; Culture and the Department of Science &amp; Technology. Synergy between the HLT community, the DAC, the DST and </a:t>
            </a:r>
            <a:r>
              <a:rPr lang="en-GB" b="1" smtClean="0"/>
              <a:t>other government departments such as</a:t>
            </a:r>
            <a:r>
              <a:rPr lang="en-GB" sz="800" smtClean="0"/>
              <a:t> the Department of Trade &amp; Industry and the Department of Communications should be cultivated to bring about a concerted effort in taking HLT forth in the South African economy. </a:t>
            </a:r>
          </a:p>
          <a:p>
            <a:pPr marL="228600" indent="-228600" eaLnBrk="1" hangingPunct="1">
              <a:lnSpc>
                <a:spcPct val="80000"/>
              </a:lnSpc>
            </a:pPr>
            <a:endParaRPr lang="en-GB" sz="800" smtClean="0"/>
          </a:p>
          <a:p>
            <a:pPr marL="228600" indent="-228600" eaLnBrk="1" hangingPunct="1">
              <a:lnSpc>
                <a:spcPct val="80000"/>
              </a:lnSpc>
            </a:pPr>
            <a:r>
              <a:rPr lang="en-GB" sz="800" b="1" smtClean="0"/>
              <a:t>Collaborations </a:t>
            </a:r>
            <a:r>
              <a:rPr lang="en-GB" sz="800" smtClean="0"/>
              <a:t>– closely related to the above-mentioned stimulation programmes is the </a:t>
            </a:r>
            <a:r>
              <a:rPr lang="en-GB" sz="800" b="1" smtClean="0"/>
              <a:t>need for greater collaborations within the local HLT community and the larger international community.</a:t>
            </a:r>
            <a:r>
              <a:rPr lang="en-GB" sz="800" smtClean="0"/>
              <a:t> One of the challenges that lie ahead is to harness the knowledge and skills developed in the </a:t>
            </a:r>
            <a:r>
              <a:rPr lang="en-GB" sz="800" b="1" smtClean="0"/>
              <a:t>pockets of excellent South African HLT activity</a:t>
            </a:r>
            <a:r>
              <a:rPr lang="en-GB" sz="800" smtClean="0"/>
              <a:t> into a collaborative South African endeavour. Thus, a more coordinated effort across the HLT community is required in order to ensure that there is a well-mapped trajectory for LR creation and HLT market development in South Africa. Here it may also be beneficial to take lessons from other international efforts such as the EUROMAP study (section 2.5.2) and the Dutch Language Union’s STEVIN programme (section 1.2).</a:t>
            </a:r>
          </a:p>
          <a:p>
            <a:pPr marL="228600" indent="-228600" eaLnBrk="1" hangingPunct="1">
              <a:lnSpc>
                <a:spcPct val="80000"/>
              </a:lnSpc>
            </a:pPr>
            <a:endParaRPr lang="en-GB" sz="800" smtClean="0"/>
          </a:p>
          <a:p>
            <a:pPr marL="228600" indent="-228600" eaLnBrk="1" hangingPunct="1">
              <a:lnSpc>
                <a:spcPct val="80000"/>
              </a:lnSpc>
            </a:pPr>
            <a:r>
              <a:rPr lang="en-GB" sz="800" b="1" smtClean="0"/>
              <a:t>Human capital development (HCD) </a:t>
            </a:r>
            <a:r>
              <a:rPr lang="en-GB" sz="800" smtClean="0"/>
              <a:t>– </a:t>
            </a:r>
            <a:r>
              <a:rPr lang="en-GB" sz="800" b="1" smtClean="0"/>
              <a:t>the shortage of linguistic expertise and general scientific human capital is a prohibitive factor in the progress of HLT,</a:t>
            </a:r>
            <a:r>
              <a:rPr lang="en-GB" sz="800" smtClean="0"/>
              <a:t> thus HCD efforts within the field of HLT should be accelerated. To the author’s knowledge there is only one undergraduate HLT degree programme of its kind targeted to tertiary students and, most other training courses are at the postgraduate level. The general sentiment amongst HLT academia is that more awareness needs to be created, about the field, in undergraduate and secondary school students and greater investment needs to be made in generating HLT practitioners who can feed into the emergent HLT industry’s pipeline. </a:t>
            </a:r>
          </a:p>
          <a:p>
            <a:pPr marL="228600" indent="-228600" eaLnBrk="1" hangingPunct="1">
              <a:lnSpc>
                <a:spcPct val="80000"/>
              </a:lnSpc>
            </a:pPr>
            <a:r>
              <a:rPr lang="en-GB" sz="800" smtClean="0"/>
              <a:t>Also, to close the gap in the fund of limited linguistic knowledge in the lesser resourced African languages the government could </a:t>
            </a:r>
            <a:r>
              <a:rPr lang="en-GB" sz="800" b="1" smtClean="0"/>
              <a:t>encourage academia with incentives to promote HCD in those languages.</a:t>
            </a:r>
            <a:r>
              <a:rPr lang="en-GB" sz="800" smtClean="0"/>
              <a:t> However, we should note that the development of the leading South African languages such as Afrikaans, English, isiZulu, etc has generated numerous ‘lessons learnt’ from which the development of the lesser resourced languages has benefitted and thus the former group’s development should also not be sidetracked. A final noteworthy point is that collaboration across departments (e.g. linguistics, engineering, mathematics) should be encouraged since HLT involves </a:t>
            </a:r>
            <a:r>
              <a:rPr lang="en-GB" sz="800" b="1" smtClean="0"/>
              <a:t>crossing silos of academic disciplines.</a:t>
            </a:r>
            <a:r>
              <a:rPr lang="en-GB" sz="800" smtClean="0"/>
              <a:t> </a:t>
            </a:r>
          </a:p>
          <a:p>
            <a:pPr marL="228600" indent="-228600" eaLnBrk="1" hangingPunct="1">
              <a:lnSpc>
                <a:spcPct val="80000"/>
              </a:lnSpc>
            </a:pPr>
            <a:endParaRPr lang="en-GB" sz="800" smtClean="0"/>
          </a:p>
          <a:p>
            <a:pPr marL="228600" indent="-228600" eaLnBrk="1" hangingPunct="1">
              <a:lnSpc>
                <a:spcPct val="80000"/>
              </a:lnSpc>
            </a:pPr>
            <a:r>
              <a:rPr lang="en-GB" sz="800" b="1" smtClean="0"/>
              <a:t>Cultivation of niche expertise </a:t>
            </a:r>
            <a:r>
              <a:rPr lang="en-GB" sz="800" smtClean="0"/>
              <a:t>– it was observed from the audit results that a </a:t>
            </a:r>
            <a:r>
              <a:rPr lang="en-GB" sz="800" b="1" smtClean="0"/>
              <a:t>number of language independent methods</a:t>
            </a:r>
            <a:r>
              <a:rPr lang="en-GB" sz="800" smtClean="0"/>
              <a:t> have been adopted in creating HLT components for SA. This approach (depending on the HLT LR in question) has the potential to fast track the development of HLT across SA’s languages and already a number of achievements have been made in </a:t>
            </a:r>
            <a:r>
              <a:rPr lang="en-GB" sz="800" b="1" smtClean="0"/>
              <a:t>producing HLT items in South African languages with limited language resources.</a:t>
            </a:r>
            <a:r>
              <a:rPr lang="en-GB" sz="800" smtClean="0"/>
              <a:t> The local HLT community should continue to enhance this capability of producing </a:t>
            </a:r>
            <a:r>
              <a:rPr lang="en-GB" sz="800" b="1" smtClean="0"/>
              <a:t>portable language independent HLT</a:t>
            </a:r>
            <a:r>
              <a:rPr lang="en-GB" sz="800" smtClean="0"/>
              <a:t>, to </a:t>
            </a:r>
            <a:r>
              <a:rPr lang="en-GB" sz="800" b="1" smtClean="0"/>
              <a:t>create a niche expertise area for itself in producing HLT for under-resourced languages.</a:t>
            </a:r>
            <a:r>
              <a:rPr lang="en-GB" sz="800" smtClean="0"/>
              <a:t> This capability could result in </a:t>
            </a:r>
            <a:r>
              <a:rPr lang="en-GB" sz="800" b="1" smtClean="0"/>
              <a:t>technology transfer to</a:t>
            </a:r>
            <a:r>
              <a:rPr lang="en-GB" sz="800" smtClean="0"/>
              <a:t> </a:t>
            </a:r>
            <a:r>
              <a:rPr lang="en-GB" sz="800" b="1" smtClean="0"/>
              <a:t>other countries with under-resourced languages</a:t>
            </a:r>
            <a:r>
              <a:rPr lang="en-GB" sz="800" smtClean="0"/>
              <a:t> e.g. other African languages and the smaller European languages. Thus, </a:t>
            </a:r>
            <a:r>
              <a:rPr lang="en-GB" sz="800" b="1" smtClean="0"/>
              <a:t>due credit should be given to the South African HLT R&amp;D community for facing the challenge of HLT development in 11 languages, where most other countries where HLT activity is flourishing are generally based on one or a few languages. </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p:spPr>
        <p:txBody>
          <a:bodyPr/>
          <a:lstStyle/>
          <a:p>
            <a:fld id="{30351B84-6D01-4F28-99E5-6DD527EF375A}" type="slidenum">
              <a:rPr lang="en-GB" smtClean="0"/>
              <a:pPr/>
              <a:t>57</a:t>
            </a:fld>
            <a:endParaRPr lang="en-GB" smtClean="0"/>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xfrm>
            <a:off x="914400" y="4343400"/>
            <a:ext cx="5029200" cy="4114800"/>
          </a:xfrm>
          <a:noFill/>
          <a:ln/>
        </p:spPr>
        <p:txBody>
          <a:bodyPr/>
          <a:lstStyle/>
          <a:p>
            <a:pPr marL="228600" indent="-228600" eaLnBrk="1" hangingPunct="1">
              <a:lnSpc>
                <a:spcPct val="80000"/>
              </a:lnSpc>
            </a:pPr>
            <a:r>
              <a:rPr lang="en-GB" sz="800" b="1" smtClean="0"/>
              <a:t>Recommendations</a:t>
            </a:r>
          </a:p>
          <a:p>
            <a:pPr marL="228600" indent="-228600" eaLnBrk="1" hangingPunct="1">
              <a:lnSpc>
                <a:spcPct val="80000"/>
              </a:lnSpc>
            </a:pPr>
            <a:r>
              <a:rPr lang="en-GB" sz="800" smtClean="0"/>
              <a:t>South African HLT role-players and stakeholders are </a:t>
            </a:r>
            <a:r>
              <a:rPr lang="en-GB" sz="800" b="1" smtClean="0"/>
              <a:t>faced with the challenging task of balancing the need to address all official languages, for socio-economic and political reasons, with the need to create an economically viable and thriving HLT industry, where there is return on investment on the HLT outputs produced for a certain language.</a:t>
            </a:r>
            <a:r>
              <a:rPr lang="en-GB" sz="800" smtClean="0"/>
              <a:t> Based on the research study findings and experiences, a number of recommendations can be made for accelerating HLT development in SA as detailed on the following pages. These have been classified as pertaining to the South African HLT landscape and the HLT audit process</a:t>
            </a:r>
            <a:endParaRPr lang="en-GB" sz="800" b="1" smtClean="0"/>
          </a:p>
          <a:p>
            <a:pPr marL="685800" lvl="1" indent="-228600" eaLnBrk="1" hangingPunct="1">
              <a:lnSpc>
                <a:spcPct val="80000"/>
              </a:lnSpc>
            </a:pPr>
            <a:endParaRPr lang="en-GB" sz="800" b="1" smtClean="0"/>
          </a:p>
          <a:p>
            <a:pPr marL="228600" indent="-228600" eaLnBrk="1" hangingPunct="1">
              <a:lnSpc>
                <a:spcPct val="80000"/>
              </a:lnSpc>
            </a:pPr>
            <a:r>
              <a:rPr lang="en-GB" sz="800" b="1" smtClean="0"/>
              <a:t>Resource development </a:t>
            </a:r>
            <a:r>
              <a:rPr lang="en-GB" sz="800" smtClean="0"/>
              <a:t>– based on the HLT audit findings, it is easily discernible that </a:t>
            </a:r>
            <a:r>
              <a:rPr lang="en-GB" sz="800" b="1" smtClean="0"/>
              <a:t>basic core language resources need to be built for all languages as identified by the gap analysis.</a:t>
            </a:r>
            <a:r>
              <a:rPr lang="en-GB" sz="800" smtClean="0"/>
              <a:t> It was also observed in the results that </a:t>
            </a:r>
            <a:r>
              <a:rPr lang="en-GB" sz="800" b="1" smtClean="0"/>
              <a:t>licensing agreements were often not defined for a number of the language resources</a:t>
            </a:r>
            <a:r>
              <a:rPr lang="en-GB" sz="800" smtClean="0"/>
              <a:t> identified (often for government funded projects). Thus, </a:t>
            </a:r>
            <a:r>
              <a:rPr lang="en-GB" sz="800" b="1" smtClean="0"/>
              <a:t>although some of these LRs maybe declared as accessible (commercial and R&amp;E) the ambiguity around the licensing leads to delays and obstacles in using that particular LR</a:t>
            </a:r>
            <a:r>
              <a:rPr lang="en-GB" sz="800" smtClean="0"/>
              <a:t>. Thus, in order to encourage innovation, LRs should preferably be made freely available or where subject to any intellectual property rights for commercial use, LRs should be available at a price which does not prohibit their purchase. In this regard we can take heed from lessons learnt by other international LR agencies such the Dutch Language Union’s LR agency, and the European Language Resources Agency (ELRA) to name a few, since South Africa is currently moving towards establishing its own national HLT resource agency. It is important to note the whilst building basic LRs should be prioritised, the  South African HLT community </a:t>
            </a:r>
            <a:r>
              <a:rPr lang="en-GB" sz="800" b="1" smtClean="0"/>
              <a:t>needs to start building experience in developing more advanced LRs (priority 2 and 3) for future fast-tracking of HLT applications.</a:t>
            </a:r>
            <a:r>
              <a:rPr lang="en-GB" sz="800" smtClean="0"/>
              <a:t> In addition, market needs and trends should be a prime consideration in the development of LRs. </a:t>
            </a:r>
          </a:p>
          <a:p>
            <a:pPr marL="228600" indent="-228600" eaLnBrk="1" hangingPunct="1">
              <a:lnSpc>
                <a:spcPct val="80000"/>
              </a:lnSpc>
            </a:pPr>
            <a:endParaRPr lang="en-GB" sz="800" smtClean="0"/>
          </a:p>
          <a:p>
            <a:pPr marL="228600" indent="-228600" eaLnBrk="1" hangingPunct="1">
              <a:lnSpc>
                <a:spcPct val="80000"/>
              </a:lnSpc>
            </a:pPr>
            <a:r>
              <a:rPr lang="en-GB" sz="800" b="1" smtClean="0"/>
              <a:t>Funding </a:t>
            </a:r>
            <a:r>
              <a:rPr lang="en-GB" sz="800" smtClean="0"/>
              <a:t>–</a:t>
            </a:r>
            <a:r>
              <a:rPr lang="en-GB" sz="800" b="1" smtClean="0"/>
              <a:t> </a:t>
            </a:r>
            <a:r>
              <a:rPr lang="en-GB" sz="800" smtClean="0"/>
              <a:t>the principal sponsor of HLT development in the country thus far has been the government. In contrast, the South African HLT industry really only comprises of a handful of companies which only focus on a few languages since the initial investment required does not cover the potential income from the projected market needs for most languages. Thus, first and foremost </a:t>
            </a:r>
            <a:r>
              <a:rPr lang="en-GB" sz="800" b="1" smtClean="0"/>
              <a:t>in these formative years the government needs to continue to invest in HLT efforts to build a strong foundation of HLT outputs which can enable the creation of thriving HLT industry in South Africa and ensure that HLT in all 11 languages continues to progress. </a:t>
            </a:r>
          </a:p>
          <a:p>
            <a:pPr marL="228600" indent="-228600" eaLnBrk="1" hangingPunct="1">
              <a:lnSpc>
                <a:spcPct val="80000"/>
              </a:lnSpc>
            </a:pPr>
            <a:endParaRPr lang="en-GB" sz="800" b="1" smtClean="0"/>
          </a:p>
          <a:p>
            <a:pPr marL="228600" indent="-228600" eaLnBrk="1" hangingPunct="1">
              <a:lnSpc>
                <a:spcPct val="80000"/>
              </a:lnSpc>
            </a:pPr>
            <a:r>
              <a:rPr lang="en-GB" sz="800" b="1" smtClean="0"/>
              <a:t>Industry stimulation programmes</a:t>
            </a:r>
            <a:r>
              <a:rPr lang="en-GB" sz="800" smtClean="0"/>
              <a:t> – besides funding, the government needs to ensure that there are </a:t>
            </a:r>
            <a:r>
              <a:rPr lang="en-GB" sz="800" b="1" smtClean="0"/>
              <a:t>more initiatives to encourage existing industry’s participation in the national HLT activity and mobilise the creation of new HLT-based companies.</a:t>
            </a:r>
            <a:r>
              <a:rPr lang="en-GB" sz="800" smtClean="0"/>
              <a:t> To this end it has been noted that there is </a:t>
            </a:r>
            <a:r>
              <a:rPr lang="en-GB" sz="800" b="1" smtClean="0"/>
              <a:t>little awareness in the South African commercial sector</a:t>
            </a:r>
            <a:r>
              <a:rPr lang="en-GB" sz="800" smtClean="0"/>
              <a:t> about the opportunities and positive impact that HLT can have in the business environment e.g. the financial sector, the ICT sector, etc. Initiatives could take the form of </a:t>
            </a:r>
            <a:r>
              <a:rPr lang="en-GB" sz="800" b="1" smtClean="0"/>
              <a:t>consortiums</a:t>
            </a:r>
            <a:r>
              <a:rPr lang="en-GB" sz="800" smtClean="0"/>
              <a:t> comprising of existing R&amp;D HLT players (who source the technology) with companies from </a:t>
            </a:r>
            <a:r>
              <a:rPr lang="en-GB" sz="800" b="1" smtClean="0"/>
              <a:t>business sectors such as banks and mobile network providers</a:t>
            </a:r>
            <a:r>
              <a:rPr lang="en-GB" sz="800" smtClean="0"/>
              <a:t> (who have an existing customer base and a greater understanding of market needs) to </a:t>
            </a:r>
            <a:r>
              <a:rPr lang="en-GB" sz="800" b="1" smtClean="0"/>
              <a:t>simple contract R&amp;D partnerships</a:t>
            </a:r>
            <a:r>
              <a:rPr lang="en-GB" sz="800" smtClean="0"/>
              <a:t> between academia and industry. In addition, </a:t>
            </a:r>
            <a:r>
              <a:rPr lang="en-GB" sz="800" b="1" smtClean="0"/>
              <a:t>industry participation in lesser resourced languages may need to be motivated proactively by the government. </a:t>
            </a:r>
          </a:p>
          <a:p>
            <a:pPr marL="228600" indent="-228600" eaLnBrk="1" hangingPunct="1">
              <a:lnSpc>
                <a:spcPct val="80000"/>
              </a:lnSpc>
            </a:pPr>
            <a:r>
              <a:rPr lang="en-GB" sz="800" smtClean="0"/>
              <a:t>It has also been observed that currently the government departments that primarily fund HLT development in the country are the Department of Arts &amp; Culture and the Department of Science &amp; Technology. Synergy between the HLT community, the DAC, the DST and </a:t>
            </a:r>
            <a:r>
              <a:rPr lang="en-GB" b="1" smtClean="0"/>
              <a:t>other government departments such as</a:t>
            </a:r>
            <a:r>
              <a:rPr lang="en-GB" sz="800" smtClean="0"/>
              <a:t> the Department of Trade &amp; Industry and the Department of Communications should be cultivated to bring about a concerted effort in taking HLT forth in the South African economy. </a:t>
            </a:r>
          </a:p>
          <a:p>
            <a:pPr marL="228600" indent="-228600" eaLnBrk="1" hangingPunct="1">
              <a:lnSpc>
                <a:spcPct val="80000"/>
              </a:lnSpc>
            </a:pPr>
            <a:endParaRPr lang="en-GB" sz="800" smtClean="0"/>
          </a:p>
          <a:p>
            <a:pPr marL="228600" indent="-228600" eaLnBrk="1" hangingPunct="1">
              <a:lnSpc>
                <a:spcPct val="80000"/>
              </a:lnSpc>
            </a:pPr>
            <a:r>
              <a:rPr lang="en-GB" sz="800" b="1" smtClean="0"/>
              <a:t>Collaborations </a:t>
            </a:r>
            <a:r>
              <a:rPr lang="en-GB" sz="800" smtClean="0"/>
              <a:t>– closely related to the above-mentioned stimulation programmes is the </a:t>
            </a:r>
            <a:r>
              <a:rPr lang="en-GB" sz="800" b="1" smtClean="0"/>
              <a:t>need for greater collaborations within the local HLT community and the larger international community.</a:t>
            </a:r>
            <a:r>
              <a:rPr lang="en-GB" sz="800" smtClean="0"/>
              <a:t> One of the challenges that lie ahead is to harness the knowledge and skills developed in the </a:t>
            </a:r>
            <a:r>
              <a:rPr lang="en-GB" sz="800" b="1" smtClean="0"/>
              <a:t>pockets of excellent South African HLT activity</a:t>
            </a:r>
            <a:r>
              <a:rPr lang="en-GB" sz="800" smtClean="0"/>
              <a:t> into a collaborative South African endeavour. Thus, a more coordinated effort across the HLT community is required in order to ensure that there is a well-mapped trajectory for LR creation and HLT market development in South Africa. Here it may also be beneficial to take lessons from other international efforts such as the EUROMAP study (section 2.5.2) and the Dutch Language Union’s STEVIN programme (section 1.2).</a:t>
            </a:r>
          </a:p>
          <a:p>
            <a:pPr marL="228600" indent="-228600" eaLnBrk="1" hangingPunct="1">
              <a:lnSpc>
                <a:spcPct val="80000"/>
              </a:lnSpc>
            </a:pPr>
            <a:endParaRPr lang="en-GB" sz="800" smtClean="0"/>
          </a:p>
          <a:p>
            <a:pPr marL="228600" indent="-228600" eaLnBrk="1" hangingPunct="1">
              <a:lnSpc>
                <a:spcPct val="80000"/>
              </a:lnSpc>
            </a:pPr>
            <a:r>
              <a:rPr lang="en-GB" sz="800" b="1" smtClean="0"/>
              <a:t>Human capital development (HCD) </a:t>
            </a:r>
            <a:r>
              <a:rPr lang="en-GB" sz="800" smtClean="0"/>
              <a:t>– </a:t>
            </a:r>
            <a:r>
              <a:rPr lang="en-GB" sz="800" b="1" smtClean="0"/>
              <a:t>the shortage of linguistic expertise and general scientific human capital is a prohibitive factor in the progress of HLT,</a:t>
            </a:r>
            <a:r>
              <a:rPr lang="en-GB" sz="800" smtClean="0"/>
              <a:t> thus HCD efforts within the field of HLT should be accelerated. To the author’s knowledge there is only one undergraduate HLT degree programme of its kind targeted to tertiary students and, most other training courses are at the postgraduate level. The general sentiment amongst HLT academia is that more awareness needs to be created, about the field, in undergraduate and secondary school students and greater investment needs to be made in generating HLT practitioners who can feed into the emergent HLT industry’s pipeline. </a:t>
            </a:r>
          </a:p>
          <a:p>
            <a:pPr marL="228600" indent="-228600" eaLnBrk="1" hangingPunct="1">
              <a:lnSpc>
                <a:spcPct val="80000"/>
              </a:lnSpc>
            </a:pPr>
            <a:r>
              <a:rPr lang="en-GB" sz="800" smtClean="0"/>
              <a:t>Also, to close the gap in the fund of limited linguistic knowledge in the lesser resourced African languages the government could </a:t>
            </a:r>
            <a:r>
              <a:rPr lang="en-GB" sz="800" b="1" smtClean="0"/>
              <a:t>encourage academia with incentives to promote HCD in those languages.</a:t>
            </a:r>
            <a:r>
              <a:rPr lang="en-GB" sz="800" smtClean="0"/>
              <a:t> However, we should note that the development of the leading South African languages such as Afrikaans, English, isiZulu, etc has generated numerous ‘lessons learnt’ from which the development of the lesser resourced languages has benefitted and thus the former group’s development should also not be sidetracked. A final noteworthy point is that collaboration across departments (e.g. linguistics, engineering, mathematics) should be encouraged since HLT involves </a:t>
            </a:r>
            <a:r>
              <a:rPr lang="en-GB" sz="800" b="1" smtClean="0"/>
              <a:t>crossing silos of academic disciplines.</a:t>
            </a:r>
            <a:r>
              <a:rPr lang="en-GB" sz="800" smtClean="0"/>
              <a:t> </a:t>
            </a:r>
          </a:p>
          <a:p>
            <a:pPr marL="228600" indent="-228600" eaLnBrk="1" hangingPunct="1">
              <a:lnSpc>
                <a:spcPct val="80000"/>
              </a:lnSpc>
            </a:pPr>
            <a:endParaRPr lang="en-GB" sz="800" smtClean="0"/>
          </a:p>
          <a:p>
            <a:pPr marL="228600" indent="-228600" eaLnBrk="1" hangingPunct="1">
              <a:lnSpc>
                <a:spcPct val="80000"/>
              </a:lnSpc>
            </a:pPr>
            <a:r>
              <a:rPr lang="en-GB" sz="800" b="1" smtClean="0"/>
              <a:t>Cultivation of niche expertise </a:t>
            </a:r>
            <a:r>
              <a:rPr lang="en-GB" sz="800" smtClean="0"/>
              <a:t>– it was observed from the audit results that a </a:t>
            </a:r>
            <a:r>
              <a:rPr lang="en-GB" sz="800" b="1" smtClean="0"/>
              <a:t>number of language independent methods</a:t>
            </a:r>
            <a:r>
              <a:rPr lang="en-GB" sz="800" smtClean="0"/>
              <a:t> have been adopted in creating HLT components for SA. This approach (depending on the HLT LR in question) has the potential to fast track the development of HLT across SA’s languages and already a number of achievements have been made in </a:t>
            </a:r>
            <a:r>
              <a:rPr lang="en-GB" sz="800" b="1" smtClean="0"/>
              <a:t>producing HLT items in South African languages with limited language resources.</a:t>
            </a:r>
            <a:r>
              <a:rPr lang="en-GB" sz="800" smtClean="0"/>
              <a:t> The local HLT community should continue to enhance this capability of producing </a:t>
            </a:r>
            <a:r>
              <a:rPr lang="en-GB" sz="800" b="1" smtClean="0"/>
              <a:t>portable language independent HLT</a:t>
            </a:r>
            <a:r>
              <a:rPr lang="en-GB" sz="800" smtClean="0"/>
              <a:t>, to </a:t>
            </a:r>
            <a:r>
              <a:rPr lang="en-GB" sz="800" b="1" smtClean="0"/>
              <a:t>create a niche expertise area for itself in producing HLT for under-resourced languages.</a:t>
            </a:r>
            <a:r>
              <a:rPr lang="en-GB" sz="800" smtClean="0"/>
              <a:t> This capability could result in </a:t>
            </a:r>
            <a:r>
              <a:rPr lang="en-GB" sz="800" b="1" smtClean="0"/>
              <a:t>technology transfer to</a:t>
            </a:r>
            <a:r>
              <a:rPr lang="en-GB" sz="800" smtClean="0"/>
              <a:t> </a:t>
            </a:r>
            <a:r>
              <a:rPr lang="en-GB" sz="800" b="1" smtClean="0"/>
              <a:t>other countries with under-resourced languages</a:t>
            </a:r>
            <a:r>
              <a:rPr lang="en-GB" sz="800" smtClean="0"/>
              <a:t> e.g. other African languages and the smaller European languages. Thus, </a:t>
            </a:r>
            <a:r>
              <a:rPr lang="en-GB" sz="800" b="1" smtClean="0"/>
              <a:t>due credit should be given to the South African HLT R&amp;D community for facing the challenge of HLT development in 11 languages, where most other countries where HLT activity is flourishing are generally based on one or a few languages. </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p:spPr>
        <p:txBody>
          <a:bodyPr/>
          <a:lstStyle/>
          <a:p>
            <a:fld id="{30351B84-6D01-4F28-99E5-6DD527EF375A}" type="slidenum">
              <a:rPr lang="en-GB" smtClean="0"/>
              <a:pPr/>
              <a:t>58</a:t>
            </a:fld>
            <a:endParaRPr lang="en-GB" smtClean="0"/>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xfrm>
            <a:off x="914400" y="4343400"/>
            <a:ext cx="5029200" cy="4114800"/>
          </a:xfrm>
          <a:noFill/>
          <a:ln/>
        </p:spPr>
        <p:txBody>
          <a:bodyPr/>
          <a:lstStyle/>
          <a:p>
            <a:pPr marL="228600" indent="-228600" eaLnBrk="1" hangingPunct="1">
              <a:lnSpc>
                <a:spcPct val="80000"/>
              </a:lnSpc>
            </a:pPr>
            <a:r>
              <a:rPr lang="en-GB" sz="800" b="1" smtClean="0"/>
              <a:t>Recommendations</a:t>
            </a:r>
          </a:p>
          <a:p>
            <a:pPr marL="228600" indent="-228600" eaLnBrk="1" hangingPunct="1">
              <a:lnSpc>
                <a:spcPct val="80000"/>
              </a:lnSpc>
            </a:pPr>
            <a:r>
              <a:rPr lang="en-GB" sz="800" smtClean="0"/>
              <a:t>South African HLT role-players and stakeholders are </a:t>
            </a:r>
            <a:r>
              <a:rPr lang="en-GB" sz="800" b="1" smtClean="0"/>
              <a:t>faced with the challenging task of balancing the need to address all official languages, for socio-economic and political reasons, with the need to create an economically viable and thriving HLT industry, where there is return on investment on the HLT outputs produced for a certain language.</a:t>
            </a:r>
            <a:r>
              <a:rPr lang="en-GB" sz="800" smtClean="0"/>
              <a:t> Based on the research study findings and experiences, a number of recommendations can be made for accelerating HLT development in SA as detailed on the following pages. These have been classified as pertaining to the South African HLT landscape and the HLT audit process</a:t>
            </a:r>
            <a:endParaRPr lang="en-GB" sz="800" b="1" smtClean="0"/>
          </a:p>
          <a:p>
            <a:pPr marL="685800" lvl="1" indent="-228600" eaLnBrk="1" hangingPunct="1">
              <a:lnSpc>
                <a:spcPct val="80000"/>
              </a:lnSpc>
            </a:pPr>
            <a:endParaRPr lang="en-GB" sz="800" b="1" smtClean="0"/>
          </a:p>
          <a:p>
            <a:pPr marL="228600" indent="-228600" eaLnBrk="1" hangingPunct="1">
              <a:lnSpc>
                <a:spcPct val="80000"/>
              </a:lnSpc>
            </a:pPr>
            <a:r>
              <a:rPr lang="en-GB" sz="800" b="1" smtClean="0"/>
              <a:t>Resource development </a:t>
            </a:r>
            <a:r>
              <a:rPr lang="en-GB" sz="800" smtClean="0"/>
              <a:t>– based on the HLT audit findings, it is easily discernible that </a:t>
            </a:r>
            <a:r>
              <a:rPr lang="en-GB" sz="800" b="1" smtClean="0"/>
              <a:t>basic core language resources need to be built for all languages as identified by the gap analysis.</a:t>
            </a:r>
            <a:r>
              <a:rPr lang="en-GB" sz="800" smtClean="0"/>
              <a:t> It was also observed in the results that </a:t>
            </a:r>
            <a:r>
              <a:rPr lang="en-GB" sz="800" b="1" smtClean="0"/>
              <a:t>licensing agreements were often not defined for a number of the language resources</a:t>
            </a:r>
            <a:r>
              <a:rPr lang="en-GB" sz="800" smtClean="0"/>
              <a:t> identified (often for government funded projects). Thus, </a:t>
            </a:r>
            <a:r>
              <a:rPr lang="en-GB" sz="800" b="1" smtClean="0"/>
              <a:t>although some of these LRs maybe declared as accessible (commercial and R&amp;E) the ambiguity around the licensing leads to delays and obstacles in using that particular LR</a:t>
            </a:r>
            <a:r>
              <a:rPr lang="en-GB" sz="800" smtClean="0"/>
              <a:t>. Thus, in order to encourage innovation, LRs should preferably be made freely available or where subject to any intellectual property rights for commercial use, LRs should be available at a price which does not prohibit their purchase. In this regard we can take heed from lessons learnt by other international LR agencies such the Dutch Language Union’s LR agency, and the European Language Resources Agency (ELRA) to name a few, since South Africa is currently moving towards establishing its own national HLT resource agency. It is important to note the whilst building basic LRs should be prioritised, the  South African HLT community </a:t>
            </a:r>
            <a:r>
              <a:rPr lang="en-GB" sz="800" b="1" smtClean="0"/>
              <a:t>needs to start building experience in developing more advanced LRs (priority 2 and 3) for future fast-tracking of HLT applications.</a:t>
            </a:r>
            <a:r>
              <a:rPr lang="en-GB" sz="800" smtClean="0"/>
              <a:t> In addition, market needs and trends should be a prime consideration in the development of LRs. </a:t>
            </a:r>
          </a:p>
          <a:p>
            <a:pPr marL="228600" indent="-228600" eaLnBrk="1" hangingPunct="1">
              <a:lnSpc>
                <a:spcPct val="80000"/>
              </a:lnSpc>
            </a:pPr>
            <a:endParaRPr lang="en-GB" sz="800" smtClean="0"/>
          </a:p>
          <a:p>
            <a:pPr marL="228600" indent="-228600" eaLnBrk="1" hangingPunct="1">
              <a:lnSpc>
                <a:spcPct val="80000"/>
              </a:lnSpc>
            </a:pPr>
            <a:r>
              <a:rPr lang="en-GB" sz="800" b="1" smtClean="0"/>
              <a:t>Funding </a:t>
            </a:r>
            <a:r>
              <a:rPr lang="en-GB" sz="800" smtClean="0"/>
              <a:t>–</a:t>
            </a:r>
            <a:r>
              <a:rPr lang="en-GB" sz="800" b="1" smtClean="0"/>
              <a:t> </a:t>
            </a:r>
            <a:r>
              <a:rPr lang="en-GB" sz="800" smtClean="0"/>
              <a:t>the principal sponsor of HLT development in the country thus far has been the government. In contrast, the South African HLT industry really only comprises of a handful of companies which only focus on a few languages since the initial investment required does not cover the potential income from the projected market needs for most languages. Thus, first and foremost </a:t>
            </a:r>
            <a:r>
              <a:rPr lang="en-GB" sz="800" b="1" smtClean="0"/>
              <a:t>in these formative years the government needs to continue to invest in HLT efforts to build a strong foundation of HLT outputs which can enable the creation of thriving HLT industry in South Africa and ensure that HLT in all 11 languages continues to progress. </a:t>
            </a:r>
          </a:p>
          <a:p>
            <a:pPr marL="228600" indent="-228600" eaLnBrk="1" hangingPunct="1">
              <a:lnSpc>
                <a:spcPct val="80000"/>
              </a:lnSpc>
            </a:pPr>
            <a:endParaRPr lang="en-GB" sz="800" b="1" smtClean="0"/>
          </a:p>
          <a:p>
            <a:pPr marL="228600" indent="-228600" eaLnBrk="1" hangingPunct="1">
              <a:lnSpc>
                <a:spcPct val="80000"/>
              </a:lnSpc>
            </a:pPr>
            <a:r>
              <a:rPr lang="en-GB" sz="800" b="1" smtClean="0"/>
              <a:t>Industry stimulation programmes</a:t>
            </a:r>
            <a:r>
              <a:rPr lang="en-GB" sz="800" smtClean="0"/>
              <a:t> – besides funding, the government needs to ensure that there are </a:t>
            </a:r>
            <a:r>
              <a:rPr lang="en-GB" sz="800" b="1" smtClean="0"/>
              <a:t>more initiatives to encourage existing industry’s participation in the national HLT activity and mobilise the creation of new HLT-based companies.</a:t>
            </a:r>
            <a:r>
              <a:rPr lang="en-GB" sz="800" smtClean="0"/>
              <a:t> To this end it has been noted that there is </a:t>
            </a:r>
            <a:r>
              <a:rPr lang="en-GB" sz="800" b="1" smtClean="0"/>
              <a:t>little awareness in the South African commercial sector</a:t>
            </a:r>
            <a:r>
              <a:rPr lang="en-GB" sz="800" smtClean="0"/>
              <a:t> about the opportunities and positive impact that HLT can have in the business environment e.g. the financial sector, the ICT sector, etc. Initiatives could take the form of </a:t>
            </a:r>
            <a:r>
              <a:rPr lang="en-GB" sz="800" b="1" smtClean="0"/>
              <a:t>consortiums</a:t>
            </a:r>
            <a:r>
              <a:rPr lang="en-GB" sz="800" smtClean="0"/>
              <a:t> comprising of existing R&amp;D HLT players (who source the technology) with companies from </a:t>
            </a:r>
            <a:r>
              <a:rPr lang="en-GB" sz="800" b="1" smtClean="0"/>
              <a:t>business sectors such as banks and mobile network providers</a:t>
            </a:r>
            <a:r>
              <a:rPr lang="en-GB" sz="800" smtClean="0"/>
              <a:t> (who have an existing customer base and a greater understanding of market needs) to </a:t>
            </a:r>
            <a:r>
              <a:rPr lang="en-GB" sz="800" b="1" smtClean="0"/>
              <a:t>simple contract R&amp;D partnerships</a:t>
            </a:r>
            <a:r>
              <a:rPr lang="en-GB" sz="800" smtClean="0"/>
              <a:t> between academia and industry. In addition, </a:t>
            </a:r>
            <a:r>
              <a:rPr lang="en-GB" sz="800" b="1" smtClean="0"/>
              <a:t>industry participation in lesser resourced languages may need to be motivated proactively by the government. </a:t>
            </a:r>
          </a:p>
          <a:p>
            <a:pPr marL="228600" indent="-228600" eaLnBrk="1" hangingPunct="1">
              <a:lnSpc>
                <a:spcPct val="80000"/>
              </a:lnSpc>
            </a:pPr>
            <a:r>
              <a:rPr lang="en-GB" sz="800" smtClean="0"/>
              <a:t>It has also been observed that currently the government departments that primarily fund HLT development in the country are the Department of Arts &amp; Culture and the Department of Science &amp; Technology. Synergy between the HLT community, the DAC, the DST and </a:t>
            </a:r>
            <a:r>
              <a:rPr lang="en-GB" b="1" smtClean="0"/>
              <a:t>other government departments such as</a:t>
            </a:r>
            <a:r>
              <a:rPr lang="en-GB" sz="800" smtClean="0"/>
              <a:t> the Department of Trade &amp; Industry and the Department of Communications should be cultivated to bring about a concerted effort in taking HLT forth in the South African economy. </a:t>
            </a:r>
          </a:p>
          <a:p>
            <a:pPr marL="228600" indent="-228600" eaLnBrk="1" hangingPunct="1">
              <a:lnSpc>
                <a:spcPct val="80000"/>
              </a:lnSpc>
            </a:pPr>
            <a:endParaRPr lang="en-GB" sz="800" smtClean="0"/>
          </a:p>
          <a:p>
            <a:pPr marL="228600" indent="-228600" eaLnBrk="1" hangingPunct="1">
              <a:lnSpc>
                <a:spcPct val="80000"/>
              </a:lnSpc>
            </a:pPr>
            <a:r>
              <a:rPr lang="en-GB" sz="800" b="1" smtClean="0"/>
              <a:t>Collaborations </a:t>
            </a:r>
            <a:r>
              <a:rPr lang="en-GB" sz="800" smtClean="0"/>
              <a:t>– closely related to the above-mentioned stimulation programmes is the </a:t>
            </a:r>
            <a:r>
              <a:rPr lang="en-GB" sz="800" b="1" smtClean="0"/>
              <a:t>need for greater collaborations within the local HLT community and the larger international community.</a:t>
            </a:r>
            <a:r>
              <a:rPr lang="en-GB" sz="800" smtClean="0"/>
              <a:t> One of the challenges that lie ahead is to harness the knowledge and skills developed in the </a:t>
            </a:r>
            <a:r>
              <a:rPr lang="en-GB" sz="800" b="1" smtClean="0"/>
              <a:t>pockets of excellent South African HLT activity</a:t>
            </a:r>
            <a:r>
              <a:rPr lang="en-GB" sz="800" smtClean="0"/>
              <a:t> into a collaborative South African endeavour. Thus, a more coordinated effort across the HLT community is required in order to ensure that there is a well-mapped trajectory for LR creation and HLT market development in South Africa. Here it may also be beneficial to take lessons from other international efforts such as the EUROMAP study (section 2.5.2) and the Dutch Language Union’s STEVIN programme (section 1.2).</a:t>
            </a:r>
          </a:p>
          <a:p>
            <a:pPr marL="228600" indent="-228600" eaLnBrk="1" hangingPunct="1">
              <a:lnSpc>
                <a:spcPct val="80000"/>
              </a:lnSpc>
            </a:pPr>
            <a:endParaRPr lang="en-GB" sz="800" smtClean="0"/>
          </a:p>
          <a:p>
            <a:pPr marL="228600" indent="-228600" eaLnBrk="1" hangingPunct="1">
              <a:lnSpc>
                <a:spcPct val="80000"/>
              </a:lnSpc>
            </a:pPr>
            <a:r>
              <a:rPr lang="en-GB" sz="800" b="1" smtClean="0"/>
              <a:t>Human capital development (HCD) </a:t>
            </a:r>
            <a:r>
              <a:rPr lang="en-GB" sz="800" smtClean="0"/>
              <a:t>– </a:t>
            </a:r>
            <a:r>
              <a:rPr lang="en-GB" sz="800" b="1" smtClean="0"/>
              <a:t>the shortage of linguistic expertise and general scientific human capital is a prohibitive factor in the progress of HLT,</a:t>
            </a:r>
            <a:r>
              <a:rPr lang="en-GB" sz="800" smtClean="0"/>
              <a:t> thus HCD efforts within the field of HLT should be accelerated. To the author’s knowledge there is only one undergraduate HLT degree programme of its kind targeted to tertiary students and, most other training courses are at the postgraduate level. The general sentiment amongst HLT academia is that more awareness needs to be created, about the field, in undergraduate and secondary school students and greater investment needs to be made in generating HLT practitioners who can feed into the emergent HLT industry’s pipeline. </a:t>
            </a:r>
          </a:p>
          <a:p>
            <a:pPr marL="228600" indent="-228600" eaLnBrk="1" hangingPunct="1">
              <a:lnSpc>
                <a:spcPct val="80000"/>
              </a:lnSpc>
            </a:pPr>
            <a:r>
              <a:rPr lang="en-GB" sz="800" smtClean="0"/>
              <a:t>Also, to close the gap in the fund of limited linguistic knowledge in the lesser resourced African languages the government could </a:t>
            </a:r>
            <a:r>
              <a:rPr lang="en-GB" sz="800" b="1" smtClean="0"/>
              <a:t>encourage academia with incentives to promote HCD in those languages.</a:t>
            </a:r>
            <a:r>
              <a:rPr lang="en-GB" sz="800" smtClean="0"/>
              <a:t> However, we should note that the development of the leading South African languages such as Afrikaans, English, isiZulu, etc has generated numerous ‘lessons learnt’ from which the development of the lesser resourced languages has benefitted and thus the former group’s development should also not be sidetracked. A final noteworthy point is that collaboration across departments (e.g. linguistics, engineering, mathematics) should be encouraged since HLT involves </a:t>
            </a:r>
            <a:r>
              <a:rPr lang="en-GB" sz="800" b="1" smtClean="0"/>
              <a:t>crossing silos of academic disciplines.</a:t>
            </a:r>
            <a:r>
              <a:rPr lang="en-GB" sz="800" smtClean="0"/>
              <a:t> </a:t>
            </a:r>
          </a:p>
          <a:p>
            <a:pPr marL="228600" indent="-228600" eaLnBrk="1" hangingPunct="1">
              <a:lnSpc>
                <a:spcPct val="80000"/>
              </a:lnSpc>
            </a:pPr>
            <a:endParaRPr lang="en-GB" sz="800" smtClean="0"/>
          </a:p>
          <a:p>
            <a:pPr marL="228600" indent="-228600" eaLnBrk="1" hangingPunct="1">
              <a:lnSpc>
                <a:spcPct val="80000"/>
              </a:lnSpc>
            </a:pPr>
            <a:r>
              <a:rPr lang="en-GB" sz="800" b="1" smtClean="0"/>
              <a:t>Cultivation of niche expertise </a:t>
            </a:r>
            <a:r>
              <a:rPr lang="en-GB" sz="800" smtClean="0"/>
              <a:t>– it was observed from the audit results that a </a:t>
            </a:r>
            <a:r>
              <a:rPr lang="en-GB" sz="800" b="1" smtClean="0"/>
              <a:t>number of language independent methods</a:t>
            </a:r>
            <a:r>
              <a:rPr lang="en-GB" sz="800" smtClean="0"/>
              <a:t> have been adopted in creating HLT components for SA. This approach (depending on the HLT LR in question) has the potential to fast track the development of HLT across SA’s languages and already a number of achievements have been made in </a:t>
            </a:r>
            <a:r>
              <a:rPr lang="en-GB" sz="800" b="1" smtClean="0"/>
              <a:t>producing HLT items in South African languages with limited language resources.</a:t>
            </a:r>
            <a:r>
              <a:rPr lang="en-GB" sz="800" smtClean="0"/>
              <a:t> The local HLT community should continue to enhance this capability of producing </a:t>
            </a:r>
            <a:r>
              <a:rPr lang="en-GB" sz="800" b="1" smtClean="0"/>
              <a:t>portable language independent HLT</a:t>
            </a:r>
            <a:r>
              <a:rPr lang="en-GB" sz="800" smtClean="0"/>
              <a:t>, to </a:t>
            </a:r>
            <a:r>
              <a:rPr lang="en-GB" sz="800" b="1" smtClean="0"/>
              <a:t>create a niche expertise area for itself in producing HLT for under-resourced languages.</a:t>
            </a:r>
            <a:r>
              <a:rPr lang="en-GB" sz="800" smtClean="0"/>
              <a:t> This capability could result in </a:t>
            </a:r>
            <a:r>
              <a:rPr lang="en-GB" sz="800" b="1" smtClean="0"/>
              <a:t>technology transfer to</a:t>
            </a:r>
            <a:r>
              <a:rPr lang="en-GB" sz="800" smtClean="0"/>
              <a:t> </a:t>
            </a:r>
            <a:r>
              <a:rPr lang="en-GB" sz="800" b="1" smtClean="0"/>
              <a:t>other countries with under-resourced languages</a:t>
            </a:r>
            <a:r>
              <a:rPr lang="en-GB" sz="800" smtClean="0"/>
              <a:t> e.g. other African languages and the smaller European languages. Thus, </a:t>
            </a:r>
            <a:r>
              <a:rPr lang="en-GB" sz="800" b="1" smtClean="0"/>
              <a:t>due credit should be given to the South African HLT R&amp;D community for facing the challenge of HLT development in 11 languages, where most other countries where HLT activity is flourishing are generally based on one or a few languages. </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p:spPr>
        <p:txBody>
          <a:bodyPr/>
          <a:lstStyle/>
          <a:p>
            <a:fld id="{30351B84-6D01-4F28-99E5-6DD527EF375A}" type="slidenum">
              <a:rPr lang="en-GB" smtClean="0"/>
              <a:pPr/>
              <a:t>59</a:t>
            </a:fld>
            <a:endParaRPr lang="en-GB" smtClean="0"/>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xfrm>
            <a:off x="914400" y="4343400"/>
            <a:ext cx="5029200" cy="4114800"/>
          </a:xfrm>
          <a:noFill/>
          <a:ln/>
        </p:spPr>
        <p:txBody>
          <a:bodyPr/>
          <a:lstStyle/>
          <a:p>
            <a:pPr marL="228600" indent="-228600" eaLnBrk="1" hangingPunct="1">
              <a:lnSpc>
                <a:spcPct val="80000"/>
              </a:lnSpc>
            </a:pPr>
            <a:r>
              <a:rPr lang="en-GB" sz="800" b="1" smtClean="0"/>
              <a:t>Recommendations</a:t>
            </a:r>
          </a:p>
          <a:p>
            <a:pPr marL="228600" indent="-228600" eaLnBrk="1" hangingPunct="1">
              <a:lnSpc>
                <a:spcPct val="80000"/>
              </a:lnSpc>
            </a:pPr>
            <a:r>
              <a:rPr lang="en-GB" sz="800" smtClean="0"/>
              <a:t>South African HLT role-players and stakeholders are </a:t>
            </a:r>
            <a:r>
              <a:rPr lang="en-GB" sz="800" b="1" smtClean="0"/>
              <a:t>faced with the challenging task of balancing the need to address all official languages, for socio-economic and political reasons, with the need to create an economically viable and thriving HLT industry, where there is return on investment on the HLT outputs produced for a certain language.</a:t>
            </a:r>
            <a:r>
              <a:rPr lang="en-GB" sz="800" smtClean="0"/>
              <a:t> Based on the research study findings and experiences, a number of recommendations can be made for accelerating HLT development in SA as detailed on the following pages. These have been classified as pertaining to the South African HLT landscape and the HLT audit process</a:t>
            </a:r>
            <a:endParaRPr lang="en-GB" sz="800" b="1" smtClean="0"/>
          </a:p>
          <a:p>
            <a:pPr marL="685800" lvl="1" indent="-228600" eaLnBrk="1" hangingPunct="1">
              <a:lnSpc>
                <a:spcPct val="80000"/>
              </a:lnSpc>
            </a:pPr>
            <a:endParaRPr lang="en-GB" sz="800" b="1" smtClean="0"/>
          </a:p>
          <a:p>
            <a:pPr marL="228600" indent="-228600" eaLnBrk="1" hangingPunct="1">
              <a:lnSpc>
                <a:spcPct val="80000"/>
              </a:lnSpc>
            </a:pPr>
            <a:r>
              <a:rPr lang="en-GB" sz="800" b="1" smtClean="0"/>
              <a:t>Resource development </a:t>
            </a:r>
            <a:r>
              <a:rPr lang="en-GB" sz="800" smtClean="0"/>
              <a:t>– based on the HLT audit findings, it is easily discernible that </a:t>
            </a:r>
            <a:r>
              <a:rPr lang="en-GB" sz="800" b="1" smtClean="0"/>
              <a:t>basic core language resources need to be built for all languages as identified by the gap analysis.</a:t>
            </a:r>
            <a:r>
              <a:rPr lang="en-GB" sz="800" smtClean="0"/>
              <a:t> It was also observed in the results that </a:t>
            </a:r>
            <a:r>
              <a:rPr lang="en-GB" sz="800" b="1" smtClean="0"/>
              <a:t>licensing agreements were often not defined for a number of the language resources</a:t>
            </a:r>
            <a:r>
              <a:rPr lang="en-GB" sz="800" smtClean="0"/>
              <a:t> identified (often for government funded projects). Thus, </a:t>
            </a:r>
            <a:r>
              <a:rPr lang="en-GB" sz="800" b="1" smtClean="0"/>
              <a:t>although some of these LRs maybe declared as accessible (commercial and R&amp;E) the ambiguity around the licensing leads to delays and obstacles in using that particular LR</a:t>
            </a:r>
            <a:r>
              <a:rPr lang="en-GB" sz="800" smtClean="0"/>
              <a:t>. Thus, in order to encourage innovation, LRs should preferably be made freely available or where subject to any intellectual property rights for commercial use, LRs should be available at a price which does not prohibit their purchase. In this regard we can take heed from lessons learnt by other international LR agencies such the Dutch Language Union’s LR agency, and the European Language Resources Agency (ELRA) to name a few, since South Africa is currently moving towards establishing its own national HLT resource agency. It is important to note the whilst building basic LRs should be prioritised, the  South African HLT community </a:t>
            </a:r>
            <a:r>
              <a:rPr lang="en-GB" sz="800" b="1" smtClean="0"/>
              <a:t>needs to start building experience in developing more advanced LRs (priority 2 and 3) for future fast-tracking of HLT applications.</a:t>
            </a:r>
            <a:r>
              <a:rPr lang="en-GB" sz="800" smtClean="0"/>
              <a:t> In addition, market needs and trends should be a prime consideration in the development of LRs. </a:t>
            </a:r>
          </a:p>
          <a:p>
            <a:pPr marL="228600" indent="-228600" eaLnBrk="1" hangingPunct="1">
              <a:lnSpc>
                <a:spcPct val="80000"/>
              </a:lnSpc>
            </a:pPr>
            <a:endParaRPr lang="en-GB" sz="800" smtClean="0"/>
          </a:p>
          <a:p>
            <a:pPr marL="228600" indent="-228600" eaLnBrk="1" hangingPunct="1">
              <a:lnSpc>
                <a:spcPct val="80000"/>
              </a:lnSpc>
            </a:pPr>
            <a:r>
              <a:rPr lang="en-GB" sz="800" b="1" smtClean="0"/>
              <a:t>Funding </a:t>
            </a:r>
            <a:r>
              <a:rPr lang="en-GB" sz="800" smtClean="0"/>
              <a:t>–</a:t>
            </a:r>
            <a:r>
              <a:rPr lang="en-GB" sz="800" b="1" smtClean="0"/>
              <a:t> </a:t>
            </a:r>
            <a:r>
              <a:rPr lang="en-GB" sz="800" smtClean="0"/>
              <a:t>the principal sponsor of HLT development in the country thus far has been the government. In contrast, the South African HLT industry really only comprises of a handful of companies which only focus on a few languages since the initial investment required does not cover the potential income from the projected market needs for most languages. Thus, first and foremost </a:t>
            </a:r>
            <a:r>
              <a:rPr lang="en-GB" sz="800" b="1" smtClean="0"/>
              <a:t>in these formative years the government needs to continue to invest in HLT efforts to build a strong foundation of HLT outputs which can enable the creation of thriving HLT industry in South Africa and ensure that HLT in all 11 languages continues to progress. </a:t>
            </a:r>
          </a:p>
          <a:p>
            <a:pPr marL="228600" indent="-228600" eaLnBrk="1" hangingPunct="1">
              <a:lnSpc>
                <a:spcPct val="80000"/>
              </a:lnSpc>
            </a:pPr>
            <a:endParaRPr lang="en-GB" sz="800" b="1" smtClean="0"/>
          </a:p>
          <a:p>
            <a:pPr marL="228600" indent="-228600" eaLnBrk="1" hangingPunct="1">
              <a:lnSpc>
                <a:spcPct val="80000"/>
              </a:lnSpc>
            </a:pPr>
            <a:r>
              <a:rPr lang="en-GB" sz="800" b="1" smtClean="0"/>
              <a:t>Industry stimulation programmes</a:t>
            </a:r>
            <a:r>
              <a:rPr lang="en-GB" sz="800" smtClean="0"/>
              <a:t> – besides funding, the government needs to ensure that there are </a:t>
            </a:r>
            <a:r>
              <a:rPr lang="en-GB" sz="800" b="1" smtClean="0"/>
              <a:t>more initiatives to encourage existing industry’s participation in the national HLT activity and mobilise the creation of new HLT-based companies.</a:t>
            </a:r>
            <a:r>
              <a:rPr lang="en-GB" sz="800" smtClean="0"/>
              <a:t> To this end it has been noted that there is </a:t>
            </a:r>
            <a:r>
              <a:rPr lang="en-GB" sz="800" b="1" smtClean="0"/>
              <a:t>little awareness in the South African commercial sector</a:t>
            </a:r>
            <a:r>
              <a:rPr lang="en-GB" sz="800" smtClean="0"/>
              <a:t> about the opportunities and positive impact that HLT can have in the business environment e.g. the financial sector, the ICT sector, etc. Initiatives could take the form of </a:t>
            </a:r>
            <a:r>
              <a:rPr lang="en-GB" sz="800" b="1" smtClean="0"/>
              <a:t>consortiums</a:t>
            </a:r>
            <a:r>
              <a:rPr lang="en-GB" sz="800" smtClean="0"/>
              <a:t> comprising of existing R&amp;D HLT players (who source the technology) with companies from </a:t>
            </a:r>
            <a:r>
              <a:rPr lang="en-GB" sz="800" b="1" smtClean="0"/>
              <a:t>business sectors such as banks and mobile network providers</a:t>
            </a:r>
            <a:r>
              <a:rPr lang="en-GB" sz="800" smtClean="0"/>
              <a:t> (who have an existing customer base and a greater understanding of market needs) to </a:t>
            </a:r>
            <a:r>
              <a:rPr lang="en-GB" sz="800" b="1" smtClean="0"/>
              <a:t>simple contract R&amp;D partnerships</a:t>
            </a:r>
            <a:r>
              <a:rPr lang="en-GB" sz="800" smtClean="0"/>
              <a:t> between academia and industry. In addition, </a:t>
            </a:r>
            <a:r>
              <a:rPr lang="en-GB" sz="800" b="1" smtClean="0"/>
              <a:t>industry participation in lesser resourced languages may need to be motivated proactively by the government. </a:t>
            </a:r>
          </a:p>
          <a:p>
            <a:pPr marL="228600" indent="-228600" eaLnBrk="1" hangingPunct="1">
              <a:lnSpc>
                <a:spcPct val="80000"/>
              </a:lnSpc>
            </a:pPr>
            <a:r>
              <a:rPr lang="en-GB" sz="800" smtClean="0"/>
              <a:t>It has also been observed that currently the government departments that primarily fund HLT development in the country are the Department of Arts &amp; Culture and the Department of Science &amp; Technology. Synergy between the HLT community, the DAC, the DST and </a:t>
            </a:r>
            <a:r>
              <a:rPr lang="en-GB" b="1" smtClean="0"/>
              <a:t>other government departments such as</a:t>
            </a:r>
            <a:r>
              <a:rPr lang="en-GB" sz="800" smtClean="0"/>
              <a:t> the Department of Trade &amp; Industry and the Department of Communications should be cultivated to bring about a concerted effort in taking HLT forth in the South African economy. </a:t>
            </a:r>
          </a:p>
          <a:p>
            <a:pPr marL="228600" indent="-228600" eaLnBrk="1" hangingPunct="1">
              <a:lnSpc>
                <a:spcPct val="80000"/>
              </a:lnSpc>
            </a:pPr>
            <a:endParaRPr lang="en-GB" sz="800" smtClean="0"/>
          </a:p>
          <a:p>
            <a:pPr marL="228600" indent="-228600" eaLnBrk="1" hangingPunct="1">
              <a:lnSpc>
                <a:spcPct val="80000"/>
              </a:lnSpc>
            </a:pPr>
            <a:r>
              <a:rPr lang="en-GB" sz="800" b="1" smtClean="0"/>
              <a:t>Collaborations </a:t>
            </a:r>
            <a:r>
              <a:rPr lang="en-GB" sz="800" smtClean="0"/>
              <a:t>– closely related to the above-mentioned stimulation programmes is the </a:t>
            </a:r>
            <a:r>
              <a:rPr lang="en-GB" sz="800" b="1" smtClean="0"/>
              <a:t>need for greater collaborations within the local HLT community and the larger international community.</a:t>
            </a:r>
            <a:r>
              <a:rPr lang="en-GB" sz="800" smtClean="0"/>
              <a:t> One of the challenges that lie ahead is to harness the knowledge and skills developed in the </a:t>
            </a:r>
            <a:r>
              <a:rPr lang="en-GB" sz="800" b="1" smtClean="0"/>
              <a:t>pockets of excellent South African HLT activity</a:t>
            </a:r>
            <a:r>
              <a:rPr lang="en-GB" sz="800" smtClean="0"/>
              <a:t> into a collaborative South African endeavour. Thus, a more coordinated effort across the HLT community is required in order to ensure that there is a well-mapped trajectory for LR creation and HLT market development in South Africa. Here it may also be beneficial to take lessons from other international efforts such as the EUROMAP study (section 2.5.2) and the Dutch Language Union’s STEVIN programme (section 1.2).</a:t>
            </a:r>
          </a:p>
          <a:p>
            <a:pPr marL="228600" indent="-228600" eaLnBrk="1" hangingPunct="1">
              <a:lnSpc>
                <a:spcPct val="80000"/>
              </a:lnSpc>
            </a:pPr>
            <a:endParaRPr lang="en-GB" sz="800" smtClean="0"/>
          </a:p>
          <a:p>
            <a:pPr marL="228600" indent="-228600" eaLnBrk="1" hangingPunct="1">
              <a:lnSpc>
                <a:spcPct val="80000"/>
              </a:lnSpc>
            </a:pPr>
            <a:r>
              <a:rPr lang="en-GB" sz="800" b="1" smtClean="0"/>
              <a:t>Human capital development (HCD) </a:t>
            </a:r>
            <a:r>
              <a:rPr lang="en-GB" sz="800" smtClean="0"/>
              <a:t>– </a:t>
            </a:r>
            <a:r>
              <a:rPr lang="en-GB" sz="800" b="1" smtClean="0"/>
              <a:t>the shortage of linguistic expertise and general scientific human capital is a prohibitive factor in the progress of HLT,</a:t>
            </a:r>
            <a:r>
              <a:rPr lang="en-GB" sz="800" smtClean="0"/>
              <a:t> thus HCD efforts within the field of HLT should be accelerated. To the author’s knowledge there is only one undergraduate HLT degree programme of its kind targeted to tertiary students and, most other training courses are at the postgraduate level. The general sentiment amongst HLT academia is that more awareness needs to be created, about the field, in undergraduate and secondary school students and greater investment needs to be made in generating HLT practitioners who can feed into the emergent HLT industry’s pipeline. </a:t>
            </a:r>
          </a:p>
          <a:p>
            <a:pPr marL="228600" indent="-228600" eaLnBrk="1" hangingPunct="1">
              <a:lnSpc>
                <a:spcPct val="80000"/>
              </a:lnSpc>
            </a:pPr>
            <a:r>
              <a:rPr lang="en-GB" sz="800" smtClean="0"/>
              <a:t>Also, to close the gap in the fund of limited linguistic knowledge in the lesser resourced African languages the government could </a:t>
            </a:r>
            <a:r>
              <a:rPr lang="en-GB" sz="800" b="1" smtClean="0"/>
              <a:t>encourage academia with incentives to promote HCD in those languages.</a:t>
            </a:r>
            <a:r>
              <a:rPr lang="en-GB" sz="800" smtClean="0"/>
              <a:t> However, we should note that the development of the leading South African languages such as Afrikaans, English, isiZulu, etc has generated numerous ‘lessons learnt’ from which the development of the lesser resourced languages has benefitted and thus the former group’s development should also not be sidetracked. A final noteworthy point is that collaboration across departments (e.g. linguistics, engineering, mathematics) should be encouraged since HLT involves </a:t>
            </a:r>
            <a:r>
              <a:rPr lang="en-GB" sz="800" b="1" smtClean="0"/>
              <a:t>crossing silos of academic disciplines.</a:t>
            </a:r>
            <a:r>
              <a:rPr lang="en-GB" sz="800" smtClean="0"/>
              <a:t> </a:t>
            </a:r>
          </a:p>
          <a:p>
            <a:pPr marL="228600" indent="-228600" eaLnBrk="1" hangingPunct="1">
              <a:lnSpc>
                <a:spcPct val="80000"/>
              </a:lnSpc>
            </a:pPr>
            <a:endParaRPr lang="en-GB" sz="800" smtClean="0"/>
          </a:p>
          <a:p>
            <a:pPr marL="228600" indent="-228600" eaLnBrk="1" hangingPunct="1">
              <a:lnSpc>
                <a:spcPct val="80000"/>
              </a:lnSpc>
            </a:pPr>
            <a:r>
              <a:rPr lang="en-GB" sz="800" b="1" smtClean="0"/>
              <a:t>Cultivation of niche expertise </a:t>
            </a:r>
            <a:r>
              <a:rPr lang="en-GB" sz="800" smtClean="0"/>
              <a:t>– it was observed from the audit results that a </a:t>
            </a:r>
            <a:r>
              <a:rPr lang="en-GB" sz="800" b="1" smtClean="0"/>
              <a:t>number of language independent methods</a:t>
            </a:r>
            <a:r>
              <a:rPr lang="en-GB" sz="800" smtClean="0"/>
              <a:t> have been adopted in creating HLT components for SA. This approach (depending on the HLT LR in question) has the potential to fast track the development of HLT across SA’s languages and already a number of achievements have been made in </a:t>
            </a:r>
            <a:r>
              <a:rPr lang="en-GB" sz="800" b="1" smtClean="0"/>
              <a:t>producing HLT items in South African languages with limited language resources.</a:t>
            </a:r>
            <a:r>
              <a:rPr lang="en-GB" sz="800" smtClean="0"/>
              <a:t> The local HLT community should continue to enhance this capability of producing </a:t>
            </a:r>
            <a:r>
              <a:rPr lang="en-GB" sz="800" b="1" smtClean="0"/>
              <a:t>portable language independent HLT</a:t>
            </a:r>
            <a:r>
              <a:rPr lang="en-GB" sz="800" smtClean="0"/>
              <a:t>, to </a:t>
            </a:r>
            <a:r>
              <a:rPr lang="en-GB" sz="800" b="1" smtClean="0"/>
              <a:t>create a niche expertise area for itself in producing HLT for under-resourced languages.</a:t>
            </a:r>
            <a:r>
              <a:rPr lang="en-GB" sz="800" smtClean="0"/>
              <a:t> This capability could result in </a:t>
            </a:r>
            <a:r>
              <a:rPr lang="en-GB" sz="800" b="1" smtClean="0"/>
              <a:t>technology transfer to</a:t>
            </a:r>
            <a:r>
              <a:rPr lang="en-GB" sz="800" smtClean="0"/>
              <a:t> </a:t>
            </a:r>
            <a:r>
              <a:rPr lang="en-GB" sz="800" b="1" smtClean="0"/>
              <a:t>other countries with under-resourced languages</a:t>
            </a:r>
            <a:r>
              <a:rPr lang="en-GB" sz="800" smtClean="0"/>
              <a:t> e.g. other African languages and the smaller European languages. Thus, </a:t>
            </a:r>
            <a:r>
              <a:rPr lang="en-GB" sz="800" b="1" smtClean="0"/>
              <a:t>due credit should be given to the South African HLT R&amp;D community for facing the challenge of HLT development in 11 languages, where most other countries where HLT activity is flourishing are generally based on one or a few languages. </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p:spPr>
        <p:txBody>
          <a:bodyPr/>
          <a:lstStyle/>
          <a:p>
            <a:fld id="{30351B84-6D01-4F28-99E5-6DD527EF375A}" type="slidenum">
              <a:rPr lang="en-GB" smtClean="0"/>
              <a:pPr/>
              <a:t>60</a:t>
            </a:fld>
            <a:endParaRPr lang="en-GB" smtClean="0"/>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xfrm>
            <a:off x="914400" y="4343400"/>
            <a:ext cx="5029200" cy="4114800"/>
          </a:xfrm>
          <a:noFill/>
          <a:ln/>
        </p:spPr>
        <p:txBody>
          <a:bodyPr/>
          <a:lstStyle/>
          <a:p>
            <a:pPr marL="228600" indent="-228600" eaLnBrk="1" hangingPunct="1">
              <a:lnSpc>
                <a:spcPct val="80000"/>
              </a:lnSpc>
            </a:pPr>
            <a:r>
              <a:rPr lang="en-GB" sz="800" b="1" smtClean="0"/>
              <a:t>Recommendations</a:t>
            </a:r>
          </a:p>
          <a:p>
            <a:pPr marL="228600" indent="-228600" eaLnBrk="1" hangingPunct="1">
              <a:lnSpc>
                <a:spcPct val="80000"/>
              </a:lnSpc>
            </a:pPr>
            <a:r>
              <a:rPr lang="en-GB" sz="800" smtClean="0"/>
              <a:t>South African HLT role-players and stakeholders are </a:t>
            </a:r>
            <a:r>
              <a:rPr lang="en-GB" sz="800" b="1" smtClean="0"/>
              <a:t>faced with the challenging task of balancing the need to address all official languages, for socio-economic and political reasons, with the need to create an economically viable and thriving HLT industry, where there is return on investment on the HLT outputs produced for a certain language.</a:t>
            </a:r>
            <a:r>
              <a:rPr lang="en-GB" sz="800" smtClean="0"/>
              <a:t> Based on the research study findings and experiences, a number of recommendations can be made for accelerating HLT development in SA as detailed on the following pages. These have been classified as pertaining to the South African HLT landscape and the HLT audit process</a:t>
            </a:r>
            <a:endParaRPr lang="en-GB" sz="800" b="1" smtClean="0"/>
          </a:p>
          <a:p>
            <a:pPr marL="685800" lvl="1" indent="-228600" eaLnBrk="1" hangingPunct="1">
              <a:lnSpc>
                <a:spcPct val="80000"/>
              </a:lnSpc>
            </a:pPr>
            <a:endParaRPr lang="en-GB" sz="800" b="1" smtClean="0"/>
          </a:p>
          <a:p>
            <a:pPr marL="228600" indent="-228600" eaLnBrk="1" hangingPunct="1">
              <a:lnSpc>
                <a:spcPct val="80000"/>
              </a:lnSpc>
            </a:pPr>
            <a:r>
              <a:rPr lang="en-GB" sz="800" b="1" smtClean="0"/>
              <a:t>Resource development </a:t>
            </a:r>
            <a:r>
              <a:rPr lang="en-GB" sz="800" smtClean="0"/>
              <a:t>– based on the HLT audit findings, it is easily discernible that </a:t>
            </a:r>
            <a:r>
              <a:rPr lang="en-GB" sz="800" b="1" smtClean="0"/>
              <a:t>basic core language resources need to be built for all languages as identified by the gap analysis.</a:t>
            </a:r>
            <a:r>
              <a:rPr lang="en-GB" sz="800" smtClean="0"/>
              <a:t> It was also observed in the results that </a:t>
            </a:r>
            <a:r>
              <a:rPr lang="en-GB" sz="800" b="1" smtClean="0"/>
              <a:t>licensing agreements were often not defined for a number of the language resources</a:t>
            </a:r>
            <a:r>
              <a:rPr lang="en-GB" sz="800" smtClean="0"/>
              <a:t> identified (often for government funded projects). Thus, </a:t>
            </a:r>
            <a:r>
              <a:rPr lang="en-GB" sz="800" b="1" smtClean="0"/>
              <a:t>although some of these LRs maybe declared as accessible (commercial and R&amp;E) the ambiguity around the licensing leads to delays and obstacles in using that particular LR</a:t>
            </a:r>
            <a:r>
              <a:rPr lang="en-GB" sz="800" smtClean="0"/>
              <a:t>. Thus, in order to encourage innovation, LRs should preferably be made freely available or where subject to any intellectual property rights for commercial use, LRs should be available at a price which does not prohibit their purchase. In this regard we can take heed from lessons learnt by other international LR agencies such the Dutch Language Union’s LR agency, and the European Language Resources Agency (ELRA) to name a few, since South Africa is currently moving towards establishing its own national HLT resource agency. It is important to note the whilst building basic LRs should be prioritised, the  South African HLT community </a:t>
            </a:r>
            <a:r>
              <a:rPr lang="en-GB" sz="800" b="1" smtClean="0"/>
              <a:t>needs to start building experience in developing more advanced LRs (priority 2 and 3) for future fast-tracking of HLT applications.</a:t>
            </a:r>
            <a:r>
              <a:rPr lang="en-GB" sz="800" smtClean="0"/>
              <a:t> In addition, market needs and trends should be a prime consideration in the development of LRs. </a:t>
            </a:r>
          </a:p>
          <a:p>
            <a:pPr marL="228600" indent="-228600" eaLnBrk="1" hangingPunct="1">
              <a:lnSpc>
                <a:spcPct val="80000"/>
              </a:lnSpc>
            </a:pPr>
            <a:endParaRPr lang="en-GB" sz="800" smtClean="0"/>
          </a:p>
          <a:p>
            <a:pPr marL="228600" indent="-228600" eaLnBrk="1" hangingPunct="1">
              <a:lnSpc>
                <a:spcPct val="80000"/>
              </a:lnSpc>
            </a:pPr>
            <a:r>
              <a:rPr lang="en-GB" sz="800" b="1" smtClean="0"/>
              <a:t>Funding </a:t>
            </a:r>
            <a:r>
              <a:rPr lang="en-GB" sz="800" smtClean="0"/>
              <a:t>–</a:t>
            </a:r>
            <a:r>
              <a:rPr lang="en-GB" sz="800" b="1" smtClean="0"/>
              <a:t> </a:t>
            </a:r>
            <a:r>
              <a:rPr lang="en-GB" sz="800" smtClean="0"/>
              <a:t>the principal sponsor of HLT development in the country thus far has been the government. In contrast, the South African HLT industry really only comprises of a handful of companies which only focus on a few languages since the initial investment required does not cover the potential income from the projected market needs for most languages. Thus, first and foremost </a:t>
            </a:r>
            <a:r>
              <a:rPr lang="en-GB" sz="800" b="1" smtClean="0"/>
              <a:t>in these formative years the government needs to continue to invest in HLT efforts to build a strong foundation of HLT outputs which can enable the creation of thriving HLT industry in South Africa and ensure that HLT in all 11 languages continues to progress. </a:t>
            </a:r>
          </a:p>
          <a:p>
            <a:pPr marL="228600" indent="-228600" eaLnBrk="1" hangingPunct="1">
              <a:lnSpc>
                <a:spcPct val="80000"/>
              </a:lnSpc>
            </a:pPr>
            <a:endParaRPr lang="en-GB" sz="800" b="1" smtClean="0"/>
          </a:p>
          <a:p>
            <a:pPr marL="228600" indent="-228600" eaLnBrk="1" hangingPunct="1">
              <a:lnSpc>
                <a:spcPct val="80000"/>
              </a:lnSpc>
            </a:pPr>
            <a:r>
              <a:rPr lang="en-GB" sz="800" b="1" smtClean="0"/>
              <a:t>Industry stimulation programmes</a:t>
            </a:r>
            <a:r>
              <a:rPr lang="en-GB" sz="800" smtClean="0"/>
              <a:t> – besides funding, the government needs to ensure that there are </a:t>
            </a:r>
            <a:r>
              <a:rPr lang="en-GB" sz="800" b="1" smtClean="0"/>
              <a:t>more initiatives to encourage existing industry’s participation in the national HLT activity and mobilise the creation of new HLT-based companies.</a:t>
            </a:r>
            <a:r>
              <a:rPr lang="en-GB" sz="800" smtClean="0"/>
              <a:t> To this end it has been noted that there is </a:t>
            </a:r>
            <a:r>
              <a:rPr lang="en-GB" sz="800" b="1" smtClean="0"/>
              <a:t>little awareness in the South African commercial sector</a:t>
            </a:r>
            <a:r>
              <a:rPr lang="en-GB" sz="800" smtClean="0"/>
              <a:t> about the opportunities and positive impact that HLT can have in the business environment e.g. the financial sector, the ICT sector, etc. Initiatives could take the form of </a:t>
            </a:r>
            <a:r>
              <a:rPr lang="en-GB" sz="800" b="1" smtClean="0"/>
              <a:t>consortiums</a:t>
            </a:r>
            <a:r>
              <a:rPr lang="en-GB" sz="800" smtClean="0"/>
              <a:t> comprising of existing R&amp;D HLT players (who source the technology) with companies from </a:t>
            </a:r>
            <a:r>
              <a:rPr lang="en-GB" sz="800" b="1" smtClean="0"/>
              <a:t>business sectors such as banks and mobile network providers</a:t>
            </a:r>
            <a:r>
              <a:rPr lang="en-GB" sz="800" smtClean="0"/>
              <a:t> (who have an existing customer base and a greater understanding of market needs) to </a:t>
            </a:r>
            <a:r>
              <a:rPr lang="en-GB" sz="800" b="1" smtClean="0"/>
              <a:t>simple contract R&amp;D partnerships</a:t>
            </a:r>
            <a:r>
              <a:rPr lang="en-GB" sz="800" smtClean="0"/>
              <a:t> between academia and industry. In addition, </a:t>
            </a:r>
            <a:r>
              <a:rPr lang="en-GB" sz="800" b="1" smtClean="0"/>
              <a:t>industry participation in lesser resourced languages may need to be motivated proactively by the government. </a:t>
            </a:r>
          </a:p>
          <a:p>
            <a:pPr marL="228600" indent="-228600" eaLnBrk="1" hangingPunct="1">
              <a:lnSpc>
                <a:spcPct val="80000"/>
              </a:lnSpc>
            </a:pPr>
            <a:r>
              <a:rPr lang="en-GB" sz="800" smtClean="0"/>
              <a:t>It has also been observed that currently the government departments that primarily fund HLT development in the country are the Department of Arts &amp; Culture and the Department of Science &amp; Technology. Synergy between the HLT community, the DAC, the DST and </a:t>
            </a:r>
            <a:r>
              <a:rPr lang="en-GB" b="1" smtClean="0"/>
              <a:t>other government departments such as</a:t>
            </a:r>
            <a:r>
              <a:rPr lang="en-GB" sz="800" smtClean="0"/>
              <a:t> the Department of Trade &amp; Industry and the Department of Communications should be cultivated to bring about a concerted effort in taking HLT forth in the South African economy. </a:t>
            </a:r>
          </a:p>
          <a:p>
            <a:pPr marL="228600" indent="-228600" eaLnBrk="1" hangingPunct="1">
              <a:lnSpc>
                <a:spcPct val="80000"/>
              </a:lnSpc>
            </a:pPr>
            <a:endParaRPr lang="en-GB" sz="800" smtClean="0"/>
          </a:p>
          <a:p>
            <a:pPr marL="228600" indent="-228600" eaLnBrk="1" hangingPunct="1">
              <a:lnSpc>
                <a:spcPct val="80000"/>
              </a:lnSpc>
            </a:pPr>
            <a:r>
              <a:rPr lang="en-GB" sz="800" b="1" smtClean="0"/>
              <a:t>Collaborations </a:t>
            </a:r>
            <a:r>
              <a:rPr lang="en-GB" sz="800" smtClean="0"/>
              <a:t>– closely related to the above-mentioned stimulation programmes is the </a:t>
            </a:r>
            <a:r>
              <a:rPr lang="en-GB" sz="800" b="1" smtClean="0"/>
              <a:t>need for greater collaborations within the local HLT community and the larger international community.</a:t>
            </a:r>
            <a:r>
              <a:rPr lang="en-GB" sz="800" smtClean="0"/>
              <a:t> One of the challenges that lie ahead is to harness the knowledge and skills developed in the </a:t>
            </a:r>
            <a:r>
              <a:rPr lang="en-GB" sz="800" b="1" smtClean="0"/>
              <a:t>pockets of excellent South African HLT activity</a:t>
            </a:r>
            <a:r>
              <a:rPr lang="en-GB" sz="800" smtClean="0"/>
              <a:t> into a collaborative South African endeavour. Thus, a more coordinated effort across the HLT community is required in order to ensure that there is a well-mapped trajectory for LR creation and HLT market development in South Africa. Here it may also be beneficial to take lessons from other international efforts such as the EUROMAP study (section 2.5.2) and the Dutch Language Union’s STEVIN programme (section 1.2).</a:t>
            </a:r>
          </a:p>
          <a:p>
            <a:pPr marL="228600" indent="-228600" eaLnBrk="1" hangingPunct="1">
              <a:lnSpc>
                <a:spcPct val="80000"/>
              </a:lnSpc>
            </a:pPr>
            <a:endParaRPr lang="en-GB" sz="800" smtClean="0"/>
          </a:p>
          <a:p>
            <a:pPr marL="228600" indent="-228600" eaLnBrk="1" hangingPunct="1">
              <a:lnSpc>
                <a:spcPct val="80000"/>
              </a:lnSpc>
            </a:pPr>
            <a:r>
              <a:rPr lang="en-GB" sz="800" b="1" smtClean="0"/>
              <a:t>Human capital development (HCD) </a:t>
            </a:r>
            <a:r>
              <a:rPr lang="en-GB" sz="800" smtClean="0"/>
              <a:t>– </a:t>
            </a:r>
            <a:r>
              <a:rPr lang="en-GB" sz="800" b="1" smtClean="0"/>
              <a:t>the shortage of linguistic expertise and general scientific human capital is a prohibitive factor in the progress of HLT,</a:t>
            </a:r>
            <a:r>
              <a:rPr lang="en-GB" sz="800" smtClean="0"/>
              <a:t> thus HCD efforts within the field of HLT should be accelerated. To the author’s knowledge there is only one undergraduate HLT degree programme of its kind targeted to tertiary students and, most other training courses are at the postgraduate level. The general sentiment amongst HLT academia is that more awareness needs to be created, about the field, in undergraduate and secondary school students and greater investment needs to be made in generating HLT practitioners who can feed into the emergent HLT industry’s pipeline. </a:t>
            </a:r>
          </a:p>
          <a:p>
            <a:pPr marL="228600" indent="-228600" eaLnBrk="1" hangingPunct="1">
              <a:lnSpc>
                <a:spcPct val="80000"/>
              </a:lnSpc>
            </a:pPr>
            <a:r>
              <a:rPr lang="en-GB" sz="800" smtClean="0"/>
              <a:t>Also, to close the gap in the fund of limited linguistic knowledge in the lesser resourced African languages the government could </a:t>
            </a:r>
            <a:r>
              <a:rPr lang="en-GB" sz="800" b="1" smtClean="0"/>
              <a:t>encourage academia with incentives to promote HCD in those languages.</a:t>
            </a:r>
            <a:r>
              <a:rPr lang="en-GB" sz="800" smtClean="0"/>
              <a:t> However, we should note that the development of the leading South African languages such as Afrikaans, English, isiZulu, etc has generated numerous ‘lessons learnt’ from which the development of the lesser resourced languages has benefitted and thus the former group’s development should also not be sidetracked. A final noteworthy point is that collaboration across departments (e.g. linguistics, engineering, mathematics) should be encouraged since HLT involves </a:t>
            </a:r>
            <a:r>
              <a:rPr lang="en-GB" sz="800" b="1" smtClean="0"/>
              <a:t>crossing silos of academic disciplines.</a:t>
            </a:r>
            <a:r>
              <a:rPr lang="en-GB" sz="800" smtClean="0"/>
              <a:t> </a:t>
            </a:r>
          </a:p>
          <a:p>
            <a:pPr marL="228600" indent="-228600" eaLnBrk="1" hangingPunct="1">
              <a:lnSpc>
                <a:spcPct val="80000"/>
              </a:lnSpc>
            </a:pPr>
            <a:endParaRPr lang="en-GB" sz="800" smtClean="0"/>
          </a:p>
          <a:p>
            <a:pPr marL="228600" indent="-228600" eaLnBrk="1" hangingPunct="1">
              <a:lnSpc>
                <a:spcPct val="80000"/>
              </a:lnSpc>
            </a:pPr>
            <a:r>
              <a:rPr lang="en-GB" sz="800" b="1" smtClean="0"/>
              <a:t>Cultivation of niche expertise </a:t>
            </a:r>
            <a:r>
              <a:rPr lang="en-GB" sz="800" smtClean="0"/>
              <a:t>– it was observed from the audit results that a </a:t>
            </a:r>
            <a:r>
              <a:rPr lang="en-GB" sz="800" b="1" smtClean="0"/>
              <a:t>number of language independent methods</a:t>
            </a:r>
            <a:r>
              <a:rPr lang="en-GB" sz="800" smtClean="0"/>
              <a:t> have been adopted in creating HLT components for SA. This approach (depending on the HLT LR in question) has the potential to fast track the development of HLT across SA’s languages and already a number of achievements have been made in </a:t>
            </a:r>
            <a:r>
              <a:rPr lang="en-GB" sz="800" b="1" smtClean="0"/>
              <a:t>producing HLT items in South African languages with limited language resources.</a:t>
            </a:r>
            <a:r>
              <a:rPr lang="en-GB" sz="800" smtClean="0"/>
              <a:t> The local HLT community should continue to enhance this capability of producing </a:t>
            </a:r>
            <a:r>
              <a:rPr lang="en-GB" sz="800" b="1" smtClean="0"/>
              <a:t>portable language independent HLT</a:t>
            </a:r>
            <a:r>
              <a:rPr lang="en-GB" sz="800" smtClean="0"/>
              <a:t>, to </a:t>
            </a:r>
            <a:r>
              <a:rPr lang="en-GB" sz="800" b="1" smtClean="0"/>
              <a:t>create a niche expertise area for itself in producing HLT for under-resourced languages.</a:t>
            </a:r>
            <a:r>
              <a:rPr lang="en-GB" sz="800" smtClean="0"/>
              <a:t> This capability could result in </a:t>
            </a:r>
            <a:r>
              <a:rPr lang="en-GB" sz="800" b="1" smtClean="0"/>
              <a:t>technology transfer to</a:t>
            </a:r>
            <a:r>
              <a:rPr lang="en-GB" sz="800" smtClean="0"/>
              <a:t> </a:t>
            </a:r>
            <a:r>
              <a:rPr lang="en-GB" sz="800" b="1" smtClean="0"/>
              <a:t>other countries with under-resourced languages</a:t>
            </a:r>
            <a:r>
              <a:rPr lang="en-GB" sz="800" smtClean="0"/>
              <a:t> e.g. other African languages and the smaller European languages. Thus, </a:t>
            </a:r>
            <a:r>
              <a:rPr lang="en-GB" sz="800" b="1" smtClean="0"/>
              <a:t>due credit should be given to the South African HLT R&amp;D community for facing the challenge of HLT development in 11 languages, where most other countries where HLT activity is flourishing are generally based on one or a few languages. </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p:spPr>
        <p:txBody>
          <a:bodyPr/>
          <a:lstStyle/>
          <a:p>
            <a:fld id="{584D5DE8-94D4-489D-9D33-C87805E2D966}" type="slidenum">
              <a:rPr lang="en-GB" smtClean="0"/>
              <a:pPr/>
              <a:t>61</a:t>
            </a:fld>
            <a:endParaRPr lang="en-GB" smtClean="0"/>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xfrm>
            <a:off x="914400" y="4343400"/>
            <a:ext cx="5029200" cy="4114800"/>
          </a:xfrm>
          <a:noFill/>
          <a:ln/>
        </p:spPr>
        <p:txBody>
          <a:bodyPr/>
          <a:lstStyle/>
          <a:p>
            <a:pPr algn="just" eaLnBrk="1" hangingPunct="1">
              <a:lnSpc>
                <a:spcPct val="80000"/>
              </a:lnSpc>
            </a:pPr>
            <a:r>
              <a:rPr lang="en-GB" sz="800" dirty="0" smtClean="0"/>
              <a:t>South Africa (SA), often called the “rainbow nation”, is a country that epitomises diversity in various forms, the most prominent of which are ethnicity and language. There are roughly twenty five languages spoken in South Africa, </a:t>
            </a:r>
            <a:r>
              <a:rPr lang="en-GB" sz="800" b="1" dirty="0" smtClean="0"/>
              <a:t>of these 11 have been declared as official languages</a:t>
            </a:r>
            <a:r>
              <a:rPr lang="en-GB" sz="800" dirty="0" smtClean="0"/>
              <a:t> based on the grounds that their usage includes about 98% of the total population (DAC, 2002). The eleven official languages are isiNdebele, isiXhosa, isiZulu and siSwati, Sesotho, </a:t>
            </a:r>
            <a:r>
              <a:rPr lang="en-GB" sz="800" dirty="0" err="1" smtClean="0"/>
              <a:t>Sepedi</a:t>
            </a:r>
            <a:r>
              <a:rPr lang="en-GB" sz="800" dirty="0" smtClean="0"/>
              <a:t> and Setswana, Tshivenda, Xitsonga, English and Afrikaans.</a:t>
            </a:r>
          </a:p>
          <a:p>
            <a:pPr algn="just" eaLnBrk="1" hangingPunct="1">
              <a:lnSpc>
                <a:spcPct val="80000"/>
              </a:lnSpc>
            </a:pPr>
            <a:endParaRPr lang="en-GB" sz="800" dirty="0" smtClean="0"/>
          </a:p>
          <a:p>
            <a:pPr algn="just" eaLnBrk="1" hangingPunct="1">
              <a:lnSpc>
                <a:spcPct val="80000"/>
              </a:lnSpc>
            </a:pPr>
            <a:r>
              <a:rPr lang="en-GB" sz="800" dirty="0" smtClean="0"/>
              <a:t>Human language technologies (HLT) can be described as the set of technologies that apply the knowledge of language for the development of computer systems; that can recognise, understand, interpret and generate human language in all forms. It includes technologies as automatic speech recognition, text-to-speech and machine translation. </a:t>
            </a:r>
          </a:p>
          <a:p>
            <a:pPr algn="just" eaLnBrk="1" hangingPunct="1">
              <a:lnSpc>
                <a:spcPct val="80000"/>
              </a:lnSpc>
            </a:pPr>
            <a:endParaRPr lang="en-GB" sz="800" dirty="0" smtClean="0"/>
          </a:p>
          <a:p>
            <a:pPr algn="just" eaLnBrk="1" hangingPunct="1">
              <a:lnSpc>
                <a:spcPct val="80000"/>
              </a:lnSpc>
            </a:pPr>
            <a:r>
              <a:rPr lang="en-GB" sz="800" dirty="0" smtClean="0"/>
              <a:t>The HLT landscape in South Africa is made up of a relatively young research and development (R&amp;D) community (universities and science councils) and a handful of companies in the private sector. Numerous local R&amp;D activities have been taking place with many instances of international recognition for the quality and impact of work and South Africa has invested a reasonable amount of capital into the development of HLT. However, in contrast, the </a:t>
            </a:r>
            <a:r>
              <a:rPr lang="en-GB" sz="800" b="1" dirty="0" smtClean="0"/>
              <a:t>potential for impact that HLT has, as an enabling technology, across various application domains is not aligned with the current scale of HLT activities in the country. Service delivery, disabled, economic development, cultural diversity, skills creation, jobs. </a:t>
            </a:r>
          </a:p>
          <a:p>
            <a:pPr algn="just" eaLnBrk="1" hangingPunct="1">
              <a:lnSpc>
                <a:spcPct val="80000"/>
              </a:lnSpc>
            </a:pPr>
            <a:endParaRPr lang="en-GB" sz="800" b="1" dirty="0" smtClean="0"/>
          </a:p>
          <a:p>
            <a:pPr eaLnBrk="1" hangingPunct="1">
              <a:lnSpc>
                <a:spcPct val="80000"/>
              </a:lnSpc>
            </a:pPr>
            <a:r>
              <a:rPr lang="en-GB" sz="800" dirty="0" smtClean="0"/>
              <a:t>Over the past few years, a number of planning activities have been undertaken (including a series of consultations involving government, industry, national research laboratories, and academics) to develop the HLT field as a national collaborative activity. These include:</a:t>
            </a:r>
          </a:p>
          <a:p>
            <a:pPr eaLnBrk="1" hangingPunct="1">
              <a:lnSpc>
                <a:spcPct val="80000"/>
              </a:lnSpc>
            </a:pPr>
            <a:r>
              <a:rPr lang="en-GB" sz="800" dirty="0" smtClean="0"/>
              <a:t>The DAC confirmed the need to advance HLT in the South African context by developing and establishing the national HLT Strategy. </a:t>
            </a:r>
          </a:p>
          <a:p>
            <a:pPr eaLnBrk="1" hangingPunct="1">
              <a:lnSpc>
                <a:spcPct val="80000"/>
              </a:lnSpc>
            </a:pPr>
            <a:r>
              <a:rPr lang="en-GB" sz="800" dirty="0" smtClean="0"/>
              <a:t>The Department of Science and Technology (DST) also identified HLT as a key technology during its ‘DST Technology </a:t>
            </a:r>
            <a:r>
              <a:rPr lang="en-GB" sz="800" dirty="0" err="1" smtClean="0"/>
              <a:t>Roadmapping</a:t>
            </a:r>
            <a:r>
              <a:rPr lang="en-GB" sz="800" dirty="0" smtClean="0"/>
              <a:t>’ process (</a:t>
            </a:r>
            <a:r>
              <a:rPr lang="en-GB" sz="800" dirty="0" err="1" smtClean="0"/>
              <a:t>Davel</a:t>
            </a:r>
            <a:r>
              <a:rPr lang="en-GB" sz="800" dirty="0" smtClean="0"/>
              <a:t>, Barnard &amp; </a:t>
            </a:r>
            <a:r>
              <a:rPr lang="en-GB" sz="800" dirty="0" err="1" smtClean="0"/>
              <a:t>Kuun</a:t>
            </a:r>
            <a:r>
              <a:rPr lang="en-GB" sz="800" dirty="0" smtClean="0"/>
              <a:t>, 2007). </a:t>
            </a:r>
          </a:p>
          <a:p>
            <a:pPr eaLnBrk="1" hangingPunct="1">
              <a:lnSpc>
                <a:spcPct val="80000"/>
              </a:lnSpc>
            </a:pPr>
            <a:r>
              <a:rPr lang="en-GB" sz="800" dirty="0" smtClean="0"/>
              <a:t>The DST sponsored a national workshop on HLT in 2005 where a national HLT roadmap was developed to guide research and development in HLT for the next ten years (2005-2015). </a:t>
            </a:r>
          </a:p>
          <a:p>
            <a:pPr eaLnBrk="1" hangingPunct="1">
              <a:lnSpc>
                <a:spcPct val="80000"/>
              </a:lnSpc>
            </a:pPr>
            <a:r>
              <a:rPr lang="en-GB" sz="800" dirty="0" smtClean="0"/>
              <a:t>The workshop also led to discussions around national collaborative working groups to focus efforts around core technologies and resources. The workshop also acquainted HLT researchers and stakeholders with national initiatives which were likely to support the development of HLT in South Africa (Barnard, 2005). </a:t>
            </a:r>
          </a:p>
          <a:p>
            <a:pPr eaLnBrk="1" hangingPunct="1">
              <a:lnSpc>
                <a:spcPct val="80000"/>
              </a:lnSpc>
            </a:pPr>
            <a:r>
              <a:rPr lang="en-GB" sz="800" dirty="0" smtClean="0"/>
              <a:t>In order to align and strengthen the national HLT research activities, DST provided financial support for the establishment of the National HLT Network (NHN) in 2006/7. The NHN is a collaborative effort which aims to strengthen synergies between HLT research practitioners in South Africa (SA). Currently, the members of the NHN are most of the major South African tertiary institutions and research councils who are actively involved in HLT R&amp;D activities.</a:t>
            </a:r>
          </a:p>
          <a:p>
            <a:pPr eaLnBrk="1" hangingPunct="1">
              <a:lnSpc>
                <a:spcPct val="80000"/>
              </a:lnSpc>
            </a:pPr>
            <a:r>
              <a:rPr lang="en-GB" sz="800" dirty="0" smtClean="0"/>
              <a:t>In November 2008, a workshop titled The “HLT Collaboration between South Africa and the Low Countries” was organised by NHN and the Dutch Language Union. Various aspects of HLT were discussed ranging from policy-making, R&amp;D status, industry activities, educational &amp; training opportunities and HLT road-mapping. The workshop aimed to stimulate and strengthen the cooperation between South Africa and the Dutch-speaking region in the field of HLT. Attendees included representatives from the South African, Dutch and Flemish HLT communities (science, business and government).</a:t>
            </a:r>
          </a:p>
          <a:p>
            <a:pPr eaLnBrk="1" hangingPunct="1">
              <a:lnSpc>
                <a:spcPct val="80000"/>
              </a:lnSpc>
            </a:pPr>
            <a:r>
              <a:rPr lang="en-GB" sz="800" dirty="0" smtClean="0"/>
              <a:t>Much recently, in 2009 the DAC has initiated the process of establishing a National Centre for HLT (NCHLT) which will support and enable the development of HLT resources for all the official languages of South Africa. </a:t>
            </a:r>
          </a:p>
          <a:p>
            <a:pPr algn="just" eaLnBrk="1" hangingPunct="1">
              <a:lnSpc>
                <a:spcPct val="80000"/>
              </a:lnSpc>
            </a:pPr>
            <a:endParaRPr lang="en-GB" sz="800" dirty="0"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a:ln/>
        </p:spPr>
      </p:sp>
      <p:sp>
        <p:nvSpPr>
          <p:cNvPr id="56322" name="Notes Placeholder 2"/>
          <p:cNvSpPr>
            <a:spLocks noGrp="1"/>
          </p:cNvSpPr>
          <p:nvPr>
            <p:ph type="body" idx="1"/>
          </p:nvPr>
        </p:nvSpPr>
        <p:spPr>
          <a:noFill/>
          <a:ln/>
        </p:spPr>
        <p:txBody>
          <a:bodyPr/>
          <a:lstStyle/>
          <a:p>
            <a:endParaRPr lang="en-US" dirty="0" smtClean="0"/>
          </a:p>
        </p:txBody>
      </p:sp>
      <p:sp>
        <p:nvSpPr>
          <p:cNvPr id="56323" name="Slide Number Placeholder 3"/>
          <p:cNvSpPr>
            <a:spLocks noGrp="1"/>
          </p:cNvSpPr>
          <p:nvPr>
            <p:ph type="sldNum" sz="quarter" idx="5"/>
          </p:nvPr>
        </p:nvSpPr>
        <p:spPr>
          <a:noFill/>
        </p:spPr>
        <p:txBody>
          <a:bodyPr/>
          <a:lstStyle/>
          <a:p>
            <a:fld id="{5D949C84-0E9F-4CDB-B1BF-028193B538EC}" type="slidenum">
              <a:rPr lang="en-GB" smtClean="0"/>
              <a:pPr/>
              <a:t>62</a:t>
            </a:fld>
            <a:endParaRPr lang="en-GB"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a:noFill/>
        </p:spPr>
        <p:txBody>
          <a:bodyPr/>
          <a:lstStyle/>
          <a:p>
            <a:fld id="{033C1016-0739-4694-A1BD-1E0FCFE2551D}" type="slidenum">
              <a:rPr lang="en-GB" smtClean="0"/>
              <a:pPr/>
              <a:t>63</a:t>
            </a:fld>
            <a:endParaRPr lang="en-GB" smtClean="0"/>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xfrm>
            <a:off x="914400" y="4343400"/>
            <a:ext cx="5029200" cy="4114800"/>
          </a:xfrm>
          <a:noFill/>
          <a:ln/>
        </p:spPr>
        <p:txBody>
          <a:bodyPr/>
          <a:lstStyle/>
          <a:p>
            <a:pPr eaLnBrk="1" hangingPunct="1"/>
            <a:r>
              <a:rPr lang="en-GB" dirty="0" smtClean="0"/>
              <a:t>Language is a deep-rooted aspect of our lives and the back-bone of all our communication. Technology on the other hand is also fast becoming a daily part of our lives; human language technologies (HLT) can serve as the bridge between the two. The potential for HLT in a multilingual South Africa is even more so, where a thriving HLT industry could be built by leveraging on the linguistic diversity of the country and truly using HLT to serve its citizens through multilingual information access &amp; service delivery and enhance communication between South Africans.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D3C2D96C-5AB1-4E2A-9C9D-A5C22F02B2EC}" type="slidenum">
              <a:rPr lang="en-GB" smtClean="0"/>
              <a:pPr>
                <a:defRPr/>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B26A0043-294E-4A82-A0D3-2661AD62DA0B}"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E5DBA605-AA2F-4636-A900-56C9EE18FFC0}" type="slidenum">
              <a:rPr lang="en-GB" smtClean="0"/>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pPr>
              <a:defRPr/>
            </a:pPr>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20A22B93-D9BB-4D31-B146-E5570E88A7A0}" type="slidenum">
              <a:rPr lang="en-GB" smtClean="0"/>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pPr>
              <a:defRPr/>
            </a:pPr>
            <a:endParaRPr lang="en-GB"/>
          </a:p>
        </p:txBody>
      </p:sp>
      <p:sp>
        <p:nvSpPr>
          <p:cNvPr id="8" name="Footer Placeholder 7"/>
          <p:cNvSpPr>
            <a:spLocks noGrp="1"/>
          </p:cNvSpPr>
          <p:nvPr>
            <p:ph type="ftr" sz="quarter" idx="11"/>
          </p:nvPr>
        </p:nvSpPr>
        <p:spPr/>
        <p:txBody>
          <a:bodyPr/>
          <a:lstStyle/>
          <a:p>
            <a:pPr>
              <a:defRPr/>
            </a:pPr>
            <a:endParaRPr lang="en-GB"/>
          </a:p>
        </p:txBody>
      </p:sp>
      <p:sp>
        <p:nvSpPr>
          <p:cNvPr id="9" name="Slide Number Placeholder 8"/>
          <p:cNvSpPr>
            <a:spLocks noGrp="1"/>
          </p:cNvSpPr>
          <p:nvPr>
            <p:ph type="sldNum" sz="quarter" idx="12"/>
          </p:nvPr>
        </p:nvSpPr>
        <p:spPr/>
        <p:txBody>
          <a:bodyPr/>
          <a:lstStyle/>
          <a:p>
            <a:pPr>
              <a:defRPr/>
            </a:pPr>
            <a:fld id="{2E6A61DA-9333-4844-B16E-92AEA3125468}" type="slidenum">
              <a:rPr lang="en-GB" smtClean="0"/>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pPr>
              <a:defRPr/>
            </a:pPr>
            <a:endParaRPr lang="en-GB"/>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pPr>
              <a:defRPr/>
            </a:pPr>
            <a:fld id="{969EDD42-D93F-4BCD-B772-835182032C64}" type="slidenum">
              <a:rPr lang="en-GB" smtClean="0"/>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GB"/>
          </a:p>
        </p:txBody>
      </p:sp>
      <p:sp>
        <p:nvSpPr>
          <p:cNvPr id="3" name="Footer Placeholder 2"/>
          <p:cNvSpPr>
            <a:spLocks noGrp="1"/>
          </p:cNvSpPr>
          <p:nvPr>
            <p:ph type="ftr" sz="quarter" idx="11"/>
          </p:nvPr>
        </p:nvSpPr>
        <p:spPr/>
        <p:txBody>
          <a:bodyPr/>
          <a:lstStyle/>
          <a:p>
            <a:pPr>
              <a:defRPr/>
            </a:pPr>
            <a:endParaRPr lang="en-GB"/>
          </a:p>
        </p:txBody>
      </p:sp>
      <p:sp>
        <p:nvSpPr>
          <p:cNvPr id="4" name="Slide Number Placeholder 3"/>
          <p:cNvSpPr>
            <a:spLocks noGrp="1"/>
          </p:cNvSpPr>
          <p:nvPr>
            <p:ph type="sldNum" sz="quarter" idx="12"/>
          </p:nvPr>
        </p:nvSpPr>
        <p:spPr/>
        <p:txBody>
          <a:bodyPr/>
          <a:lstStyle/>
          <a:p>
            <a:pPr>
              <a:defRPr/>
            </a:pPr>
            <a:fld id="{97AF714B-48D5-465D-9EC6-91F01D5B3927}" type="slidenum">
              <a:rPr lang="en-GB" smtClean="0"/>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A687963A-F4AA-4C2A-B24A-373451FBEC77}" type="slidenum">
              <a:rPr lang="en-GB" smtClean="0"/>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1A420DC5-0CE7-439F-A534-AE30956107FF}" type="slidenum">
              <a:rPr lang="en-GB" smtClean="0"/>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E86E75B7-08C8-4D41-AEA5-F89EBE7CEF5F}" type="slidenum">
              <a:rPr lang="en-GB" smtClean="0"/>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AED7B3BE-4162-49BB-A4BA-64F66BE9C375}" type="slidenum">
              <a:rPr lang="en-GB" smtClean="0"/>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99CBD8F3-4C47-48FD-B438-B68CAFBB4517}" type="slidenum">
              <a:rPr lang="en-GB" smtClean="0"/>
              <a:pPr>
                <a:defRPr/>
              </a:pPr>
              <a:t>‹#›</a:t>
            </a:fld>
            <a:endParaRPr lang="en-GB"/>
          </a:p>
        </p:txBody>
      </p:sp>
      <p:sp>
        <p:nvSpPr>
          <p:cNvPr id="7" name="Rectangle 7"/>
          <p:cNvSpPr>
            <a:spLocks noChangeArrowheads="1"/>
          </p:cNvSpPr>
          <p:nvPr userDrawn="1"/>
        </p:nvSpPr>
        <p:spPr bwMode="auto">
          <a:xfrm>
            <a:off x="0" y="0"/>
            <a:ext cx="9144000" cy="549275"/>
          </a:xfrm>
          <a:prstGeom prst="rect">
            <a:avLst/>
          </a:prstGeom>
          <a:solidFill>
            <a:srgbClr val="FF0000"/>
          </a:solidFill>
          <a:ln w="9525" algn="ctr">
            <a:noFill/>
            <a:miter lim="800000"/>
            <a:headEnd/>
            <a:tailEnd/>
          </a:ln>
          <a:effectLst/>
        </p:spPr>
        <p:txBody>
          <a:bodyPr wrap="none" anchor="ctr"/>
          <a:lstStyle/>
          <a:p>
            <a:pPr>
              <a:defRPr/>
            </a:pPr>
            <a:endParaRPr lang="en-GB"/>
          </a:p>
        </p:txBody>
      </p:sp>
      <p:pic>
        <p:nvPicPr>
          <p:cNvPr id="8" name="Picture 6"/>
          <p:cNvPicPr>
            <a:picLocks noChangeAspect="1" noChangeArrowheads="1"/>
          </p:cNvPicPr>
          <p:nvPr userDrawn="1"/>
        </p:nvPicPr>
        <p:blipFill>
          <a:blip r:embed="rId13"/>
          <a:srcRect/>
          <a:stretch>
            <a:fillRect/>
          </a:stretch>
        </p:blipFill>
        <p:spPr bwMode="auto">
          <a:xfrm>
            <a:off x="6072198" y="-1"/>
            <a:ext cx="3071802" cy="554025"/>
          </a:xfrm>
          <a:prstGeom prst="rect">
            <a:avLst/>
          </a:prstGeom>
          <a:noFill/>
          <a:ln w="9525" algn="ctr">
            <a:noFill/>
            <a:miter lim="800000"/>
            <a:headEnd/>
            <a:tailEnd/>
          </a:ln>
        </p:spPr>
      </p:pic>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10.gif"/><Relationship Id="rId13" Type="http://schemas.openxmlformats.org/officeDocument/2006/relationships/image" Target="../media/image15.png"/><Relationship Id="rId3" Type="http://schemas.openxmlformats.org/officeDocument/2006/relationships/image" Target="../media/image1.png"/><Relationship Id="rId7" Type="http://schemas.openxmlformats.org/officeDocument/2006/relationships/image" Target="../media/image9.png"/><Relationship Id="rId12" Type="http://schemas.openxmlformats.org/officeDocument/2006/relationships/image" Target="../media/image14.gif"/><Relationship Id="rId17" Type="http://schemas.openxmlformats.org/officeDocument/2006/relationships/image" Target="../media/image19.jpeg"/><Relationship Id="rId2" Type="http://schemas.openxmlformats.org/officeDocument/2006/relationships/notesSlide" Target="../notesSlides/notesSlide4.xml"/><Relationship Id="rId16"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8.jpe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gif"/><Relationship Id="rId10" Type="http://schemas.openxmlformats.org/officeDocument/2006/relationships/image" Target="../media/image12.gif"/><Relationship Id="rId4" Type="http://schemas.openxmlformats.org/officeDocument/2006/relationships/image" Target="../media/image6.png"/><Relationship Id="rId9" Type="http://schemas.openxmlformats.org/officeDocument/2006/relationships/image" Target="../media/image11.jpeg"/><Relationship Id="rId1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0.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2.xml"/><Relationship Id="rId7"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13.xml"/><Relationship Id="rId7"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14.xml"/><Relationship Id="rId7"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5.xml"/><Relationship Id="rId7"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16.xml"/><Relationship Id="rId7"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48.xml"/><Relationship Id="rId1" Type="http://schemas.openxmlformats.org/officeDocument/2006/relationships/slideLayout" Target="../slideLayouts/slideLayout6.xml"/><Relationship Id="rId6" Type="http://schemas.openxmlformats.org/officeDocument/2006/relationships/image" Target="../media/image43.jpeg"/><Relationship Id="rId5" Type="http://schemas.openxmlformats.org/officeDocument/2006/relationships/image" Target="../media/image42.jpeg"/><Relationship Id="rId10" Type="http://schemas.openxmlformats.org/officeDocument/2006/relationships/image" Target="../media/image47.jpeg"/><Relationship Id="rId4" Type="http://schemas.openxmlformats.org/officeDocument/2006/relationships/image" Target="../media/image41.jpeg"/><Relationship Id="rId9" Type="http://schemas.openxmlformats.org/officeDocument/2006/relationships/image" Target="../media/image46.wmf"/></Relationships>
</file>

<file path=ppt/slides/_rels/slide6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ChangeArrowheads="1"/>
          </p:cNvSpPr>
          <p:nvPr/>
        </p:nvSpPr>
        <p:spPr bwMode="auto">
          <a:xfrm>
            <a:off x="0" y="0"/>
            <a:ext cx="9144000" cy="838200"/>
          </a:xfrm>
          <a:prstGeom prst="rect">
            <a:avLst/>
          </a:prstGeom>
          <a:solidFill>
            <a:srgbClr val="FF0000"/>
          </a:solidFill>
          <a:ln w="9525" algn="ctr">
            <a:noFill/>
            <a:miter lim="800000"/>
            <a:headEnd/>
            <a:tailEnd/>
          </a:ln>
        </p:spPr>
        <p:txBody>
          <a:bodyPr wrap="none" anchor="ctr"/>
          <a:lstStyle/>
          <a:p>
            <a:endParaRPr lang="en-US"/>
          </a:p>
        </p:txBody>
      </p:sp>
      <p:sp>
        <p:nvSpPr>
          <p:cNvPr id="14338" name="Rectangle 3"/>
          <p:cNvSpPr>
            <a:spLocks noChangeArrowheads="1"/>
          </p:cNvSpPr>
          <p:nvPr/>
        </p:nvSpPr>
        <p:spPr bwMode="auto">
          <a:xfrm>
            <a:off x="0" y="4648200"/>
            <a:ext cx="9144000" cy="2209800"/>
          </a:xfrm>
          <a:prstGeom prst="rect">
            <a:avLst/>
          </a:prstGeom>
          <a:solidFill>
            <a:srgbClr val="336499"/>
          </a:solidFill>
          <a:ln w="9525" algn="ctr">
            <a:noFill/>
            <a:miter lim="800000"/>
            <a:headEnd/>
            <a:tailEnd/>
          </a:ln>
        </p:spPr>
        <p:txBody>
          <a:bodyPr wrap="none" anchor="ctr"/>
          <a:lstStyle/>
          <a:p>
            <a:endParaRPr lang="en-US"/>
          </a:p>
        </p:txBody>
      </p:sp>
      <p:sp>
        <p:nvSpPr>
          <p:cNvPr id="14339" name="Rectangle 4"/>
          <p:cNvSpPr>
            <a:spLocks noChangeArrowheads="1"/>
          </p:cNvSpPr>
          <p:nvPr/>
        </p:nvSpPr>
        <p:spPr bwMode="auto">
          <a:xfrm>
            <a:off x="0" y="2590800"/>
            <a:ext cx="9144000" cy="152400"/>
          </a:xfrm>
          <a:prstGeom prst="rect">
            <a:avLst/>
          </a:prstGeom>
          <a:solidFill>
            <a:srgbClr val="FF0000"/>
          </a:solidFill>
          <a:ln w="9525" algn="ctr">
            <a:noFill/>
            <a:miter lim="800000"/>
            <a:headEnd/>
            <a:tailEnd/>
          </a:ln>
        </p:spPr>
        <p:txBody>
          <a:bodyPr wrap="none" anchor="ctr"/>
          <a:lstStyle/>
          <a:p>
            <a:endParaRPr lang="en-US"/>
          </a:p>
        </p:txBody>
      </p:sp>
      <p:sp>
        <p:nvSpPr>
          <p:cNvPr id="14340" name="Rectangle 5"/>
          <p:cNvSpPr>
            <a:spLocks noChangeArrowheads="1"/>
          </p:cNvSpPr>
          <p:nvPr/>
        </p:nvSpPr>
        <p:spPr bwMode="auto">
          <a:xfrm>
            <a:off x="0" y="1219200"/>
            <a:ext cx="9144000" cy="152400"/>
          </a:xfrm>
          <a:prstGeom prst="rect">
            <a:avLst/>
          </a:prstGeom>
          <a:solidFill>
            <a:srgbClr val="B2B2B2"/>
          </a:solidFill>
          <a:ln w="9525" algn="ctr">
            <a:noFill/>
            <a:miter lim="800000"/>
            <a:headEnd/>
            <a:tailEnd/>
          </a:ln>
        </p:spPr>
        <p:txBody>
          <a:bodyPr wrap="none" anchor="ctr"/>
          <a:lstStyle/>
          <a:p>
            <a:endParaRPr lang="en-US"/>
          </a:p>
        </p:txBody>
      </p:sp>
      <p:pic>
        <p:nvPicPr>
          <p:cNvPr id="14341" name="Picture 6"/>
          <p:cNvPicPr>
            <a:picLocks noChangeAspect="1" noChangeArrowheads="1"/>
          </p:cNvPicPr>
          <p:nvPr/>
        </p:nvPicPr>
        <p:blipFill>
          <a:blip r:embed="rId3">
            <a:lum bright="70000" contrast="-46000"/>
            <a:grayscl/>
          </a:blip>
          <a:srcRect/>
          <a:stretch>
            <a:fillRect/>
          </a:stretch>
        </p:blipFill>
        <p:spPr bwMode="auto">
          <a:xfrm>
            <a:off x="0" y="1447800"/>
            <a:ext cx="9144000" cy="990600"/>
          </a:xfrm>
          <a:prstGeom prst="rect">
            <a:avLst/>
          </a:prstGeom>
          <a:noFill/>
          <a:ln w="9525" algn="ctr">
            <a:noFill/>
            <a:miter lim="800000"/>
            <a:headEnd/>
            <a:tailEnd/>
          </a:ln>
        </p:spPr>
      </p:pic>
      <p:pic>
        <p:nvPicPr>
          <p:cNvPr id="14342" name="Picture 7"/>
          <p:cNvPicPr>
            <a:picLocks noChangeAspect="1" noChangeArrowheads="1"/>
          </p:cNvPicPr>
          <p:nvPr/>
        </p:nvPicPr>
        <p:blipFill>
          <a:blip r:embed="rId4"/>
          <a:srcRect/>
          <a:stretch>
            <a:fillRect/>
          </a:stretch>
        </p:blipFill>
        <p:spPr bwMode="auto">
          <a:xfrm>
            <a:off x="5218113" y="914400"/>
            <a:ext cx="3433762" cy="619125"/>
          </a:xfrm>
          <a:prstGeom prst="rect">
            <a:avLst/>
          </a:prstGeom>
          <a:noFill/>
          <a:ln w="9525" algn="ctr">
            <a:noFill/>
            <a:miter lim="800000"/>
            <a:headEnd/>
            <a:tailEnd/>
          </a:ln>
        </p:spPr>
      </p:pic>
      <p:sp>
        <p:nvSpPr>
          <p:cNvPr id="3080" name="Rectangle 8"/>
          <p:cNvSpPr>
            <a:spLocks noChangeArrowheads="1"/>
          </p:cNvSpPr>
          <p:nvPr/>
        </p:nvSpPr>
        <p:spPr bwMode="auto">
          <a:xfrm>
            <a:off x="0" y="3169507"/>
            <a:ext cx="9144000" cy="830997"/>
          </a:xfrm>
          <a:prstGeom prst="rect">
            <a:avLst/>
          </a:prstGeom>
          <a:noFill/>
          <a:ln w="9525" algn="ctr">
            <a:noFill/>
            <a:miter lim="800000"/>
            <a:headEnd/>
            <a:tailEnd/>
          </a:ln>
          <a:effectLst>
            <a:outerShdw dist="35921" dir="2700000" algn="ctr" rotWithShape="0">
              <a:schemeClr val="bg2"/>
            </a:outerShdw>
          </a:effectLst>
        </p:spPr>
        <p:txBody>
          <a:bodyPr wrap="square">
            <a:spAutoFit/>
          </a:bodyPr>
          <a:lstStyle/>
          <a:p>
            <a:pPr algn="ctr">
              <a:defRPr/>
            </a:pPr>
            <a:r>
              <a:rPr lang="en-US" sz="4800" dirty="0" smtClean="0"/>
              <a:t>The South African </a:t>
            </a:r>
            <a:r>
              <a:rPr lang="en-US" sz="4800" dirty="0" err="1" smtClean="0"/>
              <a:t>HLT</a:t>
            </a:r>
            <a:r>
              <a:rPr lang="en-US" sz="4800" dirty="0" smtClean="0"/>
              <a:t> Audit</a:t>
            </a:r>
            <a:endParaRPr lang="en-US" sz="4800" dirty="0">
              <a:latin typeface="+mj-lt"/>
            </a:endParaRPr>
          </a:p>
        </p:txBody>
      </p:sp>
      <p:pic>
        <p:nvPicPr>
          <p:cNvPr id="14344" name="Picture 9" descr="CSIR_SIG_32mm_FC"/>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7092950" y="5281613"/>
            <a:ext cx="2051050" cy="1576387"/>
          </a:xfrm>
          <a:prstGeom prst="rect">
            <a:avLst/>
          </a:prstGeom>
          <a:noFill/>
          <a:ln w="9525">
            <a:noFill/>
            <a:miter lim="800000"/>
            <a:headEnd/>
            <a:tailEnd/>
          </a:ln>
        </p:spPr>
      </p:pic>
      <p:sp>
        <p:nvSpPr>
          <p:cNvPr id="14345" name="Rectangle 12"/>
          <p:cNvSpPr>
            <a:spLocks noChangeArrowheads="1"/>
          </p:cNvSpPr>
          <p:nvPr/>
        </p:nvSpPr>
        <p:spPr bwMode="auto">
          <a:xfrm>
            <a:off x="500034" y="4598267"/>
            <a:ext cx="8358246" cy="830997"/>
          </a:xfrm>
          <a:prstGeom prst="rect">
            <a:avLst/>
          </a:prstGeom>
          <a:noFill/>
          <a:ln w="9525">
            <a:noFill/>
            <a:miter lim="800000"/>
            <a:headEnd/>
            <a:tailEnd/>
          </a:ln>
        </p:spPr>
        <p:txBody>
          <a:bodyPr wrap="square">
            <a:spAutoFit/>
          </a:bodyPr>
          <a:lstStyle/>
          <a:p>
            <a:pPr algn="ctr"/>
            <a:r>
              <a:rPr lang="en-US" sz="1600" baseline="30000" dirty="0" err="1" smtClean="0">
                <a:solidFill>
                  <a:schemeClr val="bg1"/>
                </a:solidFill>
                <a:latin typeface="Calibri" pitchFamily="34" charset="0"/>
              </a:rPr>
              <a:t>1</a:t>
            </a:r>
            <a:r>
              <a:rPr lang="en-US" sz="1600" dirty="0" err="1" smtClean="0">
                <a:solidFill>
                  <a:schemeClr val="bg1"/>
                </a:solidFill>
                <a:latin typeface="Calibri" pitchFamily="34" charset="0"/>
              </a:rPr>
              <a:t>HLT</a:t>
            </a:r>
            <a:r>
              <a:rPr lang="en-US" sz="1600" dirty="0" smtClean="0">
                <a:solidFill>
                  <a:schemeClr val="bg1"/>
                </a:solidFill>
                <a:latin typeface="Calibri" pitchFamily="34" charset="0"/>
              </a:rPr>
              <a:t> </a:t>
            </a:r>
            <a:r>
              <a:rPr lang="en-US" sz="1600" dirty="0">
                <a:solidFill>
                  <a:schemeClr val="bg1"/>
                </a:solidFill>
                <a:latin typeface="Calibri" pitchFamily="34" charset="0"/>
              </a:rPr>
              <a:t>Research Group</a:t>
            </a:r>
            <a:r>
              <a:rPr lang="en-US" sz="1600" dirty="0" smtClean="0">
                <a:solidFill>
                  <a:schemeClr val="bg1"/>
                </a:solidFill>
                <a:latin typeface="Calibri" pitchFamily="34" charset="0"/>
              </a:rPr>
              <a:t>, </a:t>
            </a:r>
            <a:r>
              <a:rPr lang="en-US" sz="1600" dirty="0" err="1" smtClean="0">
                <a:solidFill>
                  <a:schemeClr val="bg1"/>
                </a:solidFill>
                <a:latin typeface="Calibri" pitchFamily="34" charset="0"/>
              </a:rPr>
              <a:t>CSIR</a:t>
            </a:r>
            <a:r>
              <a:rPr lang="en-US" sz="1600" dirty="0" smtClean="0">
                <a:solidFill>
                  <a:schemeClr val="bg1"/>
                </a:solidFill>
                <a:latin typeface="Calibri" pitchFamily="34" charset="0"/>
              </a:rPr>
              <a:t>, South Africa</a:t>
            </a:r>
          </a:p>
          <a:p>
            <a:pPr algn="ctr"/>
            <a:r>
              <a:rPr lang="en-US" sz="1600" baseline="30000" dirty="0" err="1" smtClean="0">
                <a:solidFill>
                  <a:schemeClr val="bg1"/>
                </a:solidFill>
                <a:latin typeface="Calibri" pitchFamily="34" charset="0"/>
              </a:rPr>
              <a:t>2</a:t>
            </a:r>
            <a:r>
              <a:rPr lang="en-US" sz="1600" dirty="0" err="1" smtClean="0">
                <a:solidFill>
                  <a:schemeClr val="bg1"/>
                </a:solidFill>
                <a:latin typeface="Calibri" pitchFamily="34" charset="0"/>
              </a:rPr>
              <a:t>Graduate</a:t>
            </a:r>
            <a:r>
              <a:rPr lang="en-US" sz="1600" dirty="0" smtClean="0">
                <a:solidFill>
                  <a:schemeClr val="bg1"/>
                </a:solidFill>
                <a:latin typeface="Calibri" pitchFamily="34" charset="0"/>
              </a:rPr>
              <a:t> School of Technology Management, University of Pretoria, South Africa</a:t>
            </a:r>
          </a:p>
          <a:p>
            <a:pPr algn="ctr"/>
            <a:r>
              <a:rPr lang="en-US" sz="1600" baseline="30000" dirty="0" err="1" smtClean="0">
                <a:solidFill>
                  <a:schemeClr val="bg1"/>
                </a:solidFill>
                <a:latin typeface="Calibri" pitchFamily="34" charset="0"/>
              </a:rPr>
              <a:t>3</a:t>
            </a:r>
            <a:r>
              <a:rPr lang="en-US" sz="1600" dirty="0" err="1" smtClean="0">
                <a:solidFill>
                  <a:schemeClr val="bg1"/>
                </a:solidFill>
                <a:latin typeface="Calibri" pitchFamily="34" charset="0"/>
              </a:rPr>
              <a:t>Centre</a:t>
            </a:r>
            <a:r>
              <a:rPr lang="en-US" sz="1600" dirty="0" smtClean="0">
                <a:solidFill>
                  <a:schemeClr val="bg1"/>
                </a:solidFill>
                <a:latin typeface="Calibri" pitchFamily="34" charset="0"/>
              </a:rPr>
              <a:t> for Text Technology (</a:t>
            </a:r>
            <a:r>
              <a:rPr lang="en-US" sz="1600" dirty="0" err="1" smtClean="0">
                <a:solidFill>
                  <a:schemeClr val="bg1"/>
                </a:solidFill>
                <a:latin typeface="Calibri" pitchFamily="34" charset="0"/>
              </a:rPr>
              <a:t>CTexT</a:t>
            </a:r>
            <a:r>
              <a:rPr lang="en-US" sz="1600" dirty="0" smtClean="0">
                <a:solidFill>
                  <a:schemeClr val="bg1"/>
                </a:solidFill>
                <a:latin typeface="Calibri" pitchFamily="34" charset="0"/>
              </a:rPr>
              <a:t>), North-West University, South Africa</a:t>
            </a:r>
            <a:endParaRPr lang="en-US" sz="1600" dirty="0">
              <a:solidFill>
                <a:schemeClr val="bg1"/>
              </a:solidFill>
              <a:latin typeface="Calibri" pitchFamily="34" charset="0"/>
            </a:endParaRPr>
          </a:p>
        </p:txBody>
      </p:sp>
      <p:sp>
        <p:nvSpPr>
          <p:cNvPr id="11" name="Rectangle 12"/>
          <p:cNvSpPr>
            <a:spLocks noChangeArrowheads="1"/>
          </p:cNvSpPr>
          <p:nvPr/>
        </p:nvSpPr>
        <p:spPr bwMode="auto">
          <a:xfrm>
            <a:off x="500034" y="4286256"/>
            <a:ext cx="8358246" cy="400110"/>
          </a:xfrm>
          <a:prstGeom prst="rect">
            <a:avLst/>
          </a:prstGeom>
          <a:noFill/>
          <a:ln w="9525">
            <a:noFill/>
            <a:miter lim="800000"/>
            <a:headEnd/>
            <a:tailEnd/>
          </a:ln>
        </p:spPr>
        <p:txBody>
          <a:bodyPr wrap="square">
            <a:spAutoFit/>
          </a:bodyPr>
          <a:lstStyle/>
          <a:p>
            <a:pPr algn="ctr"/>
            <a:r>
              <a:rPr lang="en-US" sz="2000" b="1" i="1" dirty="0" err="1">
                <a:solidFill>
                  <a:srgbClr val="336499"/>
                </a:solidFill>
                <a:latin typeface="Calibri" pitchFamily="34" charset="0"/>
              </a:rPr>
              <a:t>Aditi</a:t>
            </a:r>
            <a:r>
              <a:rPr lang="en-US" sz="2000" b="1" i="1" dirty="0">
                <a:solidFill>
                  <a:srgbClr val="336499"/>
                </a:solidFill>
                <a:latin typeface="Calibri" pitchFamily="34" charset="0"/>
              </a:rPr>
              <a:t> Sharma </a:t>
            </a:r>
            <a:r>
              <a:rPr lang="en-US" sz="2000" b="1" i="1" dirty="0" err="1" smtClean="0">
                <a:solidFill>
                  <a:srgbClr val="336499"/>
                </a:solidFill>
                <a:latin typeface="Calibri" pitchFamily="34" charset="0"/>
              </a:rPr>
              <a:t>Grover</a:t>
            </a:r>
            <a:r>
              <a:rPr lang="en-US" sz="2000" b="1" i="1" baseline="30000" dirty="0" err="1" smtClean="0">
                <a:solidFill>
                  <a:srgbClr val="336499"/>
                </a:solidFill>
                <a:latin typeface="Calibri" pitchFamily="34" charset="0"/>
              </a:rPr>
              <a:t>1,2</a:t>
            </a:r>
            <a:r>
              <a:rPr lang="en-US" sz="2000" b="1" i="1" dirty="0" smtClean="0">
                <a:solidFill>
                  <a:srgbClr val="336499"/>
                </a:solidFill>
                <a:latin typeface="Calibri" pitchFamily="34" charset="0"/>
              </a:rPr>
              <a:t>, Gerhard B van </a:t>
            </a:r>
            <a:r>
              <a:rPr lang="en-US" sz="2000" b="1" i="1" dirty="0" err="1" smtClean="0">
                <a:solidFill>
                  <a:srgbClr val="336499"/>
                </a:solidFill>
                <a:latin typeface="Calibri" pitchFamily="34" charset="0"/>
              </a:rPr>
              <a:t>Huyssteen</a:t>
            </a:r>
            <a:r>
              <a:rPr lang="en-US" sz="2000" b="1" i="1" baseline="30000" dirty="0" err="1" smtClean="0">
                <a:solidFill>
                  <a:srgbClr val="336499"/>
                </a:solidFill>
                <a:latin typeface="Calibri" pitchFamily="34" charset="0"/>
              </a:rPr>
              <a:t>1,3</a:t>
            </a:r>
            <a:r>
              <a:rPr lang="en-US" sz="2000" b="1" i="1" dirty="0" smtClean="0">
                <a:solidFill>
                  <a:srgbClr val="336499"/>
                </a:solidFill>
                <a:latin typeface="Calibri" pitchFamily="34" charset="0"/>
              </a:rPr>
              <a:t> &amp; </a:t>
            </a:r>
            <a:r>
              <a:rPr lang="en-US" sz="2000" b="1" i="1" dirty="0" err="1" smtClean="0">
                <a:solidFill>
                  <a:srgbClr val="336499"/>
                </a:solidFill>
                <a:latin typeface="Calibri" pitchFamily="34" charset="0"/>
              </a:rPr>
              <a:t>Marthinus</a:t>
            </a:r>
            <a:r>
              <a:rPr lang="en-US" sz="2000" b="1" i="1" dirty="0" smtClean="0">
                <a:solidFill>
                  <a:srgbClr val="336499"/>
                </a:solidFill>
                <a:latin typeface="Calibri" pitchFamily="34" charset="0"/>
              </a:rPr>
              <a:t> W. </a:t>
            </a:r>
            <a:r>
              <a:rPr lang="en-US" sz="2000" b="1" i="1" dirty="0" err="1" smtClean="0">
                <a:solidFill>
                  <a:srgbClr val="336499"/>
                </a:solidFill>
                <a:latin typeface="Calibri" pitchFamily="34" charset="0"/>
              </a:rPr>
              <a:t>Pretorius</a:t>
            </a:r>
            <a:r>
              <a:rPr lang="en-US" sz="2000" b="1" i="1" baseline="30000" dirty="0" err="1" smtClean="0">
                <a:solidFill>
                  <a:srgbClr val="336499"/>
                </a:solidFill>
                <a:latin typeface="Calibri" pitchFamily="34" charset="0"/>
              </a:rPr>
              <a:t>2</a:t>
            </a:r>
            <a:endParaRPr lang="en-US" sz="2000" b="1" i="1" baseline="30000" dirty="0">
              <a:solidFill>
                <a:srgbClr val="336499"/>
              </a:solidFill>
              <a:latin typeface="Calibri" pitchFamily="34" charset="0"/>
            </a:endParaRPr>
          </a:p>
        </p:txBody>
      </p:sp>
      <p:sp>
        <p:nvSpPr>
          <p:cNvPr id="12" name="Rectangle 3"/>
          <p:cNvSpPr>
            <a:spLocks noChangeArrowheads="1"/>
          </p:cNvSpPr>
          <p:nvPr/>
        </p:nvSpPr>
        <p:spPr bwMode="auto">
          <a:xfrm>
            <a:off x="5634046" y="5429264"/>
            <a:ext cx="3509954" cy="1428736"/>
          </a:xfrm>
          <a:prstGeom prst="rect">
            <a:avLst/>
          </a:prstGeom>
          <a:solidFill>
            <a:srgbClr val="336499"/>
          </a:solidFill>
          <a:ln w="9525" algn="ctr">
            <a:no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2" y="428612"/>
            <a:ext cx="8229600" cy="1143000"/>
          </a:xfrm>
        </p:spPr>
        <p:txBody>
          <a:bodyPr/>
          <a:lstStyle/>
          <a:p>
            <a:pPr algn="l"/>
            <a:r>
              <a:rPr lang="en-ZA" dirty="0" smtClean="0"/>
              <a:t>Why?</a:t>
            </a:r>
            <a:endParaRPr lang="en-GB" dirty="0"/>
          </a:p>
        </p:txBody>
      </p:sp>
      <p:sp>
        <p:nvSpPr>
          <p:cNvPr id="3" name="Content Placeholder 2"/>
          <p:cNvSpPr>
            <a:spLocks noGrp="1"/>
          </p:cNvSpPr>
          <p:nvPr>
            <p:ph idx="1"/>
          </p:nvPr>
        </p:nvSpPr>
        <p:spPr/>
        <p:txBody>
          <a:bodyPr/>
          <a:lstStyle/>
          <a:p>
            <a:r>
              <a:rPr lang="en-US" dirty="0" smtClean="0"/>
              <a:t>Why bother listening</a:t>
            </a:r>
          </a:p>
          <a:p>
            <a:pPr lvl="1"/>
            <a:r>
              <a:rPr lang="en-US" dirty="0" smtClean="0"/>
              <a:t>Discuss PROCESS rather than results</a:t>
            </a:r>
          </a:p>
          <a:p>
            <a:pPr lvl="1"/>
            <a:r>
              <a:rPr lang="en-US" dirty="0" smtClean="0"/>
              <a:t>Lessons to learn for other similar projects</a:t>
            </a:r>
            <a:endParaRPr lang="en-US" dirty="0" smtClean="0"/>
          </a:p>
          <a:p>
            <a:endParaRPr lang="en-GB"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 y="428612"/>
            <a:ext cx="8229600" cy="1143000"/>
          </a:xfrm>
        </p:spPr>
        <p:txBody>
          <a:bodyPr/>
          <a:lstStyle/>
          <a:p>
            <a:pPr algn="l"/>
            <a:r>
              <a:rPr lang="en-ZA" dirty="0" smtClean="0"/>
              <a:t>Overview</a:t>
            </a:r>
            <a:endParaRPr lang="en-GB" dirty="0"/>
          </a:p>
        </p:txBody>
      </p:sp>
      <p:sp>
        <p:nvSpPr>
          <p:cNvPr id="3" name="Content Placeholder 2"/>
          <p:cNvSpPr>
            <a:spLocks noGrp="1"/>
          </p:cNvSpPr>
          <p:nvPr>
            <p:ph idx="1"/>
          </p:nvPr>
        </p:nvSpPr>
        <p:spPr/>
        <p:txBody>
          <a:bodyPr/>
          <a:lstStyle/>
          <a:p>
            <a:r>
              <a:rPr lang="en-US" dirty="0" smtClean="0"/>
              <a:t>Background</a:t>
            </a:r>
          </a:p>
          <a:p>
            <a:r>
              <a:rPr lang="en-US" dirty="0" smtClean="0"/>
              <a:t>Process</a:t>
            </a:r>
          </a:p>
          <a:p>
            <a:pPr lvl="1"/>
            <a:r>
              <a:rPr lang="en-US" dirty="0" smtClean="0"/>
              <a:t>Phases and instruments</a:t>
            </a:r>
          </a:p>
          <a:p>
            <a:pPr lvl="1"/>
            <a:r>
              <a:rPr lang="en-US" dirty="0" smtClean="0"/>
              <a:t>Samples of outcomes and results</a:t>
            </a:r>
          </a:p>
          <a:p>
            <a:pPr lvl="2"/>
            <a:r>
              <a:rPr lang="en-US" dirty="0" smtClean="0"/>
              <a:t>Detail results presented at 2</a:t>
            </a:r>
            <a:r>
              <a:rPr lang="en-US" baseline="30000" dirty="0" smtClean="0"/>
              <a:t>nd</a:t>
            </a:r>
            <a:r>
              <a:rPr lang="en-US" dirty="0" smtClean="0"/>
              <a:t> </a:t>
            </a:r>
            <a:r>
              <a:rPr lang="en-US" dirty="0" err="1" smtClean="0"/>
              <a:t>AfLaT</a:t>
            </a:r>
            <a:r>
              <a:rPr lang="en-US" dirty="0" smtClean="0"/>
              <a:t> Workshop </a:t>
            </a:r>
            <a:endParaRPr lang="en-US" dirty="0" smtClean="0"/>
          </a:p>
          <a:p>
            <a:r>
              <a:rPr lang="en-US" dirty="0" smtClean="0"/>
              <a:t>Conclusion</a:t>
            </a:r>
          </a:p>
          <a:p>
            <a:pPr lvl="1"/>
            <a:r>
              <a:rPr lang="en-US" dirty="0" smtClean="0"/>
              <a:t>Lessons to learn about </a:t>
            </a:r>
            <a:r>
              <a:rPr lang="en-US" dirty="0" err="1" smtClean="0"/>
              <a:t>HLT</a:t>
            </a:r>
            <a:r>
              <a:rPr lang="en-US" dirty="0" smtClean="0"/>
              <a:t> audits</a:t>
            </a:r>
            <a:endParaRPr lang="en-US" dirty="0" smtClean="0"/>
          </a:p>
          <a:p>
            <a:pPr lvl="1"/>
            <a:r>
              <a:rPr lang="en-US" dirty="0" smtClean="0"/>
              <a:t>Future view</a:t>
            </a:r>
            <a:endParaRPr lang="en-US" dirty="0" smtClean="0"/>
          </a:p>
          <a:p>
            <a:endParaRPr lang="en-GB"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32" y="428612"/>
            <a:ext cx="8229600" cy="1143000"/>
          </a:xfrm>
        </p:spPr>
        <p:txBody>
          <a:bodyPr/>
          <a:lstStyle/>
          <a:p>
            <a:pPr algn="l" eaLnBrk="1" hangingPunct="1">
              <a:defRPr/>
            </a:pPr>
            <a:r>
              <a:rPr lang="en-GB" dirty="0" smtClean="0"/>
              <a:t>Why a technology audit?</a:t>
            </a:r>
            <a:endParaRPr lang="en-GB" dirty="0" smtClean="0"/>
          </a:p>
        </p:txBody>
      </p:sp>
      <p:sp>
        <p:nvSpPr>
          <p:cNvPr id="20482" name="Content Placeholder 2"/>
          <p:cNvSpPr>
            <a:spLocks noGrp="1"/>
          </p:cNvSpPr>
          <p:nvPr>
            <p:ph idx="1"/>
          </p:nvPr>
        </p:nvSpPr>
        <p:spPr>
          <a:xfrm>
            <a:off x="457200" y="1814514"/>
            <a:ext cx="8229600" cy="5043510"/>
          </a:xfrm>
        </p:spPr>
        <p:txBody>
          <a:bodyPr>
            <a:normAutofit/>
          </a:bodyPr>
          <a:lstStyle/>
          <a:p>
            <a:pPr marL="342900" lvl="1" indent="-342900">
              <a:lnSpc>
                <a:spcPct val="80000"/>
              </a:lnSpc>
              <a:buFont typeface="Arial" pitchFamily="34" charset="0"/>
              <a:buChar char="•"/>
            </a:pPr>
            <a:r>
              <a:rPr lang="en-GB" sz="3200" dirty="0" smtClean="0"/>
              <a:t>Lack of a unified technological profile of </a:t>
            </a:r>
            <a:r>
              <a:rPr lang="en-GB" sz="3200" dirty="0" err="1" smtClean="0"/>
              <a:t>HLT</a:t>
            </a:r>
            <a:r>
              <a:rPr lang="en-GB" sz="3200" dirty="0" smtClean="0"/>
              <a:t> </a:t>
            </a:r>
            <a:r>
              <a:rPr lang="en-GB" sz="3200" dirty="0" smtClean="0"/>
              <a:t>activities</a:t>
            </a:r>
            <a:endParaRPr lang="en-GB" sz="3200" dirty="0" smtClean="0"/>
          </a:p>
        </p:txBody>
      </p:sp>
      <p:sp>
        <p:nvSpPr>
          <p:cNvPr id="5"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800" b="0" i="0" u="none" strike="noStrike" kern="0" cap="none" spc="0" normalizeH="0" baseline="0" noProof="0" dirty="0" smtClean="0">
                <a:ln>
                  <a:noFill/>
                </a:ln>
                <a:solidFill>
                  <a:schemeClr val="bg1"/>
                </a:solidFill>
                <a:effectLst/>
                <a:uLnTx/>
                <a:uFillTx/>
                <a:latin typeface="Calibri" pitchFamily="34" charset="0"/>
                <a:ea typeface="+mj-ea"/>
                <a:cs typeface="+mj-cs"/>
              </a:rPr>
              <a:t>Background</a:t>
            </a:r>
            <a:r>
              <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rPr>
              <a:t>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 y="476250"/>
            <a:ext cx="8229600" cy="1143000"/>
          </a:xfrm>
        </p:spPr>
        <p:txBody>
          <a:bodyPr/>
          <a:lstStyle/>
          <a:p>
            <a:pPr algn="l" eaLnBrk="1" hangingPunct="1">
              <a:defRPr/>
            </a:pPr>
            <a:r>
              <a:rPr lang="en-GB" dirty="0" smtClean="0"/>
              <a:t>South African HLT landscape</a:t>
            </a:r>
          </a:p>
        </p:txBody>
      </p:sp>
      <p:sp>
        <p:nvSpPr>
          <p:cNvPr id="16388" name="Rectangle 5"/>
          <p:cNvSpPr>
            <a:spLocks noChangeArrowheads="1"/>
          </p:cNvSpPr>
          <p:nvPr/>
        </p:nvSpPr>
        <p:spPr bwMode="auto">
          <a:xfrm>
            <a:off x="0" y="0"/>
            <a:ext cx="9144000" cy="549275"/>
          </a:xfrm>
          <a:prstGeom prst="rect">
            <a:avLst/>
          </a:prstGeom>
          <a:solidFill>
            <a:srgbClr val="FF0000"/>
          </a:solidFill>
          <a:ln w="9525" algn="ctr">
            <a:noFill/>
            <a:miter lim="800000"/>
            <a:headEnd/>
            <a:tailEnd/>
          </a:ln>
        </p:spPr>
        <p:txBody>
          <a:bodyPr wrap="none" anchor="ctr"/>
          <a:lstStyle/>
          <a:p>
            <a:r>
              <a:rPr lang="en-GB" sz="2800" kern="0" dirty="0" smtClean="0">
                <a:solidFill>
                  <a:schemeClr val="bg1"/>
                </a:solidFill>
                <a:latin typeface="Calibri" pitchFamily="34" charset="0"/>
              </a:rPr>
              <a:t>Background</a:t>
            </a:r>
            <a:endParaRPr lang="en-US" sz="2800" dirty="0"/>
          </a:p>
        </p:txBody>
      </p:sp>
      <p:pic>
        <p:nvPicPr>
          <p:cNvPr id="16389" name="Picture 6"/>
          <p:cNvPicPr>
            <a:picLocks noChangeAspect="1" noChangeArrowheads="1"/>
          </p:cNvPicPr>
          <p:nvPr/>
        </p:nvPicPr>
        <p:blipFill>
          <a:blip r:embed="rId3"/>
          <a:srcRect/>
          <a:stretch>
            <a:fillRect/>
          </a:stretch>
        </p:blipFill>
        <p:spPr bwMode="auto">
          <a:xfrm>
            <a:off x="6072198" y="-1"/>
            <a:ext cx="3071802" cy="554025"/>
          </a:xfrm>
          <a:prstGeom prst="rect">
            <a:avLst/>
          </a:prstGeom>
          <a:noFill/>
          <a:ln w="9525" algn="ctr">
            <a:noFill/>
            <a:miter lim="800000"/>
            <a:headEnd/>
            <a:tailEnd/>
          </a:ln>
        </p:spPr>
      </p:pic>
      <p:pic>
        <p:nvPicPr>
          <p:cNvPr id="8" name="Picture 4"/>
          <p:cNvPicPr>
            <a:picLocks noChangeAspect="1" noChangeArrowheads="1"/>
          </p:cNvPicPr>
          <p:nvPr/>
        </p:nvPicPr>
        <p:blipFill>
          <a:blip r:embed="rId4"/>
          <a:srcRect/>
          <a:stretch>
            <a:fillRect/>
          </a:stretch>
        </p:blipFill>
        <p:spPr bwMode="auto">
          <a:xfrm>
            <a:off x="1357290" y="1571612"/>
            <a:ext cx="6429420" cy="4884870"/>
          </a:xfrm>
          <a:prstGeom prst="rect">
            <a:avLst/>
          </a:prstGeom>
          <a:noFill/>
          <a:ln w="19050">
            <a:noFill/>
            <a:miter lim="800000"/>
            <a:headEnd/>
            <a:tailEnd/>
          </a:ln>
        </p:spPr>
      </p:pic>
      <p:sp>
        <p:nvSpPr>
          <p:cNvPr id="9" name="Rectangle 8"/>
          <p:cNvSpPr/>
          <p:nvPr/>
        </p:nvSpPr>
        <p:spPr>
          <a:xfrm>
            <a:off x="1214414" y="1571612"/>
            <a:ext cx="6643734" cy="714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1142976" y="6429396"/>
            <a:ext cx="6643734" cy="714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p:cNvSpPr/>
          <p:nvPr/>
        </p:nvSpPr>
        <p:spPr>
          <a:xfrm rot="5400000">
            <a:off x="4893483" y="3821897"/>
            <a:ext cx="5715016" cy="714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 y="476250"/>
            <a:ext cx="8229600" cy="1143000"/>
          </a:xfrm>
        </p:spPr>
        <p:txBody>
          <a:bodyPr/>
          <a:lstStyle/>
          <a:p>
            <a:pPr algn="l" eaLnBrk="1" hangingPunct="1">
              <a:defRPr/>
            </a:pPr>
            <a:r>
              <a:rPr lang="en-GB" dirty="0" smtClean="0"/>
              <a:t>South African HLT landscape</a:t>
            </a:r>
          </a:p>
        </p:txBody>
      </p:sp>
      <p:sp>
        <p:nvSpPr>
          <p:cNvPr id="16388" name="Rectangle 5"/>
          <p:cNvSpPr>
            <a:spLocks noChangeArrowheads="1"/>
          </p:cNvSpPr>
          <p:nvPr/>
        </p:nvSpPr>
        <p:spPr bwMode="auto">
          <a:xfrm>
            <a:off x="0" y="0"/>
            <a:ext cx="9144000" cy="549275"/>
          </a:xfrm>
          <a:prstGeom prst="rect">
            <a:avLst/>
          </a:prstGeom>
          <a:solidFill>
            <a:srgbClr val="FF0000"/>
          </a:solidFill>
          <a:ln w="9525" algn="ctr">
            <a:noFill/>
            <a:miter lim="800000"/>
            <a:headEnd/>
            <a:tailEnd/>
          </a:ln>
        </p:spPr>
        <p:txBody>
          <a:bodyPr wrap="none" anchor="ctr"/>
          <a:lstStyle/>
          <a:p>
            <a:r>
              <a:rPr lang="en-GB" sz="2800" kern="0" dirty="0" smtClean="0">
                <a:solidFill>
                  <a:schemeClr val="bg1"/>
                </a:solidFill>
                <a:latin typeface="Calibri" pitchFamily="34" charset="0"/>
              </a:rPr>
              <a:t>Background</a:t>
            </a:r>
            <a:endParaRPr lang="en-US" sz="2800" dirty="0"/>
          </a:p>
        </p:txBody>
      </p:sp>
      <p:pic>
        <p:nvPicPr>
          <p:cNvPr id="16389" name="Picture 6"/>
          <p:cNvPicPr>
            <a:picLocks noChangeAspect="1" noChangeArrowheads="1"/>
          </p:cNvPicPr>
          <p:nvPr/>
        </p:nvPicPr>
        <p:blipFill>
          <a:blip r:embed="rId3"/>
          <a:srcRect/>
          <a:stretch>
            <a:fillRect/>
          </a:stretch>
        </p:blipFill>
        <p:spPr bwMode="auto">
          <a:xfrm>
            <a:off x="6072198" y="-1"/>
            <a:ext cx="3071802" cy="554025"/>
          </a:xfrm>
          <a:prstGeom prst="rect">
            <a:avLst/>
          </a:prstGeom>
          <a:noFill/>
          <a:ln w="9525" algn="ctr">
            <a:noFill/>
            <a:miter lim="800000"/>
            <a:headEnd/>
            <a:tailEnd/>
          </a:ln>
        </p:spPr>
      </p:pic>
      <p:sp>
        <p:nvSpPr>
          <p:cNvPr id="9" name="Rectangle 8"/>
          <p:cNvSpPr/>
          <p:nvPr/>
        </p:nvSpPr>
        <p:spPr>
          <a:xfrm>
            <a:off x="1214414" y="1500174"/>
            <a:ext cx="6643734" cy="714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1142976" y="6429396"/>
            <a:ext cx="6643734" cy="714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p:cNvSpPr/>
          <p:nvPr/>
        </p:nvSpPr>
        <p:spPr>
          <a:xfrm rot="5400000">
            <a:off x="4893483" y="3821897"/>
            <a:ext cx="5715016" cy="714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0" descr="F:\My Documents\My Pictures\NWU\CTexT\Vertroulike grafika\Logos van firmas\intelleca.bmp"/>
          <p:cNvPicPr>
            <a:picLocks noChangeAspect="1" noChangeArrowheads="1"/>
          </p:cNvPicPr>
          <p:nvPr/>
        </p:nvPicPr>
        <p:blipFill>
          <a:blip r:embed="rId4"/>
          <a:srcRect/>
          <a:stretch>
            <a:fillRect/>
          </a:stretch>
        </p:blipFill>
        <p:spPr bwMode="auto">
          <a:xfrm>
            <a:off x="5072066" y="4714884"/>
            <a:ext cx="3839792" cy="3071834"/>
          </a:xfrm>
          <a:prstGeom prst="rect">
            <a:avLst/>
          </a:prstGeom>
          <a:noFill/>
        </p:spPr>
      </p:pic>
      <p:pic>
        <p:nvPicPr>
          <p:cNvPr id="13" name="Picture 2" descr="F:\My Documents\My Pictures\NWU\CTexT\Vertroulike grafika\Logos van firmas\UniStellenbosch.png"/>
          <p:cNvPicPr>
            <a:picLocks noChangeAspect="1" noChangeArrowheads="1"/>
          </p:cNvPicPr>
          <p:nvPr/>
        </p:nvPicPr>
        <p:blipFill>
          <a:blip r:embed="rId5"/>
          <a:srcRect/>
          <a:stretch>
            <a:fillRect/>
          </a:stretch>
        </p:blipFill>
        <p:spPr bwMode="auto">
          <a:xfrm>
            <a:off x="5214942" y="3143248"/>
            <a:ext cx="714375" cy="850900"/>
          </a:xfrm>
          <a:prstGeom prst="rect">
            <a:avLst/>
          </a:prstGeom>
          <a:noFill/>
        </p:spPr>
      </p:pic>
      <p:pic>
        <p:nvPicPr>
          <p:cNvPr id="14" name="Picture 3" descr="F:\My Documents\My Pictures\NWU\CTexT\Vertroulike grafika\Logos van firmas\UP.jpg"/>
          <p:cNvPicPr>
            <a:picLocks noChangeAspect="1" noChangeArrowheads="1"/>
          </p:cNvPicPr>
          <p:nvPr/>
        </p:nvPicPr>
        <p:blipFill>
          <a:blip r:embed="rId6" cstate="print"/>
          <a:srcRect/>
          <a:stretch>
            <a:fillRect/>
          </a:stretch>
        </p:blipFill>
        <p:spPr bwMode="auto">
          <a:xfrm>
            <a:off x="500034" y="3000372"/>
            <a:ext cx="1062804" cy="1193706"/>
          </a:xfrm>
          <a:prstGeom prst="rect">
            <a:avLst/>
          </a:prstGeom>
          <a:noFill/>
        </p:spPr>
      </p:pic>
      <p:pic>
        <p:nvPicPr>
          <p:cNvPr id="15" name="Picture 4" descr="F:\My Documents\My Pictures\NWU\CTexT\Vertroulike grafika\Logos van firmas\Unisa.bmp"/>
          <p:cNvPicPr>
            <a:picLocks noChangeAspect="1" noChangeArrowheads="1"/>
          </p:cNvPicPr>
          <p:nvPr/>
        </p:nvPicPr>
        <p:blipFill>
          <a:blip r:embed="rId7"/>
          <a:srcRect/>
          <a:stretch>
            <a:fillRect/>
          </a:stretch>
        </p:blipFill>
        <p:spPr bwMode="auto">
          <a:xfrm>
            <a:off x="2071670" y="3214686"/>
            <a:ext cx="2171700" cy="609600"/>
          </a:xfrm>
          <a:prstGeom prst="rect">
            <a:avLst/>
          </a:prstGeom>
          <a:noFill/>
        </p:spPr>
      </p:pic>
      <p:pic>
        <p:nvPicPr>
          <p:cNvPr id="16" name="Picture 5" descr="F:\My Documents\My Pictures\NWU\CTexT\Vertroulike grafika\Logos van firmas\logo.gif"/>
          <p:cNvPicPr>
            <a:picLocks noChangeAspect="1" noChangeArrowheads="1"/>
          </p:cNvPicPr>
          <p:nvPr/>
        </p:nvPicPr>
        <p:blipFill>
          <a:blip r:embed="rId8"/>
          <a:srcRect/>
          <a:stretch>
            <a:fillRect/>
          </a:stretch>
        </p:blipFill>
        <p:spPr bwMode="auto">
          <a:xfrm>
            <a:off x="-1571668" y="1571612"/>
            <a:ext cx="7839674" cy="985090"/>
          </a:xfrm>
          <a:prstGeom prst="rect">
            <a:avLst/>
          </a:prstGeom>
          <a:noFill/>
        </p:spPr>
      </p:pic>
      <p:pic>
        <p:nvPicPr>
          <p:cNvPr id="17" name="Picture 3" descr="Logo.HLTG.MerakaInstitute.9.9.GBVH.2009-03-12.jpg"/>
          <p:cNvPicPr>
            <a:picLocks noChangeAspect="1"/>
          </p:cNvPicPr>
          <p:nvPr/>
        </p:nvPicPr>
        <p:blipFill>
          <a:blip r:embed="rId9"/>
          <a:srcRect/>
          <a:stretch>
            <a:fillRect/>
          </a:stretch>
        </p:blipFill>
        <p:spPr bwMode="auto">
          <a:xfrm>
            <a:off x="6500826" y="1712770"/>
            <a:ext cx="1785950" cy="871511"/>
          </a:xfrm>
          <a:prstGeom prst="rect">
            <a:avLst/>
          </a:prstGeom>
          <a:noFill/>
          <a:ln w="9525">
            <a:noFill/>
            <a:miter lim="800000"/>
            <a:headEnd/>
            <a:tailEnd/>
          </a:ln>
        </p:spPr>
      </p:pic>
      <p:pic>
        <p:nvPicPr>
          <p:cNvPr id="18" name="Picture 9" descr="F:\My Documents\My Pictures\NWU\CTexT\Vertroulike grafika\Logos van firmas\daclogo.gif"/>
          <p:cNvPicPr>
            <a:picLocks noChangeAspect="1" noChangeArrowheads="1"/>
          </p:cNvPicPr>
          <p:nvPr/>
        </p:nvPicPr>
        <p:blipFill>
          <a:blip r:embed="rId10"/>
          <a:srcRect/>
          <a:stretch>
            <a:fillRect/>
          </a:stretch>
        </p:blipFill>
        <p:spPr bwMode="auto">
          <a:xfrm>
            <a:off x="3914298" y="6143644"/>
            <a:ext cx="2327450" cy="642942"/>
          </a:xfrm>
          <a:prstGeom prst="rect">
            <a:avLst/>
          </a:prstGeom>
          <a:noFill/>
        </p:spPr>
      </p:pic>
      <p:pic>
        <p:nvPicPr>
          <p:cNvPr id="19" name="Picture 11" descr="F:\My Documents\My Pictures\NWU\CTexT\Vertroulike grafika\Logos van firmas\tshwanedje.png"/>
          <p:cNvPicPr>
            <a:picLocks noChangeAspect="1" noChangeArrowheads="1"/>
          </p:cNvPicPr>
          <p:nvPr/>
        </p:nvPicPr>
        <p:blipFill>
          <a:blip r:embed="rId11"/>
          <a:srcRect/>
          <a:stretch>
            <a:fillRect/>
          </a:stretch>
        </p:blipFill>
        <p:spPr bwMode="auto">
          <a:xfrm>
            <a:off x="428596" y="5086363"/>
            <a:ext cx="1247775" cy="200025"/>
          </a:xfrm>
          <a:prstGeom prst="rect">
            <a:avLst/>
          </a:prstGeom>
          <a:noFill/>
        </p:spPr>
      </p:pic>
      <p:pic>
        <p:nvPicPr>
          <p:cNvPr id="20" name="Picture 12" descr="F:\My Documents\My Pictures\NWU\CTexT\Vertroulike grafika\Logos van firmas\index_01.gif"/>
          <p:cNvPicPr>
            <a:picLocks noChangeAspect="1" noChangeArrowheads="1"/>
          </p:cNvPicPr>
          <p:nvPr/>
        </p:nvPicPr>
        <p:blipFill>
          <a:blip r:embed="rId12"/>
          <a:srcRect/>
          <a:stretch>
            <a:fillRect/>
          </a:stretch>
        </p:blipFill>
        <p:spPr bwMode="auto">
          <a:xfrm>
            <a:off x="7321580" y="4643446"/>
            <a:ext cx="1322386" cy="1047169"/>
          </a:xfrm>
          <a:prstGeom prst="rect">
            <a:avLst/>
          </a:prstGeom>
          <a:noFill/>
        </p:spPr>
      </p:pic>
      <p:pic>
        <p:nvPicPr>
          <p:cNvPr id="21" name="Picture 13" descr="dst_logo_screen"/>
          <p:cNvPicPr>
            <a:picLocks noChangeAspect="1" noChangeArrowheads="1"/>
          </p:cNvPicPr>
          <p:nvPr/>
        </p:nvPicPr>
        <p:blipFill>
          <a:blip r:embed="rId13"/>
          <a:srcRect/>
          <a:stretch>
            <a:fillRect/>
          </a:stretch>
        </p:blipFill>
        <p:spPr bwMode="auto">
          <a:xfrm>
            <a:off x="928662" y="6143644"/>
            <a:ext cx="1914066" cy="669923"/>
          </a:xfrm>
          <a:prstGeom prst="rect">
            <a:avLst/>
          </a:prstGeom>
          <a:noFill/>
        </p:spPr>
      </p:pic>
      <p:pic>
        <p:nvPicPr>
          <p:cNvPr id="22" name="Picture 21" descr="F:\My Documents\My Pictures\NWU\CTexT\Vertroulike grafika\Logos van firmas\main_logo.jpg"/>
          <p:cNvPicPr>
            <a:picLocks noChangeAspect="1" noChangeArrowheads="1"/>
          </p:cNvPicPr>
          <p:nvPr/>
        </p:nvPicPr>
        <p:blipFill>
          <a:blip r:embed="rId14"/>
          <a:srcRect/>
          <a:stretch>
            <a:fillRect/>
          </a:stretch>
        </p:blipFill>
        <p:spPr bwMode="auto">
          <a:xfrm>
            <a:off x="7072330" y="3071810"/>
            <a:ext cx="939800" cy="990600"/>
          </a:xfrm>
          <a:prstGeom prst="rect">
            <a:avLst/>
          </a:prstGeom>
          <a:noFill/>
        </p:spPr>
      </p:pic>
      <p:pic>
        <p:nvPicPr>
          <p:cNvPr id="23" name="Picture 22" descr="F:\My Documents\My Pictures\NWU\CTexT\Vertroulike grafika\Logos van firmas\logo (1).gif"/>
          <p:cNvPicPr>
            <a:picLocks noChangeAspect="1" noChangeArrowheads="1"/>
          </p:cNvPicPr>
          <p:nvPr/>
        </p:nvPicPr>
        <p:blipFill>
          <a:blip r:embed="rId15"/>
          <a:srcRect/>
          <a:stretch>
            <a:fillRect/>
          </a:stretch>
        </p:blipFill>
        <p:spPr bwMode="auto">
          <a:xfrm>
            <a:off x="4000496" y="1643050"/>
            <a:ext cx="1148142" cy="950915"/>
          </a:xfrm>
          <a:prstGeom prst="rect">
            <a:avLst/>
          </a:prstGeom>
          <a:noFill/>
        </p:spPr>
      </p:pic>
      <p:pic>
        <p:nvPicPr>
          <p:cNvPr id="24" name="Picture 23" descr="F:\My Documents\My Pictures\NWU\CTexT\Vertroulike grafika\Logos van firmas\heading.png"/>
          <p:cNvPicPr>
            <a:picLocks noChangeAspect="1" noChangeArrowheads="1"/>
          </p:cNvPicPr>
          <p:nvPr/>
        </p:nvPicPr>
        <p:blipFill>
          <a:blip r:embed="rId16"/>
          <a:srcRect/>
          <a:stretch>
            <a:fillRect/>
          </a:stretch>
        </p:blipFill>
        <p:spPr bwMode="auto">
          <a:xfrm>
            <a:off x="2246311" y="5000636"/>
            <a:ext cx="2111375" cy="430893"/>
          </a:xfrm>
          <a:prstGeom prst="rect">
            <a:avLst/>
          </a:prstGeom>
          <a:noFill/>
        </p:spPr>
      </p:pic>
      <p:pic>
        <p:nvPicPr>
          <p:cNvPr id="25" name="Picture 24" descr="NRF.jpg"/>
          <p:cNvPicPr>
            <a:picLocks noChangeAspect="1"/>
          </p:cNvPicPr>
          <p:nvPr/>
        </p:nvPicPr>
        <p:blipFill>
          <a:blip r:embed="rId17"/>
          <a:stretch>
            <a:fillRect/>
          </a:stretch>
        </p:blipFill>
        <p:spPr>
          <a:xfrm>
            <a:off x="6858016" y="6024587"/>
            <a:ext cx="1476375" cy="9048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par>
                                <p:cTn id="23" presetID="10" presetClass="entr" presetSubtype="0"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par>
                                <p:cTn id="31" presetID="10" presetClass="entr" presetSubtype="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10" presetClass="entr" presetSubtype="0" fill="hold"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par>
                                <p:cTn id="37" presetID="10" presetClass="entr" presetSubtype="0" fill="hold"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par>
                                <p:cTn id="45" presetID="10" presetClass="entr" presetSubtype="0" fill="hold"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par>
                                <p:cTn id="48" presetID="10" presetClass="entr" presetSubtype="0" fill="hold" nodeType="with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fade">
                                      <p:cBhvr>
                                        <p:cTn id="5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32" y="428612"/>
            <a:ext cx="8229600" cy="1143000"/>
          </a:xfrm>
        </p:spPr>
        <p:txBody>
          <a:bodyPr/>
          <a:lstStyle/>
          <a:p>
            <a:pPr algn="l" eaLnBrk="1" hangingPunct="1">
              <a:defRPr/>
            </a:pPr>
            <a:r>
              <a:rPr lang="en-GB" dirty="0" smtClean="0"/>
              <a:t>2009</a:t>
            </a:r>
            <a:endParaRPr lang="en-GB" dirty="0" smtClean="0"/>
          </a:p>
        </p:txBody>
      </p:sp>
      <p:sp>
        <p:nvSpPr>
          <p:cNvPr id="20482" name="Content Placeholder 2"/>
          <p:cNvSpPr>
            <a:spLocks noGrp="1"/>
          </p:cNvSpPr>
          <p:nvPr>
            <p:ph idx="1"/>
          </p:nvPr>
        </p:nvSpPr>
        <p:spPr>
          <a:xfrm>
            <a:off x="457200" y="1600200"/>
            <a:ext cx="8229600" cy="5043510"/>
          </a:xfrm>
        </p:spPr>
        <p:txBody>
          <a:bodyPr>
            <a:normAutofit/>
          </a:bodyPr>
          <a:lstStyle/>
          <a:p>
            <a:pPr algn="ctr" eaLnBrk="1" hangingPunct="1">
              <a:lnSpc>
                <a:spcPct val="80000"/>
              </a:lnSpc>
              <a:buNone/>
            </a:pPr>
            <a:endParaRPr lang="en-GB" sz="4400" b="1" dirty="0" smtClean="0"/>
          </a:p>
          <a:p>
            <a:pPr eaLnBrk="1" hangingPunct="1">
              <a:lnSpc>
                <a:spcPct val="80000"/>
              </a:lnSpc>
            </a:pPr>
            <a:endParaRPr lang="en-GB" dirty="0" smtClean="0"/>
          </a:p>
          <a:p>
            <a:pPr eaLnBrk="1" hangingPunct="1">
              <a:lnSpc>
                <a:spcPct val="80000"/>
              </a:lnSpc>
            </a:pPr>
            <a:endParaRPr lang="en-GB" dirty="0" smtClean="0"/>
          </a:p>
          <a:p>
            <a:pPr eaLnBrk="1" hangingPunct="1">
              <a:lnSpc>
                <a:spcPct val="80000"/>
              </a:lnSpc>
            </a:pPr>
            <a:endParaRPr lang="en-GB" dirty="0" smtClean="0"/>
          </a:p>
          <a:p>
            <a:pPr eaLnBrk="1" hangingPunct="1">
              <a:lnSpc>
                <a:spcPct val="80000"/>
              </a:lnSpc>
            </a:pPr>
            <a:endParaRPr lang="en-GB" dirty="0" smtClean="0"/>
          </a:p>
          <a:p>
            <a:pPr lvl="1" eaLnBrk="1" hangingPunct="1">
              <a:lnSpc>
                <a:spcPct val="80000"/>
              </a:lnSpc>
            </a:pPr>
            <a:r>
              <a:rPr lang="en-ZA" dirty="0" smtClean="0"/>
              <a:t>Align R&amp;D activities and stimulate cooperation</a:t>
            </a:r>
          </a:p>
          <a:p>
            <a:pPr lvl="1" eaLnBrk="1" hangingPunct="1">
              <a:lnSpc>
                <a:spcPct val="80000"/>
              </a:lnSpc>
            </a:pPr>
            <a:r>
              <a:rPr lang="en-ZA" dirty="0" smtClean="0"/>
              <a:t>Similar to </a:t>
            </a:r>
            <a:r>
              <a:rPr lang="en-ZA" dirty="0" smtClean="0"/>
              <a:t>Dutch, Arabic, Swedish, Bulgarian </a:t>
            </a:r>
            <a:r>
              <a:rPr lang="en-ZA" dirty="0" smtClean="0"/>
              <a:t>(</a:t>
            </a:r>
            <a:r>
              <a:rPr lang="en-ZA" dirty="0" err="1" smtClean="0"/>
              <a:t>BLaRK</a:t>
            </a:r>
            <a:r>
              <a:rPr lang="en-ZA" dirty="0" smtClean="0"/>
              <a:t>), </a:t>
            </a:r>
            <a:r>
              <a:rPr lang="en-ZA" dirty="0" err="1" smtClean="0"/>
              <a:t>EuroMap</a:t>
            </a:r>
            <a:endParaRPr lang="en-GB" dirty="0" smtClean="0"/>
          </a:p>
          <a:p>
            <a:pPr eaLnBrk="1" hangingPunct="1"/>
            <a:endParaRPr lang="en-GB" dirty="0" smtClean="0"/>
          </a:p>
        </p:txBody>
      </p:sp>
      <p:sp>
        <p:nvSpPr>
          <p:cNvPr id="5"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800" b="0" i="0" u="none" strike="noStrike" kern="0" cap="none" spc="0" normalizeH="0" baseline="0" noProof="0" dirty="0" smtClean="0">
                <a:ln>
                  <a:noFill/>
                </a:ln>
                <a:solidFill>
                  <a:schemeClr val="bg1"/>
                </a:solidFill>
                <a:effectLst/>
                <a:uLnTx/>
                <a:uFillTx/>
                <a:latin typeface="Calibri" pitchFamily="34" charset="0"/>
                <a:ea typeface="+mj-ea"/>
                <a:cs typeface="+mj-cs"/>
              </a:rPr>
              <a:t>Background</a:t>
            </a:r>
            <a:r>
              <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rPr>
              <a:t> </a:t>
            </a:r>
          </a:p>
        </p:txBody>
      </p:sp>
      <p:pic>
        <p:nvPicPr>
          <p:cNvPr id="6" name="Picture 3" descr="C:\Documents and Settings\GvHuyssteen\Desktop\NHN-Audit-Banner.png"/>
          <p:cNvPicPr>
            <a:picLocks noChangeAspect="1" noChangeArrowheads="1"/>
          </p:cNvPicPr>
          <p:nvPr/>
        </p:nvPicPr>
        <p:blipFill>
          <a:blip r:embed="rId3"/>
          <a:srcRect/>
          <a:stretch>
            <a:fillRect/>
          </a:stretch>
        </p:blipFill>
        <p:spPr bwMode="auto">
          <a:xfrm>
            <a:off x="1477119" y="1928802"/>
            <a:ext cx="6738219" cy="1214446"/>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 y="428604"/>
            <a:ext cx="8229600" cy="1143000"/>
          </a:xfrm>
        </p:spPr>
        <p:txBody>
          <a:bodyPr/>
          <a:lstStyle/>
          <a:p>
            <a:pPr algn="l"/>
            <a:r>
              <a:rPr lang="en-US" dirty="0" smtClean="0"/>
              <a:t>SAHLTA Process</a:t>
            </a:r>
            <a:endParaRPr lang="en-GB" dirty="0"/>
          </a:p>
        </p:txBody>
      </p:sp>
      <p:graphicFrame>
        <p:nvGraphicFramePr>
          <p:cNvPr id="5" name="Content Placeholder 4"/>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2800" kern="0" dirty="0" smtClean="0">
                <a:solidFill>
                  <a:schemeClr val="bg1"/>
                </a:solidFill>
                <a:latin typeface="Calibri" pitchFamily="34" charset="0"/>
                <a:ea typeface="+mj-ea"/>
                <a:cs typeface="+mj-cs"/>
              </a:rPr>
              <a:t>Process</a:t>
            </a:r>
            <a:r>
              <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rPr>
              <a:t> </a:t>
            </a:r>
          </a:p>
        </p:txBody>
      </p:sp>
      <p:sp>
        <p:nvSpPr>
          <p:cNvPr id="6" name="TextBox 5"/>
          <p:cNvSpPr txBox="1"/>
          <p:nvPr/>
        </p:nvSpPr>
        <p:spPr>
          <a:xfrm>
            <a:off x="1071538"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7" name="TextBox 6"/>
          <p:cNvSpPr txBox="1"/>
          <p:nvPr/>
        </p:nvSpPr>
        <p:spPr>
          <a:xfrm>
            <a:off x="2714612"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8" name="TextBox 7"/>
          <p:cNvSpPr txBox="1"/>
          <p:nvPr/>
        </p:nvSpPr>
        <p:spPr>
          <a:xfrm>
            <a:off x="4357686"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9" name="TextBox 8"/>
          <p:cNvSpPr txBox="1"/>
          <p:nvPr/>
        </p:nvSpPr>
        <p:spPr>
          <a:xfrm>
            <a:off x="6072198"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10" name="TextBox 9"/>
          <p:cNvSpPr txBox="1"/>
          <p:nvPr/>
        </p:nvSpPr>
        <p:spPr>
          <a:xfrm>
            <a:off x="7715272"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11" name="Rounded Rectangle 10"/>
          <p:cNvSpPr/>
          <p:nvPr/>
        </p:nvSpPr>
        <p:spPr>
          <a:xfrm>
            <a:off x="357158" y="2857496"/>
            <a:ext cx="5000660" cy="2000264"/>
          </a:xfrm>
          <a:prstGeom prst="roundRect">
            <a:avLst/>
          </a:prstGeom>
          <a:noFill/>
          <a:ln w="762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p:cNvSpPr txBox="1"/>
          <p:nvPr/>
        </p:nvSpPr>
        <p:spPr>
          <a:xfrm>
            <a:off x="428596" y="2272721"/>
            <a:ext cx="3786214" cy="584775"/>
          </a:xfrm>
          <a:prstGeom prst="rect">
            <a:avLst/>
          </a:prstGeom>
          <a:noFill/>
        </p:spPr>
        <p:txBody>
          <a:bodyPr wrap="square" rtlCol="0">
            <a:spAutoFit/>
          </a:bodyPr>
          <a:lstStyle/>
          <a:p>
            <a:r>
              <a:rPr lang="en-ZA" sz="3200" b="1" dirty="0" smtClean="0">
                <a:solidFill>
                  <a:srgbClr val="FF0000"/>
                </a:solidFill>
              </a:rPr>
              <a:t>Phase 1</a:t>
            </a:r>
            <a:endParaRPr lang="en-GB" sz="3200" b="1" dirty="0">
              <a:solidFill>
                <a:srgbClr val="FF0000"/>
              </a:solidFill>
            </a:endParaRPr>
          </a:p>
        </p:txBody>
      </p:sp>
      <p:sp>
        <p:nvSpPr>
          <p:cNvPr id="13" name="TextBox 12"/>
          <p:cNvSpPr txBox="1"/>
          <p:nvPr/>
        </p:nvSpPr>
        <p:spPr>
          <a:xfrm>
            <a:off x="428596" y="4844489"/>
            <a:ext cx="3786214" cy="584775"/>
          </a:xfrm>
          <a:prstGeom prst="rect">
            <a:avLst/>
          </a:prstGeom>
          <a:noFill/>
        </p:spPr>
        <p:txBody>
          <a:bodyPr wrap="square" rtlCol="0">
            <a:spAutoFit/>
          </a:bodyPr>
          <a:lstStyle/>
          <a:p>
            <a:r>
              <a:rPr lang="en-ZA" sz="3200" b="1" dirty="0" smtClean="0">
                <a:solidFill>
                  <a:srgbClr val="FF0000"/>
                </a:solidFill>
              </a:rPr>
              <a:t>Preparation</a:t>
            </a:r>
            <a:endParaRPr lang="en-GB" sz="32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11" grpId="0" animBg="1"/>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 y="428604"/>
            <a:ext cx="8229600" cy="1143000"/>
          </a:xfrm>
        </p:spPr>
        <p:txBody>
          <a:bodyPr/>
          <a:lstStyle/>
          <a:p>
            <a:pPr algn="l"/>
            <a:r>
              <a:rPr lang="en-US" dirty="0" smtClean="0"/>
              <a:t>SAHLTA Process</a:t>
            </a:r>
            <a:endParaRPr lang="en-GB" dirty="0"/>
          </a:p>
        </p:txBody>
      </p:sp>
      <p:graphicFrame>
        <p:nvGraphicFramePr>
          <p:cNvPr id="5" name="Content Placeholder 4"/>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2800" kern="0" dirty="0" smtClean="0">
                <a:solidFill>
                  <a:schemeClr val="bg1"/>
                </a:solidFill>
                <a:latin typeface="Calibri" pitchFamily="34" charset="0"/>
                <a:ea typeface="+mj-ea"/>
                <a:cs typeface="+mj-cs"/>
              </a:rPr>
              <a:t>Process</a:t>
            </a:r>
            <a:r>
              <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rPr>
              <a:t> </a:t>
            </a:r>
          </a:p>
        </p:txBody>
      </p:sp>
      <p:sp>
        <p:nvSpPr>
          <p:cNvPr id="6" name="TextBox 5"/>
          <p:cNvSpPr txBox="1"/>
          <p:nvPr/>
        </p:nvSpPr>
        <p:spPr>
          <a:xfrm>
            <a:off x="1071538"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7" name="TextBox 6"/>
          <p:cNvSpPr txBox="1"/>
          <p:nvPr/>
        </p:nvSpPr>
        <p:spPr>
          <a:xfrm>
            <a:off x="2714612"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8" name="TextBox 7"/>
          <p:cNvSpPr txBox="1"/>
          <p:nvPr/>
        </p:nvSpPr>
        <p:spPr>
          <a:xfrm>
            <a:off x="4357686"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9" name="TextBox 8"/>
          <p:cNvSpPr txBox="1"/>
          <p:nvPr/>
        </p:nvSpPr>
        <p:spPr>
          <a:xfrm>
            <a:off x="6072198"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10" name="TextBox 9"/>
          <p:cNvSpPr txBox="1"/>
          <p:nvPr/>
        </p:nvSpPr>
        <p:spPr>
          <a:xfrm>
            <a:off x="7715272"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11" name="Rounded Rectangle 10"/>
          <p:cNvSpPr/>
          <p:nvPr/>
        </p:nvSpPr>
        <p:spPr>
          <a:xfrm flipH="1">
            <a:off x="5357818" y="2857496"/>
            <a:ext cx="1714512" cy="2000264"/>
          </a:xfrm>
          <a:prstGeom prst="roundRect">
            <a:avLst/>
          </a:prstGeom>
          <a:noFill/>
          <a:ln w="762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p:cNvSpPr txBox="1"/>
          <p:nvPr/>
        </p:nvSpPr>
        <p:spPr>
          <a:xfrm flipH="1">
            <a:off x="5357816" y="2272721"/>
            <a:ext cx="2000266" cy="584775"/>
          </a:xfrm>
          <a:prstGeom prst="rect">
            <a:avLst/>
          </a:prstGeom>
          <a:noFill/>
        </p:spPr>
        <p:txBody>
          <a:bodyPr wrap="square" rtlCol="0">
            <a:spAutoFit/>
          </a:bodyPr>
          <a:lstStyle/>
          <a:p>
            <a:r>
              <a:rPr lang="en-ZA" sz="3200" b="1" dirty="0" smtClean="0">
                <a:solidFill>
                  <a:srgbClr val="FF0000"/>
                </a:solidFill>
              </a:rPr>
              <a:t>Phase 2</a:t>
            </a:r>
            <a:endParaRPr lang="en-GB" sz="3200" b="1" dirty="0">
              <a:solidFill>
                <a:srgbClr val="FF0000"/>
              </a:solidFill>
            </a:endParaRPr>
          </a:p>
        </p:txBody>
      </p:sp>
      <p:sp>
        <p:nvSpPr>
          <p:cNvPr id="13" name="TextBox 12"/>
          <p:cNvSpPr txBox="1"/>
          <p:nvPr/>
        </p:nvSpPr>
        <p:spPr>
          <a:xfrm flipH="1">
            <a:off x="4500562" y="4844489"/>
            <a:ext cx="3429024" cy="1077218"/>
          </a:xfrm>
          <a:prstGeom prst="rect">
            <a:avLst/>
          </a:prstGeom>
          <a:noFill/>
        </p:spPr>
        <p:txBody>
          <a:bodyPr wrap="square" rtlCol="0">
            <a:spAutoFit/>
          </a:bodyPr>
          <a:lstStyle/>
          <a:p>
            <a:pPr algn="ctr"/>
            <a:r>
              <a:rPr lang="en-ZA" sz="3200" b="1" dirty="0" smtClean="0">
                <a:solidFill>
                  <a:srgbClr val="FF0000"/>
                </a:solidFill>
              </a:rPr>
              <a:t>Verification and prioritisation</a:t>
            </a:r>
            <a:endParaRPr lang="en-GB" sz="3200" b="1" dirty="0">
              <a:solidFill>
                <a:srgbClr val="FF00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 y="428604"/>
            <a:ext cx="8229600" cy="1143000"/>
          </a:xfrm>
        </p:spPr>
        <p:txBody>
          <a:bodyPr/>
          <a:lstStyle/>
          <a:p>
            <a:pPr algn="l"/>
            <a:r>
              <a:rPr lang="en-US" dirty="0" smtClean="0"/>
              <a:t>SAHLTA Process</a:t>
            </a:r>
            <a:endParaRPr lang="en-GB" dirty="0"/>
          </a:p>
        </p:txBody>
      </p:sp>
      <p:graphicFrame>
        <p:nvGraphicFramePr>
          <p:cNvPr id="5" name="Content Placeholder 4"/>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2800" kern="0" dirty="0" smtClean="0">
                <a:solidFill>
                  <a:schemeClr val="bg1"/>
                </a:solidFill>
                <a:latin typeface="Calibri" pitchFamily="34" charset="0"/>
                <a:ea typeface="+mj-ea"/>
                <a:cs typeface="+mj-cs"/>
              </a:rPr>
              <a:t>Process</a:t>
            </a:r>
            <a:r>
              <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rPr>
              <a:t> </a:t>
            </a:r>
          </a:p>
        </p:txBody>
      </p:sp>
      <p:sp>
        <p:nvSpPr>
          <p:cNvPr id="6" name="TextBox 5"/>
          <p:cNvSpPr txBox="1"/>
          <p:nvPr/>
        </p:nvSpPr>
        <p:spPr>
          <a:xfrm>
            <a:off x="1071538"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7" name="TextBox 6"/>
          <p:cNvSpPr txBox="1"/>
          <p:nvPr/>
        </p:nvSpPr>
        <p:spPr>
          <a:xfrm>
            <a:off x="2714612"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8" name="TextBox 7"/>
          <p:cNvSpPr txBox="1"/>
          <p:nvPr/>
        </p:nvSpPr>
        <p:spPr>
          <a:xfrm>
            <a:off x="4357686"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9" name="TextBox 8"/>
          <p:cNvSpPr txBox="1"/>
          <p:nvPr/>
        </p:nvSpPr>
        <p:spPr>
          <a:xfrm>
            <a:off x="6072198"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10" name="TextBox 9"/>
          <p:cNvSpPr txBox="1"/>
          <p:nvPr/>
        </p:nvSpPr>
        <p:spPr>
          <a:xfrm>
            <a:off x="7715272"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11" name="Rounded Rectangle 10"/>
          <p:cNvSpPr/>
          <p:nvPr/>
        </p:nvSpPr>
        <p:spPr>
          <a:xfrm flipH="1">
            <a:off x="7000892" y="2857496"/>
            <a:ext cx="1714512" cy="2000264"/>
          </a:xfrm>
          <a:prstGeom prst="roundRect">
            <a:avLst/>
          </a:prstGeom>
          <a:noFill/>
          <a:ln w="762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p:cNvSpPr txBox="1"/>
          <p:nvPr/>
        </p:nvSpPr>
        <p:spPr>
          <a:xfrm flipH="1">
            <a:off x="7000890" y="2272721"/>
            <a:ext cx="2000266" cy="584775"/>
          </a:xfrm>
          <a:prstGeom prst="rect">
            <a:avLst/>
          </a:prstGeom>
          <a:noFill/>
        </p:spPr>
        <p:txBody>
          <a:bodyPr wrap="square" rtlCol="0">
            <a:spAutoFit/>
          </a:bodyPr>
          <a:lstStyle/>
          <a:p>
            <a:r>
              <a:rPr lang="en-ZA" sz="3200" b="1" dirty="0" smtClean="0">
                <a:solidFill>
                  <a:srgbClr val="FF0000"/>
                </a:solidFill>
              </a:rPr>
              <a:t>Phase </a:t>
            </a:r>
            <a:r>
              <a:rPr lang="en-ZA" sz="3200" b="1" dirty="0" smtClean="0">
                <a:solidFill>
                  <a:srgbClr val="FF0000"/>
                </a:solidFill>
              </a:rPr>
              <a:t>3</a:t>
            </a:r>
            <a:endParaRPr lang="en-GB" sz="3200" b="1" dirty="0">
              <a:solidFill>
                <a:srgbClr val="FF0000"/>
              </a:solidFill>
            </a:endParaRPr>
          </a:p>
        </p:txBody>
      </p:sp>
      <p:sp>
        <p:nvSpPr>
          <p:cNvPr id="13" name="TextBox 12"/>
          <p:cNvSpPr txBox="1"/>
          <p:nvPr/>
        </p:nvSpPr>
        <p:spPr>
          <a:xfrm flipH="1">
            <a:off x="6000760" y="4844489"/>
            <a:ext cx="3429024" cy="1569660"/>
          </a:xfrm>
          <a:prstGeom prst="rect">
            <a:avLst/>
          </a:prstGeom>
          <a:noFill/>
        </p:spPr>
        <p:txBody>
          <a:bodyPr wrap="square" rtlCol="0">
            <a:spAutoFit/>
          </a:bodyPr>
          <a:lstStyle/>
          <a:p>
            <a:pPr algn="ctr"/>
            <a:r>
              <a:rPr lang="en-ZA" sz="3200" b="1" dirty="0" smtClean="0">
                <a:solidFill>
                  <a:srgbClr val="FF0000"/>
                </a:solidFill>
              </a:rPr>
              <a:t>Gathering and analysis of information</a:t>
            </a:r>
            <a:endParaRPr lang="en-GB" sz="3200" b="1" dirty="0">
              <a:solidFill>
                <a:srgbClr val="FF0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 y="428604"/>
            <a:ext cx="8229600" cy="1143000"/>
          </a:xfrm>
        </p:spPr>
        <p:txBody>
          <a:bodyPr/>
          <a:lstStyle/>
          <a:p>
            <a:pPr algn="l"/>
            <a:r>
              <a:rPr lang="en-US" dirty="0" smtClean="0"/>
              <a:t>SAHLTA Process</a:t>
            </a:r>
            <a:endParaRPr lang="en-GB" dirty="0"/>
          </a:p>
        </p:txBody>
      </p:sp>
      <p:graphicFrame>
        <p:nvGraphicFramePr>
          <p:cNvPr id="5" name="Content Placeholder 4"/>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2800" kern="0" dirty="0" smtClean="0">
                <a:solidFill>
                  <a:schemeClr val="bg1"/>
                </a:solidFill>
                <a:latin typeface="Calibri" pitchFamily="34" charset="0"/>
                <a:ea typeface="+mj-ea"/>
                <a:cs typeface="+mj-cs"/>
              </a:rPr>
              <a:t>Process</a:t>
            </a:r>
            <a:r>
              <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rPr>
              <a:t> </a:t>
            </a:r>
          </a:p>
        </p:txBody>
      </p:sp>
      <p:sp>
        <p:nvSpPr>
          <p:cNvPr id="6" name="TextBox 5"/>
          <p:cNvSpPr txBox="1"/>
          <p:nvPr/>
        </p:nvSpPr>
        <p:spPr>
          <a:xfrm>
            <a:off x="1071538"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7" name="TextBox 6"/>
          <p:cNvSpPr txBox="1"/>
          <p:nvPr/>
        </p:nvSpPr>
        <p:spPr>
          <a:xfrm>
            <a:off x="2714612"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8" name="TextBox 7"/>
          <p:cNvSpPr txBox="1"/>
          <p:nvPr/>
        </p:nvSpPr>
        <p:spPr>
          <a:xfrm>
            <a:off x="4357686"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9" name="TextBox 8"/>
          <p:cNvSpPr txBox="1"/>
          <p:nvPr/>
        </p:nvSpPr>
        <p:spPr>
          <a:xfrm>
            <a:off x="6072198"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10" name="TextBox 9"/>
          <p:cNvSpPr txBox="1"/>
          <p:nvPr/>
        </p:nvSpPr>
        <p:spPr>
          <a:xfrm>
            <a:off x="7715272"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11" name="Rounded Rectangle 10"/>
          <p:cNvSpPr/>
          <p:nvPr/>
        </p:nvSpPr>
        <p:spPr>
          <a:xfrm>
            <a:off x="357158" y="2857496"/>
            <a:ext cx="5000660" cy="2000264"/>
          </a:xfrm>
          <a:prstGeom prst="roundRect">
            <a:avLst/>
          </a:prstGeom>
          <a:noFill/>
          <a:ln w="762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p:cNvSpPr txBox="1"/>
          <p:nvPr/>
        </p:nvSpPr>
        <p:spPr>
          <a:xfrm>
            <a:off x="428596" y="2272721"/>
            <a:ext cx="3786214" cy="584775"/>
          </a:xfrm>
          <a:prstGeom prst="rect">
            <a:avLst/>
          </a:prstGeom>
          <a:noFill/>
        </p:spPr>
        <p:txBody>
          <a:bodyPr wrap="square" rtlCol="0">
            <a:spAutoFit/>
          </a:bodyPr>
          <a:lstStyle/>
          <a:p>
            <a:r>
              <a:rPr lang="en-ZA" sz="3200" b="1" dirty="0" smtClean="0">
                <a:solidFill>
                  <a:srgbClr val="FF0000"/>
                </a:solidFill>
              </a:rPr>
              <a:t>Phase 1</a:t>
            </a:r>
            <a:endParaRPr lang="en-GB" sz="3200" b="1" dirty="0">
              <a:solidFill>
                <a:srgbClr val="FF0000"/>
              </a:solidFill>
            </a:endParaRPr>
          </a:p>
        </p:txBody>
      </p:sp>
      <p:sp>
        <p:nvSpPr>
          <p:cNvPr id="13" name="TextBox 12"/>
          <p:cNvSpPr txBox="1"/>
          <p:nvPr/>
        </p:nvSpPr>
        <p:spPr>
          <a:xfrm>
            <a:off x="428596" y="4844489"/>
            <a:ext cx="3786214" cy="584775"/>
          </a:xfrm>
          <a:prstGeom prst="rect">
            <a:avLst/>
          </a:prstGeom>
          <a:noFill/>
        </p:spPr>
        <p:txBody>
          <a:bodyPr wrap="square" rtlCol="0">
            <a:spAutoFit/>
          </a:bodyPr>
          <a:lstStyle/>
          <a:p>
            <a:r>
              <a:rPr lang="en-ZA" sz="3200" b="1" dirty="0" smtClean="0">
                <a:solidFill>
                  <a:srgbClr val="FF0000"/>
                </a:solidFill>
              </a:rPr>
              <a:t>Preparation</a:t>
            </a:r>
            <a:endParaRPr lang="en-GB" sz="3200" b="1" dirty="0">
              <a:solidFill>
                <a:srgbClr val="FF00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 y="428604"/>
            <a:ext cx="8229600" cy="1143000"/>
          </a:xfrm>
        </p:spPr>
        <p:txBody>
          <a:bodyPr/>
          <a:lstStyle/>
          <a:p>
            <a:pPr algn="l"/>
            <a:r>
              <a:rPr lang="en-US" dirty="0" smtClean="0"/>
              <a:t>SAHLTA Process</a:t>
            </a:r>
            <a:endParaRPr lang="en-GB" dirty="0"/>
          </a:p>
        </p:txBody>
      </p:sp>
      <p:graphicFrame>
        <p:nvGraphicFramePr>
          <p:cNvPr id="5" name="Content Placeholder 4"/>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2800" kern="0" dirty="0" smtClean="0">
                <a:solidFill>
                  <a:schemeClr val="bg1"/>
                </a:solidFill>
                <a:latin typeface="Calibri" pitchFamily="34" charset="0"/>
                <a:ea typeface="+mj-ea"/>
                <a:cs typeface="+mj-cs"/>
              </a:rPr>
              <a:t>Process</a:t>
            </a:r>
            <a:r>
              <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rPr>
              <a:t> </a:t>
            </a:r>
          </a:p>
        </p:txBody>
      </p:sp>
      <p:sp>
        <p:nvSpPr>
          <p:cNvPr id="6" name="TextBox 5"/>
          <p:cNvSpPr txBox="1"/>
          <p:nvPr/>
        </p:nvSpPr>
        <p:spPr>
          <a:xfrm>
            <a:off x="1071538"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7" name="TextBox 6"/>
          <p:cNvSpPr txBox="1"/>
          <p:nvPr/>
        </p:nvSpPr>
        <p:spPr>
          <a:xfrm>
            <a:off x="2714612"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8" name="TextBox 7"/>
          <p:cNvSpPr txBox="1"/>
          <p:nvPr/>
        </p:nvSpPr>
        <p:spPr>
          <a:xfrm>
            <a:off x="4357686"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9" name="TextBox 8"/>
          <p:cNvSpPr txBox="1"/>
          <p:nvPr/>
        </p:nvSpPr>
        <p:spPr>
          <a:xfrm>
            <a:off x="6072198"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10" name="TextBox 9"/>
          <p:cNvSpPr txBox="1"/>
          <p:nvPr/>
        </p:nvSpPr>
        <p:spPr>
          <a:xfrm>
            <a:off x="7715272"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11" name="Rounded Rectangle 10"/>
          <p:cNvSpPr/>
          <p:nvPr/>
        </p:nvSpPr>
        <p:spPr>
          <a:xfrm>
            <a:off x="357158" y="2857496"/>
            <a:ext cx="5000660" cy="2000264"/>
          </a:xfrm>
          <a:prstGeom prst="roundRect">
            <a:avLst/>
          </a:prstGeom>
          <a:noFill/>
          <a:ln w="762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p:cNvSpPr txBox="1"/>
          <p:nvPr/>
        </p:nvSpPr>
        <p:spPr>
          <a:xfrm>
            <a:off x="428596" y="2272721"/>
            <a:ext cx="3786214" cy="584775"/>
          </a:xfrm>
          <a:prstGeom prst="rect">
            <a:avLst/>
          </a:prstGeom>
          <a:noFill/>
        </p:spPr>
        <p:txBody>
          <a:bodyPr wrap="square" rtlCol="0">
            <a:spAutoFit/>
          </a:bodyPr>
          <a:lstStyle/>
          <a:p>
            <a:r>
              <a:rPr lang="en-ZA" sz="3200" b="1" dirty="0" smtClean="0">
                <a:solidFill>
                  <a:srgbClr val="FF0000"/>
                </a:solidFill>
              </a:rPr>
              <a:t>Phase 1</a:t>
            </a:r>
            <a:endParaRPr lang="en-GB" sz="3200" b="1" dirty="0">
              <a:solidFill>
                <a:srgbClr val="FF0000"/>
              </a:solidFill>
            </a:endParaRPr>
          </a:p>
        </p:txBody>
      </p:sp>
      <p:sp>
        <p:nvSpPr>
          <p:cNvPr id="13" name="TextBox 12"/>
          <p:cNvSpPr txBox="1"/>
          <p:nvPr/>
        </p:nvSpPr>
        <p:spPr>
          <a:xfrm>
            <a:off x="428596" y="4844489"/>
            <a:ext cx="3786214" cy="584775"/>
          </a:xfrm>
          <a:prstGeom prst="rect">
            <a:avLst/>
          </a:prstGeom>
          <a:noFill/>
        </p:spPr>
        <p:txBody>
          <a:bodyPr wrap="square" rtlCol="0">
            <a:spAutoFit/>
          </a:bodyPr>
          <a:lstStyle/>
          <a:p>
            <a:r>
              <a:rPr lang="en-ZA" sz="3200" b="1" dirty="0" smtClean="0">
                <a:solidFill>
                  <a:srgbClr val="FF0000"/>
                </a:solidFill>
              </a:rPr>
              <a:t>Preparation</a:t>
            </a:r>
            <a:endParaRPr lang="en-GB" sz="3200" b="1" dirty="0">
              <a:solidFill>
                <a:srgbClr val="FF00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2" y="428612"/>
            <a:ext cx="9144000" cy="1143000"/>
          </a:xfrm>
        </p:spPr>
        <p:txBody>
          <a:bodyPr>
            <a:normAutofit/>
          </a:bodyPr>
          <a:lstStyle/>
          <a:p>
            <a:pPr marL="381000" indent="-381000" algn="l" eaLnBrk="1" hangingPunct="1"/>
            <a:r>
              <a:rPr lang="en-GB" dirty="0" smtClean="0">
                <a:sym typeface="Wingdings"/>
              </a:rPr>
              <a:t> </a:t>
            </a:r>
            <a:r>
              <a:rPr lang="en-GB" dirty="0" smtClean="0"/>
              <a:t>Terminology</a:t>
            </a:r>
            <a:endParaRPr lang="en-GB" dirty="0" smtClean="0"/>
          </a:p>
        </p:txBody>
      </p:sp>
      <p:sp>
        <p:nvSpPr>
          <p:cNvPr id="23554" name="Rectangle 3"/>
          <p:cNvSpPr>
            <a:spLocks noGrp="1" noChangeArrowheads="1"/>
          </p:cNvSpPr>
          <p:nvPr>
            <p:ph idx="1"/>
          </p:nvPr>
        </p:nvSpPr>
        <p:spPr>
          <a:xfrm>
            <a:off x="457200" y="2332061"/>
            <a:ext cx="8229600" cy="4525963"/>
          </a:xfrm>
        </p:spPr>
        <p:txBody>
          <a:bodyPr>
            <a:normAutofit/>
          </a:bodyPr>
          <a:lstStyle/>
          <a:p>
            <a:pPr>
              <a:lnSpc>
                <a:spcPct val="80000"/>
              </a:lnSpc>
            </a:pPr>
            <a:r>
              <a:rPr lang="en-ZA" sz="4000" b="1" dirty="0" smtClean="0">
                <a:solidFill>
                  <a:srgbClr val="0070C0"/>
                </a:solidFill>
              </a:rPr>
              <a:t>Why?</a:t>
            </a:r>
          </a:p>
          <a:p>
            <a:pPr lvl="1">
              <a:lnSpc>
                <a:spcPct val="80000"/>
              </a:lnSpc>
            </a:pPr>
            <a:r>
              <a:rPr lang="en-ZA" sz="3600" dirty="0" smtClean="0"/>
              <a:t>Establish a common lingua franca</a:t>
            </a:r>
          </a:p>
          <a:p>
            <a:pPr lvl="2">
              <a:lnSpc>
                <a:spcPct val="80000"/>
              </a:lnSpc>
            </a:pPr>
            <a:r>
              <a:rPr lang="en-ZA" sz="3200" dirty="0" smtClean="0"/>
              <a:t>Text vs. speech people</a:t>
            </a:r>
          </a:p>
          <a:p>
            <a:pPr lvl="2">
              <a:lnSpc>
                <a:spcPct val="80000"/>
              </a:lnSpc>
            </a:pPr>
            <a:r>
              <a:rPr lang="en-ZA" sz="3200" dirty="0" smtClean="0"/>
              <a:t>Variances in </a:t>
            </a:r>
            <a:r>
              <a:rPr lang="en-ZA" sz="3200" dirty="0" smtClean="0"/>
              <a:t>terminology</a:t>
            </a:r>
          </a:p>
          <a:p>
            <a:pPr lvl="3">
              <a:lnSpc>
                <a:spcPct val="80000"/>
              </a:lnSpc>
            </a:pPr>
            <a:r>
              <a:rPr lang="en-ZA" sz="2800" dirty="0" smtClean="0"/>
              <a:t>E.g. “part-of-speech tagging” </a:t>
            </a:r>
            <a:r>
              <a:rPr lang="en-ZA" sz="2800" dirty="0" err="1" smtClean="0"/>
              <a:t>vs</a:t>
            </a:r>
            <a:r>
              <a:rPr lang="en-ZA" sz="2800" dirty="0" smtClean="0"/>
              <a:t> </a:t>
            </a:r>
            <a:r>
              <a:rPr lang="en-ZA" sz="2800" dirty="0" smtClean="0"/>
              <a:t>“word sort disambiguation”</a:t>
            </a:r>
          </a:p>
        </p:txBody>
      </p:sp>
      <p:sp>
        <p:nvSpPr>
          <p:cNvPr id="4"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2800" kern="0" dirty="0" smtClean="0">
                <a:solidFill>
                  <a:schemeClr val="bg1"/>
                </a:solidFill>
                <a:latin typeface="Calibri" pitchFamily="34" charset="0"/>
                <a:ea typeface="+mj-ea"/>
                <a:cs typeface="+mj-cs"/>
              </a:rPr>
              <a:t>Process</a:t>
            </a:r>
            <a:r>
              <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rPr>
              <a:t>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2" y="428612"/>
            <a:ext cx="9144000" cy="1143000"/>
          </a:xfrm>
        </p:spPr>
        <p:txBody>
          <a:bodyPr>
            <a:normAutofit/>
          </a:bodyPr>
          <a:lstStyle/>
          <a:p>
            <a:pPr marL="381000" indent="-381000" algn="l" eaLnBrk="1" hangingPunct="1"/>
            <a:r>
              <a:rPr lang="en-GB" dirty="0" smtClean="0">
                <a:sym typeface="Wingdings"/>
              </a:rPr>
              <a:t> </a:t>
            </a:r>
            <a:r>
              <a:rPr lang="en-GB" dirty="0" smtClean="0"/>
              <a:t>Terminology</a:t>
            </a:r>
            <a:endParaRPr lang="en-GB" dirty="0" smtClean="0"/>
          </a:p>
        </p:txBody>
      </p:sp>
      <p:sp>
        <p:nvSpPr>
          <p:cNvPr id="23554" name="Rectangle 3"/>
          <p:cNvSpPr>
            <a:spLocks noGrp="1" noChangeArrowheads="1"/>
          </p:cNvSpPr>
          <p:nvPr>
            <p:ph idx="1"/>
          </p:nvPr>
        </p:nvSpPr>
        <p:spPr>
          <a:xfrm>
            <a:off x="457200" y="2143116"/>
            <a:ext cx="8686800" cy="4525963"/>
          </a:xfrm>
        </p:spPr>
        <p:txBody>
          <a:bodyPr>
            <a:normAutofit/>
          </a:bodyPr>
          <a:lstStyle/>
          <a:p>
            <a:pPr>
              <a:lnSpc>
                <a:spcPct val="80000"/>
              </a:lnSpc>
            </a:pPr>
            <a:r>
              <a:rPr lang="en-GB" sz="4000" b="1" dirty="0" smtClean="0">
                <a:solidFill>
                  <a:srgbClr val="0070C0"/>
                </a:solidFill>
              </a:rPr>
              <a:t>Outcomes</a:t>
            </a:r>
            <a:r>
              <a:rPr lang="en-GB" sz="4000" b="1" dirty="0" smtClean="0">
                <a:solidFill>
                  <a:srgbClr val="0070C0"/>
                </a:solidFill>
              </a:rPr>
              <a:t>:</a:t>
            </a:r>
          </a:p>
          <a:p>
            <a:pPr lvl="1">
              <a:lnSpc>
                <a:spcPct val="80000"/>
              </a:lnSpc>
            </a:pPr>
            <a:r>
              <a:rPr lang="en-ZA" sz="3600" b="1" dirty="0" smtClean="0"/>
              <a:t>Glossary</a:t>
            </a:r>
          </a:p>
          <a:p>
            <a:pPr lvl="2">
              <a:lnSpc>
                <a:spcPct val="80000"/>
              </a:lnSpc>
            </a:pPr>
            <a:r>
              <a:rPr lang="en-ZA" sz="3200" dirty="0" smtClean="0"/>
              <a:t>~ 126 items</a:t>
            </a:r>
            <a:endParaRPr lang="en-GB" sz="3200" dirty="0" smtClean="0"/>
          </a:p>
          <a:p>
            <a:pPr lvl="1">
              <a:lnSpc>
                <a:spcPct val="80000"/>
              </a:lnSpc>
            </a:pPr>
            <a:r>
              <a:rPr lang="en-GB" sz="3600" dirty="0" smtClean="0"/>
              <a:t>Detailed </a:t>
            </a:r>
            <a:r>
              <a:rPr lang="en-GB" sz="3600" b="1" dirty="0" smtClean="0"/>
              <a:t>taxonomy</a:t>
            </a:r>
            <a:r>
              <a:rPr lang="en-GB" sz="3600" dirty="0" smtClean="0"/>
              <a:t> </a:t>
            </a:r>
            <a:r>
              <a:rPr lang="en-GB" sz="3600" dirty="0" smtClean="0"/>
              <a:t>for all </a:t>
            </a:r>
            <a:r>
              <a:rPr lang="en-GB" sz="3600" dirty="0" err="1" smtClean="0"/>
              <a:t>HLT</a:t>
            </a:r>
            <a:r>
              <a:rPr lang="en-GB" sz="3600" dirty="0" smtClean="0"/>
              <a:t> components</a:t>
            </a:r>
          </a:p>
          <a:p>
            <a:pPr lvl="2">
              <a:lnSpc>
                <a:spcPct val="80000"/>
              </a:lnSpc>
            </a:pPr>
            <a:r>
              <a:rPr lang="en-GB" sz="3200" dirty="0" smtClean="0"/>
              <a:t>Data, modules, applications and tools/platforms</a:t>
            </a:r>
          </a:p>
          <a:p>
            <a:pPr lvl="2">
              <a:lnSpc>
                <a:spcPct val="80000"/>
              </a:lnSpc>
            </a:pPr>
            <a:r>
              <a:rPr lang="en-GB" sz="3200" dirty="0" smtClean="0"/>
              <a:t>Extended and updated Dutch and </a:t>
            </a:r>
            <a:r>
              <a:rPr lang="en-GB" sz="3200" dirty="0" smtClean="0"/>
              <a:t>Arabic </a:t>
            </a:r>
            <a:r>
              <a:rPr lang="en-GB" sz="3200" dirty="0" smtClean="0"/>
              <a:t>efforts; adapted </a:t>
            </a:r>
            <a:r>
              <a:rPr lang="en-GB" sz="3200" dirty="0" smtClean="0"/>
              <a:t>to South African context</a:t>
            </a:r>
          </a:p>
        </p:txBody>
      </p:sp>
      <p:sp>
        <p:nvSpPr>
          <p:cNvPr id="4"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2800" kern="0" dirty="0" smtClean="0">
                <a:solidFill>
                  <a:schemeClr val="bg1"/>
                </a:solidFill>
                <a:latin typeface="Calibri" pitchFamily="34" charset="0"/>
                <a:ea typeface="+mj-ea"/>
                <a:cs typeface="+mj-cs"/>
              </a:rPr>
              <a:t>Process</a:t>
            </a:r>
            <a:r>
              <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rPr>
              <a: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2" y="428612"/>
            <a:ext cx="9144000" cy="1143000"/>
          </a:xfrm>
        </p:spPr>
        <p:txBody>
          <a:bodyPr>
            <a:normAutofit/>
          </a:bodyPr>
          <a:lstStyle/>
          <a:p>
            <a:pPr marL="381000" indent="-381000" algn="l" eaLnBrk="1" hangingPunct="1"/>
            <a:r>
              <a:rPr lang="en-GB" dirty="0" smtClean="0">
                <a:sym typeface="Wingdings"/>
              </a:rPr>
              <a:t> </a:t>
            </a:r>
            <a:r>
              <a:rPr lang="en-GB" dirty="0" smtClean="0"/>
              <a:t>Terminology</a:t>
            </a:r>
            <a:endParaRPr lang="en-GB" dirty="0" smtClean="0"/>
          </a:p>
        </p:txBody>
      </p:sp>
      <p:sp>
        <p:nvSpPr>
          <p:cNvPr id="4"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2800" kern="0" dirty="0" smtClean="0">
                <a:solidFill>
                  <a:schemeClr val="bg1"/>
                </a:solidFill>
                <a:latin typeface="Calibri" pitchFamily="34" charset="0"/>
                <a:ea typeface="+mj-ea"/>
                <a:cs typeface="+mj-cs"/>
              </a:rPr>
              <a:t>Process</a:t>
            </a:r>
            <a:r>
              <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rPr>
              <a:t> </a:t>
            </a:r>
          </a:p>
        </p:txBody>
      </p:sp>
      <p:pic>
        <p:nvPicPr>
          <p:cNvPr id="5" name="Picture 4" descr="Data"/>
          <p:cNvPicPr>
            <a:picLocks noChangeAspect="1" noChangeArrowheads="1"/>
          </p:cNvPicPr>
          <p:nvPr/>
        </p:nvPicPr>
        <p:blipFill>
          <a:blip r:embed="rId3"/>
          <a:srcRect t="10872" b="10872"/>
          <a:stretch>
            <a:fillRect/>
          </a:stretch>
        </p:blipFill>
        <p:spPr bwMode="auto">
          <a:xfrm>
            <a:off x="-32" y="1785926"/>
            <a:ext cx="9081772" cy="442913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 y="428604"/>
            <a:ext cx="8229600" cy="1143000"/>
          </a:xfrm>
        </p:spPr>
        <p:txBody>
          <a:bodyPr/>
          <a:lstStyle/>
          <a:p>
            <a:pPr algn="l"/>
            <a:r>
              <a:rPr lang="en-US" dirty="0" smtClean="0"/>
              <a:t>SAHLTA Process</a:t>
            </a:r>
            <a:endParaRPr lang="en-GB" dirty="0"/>
          </a:p>
        </p:txBody>
      </p:sp>
      <p:graphicFrame>
        <p:nvGraphicFramePr>
          <p:cNvPr id="5" name="Content Placeholder 4"/>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2800" kern="0" dirty="0" smtClean="0">
                <a:solidFill>
                  <a:schemeClr val="bg1"/>
                </a:solidFill>
                <a:latin typeface="Calibri" pitchFamily="34" charset="0"/>
                <a:ea typeface="+mj-ea"/>
                <a:cs typeface="+mj-cs"/>
              </a:rPr>
              <a:t>Process</a:t>
            </a:r>
            <a:r>
              <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rPr>
              <a:t> </a:t>
            </a:r>
          </a:p>
        </p:txBody>
      </p:sp>
      <p:sp>
        <p:nvSpPr>
          <p:cNvPr id="6" name="TextBox 5"/>
          <p:cNvSpPr txBox="1"/>
          <p:nvPr/>
        </p:nvSpPr>
        <p:spPr>
          <a:xfrm>
            <a:off x="1071538"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7" name="TextBox 6"/>
          <p:cNvSpPr txBox="1"/>
          <p:nvPr/>
        </p:nvSpPr>
        <p:spPr>
          <a:xfrm>
            <a:off x="2714612"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8" name="TextBox 7"/>
          <p:cNvSpPr txBox="1"/>
          <p:nvPr/>
        </p:nvSpPr>
        <p:spPr>
          <a:xfrm>
            <a:off x="4357686"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9" name="TextBox 8"/>
          <p:cNvSpPr txBox="1"/>
          <p:nvPr/>
        </p:nvSpPr>
        <p:spPr>
          <a:xfrm>
            <a:off x="6072198"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10" name="TextBox 9"/>
          <p:cNvSpPr txBox="1"/>
          <p:nvPr/>
        </p:nvSpPr>
        <p:spPr>
          <a:xfrm>
            <a:off x="7715272"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11" name="Rounded Rectangle 10"/>
          <p:cNvSpPr/>
          <p:nvPr/>
        </p:nvSpPr>
        <p:spPr>
          <a:xfrm>
            <a:off x="357158" y="2857496"/>
            <a:ext cx="5000660" cy="2000264"/>
          </a:xfrm>
          <a:prstGeom prst="roundRect">
            <a:avLst/>
          </a:prstGeom>
          <a:noFill/>
          <a:ln w="762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p:cNvSpPr txBox="1"/>
          <p:nvPr/>
        </p:nvSpPr>
        <p:spPr>
          <a:xfrm>
            <a:off x="428596" y="2272721"/>
            <a:ext cx="3786214" cy="584775"/>
          </a:xfrm>
          <a:prstGeom prst="rect">
            <a:avLst/>
          </a:prstGeom>
          <a:noFill/>
        </p:spPr>
        <p:txBody>
          <a:bodyPr wrap="square" rtlCol="0">
            <a:spAutoFit/>
          </a:bodyPr>
          <a:lstStyle/>
          <a:p>
            <a:r>
              <a:rPr lang="en-ZA" sz="3200" b="1" dirty="0" smtClean="0">
                <a:solidFill>
                  <a:srgbClr val="FF0000"/>
                </a:solidFill>
              </a:rPr>
              <a:t>Phase 1</a:t>
            </a:r>
            <a:endParaRPr lang="en-GB" sz="3200" b="1" dirty="0">
              <a:solidFill>
                <a:srgbClr val="FF0000"/>
              </a:solidFill>
            </a:endParaRPr>
          </a:p>
        </p:txBody>
      </p:sp>
      <p:sp>
        <p:nvSpPr>
          <p:cNvPr id="13" name="TextBox 12"/>
          <p:cNvSpPr txBox="1"/>
          <p:nvPr/>
        </p:nvSpPr>
        <p:spPr>
          <a:xfrm>
            <a:off x="428596" y="4844489"/>
            <a:ext cx="3786214" cy="584775"/>
          </a:xfrm>
          <a:prstGeom prst="rect">
            <a:avLst/>
          </a:prstGeom>
          <a:noFill/>
        </p:spPr>
        <p:txBody>
          <a:bodyPr wrap="square" rtlCol="0">
            <a:spAutoFit/>
          </a:bodyPr>
          <a:lstStyle/>
          <a:p>
            <a:r>
              <a:rPr lang="en-ZA" sz="3200" b="1" dirty="0" smtClean="0">
                <a:solidFill>
                  <a:srgbClr val="FF0000"/>
                </a:solidFill>
              </a:rPr>
              <a:t>Preparation</a:t>
            </a:r>
            <a:endParaRPr lang="en-GB" sz="3200" b="1" dirty="0">
              <a:solidFill>
                <a:srgbClr val="FF000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 y="428604"/>
            <a:ext cx="8229600" cy="1143000"/>
          </a:xfrm>
        </p:spPr>
        <p:txBody>
          <a:bodyPr/>
          <a:lstStyle/>
          <a:p>
            <a:pPr algn="l"/>
            <a:r>
              <a:rPr lang="en-US" dirty="0" smtClean="0"/>
              <a:t>SAHLTA Process</a:t>
            </a:r>
            <a:endParaRPr lang="en-GB" dirty="0"/>
          </a:p>
        </p:txBody>
      </p:sp>
      <p:graphicFrame>
        <p:nvGraphicFramePr>
          <p:cNvPr id="5" name="Content Placeholder 4"/>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2800" kern="0" dirty="0" smtClean="0">
                <a:solidFill>
                  <a:schemeClr val="bg1"/>
                </a:solidFill>
                <a:latin typeface="Calibri" pitchFamily="34" charset="0"/>
                <a:ea typeface="+mj-ea"/>
                <a:cs typeface="+mj-cs"/>
              </a:rPr>
              <a:t>Process</a:t>
            </a:r>
            <a:r>
              <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rPr>
              <a:t> </a:t>
            </a:r>
          </a:p>
        </p:txBody>
      </p:sp>
      <p:sp>
        <p:nvSpPr>
          <p:cNvPr id="6" name="TextBox 5"/>
          <p:cNvSpPr txBox="1"/>
          <p:nvPr/>
        </p:nvSpPr>
        <p:spPr>
          <a:xfrm>
            <a:off x="1071538"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7" name="TextBox 6"/>
          <p:cNvSpPr txBox="1"/>
          <p:nvPr/>
        </p:nvSpPr>
        <p:spPr>
          <a:xfrm>
            <a:off x="2714612"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8" name="TextBox 7"/>
          <p:cNvSpPr txBox="1"/>
          <p:nvPr/>
        </p:nvSpPr>
        <p:spPr>
          <a:xfrm>
            <a:off x="4357686"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9" name="TextBox 8"/>
          <p:cNvSpPr txBox="1"/>
          <p:nvPr/>
        </p:nvSpPr>
        <p:spPr>
          <a:xfrm>
            <a:off x="6072198"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10" name="TextBox 9"/>
          <p:cNvSpPr txBox="1"/>
          <p:nvPr/>
        </p:nvSpPr>
        <p:spPr>
          <a:xfrm>
            <a:off x="7715272"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11" name="Rounded Rectangle 10"/>
          <p:cNvSpPr/>
          <p:nvPr/>
        </p:nvSpPr>
        <p:spPr>
          <a:xfrm>
            <a:off x="357158" y="2857496"/>
            <a:ext cx="5000660" cy="2000264"/>
          </a:xfrm>
          <a:prstGeom prst="roundRect">
            <a:avLst/>
          </a:prstGeom>
          <a:noFill/>
          <a:ln w="762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p:cNvSpPr txBox="1"/>
          <p:nvPr/>
        </p:nvSpPr>
        <p:spPr>
          <a:xfrm>
            <a:off x="428596" y="2272721"/>
            <a:ext cx="3786214" cy="584775"/>
          </a:xfrm>
          <a:prstGeom prst="rect">
            <a:avLst/>
          </a:prstGeom>
          <a:noFill/>
        </p:spPr>
        <p:txBody>
          <a:bodyPr wrap="square" rtlCol="0">
            <a:spAutoFit/>
          </a:bodyPr>
          <a:lstStyle/>
          <a:p>
            <a:r>
              <a:rPr lang="en-ZA" sz="3200" b="1" dirty="0" smtClean="0">
                <a:solidFill>
                  <a:srgbClr val="FF0000"/>
                </a:solidFill>
              </a:rPr>
              <a:t>Phase 1</a:t>
            </a:r>
            <a:endParaRPr lang="en-GB" sz="3200" b="1" dirty="0">
              <a:solidFill>
                <a:srgbClr val="FF0000"/>
              </a:solidFill>
            </a:endParaRPr>
          </a:p>
        </p:txBody>
      </p:sp>
      <p:sp>
        <p:nvSpPr>
          <p:cNvPr id="13" name="TextBox 12"/>
          <p:cNvSpPr txBox="1"/>
          <p:nvPr/>
        </p:nvSpPr>
        <p:spPr>
          <a:xfrm>
            <a:off x="428596" y="4844489"/>
            <a:ext cx="3786214" cy="584775"/>
          </a:xfrm>
          <a:prstGeom prst="rect">
            <a:avLst/>
          </a:prstGeom>
          <a:noFill/>
        </p:spPr>
        <p:txBody>
          <a:bodyPr wrap="square" rtlCol="0">
            <a:spAutoFit/>
          </a:bodyPr>
          <a:lstStyle/>
          <a:p>
            <a:r>
              <a:rPr lang="en-ZA" sz="3200" b="1" dirty="0" smtClean="0">
                <a:solidFill>
                  <a:srgbClr val="FF0000"/>
                </a:solidFill>
              </a:rPr>
              <a:t>Preparation</a:t>
            </a:r>
            <a:endParaRPr lang="en-GB" sz="3200" b="1" dirty="0">
              <a:solidFill>
                <a:srgbClr val="FF000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32" y="428604"/>
            <a:ext cx="9144032" cy="1143000"/>
          </a:xfrm>
        </p:spPr>
        <p:txBody>
          <a:bodyPr>
            <a:normAutofit/>
          </a:bodyPr>
          <a:lstStyle/>
          <a:p>
            <a:pPr algn="l" eaLnBrk="1" hangingPunct="1">
              <a:defRPr/>
            </a:pPr>
            <a:r>
              <a:rPr lang="en-GB" dirty="0" smtClean="0">
                <a:sym typeface="Wingdings"/>
              </a:rPr>
              <a:t></a:t>
            </a:r>
            <a:r>
              <a:rPr lang="en-GB" dirty="0" smtClean="0"/>
              <a:t> Inventory </a:t>
            </a:r>
            <a:r>
              <a:rPr lang="en-GB" dirty="0" smtClean="0"/>
              <a:t>criteria framework</a:t>
            </a:r>
          </a:p>
        </p:txBody>
      </p:sp>
      <p:sp>
        <p:nvSpPr>
          <p:cNvPr id="25602" name="Rectangle 3"/>
          <p:cNvSpPr>
            <a:spLocks noGrp="1" noChangeArrowheads="1"/>
          </p:cNvSpPr>
          <p:nvPr>
            <p:ph idx="1"/>
          </p:nvPr>
        </p:nvSpPr>
        <p:spPr>
          <a:xfrm>
            <a:off x="457200" y="2160611"/>
            <a:ext cx="8229600" cy="4697413"/>
          </a:xfrm>
        </p:spPr>
        <p:txBody>
          <a:bodyPr>
            <a:normAutofit/>
          </a:bodyPr>
          <a:lstStyle/>
          <a:p>
            <a:pPr>
              <a:lnSpc>
                <a:spcPct val="80000"/>
              </a:lnSpc>
            </a:pPr>
            <a:r>
              <a:rPr lang="en-ZA" sz="4000" b="1" dirty="0" smtClean="0">
                <a:solidFill>
                  <a:srgbClr val="0070C0"/>
                </a:solidFill>
              </a:rPr>
              <a:t>Why?</a:t>
            </a:r>
            <a:endParaRPr lang="en-GB" sz="4000" b="1" dirty="0" smtClean="0">
              <a:solidFill>
                <a:srgbClr val="0070C0"/>
              </a:solidFill>
            </a:endParaRPr>
          </a:p>
          <a:p>
            <a:pPr lvl="1">
              <a:lnSpc>
                <a:spcPct val="80000"/>
              </a:lnSpc>
            </a:pPr>
            <a:r>
              <a:rPr lang="en-GB" sz="3600" dirty="0" smtClean="0"/>
              <a:t> In order to do detailed </a:t>
            </a:r>
            <a:r>
              <a:rPr lang="en-GB" sz="3600" dirty="0" smtClean="0"/>
              <a:t>assessment </a:t>
            </a:r>
            <a:r>
              <a:rPr lang="en-GB" sz="3600" dirty="0" smtClean="0"/>
              <a:t>of all components:</a:t>
            </a:r>
          </a:p>
          <a:p>
            <a:pPr lvl="1">
              <a:lnSpc>
                <a:spcPct val="80000"/>
              </a:lnSpc>
            </a:pPr>
            <a:r>
              <a:rPr lang="en-GB" sz="3600" dirty="0" smtClean="0"/>
              <a:t> Define criteria/dimensions </a:t>
            </a:r>
            <a:r>
              <a:rPr lang="en-GB" sz="3600" dirty="0" smtClean="0"/>
              <a:t>for auditing </a:t>
            </a:r>
            <a:r>
              <a:rPr lang="en-GB" sz="3600" dirty="0" smtClean="0"/>
              <a:t>and </a:t>
            </a:r>
            <a:r>
              <a:rPr lang="en-GB" sz="3600" dirty="0" smtClean="0"/>
              <a:t>documenting </a:t>
            </a:r>
            <a:r>
              <a:rPr lang="en-GB" sz="3600" dirty="0" smtClean="0"/>
              <a:t>HLT components </a:t>
            </a:r>
          </a:p>
          <a:p>
            <a:pPr lvl="2">
              <a:lnSpc>
                <a:spcPct val="80000"/>
              </a:lnSpc>
            </a:pPr>
            <a:r>
              <a:rPr lang="en-GB" sz="3200" dirty="0" smtClean="0"/>
              <a:t>e.g</a:t>
            </a:r>
            <a:r>
              <a:rPr lang="en-GB" sz="3200" dirty="0" smtClean="0"/>
              <a:t>. </a:t>
            </a:r>
            <a:r>
              <a:rPr lang="en-GB" sz="3200" b="1" dirty="0" smtClean="0"/>
              <a:t>quality, maturity, accessibility, adaptability</a:t>
            </a:r>
            <a:r>
              <a:rPr lang="en-GB" sz="3200" dirty="0" smtClean="0"/>
              <a:t>, etc.</a:t>
            </a:r>
          </a:p>
        </p:txBody>
      </p:sp>
      <p:sp>
        <p:nvSpPr>
          <p:cNvPr id="4"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800" b="0" i="0" u="none" strike="noStrike" kern="0" cap="none" spc="0" normalizeH="0" baseline="0" noProof="0" dirty="0" smtClean="0">
                <a:ln>
                  <a:noFill/>
                </a:ln>
                <a:solidFill>
                  <a:schemeClr val="bg1"/>
                </a:solidFill>
                <a:effectLst/>
                <a:uLnTx/>
                <a:uFillTx/>
                <a:latin typeface="Calibri" pitchFamily="34" charset="0"/>
                <a:ea typeface="+mj-ea"/>
                <a:cs typeface="+mj-cs"/>
              </a:rPr>
              <a:t>Process</a:t>
            </a:r>
            <a:r>
              <a:rPr kumimoji="0" lang="en-GB" sz="3200" b="0" i="0" u="none" strike="noStrike" kern="0" cap="none" spc="0" normalizeH="0" baseline="0" noProof="0" dirty="0" smtClean="0">
                <a:ln>
                  <a:noFill/>
                </a:ln>
                <a:solidFill>
                  <a:schemeClr val="bg1"/>
                </a:solidFill>
                <a:effectLst/>
                <a:uLnTx/>
                <a:uFillTx/>
                <a:latin typeface="Calibri" pitchFamily="34" charset="0"/>
                <a:ea typeface="+mj-ea"/>
                <a:cs typeface="+mj-cs"/>
              </a:rPr>
              <a:t> </a:t>
            </a:r>
            <a:r>
              <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rPr>
              <a:t>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32" y="428604"/>
            <a:ext cx="9144032" cy="1143000"/>
          </a:xfrm>
        </p:spPr>
        <p:txBody>
          <a:bodyPr>
            <a:normAutofit/>
          </a:bodyPr>
          <a:lstStyle/>
          <a:p>
            <a:pPr algn="l" eaLnBrk="1" hangingPunct="1">
              <a:defRPr/>
            </a:pPr>
            <a:r>
              <a:rPr lang="en-GB" dirty="0" smtClean="0">
                <a:sym typeface="Wingdings"/>
              </a:rPr>
              <a:t></a:t>
            </a:r>
            <a:r>
              <a:rPr lang="en-GB" dirty="0" smtClean="0"/>
              <a:t> Inventory </a:t>
            </a:r>
            <a:r>
              <a:rPr lang="en-GB" dirty="0" smtClean="0"/>
              <a:t>criteria framework</a:t>
            </a:r>
          </a:p>
        </p:txBody>
      </p:sp>
      <p:sp>
        <p:nvSpPr>
          <p:cNvPr id="25602" name="Rectangle 3"/>
          <p:cNvSpPr>
            <a:spLocks noGrp="1" noChangeArrowheads="1"/>
          </p:cNvSpPr>
          <p:nvPr>
            <p:ph idx="1"/>
          </p:nvPr>
        </p:nvSpPr>
        <p:spPr>
          <a:xfrm>
            <a:off x="457200" y="2160611"/>
            <a:ext cx="8229600" cy="4697413"/>
          </a:xfrm>
        </p:spPr>
        <p:txBody>
          <a:bodyPr>
            <a:normAutofit/>
          </a:bodyPr>
          <a:lstStyle/>
          <a:p>
            <a:pPr>
              <a:lnSpc>
                <a:spcPct val="80000"/>
              </a:lnSpc>
            </a:pPr>
            <a:r>
              <a:rPr lang="en-ZA" sz="4000" b="1" dirty="0" smtClean="0">
                <a:solidFill>
                  <a:srgbClr val="0070C0"/>
                </a:solidFill>
              </a:rPr>
              <a:t>Outcomes</a:t>
            </a:r>
            <a:endParaRPr lang="en-GB" sz="4000" b="1" dirty="0" smtClean="0">
              <a:solidFill>
                <a:srgbClr val="0070C0"/>
              </a:solidFill>
            </a:endParaRPr>
          </a:p>
          <a:p>
            <a:pPr lvl="1">
              <a:lnSpc>
                <a:spcPct val="80000"/>
              </a:lnSpc>
            </a:pPr>
            <a:r>
              <a:rPr lang="en-GB" sz="3600" dirty="0" smtClean="0"/>
              <a:t> Criteria and dimensions for all components</a:t>
            </a:r>
          </a:p>
          <a:p>
            <a:pPr lvl="2">
              <a:lnSpc>
                <a:spcPct val="80000"/>
              </a:lnSpc>
            </a:pPr>
            <a:r>
              <a:rPr lang="en-ZA" sz="3200" dirty="0" smtClean="0"/>
              <a:t>Basis for questionnaire</a:t>
            </a:r>
            <a:endParaRPr lang="en-GB" sz="3200" dirty="0" smtClean="0"/>
          </a:p>
        </p:txBody>
      </p:sp>
      <p:sp>
        <p:nvSpPr>
          <p:cNvPr id="4"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800" b="0" i="0" u="none" strike="noStrike" kern="0" cap="none" spc="0" normalizeH="0" baseline="0" noProof="0" dirty="0" smtClean="0">
                <a:ln>
                  <a:noFill/>
                </a:ln>
                <a:solidFill>
                  <a:schemeClr val="bg1"/>
                </a:solidFill>
                <a:effectLst/>
                <a:uLnTx/>
                <a:uFillTx/>
                <a:latin typeface="Calibri" pitchFamily="34" charset="0"/>
                <a:ea typeface="+mj-ea"/>
                <a:cs typeface="+mj-cs"/>
              </a:rPr>
              <a:t>Process</a:t>
            </a:r>
            <a:r>
              <a:rPr kumimoji="0" lang="en-GB" sz="3200" b="0" i="0" u="none" strike="noStrike" kern="0" cap="none" spc="0" normalizeH="0" baseline="0" noProof="0" dirty="0" smtClean="0">
                <a:ln>
                  <a:noFill/>
                </a:ln>
                <a:solidFill>
                  <a:schemeClr val="bg1"/>
                </a:solidFill>
                <a:effectLst/>
                <a:uLnTx/>
                <a:uFillTx/>
                <a:latin typeface="Calibri" pitchFamily="34" charset="0"/>
                <a:ea typeface="+mj-ea"/>
                <a:cs typeface="+mj-cs"/>
              </a:rPr>
              <a:t> </a:t>
            </a:r>
            <a:r>
              <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rPr>
              <a:t>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32" y="428604"/>
            <a:ext cx="9144032" cy="1143000"/>
          </a:xfrm>
        </p:spPr>
        <p:txBody>
          <a:bodyPr>
            <a:normAutofit/>
          </a:bodyPr>
          <a:lstStyle/>
          <a:p>
            <a:pPr algn="l" eaLnBrk="1" hangingPunct="1">
              <a:defRPr/>
            </a:pPr>
            <a:r>
              <a:rPr lang="en-GB" sz="4000" dirty="0" smtClean="0">
                <a:sym typeface="Wingdings"/>
              </a:rPr>
              <a:t></a:t>
            </a:r>
            <a:r>
              <a:rPr lang="en-GB" sz="4000" dirty="0" smtClean="0"/>
              <a:t> Inventory </a:t>
            </a:r>
            <a:r>
              <a:rPr lang="en-GB" sz="4000" dirty="0" smtClean="0"/>
              <a:t>criteria framework</a:t>
            </a:r>
          </a:p>
        </p:txBody>
      </p:sp>
      <p:sp>
        <p:nvSpPr>
          <p:cNvPr id="7" name="Rectangle 6"/>
          <p:cNvSpPr/>
          <p:nvPr/>
        </p:nvSpPr>
        <p:spPr>
          <a:xfrm>
            <a:off x="0" y="0"/>
            <a:ext cx="9144000" cy="857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5"/>
          <p:cNvPicPr>
            <a:picLocks noChangeAspect="1" noChangeArrowheads="1"/>
          </p:cNvPicPr>
          <p:nvPr/>
        </p:nvPicPr>
        <p:blipFill>
          <a:blip r:embed="rId3"/>
          <a:srcRect/>
          <a:stretch>
            <a:fillRect/>
          </a:stretch>
        </p:blipFill>
        <p:spPr bwMode="auto">
          <a:xfrm>
            <a:off x="0" y="357166"/>
            <a:ext cx="9144000" cy="620183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 y="428604"/>
            <a:ext cx="8229600" cy="1143000"/>
          </a:xfrm>
        </p:spPr>
        <p:txBody>
          <a:bodyPr/>
          <a:lstStyle/>
          <a:p>
            <a:pPr algn="l"/>
            <a:r>
              <a:rPr lang="en-US" dirty="0" smtClean="0"/>
              <a:t>SAHLTA Process</a:t>
            </a:r>
            <a:endParaRPr lang="en-GB" dirty="0"/>
          </a:p>
        </p:txBody>
      </p:sp>
      <p:graphicFrame>
        <p:nvGraphicFramePr>
          <p:cNvPr id="5" name="Content Placeholder 4"/>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2800" kern="0" dirty="0" smtClean="0">
                <a:solidFill>
                  <a:schemeClr val="bg1"/>
                </a:solidFill>
                <a:latin typeface="Calibri" pitchFamily="34" charset="0"/>
                <a:ea typeface="+mj-ea"/>
                <a:cs typeface="+mj-cs"/>
              </a:rPr>
              <a:t>Process</a:t>
            </a:r>
            <a:r>
              <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rPr>
              <a:t> </a:t>
            </a:r>
          </a:p>
        </p:txBody>
      </p:sp>
      <p:sp>
        <p:nvSpPr>
          <p:cNvPr id="6" name="TextBox 5"/>
          <p:cNvSpPr txBox="1"/>
          <p:nvPr/>
        </p:nvSpPr>
        <p:spPr>
          <a:xfrm>
            <a:off x="1071538"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7" name="TextBox 6"/>
          <p:cNvSpPr txBox="1"/>
          <p:nvPr/>
        </p:nvSpPr>
        <p:spPr>
          <a:xfrm>
            <a:off x="2714612"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8" name="TextBox 7"/>
          <p:cNvSpPr txBox="1"/>
          <p:nvPr/>
        </p:nvSpPr>
        <p:spPr>
          <a:xfrm>
            <a:off x="4357686"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9" name="TextBox 8"/>
          <p:cNvSpPr txBox="1"/>
          <p:nvPr/>
        </p:nvSpPr>
        <p:spPr>
          <a:xfrm>
            <a:off x="6072198"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10" name="TextBox 9"/>
          <p:cNvSpPr txBox="1"/>
          <p:nvPr/>
        </p:nvSpPr>
        <p:spPr>
          <a:xfrm>
            <a:off x="7715272"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11" name="Rounded Rectangle 10"/>
          <p:cNvSpPr/>
          <p:nvPr/>
        </p:nvSpPr>
        <p:spPr>
          <a:xfrm>
            <a:off x="357158" y="2857496"/>
            <a:ext cx="5000660" cy="2000264"/>
          </a:xfrm>
          <a:prstGeom prst="roundRect">
            <a:avLst/>
          </a:prstGeom>
          <a:noFill/>
          <a:ln w="762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p:cNvSpPr txBox="1"/>
          <p:nvPr/>
        </p:nvSpPr>
        <p:spPr>
          <a:xfrm>
            <a:off x="428596" y="2272721"/>
            <a:ext cx="3786214" cy="584775"/>
          </a:xfrm>
          <a:prstGeom prst="rect">
            <a:avLst/>
          </a:prstGeom>
          <a:noFill/>
        </p:spPr>
        <p:txBody>
          <a:bodyPr wrap="square" rtlCol="0">
            <a:spAutoFit/>
          </a:bodyPr>
          <a:lstStyle/>
          <a:p>
            <a:r>
              <a:rPr lang="en-ZA" sz="3200" b="1" dirty="0" smtClean="0">
                <a:solidFill>
                  <a:srgbClr val="FF0000"/>
                </a:solidFill>
              </a:rPr>
              <a:t>Phase 1</a:t>
            </a:r>
            <a:endParaRPr lang="en-GB" sz="3200" b="1" dirty="0">
              <a:solidFill>
                <a:srgbClr val="FF0000"/>
              </a:solidFill>
            </a:endParaRPr>
          </a:p>
        </p:txBody>
      </p:sp>
      <p:sp>
        <p:nvSpPr>
          <p:cNvPr id="13" name="TextBox 12"/>
          <p:cNvSpPr txBox="1"/>
          <p:nvPr/>
        </p:nvSpPr>
        <p:spPr>
          <a:xfrm>
            <a:off x="428596" y="4844489"/>
            <a:ext cx="3786214" cy="584775"/>
          </a:xfrm>
          <a:prstGeom prst="rect">
            <a:avLst/>
          </a:prstGeom>
          <a:noFill/>
        </p:spPr>
        <p:txBody>
          <a:bodyPr wrap="square" rtlCol="0">
            <a:spAutoFit/>
          </a:bodyPr>
          <a:lstStyle/>
          <a:p>
            <a:r>
              <a:rPr lang="en-ZA" sz="3200" b="1" dirty="0" smtClean="0">
                <a:solidFill>
                  <a:srgbClr val="FF0000"/>
                </a:solidFill>
              </a:rPr>
              <a:t>Preparation</a:t>
            </a:r>
            <a:endParaRPr lang="en-GB" sz="3200" b="1" dirty="0">
              <a:solidFill>
                <a:srgbClr val="FF000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 y="428604"/>
            <a:ext cx="8229600" cy="1143000"/>
          </a:xfrm>
        </p:spPr>
        <p:txBody>
          <a:bodyPr/>
          <a:lstStyle/>
          <a:p>
            <a:pPr algn="l"/>
            <a:r>
              <a:rPr lang="en-US" dirty="0" smtClean="0"/>
              <a:t>SAHLTA Process</a:t>
            </a:r>
            <a:endParaRPr lang="en-GB" dirty="0"/>
          </a:p>
        </p:txBody>
      </p:sp>
      <p:graphicFrame>
        <p:nvGraphicFramePr>
          <p:cNvPr id="5" name="Content Placeholder 4"/>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2800" kern="0" dirty="0" smtClean="0">
                <a:solidFill>
                  <a:schemeClr val="bg1"/>
                </a:solidFill>
                <a:latin typeface="Calibri" pitchFamily="34" charset="0"/>
                <a:ea typeface="+mj-ea"/>
                <a:cs typeface="+mj-cs"/>
              </a:rPr>
              <a:t>Process</a:t>
            </a:r>
            <a:r>
              <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rPr>
              <a:t> </a:t>
            </a:r>
          </a:p>
        </p:txBody>
      </p:sp>
      <p:sp>
        <p:nvSpPr>
          <p:cNvPr id="6" name="TextBox 5"/>
          <p:cNvSpPr txBox="1"/>
          <p:nvPr/>
        </p:nvSpPr>
        <p:spPr>
          <a:xfrm>
            <a:off x="1071538"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7" name="TextBox 6"/>
          <p:cNvSpPr txBox="1"/>
          <p:nvPr/>
        </p:nvSpPr>
        <p:spPr>
          <a:xfrm>
            <a:off x="2714612"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8" name="TextBox 7"/>
          <p:cNvSpPr txBox="1"/>
          <p:nvPr/>
        </p:nvSpPr>
        <p:spPr>
          <a:xfrm>
            <a:off x="4357686"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9" name="TextBox 8"/>
          <p:cNvSpPr txBox="1"/>
          <p:nvPr/>
        </p:nvSpPr>
        <p:spPr>
          <a:xfrm>
            <a:off x="6072198"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10" name="TextBox 9"/>
          <p:cNvSpPr txBox="1"/>
          <p:nvPr/>
        </p:nvSpPr>
        <p:spPr>
          <a:xfrm>
            <a:off x="7715272"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11" name="Rounded Rectangle 10"/>
          <p:cNvSpPr/>
          <p:nvPr/>
        </p:nvSpPr>
        <p:spPr>
          <a:xfrm>
            <a:off x="357158" y="2857496"/>
            <a:ext cx="5000660" cy="2000264"/>
          </a:xfrm>
          <a:prstGeom prst="roundRect">
            <a:avLst/>
          </a:prstGeom>
          <a:noFill/>
          <a:ln w="762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p:cNvSpPr txBox="1"/>
          <p:nvPr/>
        </p:nvSpPr>
        <p:spPr>
          <a:xfrm>
            <a:off x="428596" y="2272721"/>
            <a:ext cx="3786214" cy="584775"/>
          </a:xfrm>
          <a:prstGeom prst="rect">
            <a:avLst/>
          </a:prstGeom>
          <a:noFill/>
        </p:spPr>
        <p:txBody>
          <a:bodyPr wrap="square" rtlCol="0">
            <a:spAutoFit/>
          </a:bodyPr>
          <a:lstStyle/>
          <a:p>
            <a:r>
              <a:rPr lang="en-ZA" sz="3200" b="1" dirty="0" smtClean="0">
                <a:solidFill>
                  <a:srgbClr val="FF0000"/>
                </a:solidFill>
              </a:rPr>
              <a:t>Phase 1</a:t>
            </a:r>
            <a:endParaRPr lang="en-GB" sz="3200" b="1" dirty="0">
              <a:solidFill>
                <a:srgbClr val="FF0000"/>
              </a:solidFill>
            </a:endParaRPr>
          </a:p>
        </p:txBody>
      </p:sp>
      <p:sp>
        <p:nvSpPr>
          <p:cNvPr id="13" name="TextBox 12"/>
          <p:cNvSpPr txBox="1"/>
          <p:nvPr/>
        </p:nvSpPr>
        <p:spPr>
          <a:xfrm>
            <a:off x="428596" y="4844489"/>
            <a:ext cx="3786214" cy="584775"/>
          </a:xfrm>
          <a:prstGeom prst="rect">
            <a:avLst/>
          </a:prstGeom>
          <a:noFill/>
        </p:spPr>
        <p:txBody>
          <a:bodyPr wrap="square" rtlCol="0">
            <a:spAutoFit/>
          </a:bodyPr>
          <a:lstStyle/>
          <a:p>
            <a:r>
              <a:rPr lang="en-ZA" sz="3200" b="1" dirty="0" smtClean="0">
                <a:solidFill>
                  <a:srgbClr val="FF0000"/>
                </a:solidFill>
              </a:rPr>
              <a:t>Preparation</a:t>
            </a:r>
            <a:endParaRPr lang="en-GB" sz="3200" b="1" dirty="0">
              <a:solidFill>
                <a:srgbClr val="FF0000"/>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428612"/>
            <a:ext cx="8229600" cy="1143000"/>
          </a:xfrm>
        </p:spPr>
        <p:txBody>
          <a:bodyPr/>
          <a:lstStyle/>
          <a:p>
            <a:pPr algn="l" eaLnBrk="1" hangingPunct="1">
              <a:defRPr/>
            </a:pPr>
            <a:r>
              <a:rPr lang="en-GB" dirty="0" smtClean="0">
                <a:sym typeface="Wingdings"/>
              </a:rPr>
              <a:t></a:t>
            </a:r>
            <a:r>
              <a:rPr lang="en-GB" dirty="0" smtClean="0"/>
              <a:t> </a:t>
            </a:r>
            <a:r>
              <a:rPr lang="en-GB" dirty="0" smtClean="0"/>
              <a:t>Cursory inventory </a:t>
            </a:r>
          </a:p>
        </p:txBody>
      </p:sp>
      <p:sp>
        <p:nvSpPr>
          <p:cNvPr id="25602" name="Rectangle 3"/>
          <p:cNvSpPr>
            <a:spLocks noGrp="1" noChangeArrowheads="1"/>
          </p:cNvSpPr>
          <p:nvPr>
            <p:ph idx="1"/>
          </p:nvPr>
        </p:nvSpPr>
        <p:spPr>
          <a:xfrm>
            <a:off x="457200" y="2160611"/>
            <a:ext cx="8229600" cy="4697413"/>
          </a:xfrm>
        </p:spPr>
        <p:txBody>
          <a:bodyPr>
            <a:normAutofit/>
          </a:bodyPr>
          <a:lstStyle/>
          <a:p>
            <a:pPr>
              <a:lnSpc>
                <a:spcPct val="80000"/>
              </a:lnSpc>
            </a:pPr>
            <a:r>
              <a:rPr lang="en-ZA" sz="4000" b="1" dirty="0" smtClean="0">
                <a:solidFill>
                  <a:srgbClr val="0070C0"/>
                </a:solidFill>
              </a:rPr>
              <a:t>Why?</a:t>
            </a:r>
            <a:endParaRPr lang="en-GB" sz="4000" b="1" dirty="0" smtClean="0">
              <a:solidFill>
                <a:srgbClr val="0070C0"/>
              </a:solidFill>
            </a:endParaRPr>
          </a:p>
          <a:p>
            <a:pPr lvl="1">
              <a:lnSpc>
                <a:spcPct val="80000"/>
              </a:lnSpc>
            </a:pPr>
            <a:r>
              <a:rPr lang="en-GB" sz="3600" dirty="0" smtClean="0"/>
              <a:t>Describe existing, well-known </a:t>
            </a:r>
            <a:r>
              <a:rPr lang="en-GB" sz="3600" dirty="0" smtClean="0"/>
              <a:t>HLT</a:t>
            </a:r>
            <a:r>
              <a:rPr lang="en-GB" sz="3600" dirty="0" smtClean="0"/>
              <a:t> components for all 11 </a:t>
            </a:r>
            <a:r>
              <a:rPr lang="en-GB" sz="3600" dirty="0" smtClean="0"/>
              <a:t>languages</a:t>
            </a:r>
          </a:p>
          <a:p>
            <a:pPr lvl="2">
              <a:lnSpc>
                <a:spcPct val="80000"/>
              </a:lnSpc>
            </a:pPr>
            <a:r>
              <a:rPr lang="en-ZA" sz="3200" dirty="0" smtClean="0"/>
              <a:t>Inform development of inventory criteria framework and questionnaire</a:t>
            </a:r>
          </a:p>
          <a:p>
            <a:pPr lvl="2">
              <a:lnSpc>
                <a:spcPct val="80000"/>
              </a:lnSpc>
            </a:pPr>
            <a:r>
              <a:rPr lang="en-ZA" sz="3200" dirty="0" smtClean="0"/>
              <a:t>Identify </a:t>
            </a:r>
            <a:r>
              <a:rPr lang="en-GB" sz="3200" dirty="0" smtClean="0"/>
              <a:t>potential experts for workshop and respondents for questionnaire</a:t>
            </a:r>
            <a:endParaRPr lang="en-GB" sz="2400" dirty="0" smtClean="0"/>
          </a:p>
        </p:txBody>
      </p:sp>
      <p:sp>
        <p:nvSpPr>
          <p:cNvPr id="4"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800" b="0" i="0" u="none" strike="noStrike" kern="0" cap="none" spc="0" normalizeH="0" baseline="0" noProof="0" dirty="0" smtClean="0">
                <a:ln>
                  <a:noFill/>
                </a:ln>
                <a:solidFill>
                  <a:schemeClr val="bg1"/>
                </a:solidFill>
                <a:effectLst/>
                <a:uLnTx/>
                <a:uFillTx/>
                <a:latin typeface="Calibri" pitchFamily="34" charset="0"/>
                <a:ea typeface="+mj-ea"/>
                <a:cs typeface="+mj-cs"/>
              </a:rPr>
              <a:t>Process</a:t>
            </a:r>
            <a:r>
              <a:rPr kumimoji="0" lang="en-GB" sz="3200" b="0" i="0" u="none" strike="noStrike" kern="0" cap="none" spc="0" normalizeH="0" baseline="0" noProof="0" dirty="0" smtClean="0">
                <a:ln>
                  <a:noFill/>
                </a:ln>
                <a:solidFill>
                  <a:schemeClr val="bg1"/>
                </a:solidFill>
                <a:effectLst/>
                <a:uLnTx/>
                <a:uFillTx/>
                <a:latin typeface="Calibri" pitchFamily="34" charset="0"/>
                <a:ea typeface="+mj-ea"/>
                <a:cs typeface="+mj-cs"/>
              </a:rPr>
              <a:t> </a:t>
            </a:r>
            <a:r>
              <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rPr>
              <a:t>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p:cNvGraphicFramePr>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194" name="Rectangle 2"/>
          <p:cNvSpPr>
            <a:spLocks noGrp="1" noChangeArrowheads="1"/>
          </p:cNvSpPr>
          <p:nvPr>
            <p:ph type="title"/>
          </p:nvPr>
        </p:nvSpPr>
        <p:spPr>
          <a:xfrm>
            <a:off x="0" y="428612"/>
            <a:ext cx="8229600" cy="1143000"/>
          </a:xfrm>
        </p:spPr>
        <p:txBody>
          <a:bodyPr/>
          <a:lstStyle/>
          <a:p>
            <a:pPr algn="l" eaLnBrk="1" hangingPunct="1">
              <a:defRPr/>
            </a:pPr>
            <a:r>
              <a:rPr lang="en-GB" dirty="0" smtClean="0">
                <a:sym typeface="Wingdings"/>
              </a:rPr>
              <a:t></a:t>
            </a:r>
            <a:r>
              <a:rPr lang="en-GB" dirty="0" smtClean="0"/>
              <a:t> </a:t>
            </a:r>
            <a:r>
              <a:rPr lang="en-GB" dirty="0" smtClean="0"/>
              <a:t>Cursory inventory </a:t>
            </a:r>
          </a:p>
        </p:txBody>
      </p:sp>
      <p:sp>
        <p:nvSpPr>
          <p:cNvPr id="25602" name="Rectangle 3"/>
          <p:cNvSpPr>
            <a:spLocks noGrp="1" noChangeArrowheads="1"/>
          </p:cNvSpPr>
          <p:nvPr>
            <p:ph idx="1"/>
          </p:nvPr>
        </p:nvSpPr>
        <p:spPr>
          <a:xfrm>
            <a:off x="457200" y="1928802"/>
            <a:ext cx="8229600" cy="4697413"/>
          </a:xfrm>
        </p:spPr>
        <p:txBody>
          <a:bodyPr>
            <a:normAutofit/>
          </a:bodyPr>
          <a:lstStyle/>
          <a:p>
            <a:pPr>
              <a:lnSpc>
                <a:spcPct val="80000"/>
              </a:lnSpc>
            </a:pPr>
            <a:r>
              <a:rPr lang="en-ZA" sz="4000" b="1" dirty="0" smtClean="0">
                <a:solidFill>
                  <a:srgbClr val="0070C0"/>
                </a:solidFill>
              </a:rPr>
              <a:t>Outcomes:</a:t>
            </a:r>
            <a:endParaRPr lang="en-GB" sz="4000" b="1" dirty="0" smtClean="0">
              <a:solidFill>
                <a:srgbClr val="0070C0"/>
              </a:solidFill>
            </a:endParaRPr>
          </a:p>
        </p:txBody>
      </p:sp>
      <p:sp>
        <p:nvSpPr>
          <p:cNvPr id="4"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800" b="0" i="0" u="none" strike="noStrike" kern="0" cap="none" spc="0" normalizeH="0" baseline="0" noProof="0" dirty="0" smtClean="0">
                <a:ln>
                  <a:noFill/>
                </a:ln>
                <a:solidFill>
                  <a:schemeClr val="bg1"/>
                </a:solidFill>
                <a:effectLst/>
                <a:uLnTx/>
                <a:uFillTx/>
                <a:latin typeface="Calibri" pitchFamily="34" charset="0"/>
                <a:ea typeface="+mj-ea"/>
                <a:cs typeface="+mj-cs"/>
              </a:rPr>
              <a:t>Process</a:t>
            </a:r>
            <a:r>
              <a:rPr kumimoji="0" lang="en-GB" sz="3200" b="0" i="0" u="none" strike="noStrike" kern="0" cap="none" spc="0" normalizeH="0" baseline="0" noProof="0" dirty="0" smtClean="0">
                <a:ln>
                  <a:noFill/>
                </a:ln>
                <a:solidFill>
                  <a:schemeClr val="bg1"/>
                </a:solidFill>
                <a:effectLst/>
                <a:uLnTx/>
                <a:uFillTx/>
                <a:latin typeface="Calibri" pitchFamily="34" charset="0"/>
                <a:ea typeface="+mj-ea"/>
                <a:cs typeface="+mj-cs"/>
              </a:rPr>
              <a:t> </a:t>
            </a:r>
            <a:r>
              <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rPr>
              <a:t> </a:t>
            </a:r>
          </a:p>
        </p:txBody>
      </p:sp>
      <p:sp>
        <p:nvSpPr>
          <p:cNvPr id="6" name="TextBox 5"/>
          <p:cNvSpPr txBox="1"/>
          <p:nvPr/>
        </p:nvSpPr>
        <p:spPr>
          <a:xfrm>
            <a:off x="1071538"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7" name="TextBox 6"/>
          <p:cNvSpPr txBox="1"/>
          <p:nvPr/>
        </p:nvSpPr>
        <p:spPr>
          <a:xfrm>
            <a:off x="2714612"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8" name="TextBox 7"/>
          <p:cNvSpPr txBox="1"/>
          <p:nvPr/>
        </p:nvSpPr>
        <p:spPr>
          <a:xfrm>
            <a:off x="4357686"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9" name="TextBox 8"/>
          <p:cNvSpPr txBox="1"/>
          <p:nvPr/>
        </p:nvSpPr>
        <p:spPr>
          <a:xfrm>
            <a:off x="6072198"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10" name="TextBox 9"/>
          <p:cNvSpPr txBox="1"/>
          <p:nvPr/>
        </p:nvSpPr>
        <p:spPr>
          <a:xfrm>
            <a:off x="7715272"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11" name="Rounded Rectangle 10"/>
          <p:cNvSpPr/>
          <p:nvPr/>
        </p:nvSpPr>
        <p:spPr>
          <a:xfrm>
            <a:off x="1785918" y="5786454"/>
            <a:ext cx="2643206" cy="785818"/>
          </a:xfrm>
          <a:prstGeom prst="roundRect">
            <a:avLst/>
          </a:prstGeom>
          <a:solidFill>
            <a:srgbClr val="FF000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ZA" b="1" dirty="0" smtClean="0"/>
              <a:t>Seed inputs for audit workshop</a:t>
            </a:r>
            <a:endParaRPr lang="en-GB" b="1" dirty="0"/>
          </a:p>
        </p:txBody>
      </p:sp>
      <p:cxnSp>
        <p:nvCxnSpPr>
          <p:cNvPr id="12" name="Straight Arrow Connector 11"/>
          <p:cNvCxnSpPr/>
          <p:nvPr/>
        </p:nvCxnSpPr>
        <p:spPr>
          <a:xfrm>
            <a:off x="1142976" y="4786322"/>
            <a:ext cx="1857388" cy="928694"/>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6200000" flipH="1">
            <a:off x="2500298" y="5143512"/>
            <a:ext cx="928694" cy="214314"/>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10800000" flipV="1">
            <a:off x="3143240" y="4786322"/>
            <a:ext cx="1357322" cy="928694"/>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4500562" y="4786322"/>
            <a:ext cx="1500198" cy="1357322"/>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9"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dissolve">
                                      <p:cBhvr>
                                        <p:cTn id="13" dur="500"/>
                                        <p:tgtEl>
                                          <p:spTgt spid="12"/>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 y="428604"/>
            <a:ext cx="8229600" cy="1143000"/>
          </a:xfrm>
        </p:spPr>
        <p:txBody>
          <a:bodyPr/>
          <a:lstStyle/>
          <a:p>
            <a:pPr algn="l"/>
            <a:r>
              <a:rPr lang="en-US" dirty="0" smtClean="0"/>
              <a:t>SAHLTA Process</a:t>
            </a:r>
            <a:endParaRPr lang="en-GB" dirty="0"/>
          </a:p>
        </p:txBody>
      </p:sp>
      <p:graphicFrame>
        <p:nvGraphicFramePr>
          <p:cNvPr id="5" name="Content Placeholder 4"/>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2800" kern="0" dirty="0" smtClean="0">
                <a:solidFill>
                  <a:schemeClr val="bg1"/>
                </a:solidFill>
                <a:latin typeface="Calibri" pitchFamily="34" charset="0"/>
                <a:ea typeface="+mj-ea"/>
                <a:cs typeface="+mj-cs"/>
              </a:rPr>
              <a:t>Process</a:t>
            </a:r>
            <a:r>
              <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rPr>
              <a:t> </a:t>
            </a:r>
          </a:p>
        </p:txBody>
      </p:sp>
      <p:sp>
        <p:nvSpPr>
          <p:cNvPr id="6" name="TextBox 5"/>
          <p:cNvSpPr txBox="1"/>
          <p:nvPr/>
        </p:nvSpPr>
        <p:spPr>
          <a:xfrm>
            <a:off x="1071538"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7" name="TextBox 6"/>
          <p:cNvSpPr txBox="1"/>
          <p:nvPr/>
        </p:nvSpPr>
        <p:spPr>
          <a:xfrm>
            <a:off x="2714612"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8" name="TextBox 7"/>
          <p:cNvSpPr txBox="1"/>
          <p:nvPr/>
        </p:nvSpPr>
        <p:spPr>
          <a:xfrm>
            <a:off x="4357686"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9" name="TextBox 8"/>
          <p:cNvSpPr txBox="1"/>
          <p:nvPr/>
        </p:nvSpPr>
        <p:spPr>
          <a:xfrm>
            <a:off x="6072198"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10" name="TextBox 9"/>
          <p:cNvSpPr txBox="1"/>
          <p:nvPr/>
        </p:nvSpPr>
        <p:spPr>
          <a:xfrm>
            <a:off x="7715272"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11" name="Rounded Rectangle 10"/>
          <p:cNvSpPr/>
          <p:nvPr/>
        </p:nvSpPr>
        <p:spPr>
          <a:xfrm flipH="1">
            <a:off x="5357818" y="2857496"/>
            <a:ext cx="1714512" cy="2000264"/>
          </a:xfrm>
          <a:prstGeom prst="roundRect">
            <a:avLst/>
          </a:prstGeom>
          <a:noFill/>
          <a:ln w="762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p:cNvSpPr txBox="1"/>
          <p:nvPr/>
        </p:nvSpPr>
        <p:spPr>
          <a:xfrm flipH="1">
            <a:off x="5357816" y="2272721"/>
            <a:ext cx="2000266" cy="584775"/>
          </a:xfrm>
          <a:prstGeom prst="rect">
            <a:avLst/>
          </a:prstGeom>
          <a:noFill/>
        </p:spPr>
        <p:txBody>
          <a:bodyPr wrap="square" rtlCol="0">
            <a:spAutoFit/>
          </a:bodyPr>
          <a:lstStyle/>
          <a:p>
            <a:r>
              <a:rPr lang="en-ZA" sz="3200" b="1" dirty="0" smtClean="0">
                <a:solidFill>
                  <a:srgbClr val="FF0000"/>
                </a:solidFill>
              </a:rPr>
              <a:t>Phase 2</a:t>
            </a:r>
            <a:endParaRPr lang="en-GB" sz="3200" b="1" dirty="0">
              <a:solidFill>
                <a:srgbClr val="FF0000"/>
              </a:solidFill>
            </a:endParaRPr>
          </a:p>
        </p:txBody>
      </p:sp>
      <p:sp>
        <p:nvSpPr>
          <p:cNvPr id="13" name="TextBox 12"/>
          <p:cNvSpPr txBox="1"/>
          <p:nvPr/>
        </p:nvSpPr>
        <p:spPr>
          <a:xfrm flipH="1">
            <a:off x="4500562" y="4844489"/>
            <a:ext cx="3429024" cy="1077218"/>
          </a:xfrm>
          <a:prstGeom prst="rect">
            <a:avLst/>
          </a:prstGeom>
          <a:noFill/>
        </p:spPr>
        <p:txBody>
          <a:bodyPr wrap="square" rtlCol="0">
            <a:spAutoFit/>
          </a:bodyPr>
          <a:lstStyle/>
          <a:p>
            <a:pPr algn="ctr"/>
            <a:r>
              <a:rPr lang="en-ZA" sz="3200" b="1" dirty="0" smtClean="0">
                <a:solidFill>
                  <a:srgbClr val="FF0000"/>
                </a:solidFill>
              </a:rPr>
              <a:t>Verification and prioritisation</a:t>
            </a:r>
            <a:endParaRPr lang="en-GB" sz="3200" b="1" dirty="0">
              <a:solidFill>
                <a:srgbClr val="FF0000"/>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32" y="428604"/>
            <a:ext cx="8229600" cy="1143000"/>
          </a:xfrm>
        </p:spPr>
        <p:txBody>
          <a:bodyPr/>
          <a:lstStyle/>
          <a:p>
            <a:pPr algn="l" eaLnBrk="1" hangingPunct="1">
              <a:defRPr/>
            </a:pPr>
            <a:r>
              <a:rPr lang="en-GB" dirty="0" smtClean="0">
                <a:sym typeface="Wingdings"/>
              </a:rPr>
              <a:t></a:t>
            </a:r>
            <a:r>
              <a:rPr lang="en-GB" dirty="0" smtClean="0"/>
              <a:t> </a:t>
            </a:r>
            <a:r>
              <a:rPr lang="en-GB" dirty="0" smtClean="0"/>
              <a:t>Audit workshop</a:t>
            </a:r>
          </a:p>
        </p:txBody>
      </p:sp>
      <p:sp>
        <p:nvSpPr>
          <p:cNvPr id="27650" name="Rectangle 3"/>
          <p:cNvSpPr>
            <a:spLocks noGrp="1" noChangeArrowheads="1"/>
          </p:cNvSpPr>
          <p:nvPr>
            <p:ph idx="1"/>
          </p:nvPr>
        </p:nvSpPr>
        <p:spPr>
          <a:xfrm>
            <a:off x="357158" y="2089174"/>
            <a:ext cx="8229600" cy="4768850"/>
          </a:xfrm>
        </p:spPr>
        <p:txBody>
          <a:bodyPr>
            <a:normAutofit/>
          </a:bodyPr>
          <a:lstStyle/>
          <a:p>
            <a:pPr>
              <a:lnSpc>
                <a:spcPct val="80000"/>
              </a:lnSpc>
            </a:pPr>
            <a:r>
              <a:rPr lang="en-ZA" sz="4000" b="1" dirty="0" smtClean="0">
                <a:solidFill>
                  <a:srgbClr val="0070C0"/>
                </a:solidFill>
              </a:rPr>
              <a:t>Why?</a:t>
            </a:r>
            <a:endParaRPr lang="en-GB" sz="4000" b="1" dirty="0" smtClean="0">
              <a:solidFill>
                <a:srgbClr val="0070C0"/>
              </a:solidFill>
            </a:endParaRPr>
          </a:p>
          <a:p>
            <a:pPr lvl="1">
              <a:lnSpc>
                <a:spcPct val="80000"/>
              </a:lnSpc>
            </a:pPr>
            <a:r>
              <a:rPr lang="en-GB" sz="3600" dirty="0" smtClean="0"/>
              <a:t>Workshop with </a:t>
            </a:r>
            <a:r>
              <a:rPr lang="en-GB" sz="3600" dirty="0" smtClean="0"/>
              <a:t>seven </a:t>
            </a:r>
            <a:r>
              <a:rPr lang="en-GB" sz="3600" dirty="0" smtClean="0"/>
              <a:t>South African </a:t>
            </a:r>
            <a:r>
              <a:rPr lang="en-GB" sz="3600" dirty="0" err="1" smtClean="0"/>
              <a:t>HLT</a:t>
            </a:r>
            <a:r>
              <a:rPr lang="en-GB" sz="3600" dirty="0" smtClean="0"/>
              <a:t> experts</a:t>
            </a:r>
          </a:p>
          <a:p>
            <a:pPr lvl="1">
              <a:lnSpc>
                <a:spcPct val="80000"/>
              </a:lnSpc>
            </a:pPr>
            <a:r>
              <a:rPr lang="en-GB" sz="3600" dirty="0" smtClean="0"/>
              <a:t>To verify preparatory work</a:t>
            </a:r>
          </a:p>
          <a:p>
            <a:pPr lvl="2">
              <a:lnSpc>
                <a:spcPct val="80000"/>
              </a:lnSpc>
            </a:pPr>
            <a:r>
              <a:rPr lang="en-GB" sz="3200" dirty="0" smtClean="0"/>
              <a:t>e</a:t>
            </a:r>
            <a:r>
              <a:rPr lang="en-GB" sz="3200" dirty="0" smtClean="0"/>
              <a:t>.g. consensus </a:t>
            </a:r>
            <a:r>
              <a:rPr lang="en-GB" sz="3200" dirty="0" smtClean="0"/>
              <a:t>on audit </a:t>
            </a:r>
            <a:r>
              <a:rPr lang="en-GB" sz="3200" dirty="0" smtClean="0"/>
              <a:t>terminology, inventory criteria framework, etc.</a:t>
            </a:r>
          </a:p>
          <a:p>
            <a:pPr lvl="1">
              <a:lnSpc>
                <a:spcPct val="80000"/>
              </a:lnSpc>
            </a:pPr>
            <a:r>
              <a:rPr lang="en-GB" sz="3600" dirty="0" smtClean="0"/>
              <a:t>To </a:t>
            </a:r>
            <a:r>
              <a:rPr lang="en-GB" sz="3600" b="1" dirty="0" smtClean="0"/>
              <a:t>identify priorities </a:t>
            </a:r>
            <a:r>
              <a:rPr lang="en-GB" sz="3600" dirty="0" smtClean="0"/>
              <a:t>for the South African context </a:t>
            </a:r>
            <a:endParaRPr lang="en-GB" sz="3600" dirty="0" smtClean="0"/>
          </a:p>
        </p:txBody>
      </p:sp>
      <p:sp>
        <p:nvSpPr>
          <p:cNvPr id="5"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2800" kern="0" dirty="0" smtClean="0">
                <a:solidFill>
                  <a:schemeClr val="bg1"/>
                </a:solidFill>
                <a:latin typeface="Calibri" pitchFamily="34" charset="0"/>
                <a:ea typeface="+mj-ea"/>
                <a:cs typeface="+mj-cs"/>
              </a:rPr>
              <a:t>Process</a:t>
            </a:r>
            <a:r>
              <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rPr>
              <a:t>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32" y="428604"/>
            <a:ext cx="8229600" cy="1143000"/>
          </a:xfrm>
        </p:spPr>
        <p:txBody>
          <a:bodyPr/>
          <a:lstStyle/>
          <a:p>
            <a:pPr algn="l" eaLnBrk="1" hangingPunct="1">
              <a:defRPr/>
            </a:pPr>
            <a:r>
              <a:rPr lang="en-GB" dirty="0" smtClean="0">
                <a:sym typeface="Wingdings"/>
              </a:rPr>
              <a:t></a:t>
            </a:r>
            <a:r>
              <a:rPr lang="en-GB" dirty="0" smtClean="0"/>
              <a:t> </a:t>
            </a:r>
            <a:r>
              <a:rPr lang="en-GB" dirty="0" smtClean="0"/>
              <a:t>Audit workshop</a:t>
            </a:r>
          </a:p>
        </p:txBody>
      </p:sp>
      <p:sp>
        <p:nvSpPr>
          <p:cNvPr id="27650" name="Rectangle 3"/>
          <p:cNvSpPr>
            <a:spLocks noGrp="1" noChangeArrowheads="1"/>
          </p:cNvSpPr>
          <p:nvPr>
            <p:ph idx="1"/>
          </p:nvPr>
        </p:nvSpPr>
        <p:spPr>
          <a:xfrm>
            <a:off x="357158" y="2089174"/>
            <a:ext cx="8229600" cy="4768850"/>
          </a:xfrm>
        </p:spPr>
        <p:txBody>
          <a:bodyPr>
            <a:normAutofit/>
          </a:bodyPr>
          <a:lstStyle/>
          <a:p>
            <a:pPr>
              <a:lnSpc>
                <a:spcPct val="80000"/>
              </a:lnSpc>
            </a:pPr>
            <a:r>
              <a:rPr lang="en-ZA" sz="4000" b="1" dirty="0" smtClean="0">
                <a:solidFill>
                  <a:srgbClr val="0070C0"/>
                </a:solidFill>
              </a:rPr>
              <a:t>Outcomes:</a:t>
            </a:r>
            <a:endParaRPr lang="en-GB" sz="4000" b="1" dirty="0" smtClean="0">
              <a:solidFill>
                <a:srgbClr val="0070C0"/>
              </a:solidFill>
            </a:endParaRPr>
          </a:p>
          <a:p>
            <a:pPr lvl="1">
              <a:lnSpc>
                <a:spcPct val="80000"/>
              </a:lnSpc>
            </a:pPr>
            <a:r>
              <a:rPr lang="en-ZA" sz="3600" dirty="0" smtClean="0"/>
              <a:t>Based on </a:t>
            </a:r>
            <a:r>
              <a:rPr lang="en-ZA" sz="3600" b="1" dirty="0" smtClean="0"/>
              <a:t>international trends</a:t>
            </a:r>
            <a:r>
              <a:rPr lang="en-ZA" sz="3600" dirty="0" smtClean="0"/>
              <a:t>, </a:t>
            </a:r>
            <a:r>
              <a:rPr lang="en-ZA" sz="3600" b="1" dirty="0" smtClean="0"/>
              <a:t>local needs</a:t>
            </a:r>
            <a:r>
              <a:rPr lang="en-ZA" sz="3600" dirty="0" smtClean="0"/>
              <a:t>, and </a:t>
            </a:r>
            <a:r>
              <a:rPr lang="en-ZA" sz="3600" b="1" dirty="0" smtClean="0"/>
              <a:t>feasibility </a:t>
            </a:r>
            <a:endParaRPr lang="en-ZA" sz="3600" b="1" dirty="0" smtClean="0"/>
          </a:p>
          <a:p>
            <a:pPr lvl="1">
              <a:lnSpc>
                <a:spcPct val="80000"/>
              </a:lnSpc>
            </a:pPr>
            <a:r>
              <a:rPr lang="en-ZA" sz="3600" dirty="0" smtClean="0"/>
              <a:t>And using a 3-point scale</a:t>
            </a:r>
          </a:p>
          <a:p>
            <a:pPr lvl="2">
              <a:lnSpc>
                <a:spcPct val="80000"/>
              </a:lnSpc>
            </a:pPr>
            <a:r>
              <a:rPr lang="en-ZA" sz="3200" dirty="0" smtClean="0"/>
              <a:t>1 = Immediate attention</a:t>
            </a:r>
          </a:p>
          <a:p>
            <a:pPr lvl="1">
              <a:lnSpc>
                <a:spcPct val="80000"/>
              </a:lnSpc>
            </a:pPr>
            <a:r>
              <a:rPr lang="en-GB" sz="3600" dirty="0" smtClean="0"/>
              <a:t>Categorise all items under data, modules and applications</a:t>
            </a:r>
            <a:endParaRPr lang="en-GB" sz="3600" dirty="0" smtClean="0"/>
          </a:p>
        </p:txBody>
      </p:sp>
      <p:sp>
        <p:nvSpPr>
          <p:cNvPr id="5"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2800" kern="0" dirty="0" smtClean="0">
                <a:solidFill>
                  <a:schemeClr val="bg1"/>
                </a:solidFill>
                <a:latin typeface="Calibri" pitchFamily="34" charset="0"/>
                <a:ea typeface="+mj-ea"/>
                <a:cs typeface="+mj-cs"/>
              </a:rPr>
              <a:t>Process</a:t>
            </a:r>
            <a:r>
              <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rPr>
              <a:t>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ontent Placeholder 11"/>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290" name="Rectangle 2"/>
          <p:cNvSpPr>
            <a:spLocks noGrp="1" noChangeArrowheads="1"/>
          </p:cNvSpPr>
          <p:nvPr>
            <p:ph type="title"/>
          </p:nvPr>
        </p:nvSpPr>
        <p:spPr>
          <a:xfrm>
            <a:off x="0" y="285750"/>
            <a:ext cx="9429750" cy="1143000"/>
          </a:xfrm>
        </p:spPr>
        <p:txBody>
          <a:bodyPr/>
          <a:lstStyle/>
          <a:p>
            <a:pPr algn="l" eaLnBrk="1" hangingPunct="1">
              <a:defRPr/>
            </a:pPr>
            <a:r>
              <a:rPr lang="en-GB" sz="4000" dirty="0" smtClean="0"/>
              <a:t>   Preliminary HLT Priorities </a:t>
            </a:r>
            <a:endParaRPr lang="en-GB" dirty="0" smtClean="0"/>
          </a:p>
        </p:txBody>
      </p:sp>
      <p:sp>
        <p:nvSpPr>
          <p:cNvPr id="8"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800" b="0" i="0" u="none" strike="noStrike" kern="0" cap="none" spc="0" normalizeH="0" baseline="0" noProof="0" dirty="0" smtClean="0">
                <a:ln>
                  <a:noFill/>
                </a:ln>
                <a:solidFill>
                  <a:schemeClr val="bg1"/>
                </a:solidFill>
                <a:effectLst/>
                <a:uLnTx/>
                <a:uFillTx/>
                <a:latin typeface="Calibri" pitchFamily="34" charset="0"/>
                <a:ea typeface="+mj-ea"/>
                <a:cs typeface="+mj-cs"/>
              </a:rPr>
              <a:t>Results</a:t>
            </a:r>
            <a:r>
              <a:rPr kumimoji="0" lang="en-GB" sz="3200" b="0"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endParaRPr>
          </a:p>
        </p:txBody>
      </p:sp>
      <p:pic>
        <p:nvPicPr>
          <p:cNvPr id="1026" name="Picture 2"/>
          <p:cNvPicPr>
            <a:picLocks noChangeAspect="1" noChangeArrowheads="1"/>
          </p:cNvPicPr>
          <p:nvPr/>
        </p:nvPicPr>
        <p:blipFill>
          <a:blip r:embed="rId7"/>
          <a:srcRect/>
          <a:stretch>
            <a:fillRect/>
          </a:stretch>
        </p:blipFill>
        <p:spPr bwMode="auto">
          <a:xfrm>
            <a:off x="0" y="609650"/>
            <a:ext cx="8215338" cy="961962"/>
          </a:xfrm>
          <a:prstGeom prst="rect">
            <a:avLst/>
          </a:prstGeom>
          <a:noFill/>
          <a:ln w="9525">
            <a:noFill/>
            <a:miter lim="800000"/>
            <a:headEnd/>
            <a:tailEnd/>
          </a:ln>
        </p:spPr>
      </p:pic>
      <p:sp>
        <p:nvSpPr>
          <p:cNvPr id="10" name="Title 1"/>
          <p:cNvSpPr txBox="1">
            <a:spLocks/>
          </p:cNvSpPr>
          <p:nvPr/>
        </p:nvSpPr>
        <p:spPr>
          <a:xfrm>
            <a:off x="-32" y="428604"/>
            <a:ext cx="8229600" cy="11430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Priority 1:</a:t>
            </a:r>
            <a:r>
              <a:rPr kumimoji="0" lang="en-US" sz="4400" b="0" i="0" u="none" strike="noStrike" kern="1200" cap="none" spc="0" normalizeH="0" noProof="0" dirty="0" smtClean="0">
                <a:ln>
                  <a:noFill/>
                </a:ln>
                <a:solidFill>
                  <a:schemeClr val="tx1"/>
                </a:solidFill>
                <a:effectLst/>
                <a:uLnTx/>
                <a:uFillTx/>
                <a:latin typeface="+mj-lt"/>
                <a:ea typeface="+mj-ea"/>
                <a:cs typeface="+mj-cs"/>
              </a:rPr>
              <a:t> Applications</a:t>
            </a:r>
            <a:endParaRPr kumimoji="0" lang="en-GB"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ontent Placeholder 11"/>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290" name="Rectangle 2"/>
          <p:cNvSpPr>
            <a:spLocks noGrp="1" noChangeArrowheads="1"/>
          </p:cNvSpPr>
          <p:nvPr>
            <p:ph type="title"/>
          </p:nvPr>
        </p:nvSpPr>
        <p:spPr>
          <a:xfrm>
            <a:off x="0" y="285750"/>
            <a:ext cx="9429750" cy="1143000"/>
          </a:xfrm>
        </p:spPr>
        <p:txBody>
          <a:bodyPr/>
          <a:lstStyle/>
          <a:p>
            <a:pPr algn="l" eaLnBrk="1" hangingPunct="1">
              <a:defRPr/>
            </a:pPr>
            <a:r>
              <a:rPr lang="en-GB" sz="4000" dirty="0" smtClean="0"/>
              <a:t>   Preliminary HLT Priorities </a:t>
            </a:r>
            <a:endParaRPr lang="en-GB" dirty="0" smtClean="0"/>
          </a:p>
        </p:txBody>
      </p:sp>
      <p:sp>
        <p:nvSpPr>
          <p:cNvPr id="8"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800" b="0" i="0" u="none" strike="noStrike" kern="0" cap="none" spc="0" normalizeH="0" baseline="0" noProof="0" dirty="0" smtClean="0">
                <a:ln>
                  <a:noFill/>
                </a:ln>
                <a:solidFill>
                  <a:schemeClr val="bg1"/>
                </a:solidFill>
                <a:effectLst/>
                <a:uLnTx/>
                <a:uFillTx/>
                <a:latin typeface="Calibri" pitchFamily="34" charset="0"/>
                <a:ea typeface="+mj-ea"/>
                <a:cs typeface="+mj-cs"/>
              </a:rPr>
              <a:t>Results</a:t>
            </a:r>
            <a:r>
              <a:rPr kumimoji="0" lang="en-GB" sz="3200" b="0"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endParaRPr>
          </a:p>
        </p:txBody>
      </p:sp>
      <p:pic>
        <p:nvPicPr>
          <p:cNvPr id="1026" name="Picture 2"/>
          <p:cNvPicPr>
            <a:picLocks noChangeAspect="1" noChangeArrowheads="1"/>
          </p:cNvPicPr>
          <p:nvPr/>
        </p:nvPicPr>
        <p:blipFill>
          <a:blip r:embed="rId7"/>
          <a:srcRect/>
          <a:stretch>
            <a:fillRect/>
          </a:stretch>
        </p:blipFill>
        <p:spPr bwMode="auto">
          <a:xfrm>
            <a:off x="0" y="609650"/>
            <a:ext cx="8215338" cy="961962"/>
          </a:xfrm>
          <a:prstGeom prst="rect">
            <a:avLst/>
          </a:prstGeom>
          <a:noFill/>
          <a:ln w="9525">
            <a:noFill/>
            <a:miter lim="800000"/>
            <a:headEnd/>
            <a:tailEnd/>
          </a:ln>
        </p:spPr>
      </p:pic>
      <p:sp>
        <p:nvSpPr>
          <p:cNvPr id="10" name="Title 1"/>
          <p:cNvSpPr txBox="1">
            <a:spLocks/>
          </p:cNvSpPr>
          <p:nvPr/>
        </p:nvSpPr>
        <p:spPr>
          <a:xfrm>
            <a:off x="-32" y="428604"/>
            <a:ext cx="8229600" cy="11430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Priority 2:</a:t>
            </a:r>
            <a:r>
              <a:rPr kumimoji="0" lang="en-US" sz="4400" b="0" i="0" u="none" strike="noStrike" kern="1200" cap="none" spc="0" normalizeH="0" noProof="0" dirty="0" smtClean="0">
                <a:ln>
                  <a:noFill/>
                </a:ln>
                <a:solidFill>
                  <a:schemeClr val="tx1"/>
                </a:solidFill>
                <a:effectLst/>
                <a:uLnTx/>
                <a:uFillTx/>
                <a:latin typeface="+mj-lt"/>
                <a:ea typeface="+mj-ea"/>
                <a:cs typeface="+mj-cs"/>
              </a:rPr>
              <a:t> Applications</a:t>
            </a:r>
            <a:endParaRPr kumimoji="0" lang="en-GB"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ontent Placeholder 11"/>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290" name="Rectangle 2"/>
          <p:cNvSpPr>
            <a:spLocks noGrp="1" noChangeArrowheads="1"/>
          </p:cNvSpPr>
          <p:nvPr>
            <p:ph type="title"/>
          </p:nvPr>
        </p:nvSpPr>
        <p:spPr>
          <a:xfrm>
            <a:off x="0" y="285750"/>
            <a:ext cx="9429750" cy="1143000"/>
          </a:xfrm>
        </p:spPr>
        <p:txBody>
          <a:bodyPr/>
          <a:lstStyle/>
          <a:p>
            <a:pPr algn="l" eaLnBrk="1" hangingPunct="1">
              <a:defRPr/>
            </a:pPr>
            <a:r>
              <a:rPr lang="en-GB" sz="4000" dirty="0" smtClean="0"/>
              <a:t>   Preliminary HLT Priorities </a:t>
            </a:r>
            <a:endParaRPr lang="en-GB" dirty="0" smtClean="0"/>
          </a:p>
        </p:txBody>
      </p:sp>
      <p:sp>
        <p:nvSpPr>
          <p:cNvPr id="8"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800" b="0" i="0" u="none" strike="noStrike" kern="0" cap="none" spc="0" normalizeH="0" baseline="0" noProof="0" dirty="0" smtClean="0">
                <a:ln>
                  <a:noFill/>
                </a:ln>
                <a:solidFill>
                  <a:schemeClr val="bg1"/>
                </a:solidFill>
                <a:effectLst/>
                <a:uLnTx/>
                <a:uFillTx/>
                <a:latin typeface="Calibri" pitchFamily="34" charset="0"/>
                <a:ea typeface="+mj-ea"/>
                <a:cs typeface="+mj-cs"/>
              </a:rPr>
              <a:t>Results</a:t>
            </a:r>
            <a:r>
              <a:rPr kumimoji="0" lang="en-GB" sz="3200" b="0"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endParaRPr>
          </a:p>
        </p:txBody>
      </p:sp>
      <p:pic>
        <p:nvPicPr>
          <p:cNvPr id="1026" name="Picture 2"/>
          <p:cNvPicPr>
            <a:picLocks noChangeAspect="1" noChangeArrowheads="1"/>
          </p:cNvPicPr>
          <p:nvPr/>
        </p:nvPicPr>
        <p:blipFill>
          <a:blip r:embed="rId7"/>
          <a:srcRect/>
          <a:stretch>
            <a:fillRect/>
          </a:stretch>
        </p:blipFill>
        <p:spPr bwMode="auto">
          <a:xfrm>
            <a:off x="0" y="609650"/>
            <a:ext cx="8215338" cy="961962"/>
          </a:xfrm>
          <a:prstGeom prst="rect">
            <a:avLst/>
          </a:prstGeom>
          <a:noFill/>
          <a:ln w="9525">
            <a:noFill/>
            <a:miter lim="800000"/>
            <a:headEnd/>
            <a:tailEnd/>
          </a:ln>
        </p:spPr>
      </p:pic>
      <p:sp>
        <p:nvSpPr>
          <p:cNvPr id="10" name="Title 1"/>
          <p:cNvSpPr txBox="1">
            <a:spLocks/>
          </p:cNvSpPr>
          <p:nvPr/>
        </p:nvSpPr>
        <p:spPr>
          <a:xfrm>
            <a:off x="-32" y="428604"/>
            <a:ext cx="8229600" cy="11430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Priority 3:</a:t>
            </a:r>
            <a:r>
              <a:rPr kumimoji="0" lang="en-US" sz="4400" b="0" i="0" u="none" strike="noStrike" kern="1200" cap="none" spc="0" normalizeH="0" noProof="0" dirty="0" smtClean="0">
                <a:ln>
                  <a:noFill/>
                </a:ln>
                <a:solidFill>
                  <a:schemeClr val="tx1"/>
                </a:solidFill>
                <a:effectLst/>
                <a:uLnTx/>
                <a:uFillTx/>
                <a:latin typeface="+mj-lt"/>
                <a:ea typeface="+mj-ea"/>
                <a:cs typeface="+mj-cs"/>
              </a:rPr>
              <a:t> Applications</a:t>
            </a:r>
            <a:endParaRPr kumimoji="0" lang="en-GB"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4580" name="Picture 4"/>
          <p:cNvPicPr>
            <a:picLocks noChangeAspect="1" noChangeArrowheads="1"/>
          </p:cNvPicPr>
          <p:nvPr/>
        </p:nvPicPr>
        <p:blipFill>
          <a:blip r:embed="rId3"/>
          <a:srcRect/>
          <a:stretch>
            <a:fillRect/>
          </a:stretch>
        </p:blipFill>
        <p:spPr bwMode="auto">
          <a:xfrm>
            <a:off x="1428728" y="571480"/>
            <a:ext cx="6286544" cy="6262598"/>
          </a:xfrm>
          <a:prstGeom prst="rect">
            <a:avLst/>
          </a:prstGeom>
          <a:noFill/>
          <a:ln w="9525">
            <a:noFill/>
            <a:miter lim="800000"/>
            <a:headEnd/>
            <a:tailEnd/>
          </a:ln>
        </p:spPr>
      </p:pic>
      <p:sp>
        <p:nvSpPr>
          <p:cNvPr id="8"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800" b="0" i="0" u="none" strike="noStrike" kern="0" cap="none" spc="0" normalizeH="0" baseline="0" noProof="0" dirty="0" smtClean="0">
                <a:ln>
                  <a:noFill/>
                </a:ln>
                <a:solidFill>
                  <a:schemeClr val="bg1"/>
                </a:solidFill>
                <a:effectLst/>
                <a:uLnTx/>
                <a:uFillTx/>
                <a:latin typeface="Calibri" pitchFamily="34" charset="0"/>
                <a:ea typeface="+mj-ea"/>
                <a:cs typeface="+mj-cs"/>
              </a:rPr>
              <a:t>Results</a:t>
            </a:r>
            <a:r>
              <a:rPr kumimoji="0" lang="en-GB" sz="3200" b="0"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2" name="Content Placeholder 11"/>
          <p:cNvGraphicFramePr>
            <a:graphicFrameLocks noGrp="1"/>
          </p:cNvGraphicFramePr>
          <p:nvPr>
            <p:ph idx="1"/>
          </p:nvPr>
        </p:nvGraphicFramePr>
        <p:xfrm>
          <a:off x="500034" y="1571612"/>
          <a:ext cx="8215370" cy="47863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290" name="Rectangle 2"/>
          <p:cNvSpPr>
            <a:spLocks noGrp="1" noChangeArrowheads="1"/>
          </p:cNvSpPr>
          <p:nvPr>
            <p:ph type="title"/>
          </p:nvPr>
        </p:nvSpPr>
        <p:spPr>
          <a:xfrm>
            <a:off x="0" y="285750"/>
            <a:ext cx="9429750" cy="1143000"/>
          </a:xfrm>
        </p:spPr>
        <p:txBody>
          <a:bodyPr/>
          <a:lstStyle/>
          <a:p>
            <a:pPr algn="l" eaLnBrk="1" hangingPunct="1">
              <a:defRPr/>
            </a:pPr>
            <a:r>
              <a:rPr lang="en-GB" sz="4000" dirty="0" smtClean="0"/>
              <a:t>   Preliminary HLT Priorities </a:t>
            </a:r>
            <a:endParaRPr lang="en-GB" dirty="0" smtClean="0"/>
          </a:p>
        </p:txBody>
      </p:sp>
      <p:sp>
        <p:nvSpPr>
          <p:cNvPr id="8"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800" b="0" i="0" u="none" strike="noStrike" kern="0" cap="none" spc="0" normalizeH="0" baseline="0" noProof="0" dirty="0" smtClean="0">
                <a:ln>
                  <a:noFill/>
                </a:ln>
                <a:solidFill>
                  <a:schemeClr val="bg1"/>
                </a:solidFill>
                <a:effectLst/>
                <a:uLnTx/>
                <a:uFillTx/>
                <a:latin typeface="Calibri" pitchFamily="34" charset="0"/>
                <a:ea typeface="+mj-ea"/>
                <a:cs typeface="+mj-cs"/>
              </a:rPr>
              <a:t>Results</a:t>
            </a:r>
            <a:r>
              <a:rPr kumimoji="0" lang="en-GB" sz="3200" b="0"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endParaRPr>
          </a:p>
        </p:txBody>
      </p:sp>
      <p:pic>
        <p:nvPicPr>
          <p:cNvPr id="1026" name="Picture 2"/>
          <p:cNvPicPr>
            <a:picLocks noChangeAspect="1" noChangeArrowheads="1"/>
          </p:cNvPicPr>
          <p:nvPr/>
        </p:nvPicPr>
        <p:blipFill>
          <a:blip r:embed="rId7"/>
          <a:srcRect/>
          <a:stretch>
            <a:fillRect/>
          </a:stretch>
        </p:blipFill>
        <p:spPr bwMode="auto">
          <a:xfrm>
            <a:off x="0" y="609650"/>
            <a:ext cx="8215338" cy="961962"/>
          </a:xfrm>
          <a:prstGeom prst="rect">
            <a:avLst/>
          </a:prstGeom>
          <a:noFill/>
          <a:ln w="9525">
            <a:noFill/>
            <a:miter lim="800000"/>
            <a:headEnd/>
            <a:tailEnd/>
          </a:ln>
        </p:spPr>
      </p:pic>
      <p:sp>
        <p:nvSpPr>
          <p:cNvPr id="10" name="Title 1"/>
          <p:cNvSpPr txBox="1">
            <a:spLocks/>
          </p:cNvSpPr>
          <p:nvPr/>
        </p:nvSpPr>
        <p:spPr>
          <a:xfrm>
            <a:off x="-32" y="428604"/>
            <a:ext cx="8229600" cy="11430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Priority 1:</a:t>
            </a:r>
            <a:r>
              <a:rPr kumimoji="0" lang="en-US" sz="4400" b="0" i="0" u="none" strike="noStrike" kern="1200" cap="none" spc="0" normalizeH="0" noProof="0" dirty="0" smtClean="0">
                <a:ln>
                  <a:noFill/>
                </a:ln>
                <a:solidFill>
                  <a:schemeClr val="tx1"/>
                </a:solidFill>
                <a:effectLst/>
                <a:uLnTx/>
                <a:uFillTx/>
                <a:latin typeface="+mj-lt"/>
                <a:ea typeface="+mj-ea"/>
                <a:cs typeface="+mj-cs"/>
              </a:rPr>
              <a:t> Modules</a:t>
            </a:r>
            <a:endParaRPr kumimoji="0" lang="en-GB"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800" b="0" i="0" u="none" strike="noStrike" kern="0" cap="none" spc="0" normalizeH="0" baseline="0" noProof="0" dirty="0" smtClean="0">
                <a:ln>
                  <a:noFill/>
                </a:ln>
                <a:solidFill>
                  <a:schemeClr val="bg1"/>
                </a:solidFill>
                <a:effectLst/>
                <a:uLnTx/>
                <a:uFillTx/>
                <a:latin typeface="Calibri" pitchFamily="34" charset="0"/>
                <a:ea typeface="+mj-ea"/>
                <a:cs typeface="+mj-cs"/>
              </a:rPr>
              <a:t>Results</a:t>
            </a:r>
            <a:r>
              <a:rPr kumimoji="0" lang="en-GB" sz="3200" b="0"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endParaRPr>
          </a:p>
        </p:txBody>
      </p:sp>
      <p:pic>
        <p:nvPicPr>
          <p:cNvPr id="12" name="Picture 11" descr="PrioritiesModulesPriority1.JPG"/>
          <p:cNvPicPr>
            <a:picLocks noChangeAspect="1"/>
          </p:cNvPicPr>
          <p:nvPr/>
        </p:nvPicPr>
        <p:blipFill>
          <a:blip r:embed="rId3"/>
          <a:stretch>
            <a:fillRect/>
          </a:stretch>
        </p:blipFill>
        <p:spPr>
          <a:xfrm>
            <a:off x="1214414" y="683242"/>
            <a:ext cx="6429387" cy="6174758"/>
          </a:xfrm>
          <a:prstGeom prst="rect">
            <a:avLst/>
          </a:prstGeom>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2" name="Content Placeholder 11"/>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290" name="Rectangle 2"/>
          <p:cNvSpPr>
            <a:spLocks noGrp="1" noChangeArrowheads="1"/>
          </p:cNvSpPr>
          <p:nvPr>
            <p:ph type="title"/>
          </p:nvPr>
        </p:nvSpPr>
        <p:spPr>
          <a:xfrm>
            <a:off x="0" y="285750"/>
            <a:ext cx="9429750" cy="1143000"/>
          </a:xfrm>
        </p:spPr>
        <p:txBody>
          <a:bodyPr/>
          <a:lstStyle/>
          <a:p>
            <a:pPr algn="l" eaLnBrk="1" hangingPunct="1">
              <a:defRPr/>
            </a:pPr>
            <a:r>
              <a:rPr lang="en-GB" sz="4000" dirty="0" smtClean="0"/>
              <a:t>   Preliminary HLT Priorities </a:t>
            </a:r>
            <a:endParaRPr lang="en-GB" dirty="0" smtClean="0"/>
          </a:p>
        </p:txBody>
      </p:sp>
      <p:sp>
        <p:nvSpPr>
          <p:cNvPr id="8"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800" b="0" i="0" u="none" strike="noStrike" kern="0" cap="none" spc="0" normalizeH="0" baseline="0" noProof="0" dirty="0" smtClean="0">
                <a:ln>
                  <a:noFill/>
                </a:ln>
                <a:solidFill>
                  <a:schemeClr val="bg1"/>
                </a:solidFill>
                <a:effectLst/>
                <a:uLnTx/>
                <a:uFillTx/>
                <a:latin typeface="Calibri" pitchFamily="34" charset="0"/>
                <a:ea typeface="+mj-ea"/>
                <a:cs typeface="+mj-cs"/>
              </a:rPr>
              <a:t>Results</a:t>
            </a:r>
            <a:r>
              <a:rPr kumimoji="0" lang="en-GB" sz="3200" b="0"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endParaRPr>
          </a:p>
        </p:txBody>
      </p:sp>
      <p:pic>
        <p:nvPicPr>
          <p:cNvPr id="1026" name="Picture 2"/>
          <p:cNvPicPr>
            <a:picLocks noChangeAspect="1" noChangeArrowheads="1"/>
          </p:cNvPicPr>
          <p:nvPr/>
        </p:nvPicPr>
        <p:blipFill>
          <a:blip r:embed="rId7"/>
          <a:srcRect/>
          <a:stretch>
            <a:fillRect/>
          </a:stretch>
        </p:blipFill>
        <p:spPr bwMode="auto">
          <a:xfrm>
            <a:off x="0" y="609650"/>
            <a:ext cx="8215338" cy="961962"/>
          </a:xfrm>
          <a:prstGeom prst="rect">
            <a:avLst/>
          </a:prstGeom>
          <a:noFill/>
          <a:ln w="9525">
            <a:noFill/>
            <a:miter lim="800000"/>
            <a:headEnd/>
            <a:tailEnd/>
          </a:ln>
        </p:spPr>
      </p:pic>
      <p:sp>
        <p:nvSpPr>
          <p:cNvPr id="10" name="Title 1"/>
          <p:cNvSpPr txBox="1">
            <a:spLocks/>
          </p:cNvSpPr>
          <p:nvPr/>
        </p:nvSpPr>
        <p:spPr>
          <a:xfrm>
            <a:off x="-32" y="428604"/>
            <a:ext cx="8229600" cy="11430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Priority 1:</a:t>
            </a:r>
            <a:r>
              <a:rPr kumimoji="0" lang="en-US" sz="4400" b="0" i="0" u="none" strike="noStrike" kern="1200" cap="none" spc="0" normalizeH="0" noProof="0" dirty="0" smtClean="0">
                <a:ln>
                  <a:noFill/>
                </a:ln>
                <a:solidFill>
                  <a:schemeClr val="tx1"/>
                </a:solidFill>
                <a:effectLst/>
                <a:uLnTx/>
                <a:uFillTx/>
                <a:latin typeface="+mj-lt"/>
                <a:ea typeface="+mj-ea"/>
                <a:cs typeface="+mj-cs"/>
              </a:rPr>
              <a:t> Data</a:t>
            </a:r>
            <a:endParaRPr kumimoji="0" lang="en-GB"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800" b="0" i="0" u="none" strike="noStrike" kern="0" cap="none" spc="0" normalizeH="0" baseline="0" noProof="0" dirty="0" smtClean="0">
                <a:ln>
                  <a:noFill/>
                </a:ln>
                <a:solidFill>
                  <a:schemeClr val="bg1"/>
                </a:solidFill>
                <a:effectLst/>
                <a:uLnTx/>
                <a:uFillTx/>
                <a:latin typeface="Calibri" pitchFamily="34" charset="0"/>
                <a:ea typeface="+mj-ea"/>
                <a:cs typeface="+mj-cs"/>
              </a:rPr>
              <a:t>Results</a:t>
            </a:r>
            <a:r>
              <a:rPr kumimoji="0" lang="en-GB" sz="3200" b="0"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endParaRPr>
          </a:p>
        </p:txBody>
      </p:sp>
      <p:pic>
        <p:nvPicPr>
          <p:cNvPr id="24582" name="Picture 6"/>
          <p:cNvPicPr>
            <a:picLocks noChangeAspect="1" noChangeArrowheads="1"/>
          </p:cNvPicPr>
          <p:nvPr/>
        </p:nvPicPr>
        <p:blipFill>
          <a:blip r:embed="rId3"/>
          <a:srcRect/>
          <a:stretch>
            <a:fillRect/>
          </a:stretch>
        </p:blipFill>
        <p:spPr bwMode="auto">
          <a:xfrm>
            <a:off x="1476395" y="642938"/>
            <a:ext cx="5953125" cy="621506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42844" y="428612"/>
            <a:ext cx="8229600" cy="1143000"/>
          </a:xfrm>
        </p:spPr>
        <p:txBody>
          <a:bodyPr/>
          <a:lstStyle/>
          <a:p>
            <a:pPr algn="l" eaLnBrk="1" hangingPunct="1">
              <a:defRPr/>
            </a:pPr>
            <a:r>
              <a:rPr lang="en-GB" dirty="0" smtClean="0"/>
              <a:t>4) SAHLTA mini workshop</a:t>
            </a:r>
          </a:p>
        </p:txBody>
      </p:sp>
      <p:sp>
        <p:nvSpPr>
          <p:cNvPr id="31746" name="Rectangle 3"/>
          <p:cNvSpPr>
            <a:spLocks noGrp="1" noChangeArrowheads="1"/>
          </p:cNvSpPr>
          <p:nvPr>
            <p:ph idx="1"/>
          </p:nvPr>
        </p:nvSpPr>
        <p:spPr>
          <a:xfrm>
            <a:off x="457200" y="1357313"/>
            <a:ext cx="8401050" cy="4768850"/>
          </a:xfrm>
        </p:spPr>
        <p:txBody>
          <a:bodyPr>
            <a:normAutofit lnSpcReduction="10000"/>
          </a:bodyPr>
          <a:lstStyle/>
          <a:p>
            <a:pPr eaLnBrk="1" hangingPunct="1"/>
            <a:r>
              <a:rPr lang="en-GB" sz="3000" dirty="0" smtClean="0"/>
              <a:t>Preliminary HLT components prioritisation </a:t>
            </a:r>
          </a:p>
          <a:p>
            <a:pPr lvl="1"/>
            <a:r>
              <a:rPr lang="en-GB" sz="2600" dirty="0"/>
              <a:t>Factors for assigning priorities </a:t>
            </a:r>
          </a:p>
          <a:p>
            <a:pPr lvl="2"/>
            <a:r>
              <a:rPr lang="en-ZA" dirty="0" smtClean="0"/>
              <a:t>International trends</a:t>
            </a:r>
          </a:p>
          <a:p>
            <a:pPr lvl="2"/>
            <a:r>
              <a:rPr lang="en-ZA" dirty="0" smtClean="0"/>
              <a:t>Local market needs </a:t>
            </a:r>
          </a:p>
          <a:p>
            <a:pPr lvl="2"/>
            <a:r>
              <a:rPr lang="en-ZA" dirty="0" smtClean="0"/>
              <a:t>Feasibility</a:t>
            </a:r>
          </a:p>
          <a:p>
            <a:pPr eaLnBrk="1" hangingPunct="1"/>
            <a:endParaRPr lang="en-ZA" sz="400" dirty="0" smtClean="0"/>
          </a:p>
          <a:p>
            <a:pPr lvl="1"/>
            <a:r>
              <a:rPr lang="en-ZA" sz="2600" dirty="0" smtClean="0"/>
              <a:t>Descending 3-point priority scale </a:t>
            </a:r>
          </a:p>
          <a:p>
            <a:pPr lvl="2">
              <a:buFontTx/>
              <a:buNone/>
            </a:pPr>
            <a:r>
              <a:rPr lang="en-ZA" dirty="0" smtClean="0"/>
              <a:t>1 = Requires definite attention</a:t>
            </a:r>
            <a:endParaRPr lang="en-GB" dirty="0" smtClean="0"/>
          </a:p>
          <a:p>
            <a:pPr lvl="2">
              <a:buFontTx/>
              <a:buNone/>
            </a:pPr>
            <a:r>
              <a:rPr lang="en-ZA" dirty="0" smtClean="0"/>
              <a:t>2 = Attention given based on specific needs &amp; trends</a:t>
            </a:r>
            <a:endParaRPr lang="en-GB" dirty="0" smtClean="0"/>
          </a:p>
          <a:p>
            <a:pPr lvl="2">
              <a:buFontTx/>
              <a:buNone/>
            </a:pPr>
            <a:r>
              <a:rPr lang="en-ZA" dirty="0" smtClean="0"/>
              <a:t>3 = Nice-to-have for further research or   </a:t>
            </a:r>
          </a:p>
          <a:p>
            <a:pPr lvl="2">
              <a:buFontTx/>
              <a:buNone/>
            </a:pPr>
            <a:r>
              <a:rPr lang="en-ZA" dirty="0" smtClean="0"/>
              <a:t>       enhancement</a:t>
            </a:r>
            <a:r>
              <a:rPr lang="en-GB" dirty="0" smtClean="0"/>
              <a:t> </a:t>
            </a:r>
          </a:p>
          <a:p>
            <a:pPr lvl="2">
              <a:buFontTx/>
              <a:buNone/>
            </a:pPr>
            <a:r>
              <a:rPr lang="en-ZA" dirty="0" smtClean="0">
                <a:solidFill>
                  <a:srgbClr val="FF0000"/>
                </a:solidFill>
              </a:rPr>
              <a:t>TRANSITION???</a:t>
            </a:r>
            <a:endParaRPr lang="en-GB" dirty="0" smtClean="0">
              <a:solidFill>
                <a:srgbClr val="FF0000"/>
              </a:solidFill>
            </a:endParaRPr>
          </a:p>
          <a:p>
            <a:pPr eaLnBrk="1" hangingPunct="1"/>
            <a:endParaRPr lang="en-GB" dirty="0" smtClean="0"/>
          </a:p>
        </p:txBody>
      </p:sp>
      <p:sp>
        <p:nvSpPr>
          <p:cNvPr id="4"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800" b="0" i="0" u="none" strike="noStrike" kern="0" cap="none" spc="0" normalizeH="0" baseline="0" noProof="0" dirty="0" smtClean="0">
                <a:ln>
                  <a:noFill/>
                </a:ln>
                <a:solidFill>
                  <a:schemeClr val="bg1"/>
                </a:solidFill>
                <a:effectLst/>
                <a:uLnTx/>
                <a:uFillTx/>
                <a:latin typeface="Calibri" pitchFamily="34" charset="0"/>
                <a:ea typeface="+mj-ea"/>
                <a:cs typeface="+mj-cs"/>
              </a:rPr>
              <a:t>Process</a:t>
            </a:r>
            <a:r>
              <a:rPr kumimoji="0" lang="en-GB" sz="3200" b="0" i="0" u="none" strike="noStrike" kern="0" cap="none" spc="0" normalizeH="0" baseline="0" noProof="0" dirty="0" smtClean="0">
                <a:ln>
                  <a:noFill/>
                </a:ln>
                <a:solidFill>
                  <a:schemeClr val="bg1"/>
                </a:solidFill>
                <a:effectLst/>
                <a:uLnTx/>
                <a:uFillTx/>
                <a:latin typeface="Calibri" pitchFamily="34" charset="0"/>
                <a:ea typeface="+mj-ea"/>
                <a:cs typeface="+mj-cs"/>
              </a:rPr>
              <a:t> </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 y="428604"/>
            <a:ext cx="8229600" cy="1143000"/>
          </a:xfrm>
        </p:spPr>
        <p:txBody>
          <a:bodyPr/>
          <a:lstStyle/>
          <a:p>
            <a:pPr algn="l"/>
            <a:r>
              <a:rPr lang="en-US" dirty="0" smtClean="0"/>
              <a:t>SAHLTA Process</a:t>
            </a:r>
            <a:endParaRPr lang="en-GB" dirty="0"/>
          </a:p>
        </p:txBody>
      </p:sp>
      <p:graphicFrame>
        <p:nvGraphicFramePr>
          <p:cNvPr id="5" name="Content Placeholder 4"/>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2800" kern="0" dirty="0" smtClean="0">
                <a:solidFill>
                  <a:schemeClr val="bg1"/>
                </a:solidFill>
                <a:latin typeface="Calibri" pitchFamily="34" charset="0"/>
                <a:ea typeface="+mj-ea"/>
                <a:cs typeface="+mj-cs"/>
              </a:rPr>
              <a:t>Process</a:t>
            </a:r>
            <a:r>
              <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rPr>
              <a:t> </a:t>
            </a:r>
          </a:p>
        </p:txBody>
      </p:sp>
      <p:sp>
        <p:nvSpPr>
          <p:cNvPr id="6" name="TextBox 5"/>
          <p:cNvSpPr txBox="1"/>
          <p:nvPr/>
        </p:nvSpPr>
        <p:spPr>
          <a:xfrm>
            <a:off x="1071538"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7" name="TextBox 6"/>
          <p:cNvSpPr txBox="1"/>
          <p:nvPr/>
        </p:nvSpPr>
        <p:spPr>
          <a:xfrm>
            <a:off x="2714612"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8" name="TextBox 7"/>
          <p:cNvSpPr txBox="1"/>
          <p:nvPr/>
        </p:nvSpPr>
        <p:spPr>
          <a:xfrm>
            <a:off x="4357686"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9" name="TextBox 8"/>
          <p:cNvSpPr txBox="1"/>
          <p:nvPr/>
        </p:nvSpPr>
        <p:spPr>
          <a:xfrm>
            <a:off x="6072198"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10" name="TextBox 9"/>
          <p:cNvSpPr txBox="1"/>
          <p:nvPr/>
        </p:nvSpPr>
        <p:spPr>
          <a:xfrm>
            <a:off x="7715272"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11" name="Rounded Rectangle 10"/>
          <p:cNvSpPr/>
          <p:nvPr/>
        </p:nvSpPr>
        <p:spPr>
          <a:xfrm flipH="1">
            <a:off x="5357818" y="2857496"/>
            <a:ext cx="1714512" cy="2000264"/>
          </a:xfrm>
          <a:prstGeom prst="roundRect">
            <a:avLst/>
          </a:prstGeom>
          <a:noFill/>
          <a:ln w="762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p:cNvSpPr txBox="1"/>
          <p:nvPr/>
        </p:nvSpPr>
        <p:spPr>
          <a:xfrm flipH="1">
            <a:off x="5357816" y="2272721"/>
            <a:ext cx="2000266" cy="584775"/>
          </a:xfrm>
          <a:prstGeom prst="rect">
            <a:avLst/>
          </a:prstGeom>
          <a:noFill/>
        </p:spPr>
        <p:txBody>
          <a:bodyPr wrap="square" rtlCol="0">
            <a:spAutoFit/>
          </a:bodyPr>
          <a:lstStyle/>
          <a:p>
            <a:r>
              <a:rPr lang="en-ZA" sz="3200" b="1" dirty="0" smtClean="0">
                <a:solidFill>
                  <a:srgbClr val="FF0000"/>
                </a:solidFill>
              </a:rPr>
              <a:t>Phase 2</a:t>
            </a:r>
            <a:endParaRPr lang="en-GB" sz="3200" b="1" dirty="0">
              <a:solidFill>
                <a:srgbClr val="FF0000"/>
              </a:solidFill>
            </a:endParaRPr>
          </a:p>
        </p:txBody>
      </p:sp>
      <p:sp>
        <p:nvSpPr>
          <p:cNvPr id="13" name="TextBox 12"/>
          <p:cNvSpPr txBox="1"/>
          <p:nvPr/>
        </p:nvSpPr>
        <p:spPr>
          <a:xfrm flipH="1">
            <a:off x="4500562" y="4844489"/>
            <a:ext cx="3429024" cy="1077218"/>
          </a:xfrm>
          <a:prstGeom prst="rect">
            <a:avLst/>
          </a:prstGeom>
          <a:noFill/>
        </p:spPr>
        <p:txBody>
          <a:bodyPr wrap="square" rtlCol="0">
            <a:spAutoFit/>
          </a:bodyPr>
          <a:lstStyle/>
          <a:p>
            <a:pPr algn="ctr"/>
            <a:r>
              <a:rPr lang="en-ZA" sz="3200" b="1" dirty="0" smtClean="0">
                <a:solidFill>
                  <a:srgbClr val="FF0000"/>
                </a:solidFill>
              </a:rPr>
              <a:t>Verification and prioritisation</a:t>
            </a:r>
            <a:endParaRPr lang="en-GB" sz="3200" b="1" dirty="0">
              <a:solidFill>
                <a:srgbClr val="FF0000"/>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 y="428604"/>
            <a:ext cx="8229600" cy="1143000"/>
          </a:xfrm>
        </p:spPr>
        <p:txBody>
          <a:bodyPr/>
          <a:lstStyle/>
          <a:p>
            <a:pPr algn="l"/>
            <a:r>
              <a:rPr lang="en-US" dirty="0" smtClean="0"/>
              <a:t>SAHLTA Process</a:t>
            </a:r>
            <a:endParaRPr lang="en-GB" dirty="0"/>
          </a:p>
        </p:txBody>
      </p:sp>
      <p:graphicFrame>
        <p:nvGraphicFramePr>
          <p:cNvPr id="5" name="Content Placeholder 4"/>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2800" kern="0" dirty="0" smtClean="0">
                <a:solidFill>
                  <a:schemeClr val="bg1"/>
                </a:solidFill>
                <a:latin typeface="Calibri" pitchFamily="34" charset="0"/>
                <a:ea typeface="+mj-ea"/>
                <a:cs typeface="+mj-cs"/>
              </a:rPr>
              <a:t>Process</a:t>
            </a:r>
            <a:r>
              <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rPr>
              <a:t> </a:t>
            </a:r>
          </a:p>
        </p:txBody>
      </p:sp>
      <p:sp>
        <p:nvSpPr>
          <p:cNvPr id="6" name="TextBox 5"/>
          <p:cNvSpPr txBox="1"/>
          <p:nvPr/>
        </p:nvSpPr>
        <p:spPr>
          <a:xfrm>
            <a:off x="1071538"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7" name="TextBox 6"/>
          <p:cNvSpPr txBox="1"/>
          <p:nvPr/>
        </p:nvSpPr>
        <p:spPr>
          <a:xfrm>
            <a:off x="2714612"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8" name="TextBox 7"/>
          <p:cNvSpPr txBox="1"/>
          <p:nvPr/>
        </p:nvSpPr>
        <p:spPr>
          <a:xfrm>
            <a:off x="4357686"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9" name="TextBox 8"/>
          <p:cNvSpPr txBox="1"/>
          <p:nvPr/>
        </p:nvSpPr>
        <p:spPr>
          <a:xfrm>
            <a:off x="6072198"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10" name="TextBox 9"/>
          <p:cNvSpPr txBox="1"/>
          <p:nvPr/>
        </p:nvSpPr>
        <p:spPr>
          <a:xfrm>
            <a:off x="7715272" y="2928934"/>
            <a:ext cx="357190" cy="461665"/>
          </a:xfrm>
          <a:prstGeom prst="rect">
            <a:avLst/>
          </a:prstGeom>
          <a:noFill/>
        </p:spPr>
        <p:txBody>
          <a:bodyPr wrap="square" rtlCol="0">
            <a:spAutoFit/>
          </a:bodyPr>
          <a:lstStyle/>
          <a:p>
            <a:pPr algn="ctr"/>
            <a:r>
              <a:rPr lang="en-GB" sz="2400" b="1" dirty="0" smtClean="0">
                <a:solidFill>
                  <a:schemeClr val="bg1"/>
                </a:solidFill>
                <a:sym typeface="Wingdings"/>
              </a:rPr>
              <a:t></a:t>
            </a:r>
            <a:endParaRPr lang="en-GB" sz="2400" b="1" dirty="0">
              <a:solidFill>
                <a:schemeClr val="bg1"/>
              </a:solidFill>
            </a:endParaRPr>
          </a:p>
        </p:txBody>
      </p:sp>
      <p:sp>
        <p:nvSpPr>
          <p:cNvPr id="11" name="Rounded Rectangle 10"/>
          <p:cNvSpPr/>
          <p:nvPr/>
        </p:nvSpPr>
        <p:spPr>
          <a:xfrm flipH="1">
            <a:off x="7000892" y="2857496"/>
            <a:ext cx="1714512" cy="2000264"/>
          </a:xfrm>
          <a:prstGeom prst="roundRect">
            <a:avLst/>
          </a:prstGeom>
          <a:noFill/>
          <a:ln w="762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p:cNvSpPr txBox="1"/>
          <p:nvPr/>
        </p:nvSpPr>
        <p:spPr>
          <a:xfrm flipH="1">
            <a:off x="7000890" y="2272721"/>
            <a:ext cx="2000266" cy="584775"/>
          </a:xfrm>
          <a:prstGeom prst="rect">
            <a:avLst/>
          </a:prstGeom>
          <a:noFill/>
        </p:spPr>
        <p:txBody>
          <a:bodyPr wrap="square" rtlCol="0">
            <a:spAutoFit/>
          </a:bodyPr>
          <a:lstStyle/>
          <a:p>
            <a:r>
              <a:rPr lang="en-ZA" sz="3200" b="1" dirty="0" smtClean="0">
                <a:solidFill>
                  <a:srgbClr val="FF0000"/>
                </a:solidFill>
              </a:rPr>
              <a:t>Phase </a:t>
            </a:r>
            <a:r>
              <a:rPr lang="en-ZA" sz="3200" b="1" dirty="0" smtClean="0">
                <a:solidFill>
                  <a:srgbClr val="FF0000"/>
                </a:solidFill>
              </a:rPr>
              <a:t>3</a:t>
            </a:r>
            <a:endParaRPr lang="en-GB" sz="3200" b="1" dirty="0">
              <a:solidFill>
                <a:srgbClr val="FF0000"/>
              </a:solidFill>
            </a:endParaRPr>
          </a:p>
        </p:txBody>
      </p:sp>
      <p:sp>
        <p:nvSpPr>
          <p:cNvPr id="13" name="TextBox 12"/>
          <p:cNvSpPr txBox="1"/>
          <p:nvPr/>
        </p:nvSpPr>
        <p:spPr>
          <a:xfrm flipH="1">
            <a:off x="6000760" y="4844489"/>
            <a:ext cx="3429024" cy="1569660"/>
          </a:xfrm>
          <a:prstGeom prst="rect">
            <a:avLst/>
          </a:prstGeom>
          <a:noFill/>
        </p:spPr>
        <p:txBody>
          <a:bodyPr wrap="square" rtlCol="0">
            <a:spAutoFit/>
          </a:bodyPr>
          <a:lstStyle/>
          <a:p>
            <a:pPr algn="ctr"/>
            <a:r>
              <a:rPr lang="en-ZA" sz="3200" b="1" dirty="0" smtClean="0">
                <a:solidFill>
                  <a:srgbClr val="FF0000"/>
                </a:solidFill>
              </a:rPr>
              <a:t>Gathering and analysis of information</a:t>
            </a:r>
            <a:endParaRPr lang="en-GB" sz="3200" b="1" dirty="0">
              <a:solidFill>
                <a:srgbClr val="FF0000"/>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32" y="428612"/>
            <a:ext cx="8229600" cy="1143000"/>
          </a:xfrm>
        </p:spPr>
        <p:txBody>
          <a:bodyPr/>
          <a:lstStyle/>
          <a:p>
            <a:pPr algn="l" eaLnBrk="1" hangingPunct="1">
              <a:defRPr/>
            </a:pPr>
            <a:r>
              <a:rPr lang="en-GB" dirty="0" smtClean="0">
                <a:sym typeface="Wingdings"/>
              </a:rPr>
              <a:t></a:t>
            </a:r>
            <a:r>
              <a:rPr lang="en-GB" dirty="0" smtClean="0"/>
              <a:t> </a:t>
            </a:r>
            <a:r>
              <a:rPr lang="en-GB" dirty="0" smtClean="0"/>
              <a:t>Questionnaire</a:t>
            </a:r>
          </a:p>
        </p:txBody>
      </p:sp>
      <p:sp>
        <p:nvSpPr>
          <p:cNvPr id="5"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2800" kern="0" dirty="0" smtClean="0">
                <a:solidFill>
                  <a:schemeClr val="bg1"/>
                </a:solidFill>
                <a:latin typeface="Calibri" pitchFamily="34" charset="0"/>
                <a:ea typeface="+mj-ea"/>
                <a:cs typeface="+mj-cs"/>
              </a:rPr>
              <a:t>Process</a:t>
            </a:r>
            <a:r>
              <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rPr>
              <a:t> </a:t>
            </a:r>
          </a:p>
        </p:txBody>
      </p:sp>
      <p:sp>
        <p:nvSpPr>
          <p:cNvPr id="7" name="Rectangle 3"/>
          <p:cNvSpPr>
            <a:spLocks noGrp="1" noChangeArrowheads="1"/>
          </p:cNvSpPr>
          <p:nvPr>
            <p:ph idx="1"/>
          </p:nvPr>
        </p:nvSpPr>
        <p:spPr>
          <a:xfrm>
            <a:off x="357158" y="2089174"/>
            <a:ext cx="8229600" cy="4768850"/>
          </a:xfrm>
        </p:spPr>
        <p:txBody>
          <a:bodyPr>
            <a:normAutofit/>
          </a:bodyPr>
          <a:lstStyle/>
          <a:p>
            <a:pPr>
              <a:lnSpc>
                <a:spcPct val="80000"/>
              </a:lnSpc>
            </a:pPr>
            <a:r>
              <a:rPr lang="en-ZA" sz="4000" b="1" dirty="0" smtClean="0">
                <a:solidFill>
                  <a:srgbClr val="0070C0"/>
                </a:solidFill>
              </a:rPr>
              <a:t>Why?</a:t>
            </a:r>
            <a:endParaRPr lang="en-GB" sz="4000" b="1" dirty="0" smtClean="0">
              <a:solidFill>
                <a:srgbClr val="0070C0"/>
              </a:solidFill>
            </a:endParaRPr>
          </a:p>
          <a:p>
            <a:pPr lvl="1">
              <a:lnSpc>
                <a:spcPct val="80000"/>
              </a:lnSpc>
            </a:pPr>
            <a:r>
              <a:rPr lang="en-GB" sz="3600" dirty="0" smtClean="0"/>
              <a:t>To get detailed information about all existing resources</a:t>
            </a:r>
          </a:p>
          <a:p>
            <a:pPr lvl="1">
              <a:lnSpc>
                <a:spcPct val="80000"/>
              </a:lnSpc>
            </a:pPr>
            <a:r>
              <a:rPr lang="en-GB" sz="3600" dirty="0" smtClean="0"/>
              <a:t>To draw up an </a:t>
            </a:r>
            <a:r>
              <a:rPr lang="en-GB" sz="3600" b="1" dirty="0" err="1" smtClean="0"/>
              <a:t>HLT</a:t>
            </a:r>
            <a:r>
              <a:rPr lang="en-GB" sz="3600" b="1" dirty="0" smtClean="0"/>
              <a:t> profile </a:t>
            </a:r>
            <a:r>
              <a:rPr lang="en-GB" sz="3600" dirty="0" smtClean="0"/>
              <a:t>of  all the languages</a:t>
            </a:r>
          </a:p>
          <a:p>
            <a:pPr lvl="2">
              <a:lnSpc>
                <a:spcPct val="80000"/>
              </a:lnSpc>
            </a:pPr>
            <a:r>
              <a:rPr lang="en-ZA" sz="3200" dirty="0" smtClean="0"/>
              <a:t>Using various indexes</a:t>
            </a:r>
          </a:p>
          <a:p>
            <a:pPr lvl="1">
              <a:lnSpc>
                <a:spcPct val="80000"/>
              </a:lnSpc>
            </a:pPr>
            <a:r>
              <a:rPr lang="en-ZA" sz="3600" dirty="0" smtClean="0"/>
              <a:t>To do a </a:t>
            </a:r>
            <a:r>
              <a:rPr lang="en-ZA" sz="3600" b="1" dirty="0" smtClean="0"/>
              <a:t>gap analysis</a:t>
            </a:r>
          </a:p>
          <a:p>
            <a:pPr lvl="1">
              <a:lnSpc>
                <a:spcPct val="80000"/>
              </a:lnSpc>
            </a:pPr>
            <a:r>
              <a:rPr lang="en-ZA" sz="3600" dirty="0" smtClean="0"/>
              <a:t>To establish a </a:t>
            </a:r>
            <a:r>
              <a:rPr lang="en-ZA" sz="3600" b="1" dirty="0" smtClean="0"/>
              <a:t>detailed inventory </a:t>
            </a:r>
            <a:r>
              <a:rPr lang="en-ZA" sz="3600" dirty="0" smtClean="0"/>
              <a:t>(“catalogue”) of all resources</a:t>
            </a:r>
            <a:endParaRPr lang="en-GB" sz="3600" dirty="0"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32" y="428612"/>
            <a:ext cx="8229600" cy="1143000"/>
          </a:xfrm>
        </p:spPr>
        <p:txBody>
          <a:bodyPr/>
          <a:lstStyle/>
          <a:p>
            <a:pPr algn="l" eaLnBrk="1" hangingPunct="1">
              <a:defRPr/>
            </a:pPr>
            <a:r>
              <a:rPr lang="en-GB" dirty="0" smtClean="0">
                <a:sym typeface="Wingdings"/>
              </a:rPr>
              <a:t></a:t>
            </a:r>
            <a:r>
              <a:rPr lang="en-GB" dirty="0" smtClean="0"/>
              <a:t> </a:t>
            </a:r>
            <a:r>
              <a:rPr lang="en-GB" dirty="0" smtClean="0"/>
              <a:t>Questionnaire</a:t>
            </a:r>
          </a:p>
        </p:txBody>
      </p:sp>
      <p:sp>
        <p:nvSpPr>
          <p:cNvPr id="5"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2800" kern="0" dirty="0" smtClean="0">
                <a:solidFill>
                  <a:schemeClr val="bg1"/>
                </a:solidFill>
                <a:latin typeface="Calibri" pitchFamily="34" charset="0"/>
                <a:ea typeface="+mj-ea"/>
                <a:cs typeface="+mj-cs"/>
              </a:rPr>
              <a:t>Process</a:t>
            </a:r>
            <a:r>
              <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rPr>
              <a:t> </a:t>
            </a:r>
          </a:p>
        </p:txBody>
      </p:sp>
      <p:sp>
        <p:nvSpPr>
          <p:cNvPr id="7" name="Rectangle 3"/>
          <p:cNvSpPr>
            <a:spLocks noGrp="1" noChangeArrowheads="1"/>
          </p:cNvSpPr>
          <p:nvPr>
            <p:ph idx="1"/>
          </p:nvPr>
        </p:nvSpPr>
        <p:spPr>
          <a:xfrm>
            <a:off x="357158" y="2089174"/>
            <a:ext cx="8229600" cy="4768850"/>
          </a:xfrm>
        </p:spPr>
        <p:txBody>
          <a:bodyPr>
            <a:normAutofit/>
          </a:bodyPr>
          <a:lstStyle/>
          <a:p>
            <a:pPr>
              <a:lnSpc>
                <a:spcPct val="80000"/>
              </a:lnSpc>
            </a:pPr>
            <a:r>
              <a:rPr lang="en-ZA" sz="4000" b="1" dirty="0" smtClean="0">
                <a:solidFill>
                  <a:srgbClr val="0070C0"/>
                </a:solidFill>
              </a:rPr>
              <a:t>Outcomes:</a:t>
            </a:r>
            <a:endParaRPr lang="en-GB" sz="4000" b="1" dirty="0" smtClean="0">
              <a:solidFill>
                <a:srgbClr val="0070C0"/>
              </a:solidFill>
            </a:endParaRPr>
          </a:p>
          <a:p>
            <a:pPr lvl="1">
              <a:lnSpc>
                <a:spcPct val="80000"/>
              </a:lnSpc>
            </a:pPr>
            <a:r>
              <a:rPr lang="en-ZA" sz="3600" dirty="0" smtClean="0"/>
              <a:t>Various indexes</a:t>
            </a:r>
            <a:endParaRPr lang="en-GB" sz="3600" dirty="0"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32" y="428612"/>
            <a:ext cx="8229600" cy="1143000"/>
          </a:xfrm>
        </p:spPr>
        <p:txBody>
          <a:bodyPr/>
          <a:lstStyle/>
          <a:p>
            <a:pPr algn="l" eaLnBrk="1" hangingPunct="1">
              <a:defRPr/>
            </a:pPr>
            <a:r>
              <a:rPr lang="en-GB" dirty="0" smtClean="0"/>
              <a:t>Response rate</a:t>
            </a:r>
          </a:p>
        </p:txBody>
      </p:sp>
      <p:pic>
        <p:nvPicPr>
          <p:cNvPr id="33795" name="Picture 4"/>
          <p:cNvPicPr>
            <a:picLocks noChangeAspect="1" noChangeArrowheads="1"/>
          </p:cNvPicPr>
          <p:nvPr/>
        </p:nvPicPr>
        <p:blipFill>
          <a:blip r:embed="rId3"/>
          <a:srcRect/>
          <a:stretch>
            <a:fillRect/>
          </a:stretch>
        </p:blipFill>
        <p:spPr bwMode="auto">
          <a:xfrm>
            <a:off x="714348" y="1571611"/>
            <a:ext cx="7643866" cy="4925989"/>
          </a:xfrm>
          <a:prstGeom prst="rect">
            <a:avLst/>
          </a:prstGeom>
          <a:noFill/>
          <a:ln w="9525">
            <a:noFill/>
            <a:miter lim="800000"/>
            <a:headEnd/>
            <a:tailEnd/>
          </a:ln>
        </p:spPr>
      </p:pic>
      <p:sp>
        <p:nvSpPr>
          <p:cNvPr id="5"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2800" kern="0" dirty="0" smtClean="0">
                <a:solidFill>
                  <a:schemeClr val="bg1"/>
                </a:solidFill>
                <a:latin typeface="Calibri" pitchFamily="34" charset="0"/>
                <a:ea typeface="+mj-ea"/>
                <a:cs typeface="+mj-cs"/>
              </a:rPr>
              <a:t>Process</a:t>
            </a:r>
            <a:r>
              <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rPr>
              <a:t> </a:t>
            </a: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32" y="428612"/>
            <a:ext cx="8229600" cy="1143000"/>
          </a:xfrm>
        </p:spPr>
        <p:txBody>
          <a:bodyPr/>
          <a:lstStyle/>
          <a:p>
            <a:pPr algn="l" eaLnBrk="1" hangingPunct="1">
              <a:defRPr/>
            </a:pPr>
            <a:r>
              <a:rPr lang="en-GB" dirty="0" smtClean="0"/>
              <a:t>Maturity Index </a:t>
            </a:r>
          </a:p>
        </p:txBody>
      </p:sp>
      <p:sp>
        <p:nvSpPr>
          <p:cNvPr id="7"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800" b="0" i="0" u="none" strike="noStrike" kern="0" cap="none" spc="0" normalizeH="0" baseline="0" noProof="0" dirty="0" smtClean="0">
                <a:ln>
                  <a:noFill/>
                </a:ln>
                <a:solidFill>
                  <a:schemeClr val="bg1"/>
                </a:solidFill>
                <a:effectLst/>
                <a:uLnTx/>
                <a:uFillTx/>
                <a:latin typeface="Calibri" pitchFamily="34" charset="0"/>
                <a:ea typeface="+mj-ea"/>
                <a:cs typeface="+mj-cs"/>
              </a:rPr>
              <a:t>Results</a:t>
            </a:r>
            <a:r>
              <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rPr>
              <a:t> </a:t>
            </a:r>
          </a:p>
        </p:txBody>
      </p:sp>
      <p:sp>
        <p:nvSpPr>
          <p:cNvPr id="9" name="Content Placeholder 8"/>
          <p:cNvSpPr>
            <a:spLocks noGrp="1"/>
          </p:cNvSpPr>
          <p:nvPr>
            <p:ph idx="1"/>
          </p:nvPr>
        </p:nvSpPr>
        <p:spPr>
          <a:xfrm>
            <a:off x="457200" y="1600200"/>
            <a:ext cx="8229600" cy="4829196"/>
          </a:xfrm>
        </p:spPr>
        <p:txBody>
          <a:bodyPr>
            <a:normAutofit lnSpcReduction="10000"/>
          </a:bodyPr>
          <a:lstStyle/>
          <a:p>
            <a:r>
              <a:rPr lang="en-US" dirty="0" smtClean="0"/>
              <a:t>Maturity stages:</a:t>
            </a:r>
          </a:p>
          <a:p>
            <a:pPr lvl="1"/>
            <a:r>
              <a:rPr lang="en-US" dirty="0" smtClean="0"/>
              <a:t> Under development (</a:t>
            </a:r>
            <a:r>
              <a:rPr lang="en-US" b="1" dirty="0" smtClean="0"/>
              <a:t>UD</a:t>
            </a:r>
            <a:r>
              <a:rPr lang="en-US" dirty="0" smtClean="0"/>
              <a:t>), Alpha version (</a:t>
            </a:r>
            <a:r>
              <a:rPr lang="en-US" b="1" dirty="0" smtClean="0"/>
              <a:t>AV</a:t>
            </a:r>
            <a:r>
              <a:rPr lang="en-US" dirty="0" smtClean="0"/>
              <a:t>), Beta version (</a:t>
            </a:r>
            <a:r>
              <a:rPr lang="en-US" b="1" dirty="0" smtClean="0"/>
              <a:t>BV</a:t>
            </a:r>
            <a:r>
              <a:rPr lang="en-US" dirty="0" smtClean="0"/>
              <a:t>) , Released (</a:t>
            </a:r>
            <a:r>
              <a:rPr lang="en-US" b="1" dirty="0" smtClean="0"/>
              <a:t>RV</a:t>
            </a:r>
            <a:r>
              <a:rPr lang="en-US" dirty="0" smtClean="0"/>
              <a:t>)</a:t>
            </a:r>
          </a:p>
          <a:p>
            <a:r>
              <a:rPr lang="en-US" dirty="0" smtClean="0"/>
              <a:t>Maturity Index</a:t>
            </a:r>
          </a:p>
          <a:p>
            <a:pPr lvl="1"/>
            <a:r>
              <a:rPr lang="en-US" dirty="0" smtClean="0"/>
              <a:t>Measure of the maturity of HLT components in a language. </a:t>
            </a:r>
          </a:p>
          <a:p>
            <a:pPr lvl="1"/>
            <a:r>
              <a:rPr lang="en-US" dirty="0" smtClean="0"/>
              <a:t>Considers the maturity stage of item against the relative importance of each maturity stage</a:t>
            </a:r>
          </a:p>
          <a:p>
            <a:pPr lvl="1"/>
            <a:r>
              <a:rPr lang="en-US" dirty="0" err="1" smtClean="0"/>
              <a:t>MaturityInd</a:t>
            </a:r>
            <a:r>
              <a:rPr lang="en-US" dirty="0" smtClean="0"/>
              <a:t> = </a:t>
            </a:r>
            <a:r>
              <a:rPr lang="el-GR" i="1" dirty="0" smtClean="0"/>
              <a:t>Σ</a:t>
            </a:r>
            <a:r>
              <a:rPr lang="en-US" i="1" dirty="0" smtClean="0"/>
              <a:t> </a:t>
            </a:r>
            <a:r>
              <a:rPr lang="en-US" dirty="0" smtClean="0"/>
              <a:t>(</a:t>
            </a:r>
            <a:r>
              <a:rPr lang="en-US" i="1" dirty="0" smtClean="0"/>
              <a:t>1.UD+2.AV+4.BV+8.RV)</a:t>
            </a:r>
            <a:r>
              <a:rPr lang="en-US" b="1" i="1" dirty="0" smtClean="0"/>
              <a:t>/ </a:t>
            </a:r>
          </a:p>
          <a:p>
            <a:pPr lvl="1">
              <a:buNone/>
            </a:pPr>
            <a:r>
              <a:rPr lang="en-US" i="1" dirty="0" smtClean="0"/>
              <a:t>				</a:t>
            </a:r>
            <a:r>
              <a:rPr lang="el-GR" i="1" dirty="0" smtClean="0"/>
              <a:t>Σ</a:t>
            </a:r>
            <a:r>
              <a:rPr lang="en-US" i="1" dirty="0" smtClean="0"/>
              <a:t> Weights of maturity stages</a:t>
            </a:r>
          </a:p>
          <a:p>
            <a:endParaRPr lang="en-US" dirty="0" smtClean="0"/>
          </a:p>
          <a:p>
            <a:endParaRPr lang="en-GB" dirty="0"/>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2" y="428625"/>
            <a:ext cx="8229600" cy="1143000"/>
          </a:xfrm>
        </p:spPr>
        <p:txBody>
          <a:bodyPr/>
          <a:lstStyle/>
          <a:p>
            <a:pPr algn="l" eaLnBrk="1" hangingPunct="1">
              <a:defRPr/>
            </a:pPr>
            <a:r>
              <a:rPr lang="en-GB" dirty="0" smtClean="0"/>
              <a:t>Maturity Index </a:t>
            </a:r>
          </a:p>
        </p:txBody>
      </p:sp>
      <p:graphicFrame>
        <p:nvGraphicFramePr>
          <p:cNvPr id="6" name="Content Placeholder 5"/>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800" b="0" i="0" u="none" strike="noStrike" kern="0" cap="none" spc="0" normalizeH="0" baseline="0" noProof="0" dirty="0" smtClean="0">
                <a:ln>
                  <a:noFill/>
                </a:ln>
                <a:solidFill>
                  <a:schemeClr val="bg1"/>
                </a:solidFill>
                <a:effectLst/>
                <a:uLnTx/>
                <a:uFillTx/>
                <a:latin typeface="Calibri" pitchFamily="34" charset="0"/>
                <a:ea typeface="+mj-ea"/>
                <a:cs typeface="+mj-cs"/>
              </a:rPr>
              <a:t>Results</a:t>
            </a:r>
            <a:endParaRPr kumimoji="0" lang="en-GB" sz="28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endParaRP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32" y="428612"/>
            <a:ext cx="8229600" cy="1143000"/>
          </a:xfrm>
        </p:spPr>
        <p:txBody>
          <a:bodyPr/>
          <a:lstStyle/>
          <a:p>
            <a:pPr algn="l" eaLnBrk="1" hangingPunct="1">
              <a:defRPr/>
            </a:pPr>
            <a:r>
              <a:rPr lang="en-GB" dirty="0" smtClean="0"/>
              <a:t>Accessibility Index </a:t>
            </a:r>
          </a:p>
        </p:txBody>
      </p:sp>
      <p:sp>
        <p:nvSpPr>
          <p:cNvPr id="7"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800" b="0" i="0" u="none" strike="noStrike" kern="0" cap="none" spc="0" normalizeH="0" baseline="0" noProof="0" dirty="0" smtClean="0">
                <a:ln>
                  <a:noFill/>
                </a:ln>
                <a:solidFill>
                  <a:schemeClr val="bg1"/>
                </a:solidFill>
                <a:effectLst/>
                <a:uLnTx/>
                <a:uFillTx/>
                <a:latin typeface="Calibri" pitchFamily="34" charset="0"/>
                <a:ea typeface="+mj-ea"/>
                <a:cs typeface="+mj-cs"/>
              </a:rPr>
              <a:t>Results</a:t>
            </a:r>
            <a:r>
              <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rPr>
              <a:t> </a:t>
            </a:r>
          </a:p>
        </p:txBody>
      </p:sp>
      <p:sp>
        <p:nvSpPr>
          <p:cNvPr id="9" name="Content Placeholder 8"/>
          <p:cNvSpPr>
            <a:spLocks noGrp="1"/>
          </p:cNvSpPr>
          <p:nvPr>
            <p:ph idx="1"/>
          </p:nvPr>
        </p:nvSpPr>
        <p:spPr>
          <a:xfrm>
            <a:off x="457200" y="1357298"/>
            <a:ext cx="8229600" cy="5000660"/>
          </a:xfrm>
        </p:spPr>
        <p:txBody>
          <a:bodyPr>
            <a:normAutofit fontScale="92500" lnSpcReduction="10000"/>
          </a:bodyPr>
          <a:lstStyle/>
          <a:p>
            <a:r>
              <a:rPr lang="en-US" dirty="0" smtClean="0"/>
              <a:t>Accessibility stages:</a:t>
            </a:r>
          </a:p>
          <a:p>
            <a:pPr lvl="1"/>
            <a:r>
              <a:rPr lang="en-US" dirty="0" smtClean="0"/>
              <a:t>Unspecified (</a:t>
            </a:r>
            <a:r>
              <a:rPr lang="en-US" b="1" dirty="0" smtClean="0"/>
              <a:t>UN</a:t>
            </a:r>
            <a:r>
              <a:rPr lang="en-US" dirty="0" smtClean="0"/>
              <a:t>), Not available (</a:t>
            </a:r>
            <a:r>
              <a:rPr lang="en-US" b="1" dirty="0" smtClean="0"/>
              <a:t>NA</a:t>
            </a:r>
            <a:r>
              <a:rPr lang="en-US" dirty="0" smtClean="0"/>
              <a:t>) (proprietary or contract R&amp;D), Research and education (</a:t>
            </a:r>
            <a:r>
              <a:rPr lang="en-US" b="1" dirty="0" smtClean="0"/>
              <a:t>RE</a:t>
            </a:r>
            <a:r>
              <a:rPr lang="en-US" dirty="0" smtClean="0"/>
              <a:t>), Available for commercial purposes (</a:t>
            </a:r>
            <a:r>
              <a:rPr lang="en-US" b="1" dirty="0" smtClean="0"/>
              <a:t>CO</a:t>
            </a:r>
            <a:r>
              <a:rPr lang="en-US" dirty="0" smtClean="0"/>
              <a:t>), Available for commercial purposes and R&amp;E (</a:t>
            </a:r>
            <a:r>
              <a:rPr lang="en-US" b="1" dirty="0" smtClean="0"/>
              <a:t>CRE</a:t>
            </a:r>
            <a:r>
              <a:rPr lang="en-US" dirty="0" smtClean="0"/>
              <a:t>)</a:t>
            </a:r>
          </a:p>
          <a:p>
            <a:r>
              <a:rPr lang="en-US" dirty="0" smtClean="0"/>
              <a:t>Accessibility Index</a:t>
            </a:r>
          </a:p>
          <a:p>
            <a:pPr lvl="1"/>
            <a:r>
              <a:rPr lang="en-US" dirty="0" smtClean="0"/>
              <a:t> Measure of the accessibility of HLT components in a language </a:t>
            </a:r>
          </a:p>
          <a:p>
            <a:pPr lvl="1"/>
            <a:r>
              <a:rPr lang="en-US" dirty="0" smtClean="0"/>
              <a:t>Considers the accessibility stage of an item against the relative importance of each accessibility stage</a:t>
            </a:r>
          </a:p>
          <a:p>
            <a:pPr lvl="1"/>
            <a:r>
              <a:rPr lang="en-US" dirty="0" err="1" smtClean="0"/>
              <a:t>AccessInd</a:t>
            </a:r>
            <a:r>
              <a:rPr lang="en-US" dirty="0" smtClean="0"/>
              <a:t> = </a:t>
            </a:r>
            <a:r>
              <a:rPr lang="el-GR" i="1" dirty="0" smtClean="0"/>
              <a:t>Σ</a:t>
            </a:r>
            <a:r>
              <a:rPr lang="en-US" i="1" dirty="0" smtClean="0"/>
              <a:t> </a:t>
            </a:r>
            <a:r>
              <a:rPr lang="en-US" dirty="0" smtClean="0"/>
              <a:t>(</a:t>
            </a:r>
            <a:r>
              <a:rPr lang="en-US" i="1" dirty="0" smtClean="0"/>
              <a:t>1.UN+2.NA+4.RE+8.CO+12.CRE)</a:t>
            </a:r>
            <a:r>
              <a:rPr lang="en-US" b="1" i="1" dirty="0" smtClean="0"/>
              <a:t>/ </a:t>
            </a:r>
          </a:p>
          <a:p>
            <a:pPr lvl="1">
              <a:buNone/>
            </a:pPr>
            <a:r>
              <a:rPr lang="en-US" i="1" dirty="0" smtClean="0"/>
              <a:t>				</a:t>
            </a:r>
            <a:r>
              <a:rPr lang="el-GR" i="1" dirty="0" smtClean="0"/>
              <a:t>Σ</a:t>
            </a:r>
            <a:r>
              <a:rPr lang="en-US" i="1" dirty="0" smtClean="0"/>
              <a:t> Weights of accessibility stages</a:t>
            </a:r>
          </a:p>
          <a:p>
            <a:pPr lvl="1"/>
            <a:endParaRPr lang="en-US" dirty="0" smtClean="0"/>
          </a:p>
          <a:p>
            <a:endParaRPr lang="en-GB" dirty="0"/>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2" y="428625"/>
            <a:ext cx="8229600" cy="1143000"/>
          </a:xfrm>
        </p:spPr>
        <p:txBody>
          <a:bodyPr/>
          <a:lstStyle/>
          <a:p>
            <a:pPr algn="l" eaLnBrk="1" hangingPunct="1">
              <a:defRPr/>
            </a:pPr>
            <a:r>
              <a:rPr lang="en-GB" dirty="0" smtClean="0"/>
              <a:t>Accessibility Index </a:t>
            </a:r>
          </a:p>
        </p:txBody>
      </p:sp>
      <p:graphicFrame>
        <p:nvGraphicFramePr>
          <p:cNvPr id="6" name="Content Placeholder 5"/>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800" b="0" i="0" u="none" strike="noStrike" kern="0" cap="none" spc="0" normalizeH="0" baseline="0" noProof="0" dirty="0" smtClean="0">
                <a:ln>
                  <a:noFill/>
                </a:ln>
                <a:solidFill>
                  <a:schemeClr val="bg1"/>
                </a:solidFill>
                <a:effectLst/>
                <a:uLnTx/>
                <a:uFillTx/>
                <a:latin typeface="Calibri" pitchFamily="34" charset="0"/>
                <a:ea typeface="+mj-ea"/>
                <a:cs typeface="+mj-cs"/>
              </a:rPr>
              <a:t>Results</a:t>
            </a:r>
            <a:endParaRPr kumimoji="0" lang="en-GB" sz="28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endParaRP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2" y="428625"/>
            <a:ext cx="8229600" cy="1143000"/>
          </a:xfrm>
        </p:spPr>
        <p:txBody>
          <a:bodyPr/>
          <a:lstStyle/>
          <a:p>
            <a:pPr algn="l" eaLnBrk="1" hangingPunct="1">
              <a:defRPr/>
            </a:pPr>
            <a:r>
              <a:rPr lang="en-GB" dirty="0" smtClean="0"/>
              <a:t>HLT Language Index </a:t>
            </a:r>
          </a:p>
        </p:txBody>
      </p:sp>
      <p:sp>
        <p:nvSpPr>
          <p:cNvPr id="45058" name="Content Placeholder 5"/>
          <p:cNvSpPr>
            <a:spLocks noGrp="1"/>
          </p:cNvSpPr>
          <p:nvPr>
            <p:ph idx="1"/>
          </p:nvPr>
        </p:nvSpPr>
        <p:spPr/>
        <p:txBody>
          <a:bodyPr/>
          <a:lstStyle/>
          <a:p>
            <a:r>
              <a:rPr lang="en-GB" dirty="0" smtClean="0"/>
              <a:t>Impressionistic index that relatively ranks languages based on the total quantity of HLT activity per language</a:t>
            </a:r>
          </a:p>
          <a:p>
            <a:r>
              <a:rPr lang="en-GB" dirty="0" smtClean="0"/>
              <a:t>Considers the stage of maturity and accessibility of all the HLT components  </a:t>
            </a:r>
          </a:p>
          <a:p>
            <a:r>
              <a:rPr lang="en-GB" dirty="0" smtClean="0"/>
              <a:t>HLT Language Index    = 	Maturity Index </a:t>
            </a:r>
          </a:p>
          <a:p>
            <a:pPr>
              <a:buNone/>
            </a:pPr>
            <a:r>
              <a:rPr lang="en-GB" dirty="0"/>
              <a:t>	</a:t>
            </a:r>
            <a:r>
              <a:rPr lang="en-GB" dirty="0" smtClean="0"/>
              <a:t>						+ 							Accessibility Index</a:t>
            </a:r>
          </a:p>
        </p:txBody>
      </p:sp>
      <p:sp>
        <p:nvSpPr>
          <p:cNvPr id="5"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800" b="0" i="0" u="none" strike="noStrike" kern="0" cap="none" spc="0" normalizeH="0" baseline="0" noProof="0" dirty="0" smtClean="0">
                <a:ln>
                  <a:noFill/>
                </a:ln>
                <a:solidFill>
                  <a:schemeClr val="bg1"/>
                </a:solidFill>
                <a:effectLst/>
                <a:uLnTx/>
                <a:uFillTx/>
                <a:latin typeface="Calibri" pitchFamily="34" charset="0"/>
                <a:ea typeface="+mj-ea"/>
                <a:cs typeface="+mj-cs"/>
              </a:rPr>
              <a:t>Results</a:t>
            </a:r>
            <a:endParaRPr kumimoji="0" lang="en-GB" sz="28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endParaRPr>
          </a:p>
        </p:txBody>
      </p:sp>
      <p:sp>
        <p:nvSpPr>
          <p:cNvPr id="6" name="TextBox 5"/>
          <p:cNvSpPr txBox="1"/>
          <p:nvPr/>
        </p:nvSpPr>
        <p:spPr>
          <a:xfrm>
            <a:off x="857224" y="4643446"/>
            <a:ext cx="3357586" cy="369332"/>
          </a:xfrm>
          <a:prstGeom prst="rect">
            <a:avLst/>
          </a:prstGeom>
          <a:noFill/>
        </p:spPr>
        <p:txBody>
          <a:bodyPr wrap="square" rtlCol="0">
            <a:spAutoFit/>
          </a:bodyPr>
          <a:lstStyle/>
          <a:p>
            <a:r>
              <a:rPr lang="en-GB" dirty="0" smtClean="0">
                <a:solidFill>
                  <a:schemeClr val="tx1">
                    <a:lumMod val="50000"/>
                    <a:lumOff val="50000"/>
                  </a:schemeClr>
                </a:solidFill>
              </a:rPr>
              <a:t>(per language, all components)</a:t>
            </a:r>
            <a:endParaRPr lang="en-GB" dirty="0">
              <a:solidFill>
                <a:schemeClr val="tx1">
                  <a:lumMod val="50000"/>
                  <a:lumOff val="50000"/>
                </a:schemeClr>
              </a:solidFill>
            </a:endParaRP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2" y="428625"/>
            <a:ext cx="8229600" cy="1143000"/>
          </a:xfrm>
        </p:spPr>
        <p:txBody>
          <a:bodyPr/>
          <a:lstStyle/>
          <a:p>
            <a:pPr algn="l" eaLnBrk="1" hangingPunct="1">
              <a:defRPr/>
            </a:pPr>
            <a:r>
              <a:rPr lang="en-GB" dirty="0" smtClean="0"/>
              <a:t>HLT Language Index </a:t>
            </a:r>
          </a:p>
        </p:txBody>
      </p:sp>
      <p:graphicFrame>
        <p:nvGraphicFramePr>
          <p:cNvPr id="6" name="Content Placeholder 5"/>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800" b="0" i="0" u="none" strike="noStrike" kern="0" cap="none" spc="0" normalizeH="0" baseline="0" noProof="0" dirty="0" smtClean="0">
                <a:ln>
                  <a:noFill/>
                </a:ln>
                <a:solidFill>
                  <a:schemeClr val="bg1"/>
                </a:solidFill>
                <a:effectLst/>
                <a:uLnTx/>
                <a:uFillTx/>
                <a:latin typeface="Calibri" pitchFamily="34" charset="0"/>
                <a:ea typeface="+mj-ea"/>
                <a:cs typeface="+mj-cs"/>
              </a:rPr>
              <a:t>Results</a:t>
            </a:r>
            <a:endParaRPr kumimoji="0" lang="en-GB" sz="28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32" y="428612"/>
            <a:ext cx="8229600" cy="1143000"/>
          </a:xfrm>
        </p:spPr>
        <p:txBody>
          <a:bodyPr/>
          <a:lstStyle/>
          <a:p>
            <a:pPr algn="l" eaLnBrk="1" hangingPunct="1">
              <a:defRPr/>
            </a:pPr>
            <a:r>
              <a:rPr lang="en-GB" dirty="0" smtClean="0"/>
              <a:t>HLT Component Indexes</a:t>
            </a:r>
          </a:p>
        </p:txBody>
      </p:sp>
      <p:sp>
        <p:nvSpPr>
          <p:cNvPr id="7" name="Rectangle 3"/>
          <p:cNvSpPr txBox="1">
            <a:spLocks noChangeArrowheads="1"/>
          </p:cNvSpPr>
          <p:nvPr/>
        </p:nvSpPr>
        <p:spPr bwMode="auto">
          <a:xfrm>
            <a:off x="642938" y="1785954"/>
            <a:ext cx="7858125" cy="4000500"/>
          </a:xfrm>
          <a:prstGeom prst="rect">
            <a:avLst/>
          </a:prstGeom>
          <a:noFill/>
          <a:ln w="9525">
            <a:noFill/>
            <a:miter lim="800000"/>
            <a:headEnd/>
            <a:tailEnd/>
          </a:ln>
        </p:spPr>
        <p:txBody>
          <a:bodyPr/>
          <a:lstStyle/>
          <a:p>
            <a:pPr marL="342900" indent="-342900">
              <a:spcBef>
                <a:spcPct val="20000"/>
              </a:spcBef>
              <a:buFont typeface="Arial" pitchFamily="34" charset="0"/>
              <a:buChar char="•"/>
              <a:defRPr/>
            </a:pPr>
            <a:r>
              <a:rPr lang="en-ZA" sz="3200" dirty="0" smtClean="0">
                <a:latin typeface="+mn-lt"/>
              </a:rPr>
              <a:t>Alternative </a:t>
            </a:r>
            <a:r>
              <a:rPr lang="en-ZA" sz="3200" dirty="0">
                <a:latin typeface="+mn-lt"/>
              </a:rPr>
              <a:t>perspective: </a:t>
            </a:r>
            <a:endParaRPr lang="en-ZA" sz="3200" dirty="0" smtClean="0">
              <a:latin typeface="+mn-lt"/>
            </a:endParaRPr>
          </a:p>
          <a:p>
            <a:pPr marL="800100" lvl="1" indent="-342900">
              <a:spcBef>
                <a:spcPct val="20000"/>
              </a:spcBef>
              <a:buFont typeface="Arial" pitchFamily="34" charset="0"/>
              <a:buChar char="•"/>
              <a:defRPr/>
            </a:pPr>
            <a:r>
              <a:rPr lang="en-ZA" sz="3200" dirty="0" smtClean="0">
                <a:latin typeface="+mn-lt"/>
              </a:rPr>
              <a:t>Quantity </a:t>
            </a:r>
            <a:r>
              <a:rPr lang="en-ZA" sz="3200" dirty="0">
                <a:latin typeface="+mn-lt"/>
              </a:rPr>
              <a:t>of activity taking place within each of the data, modules, and applications on a HLT component grouping level (e.g. pronunciation resources</a:t>
            </a:r>
            <a:r>
              <a:rPr lang="en-ZA" sz="3200" dirty="0" smtClean="0">
                <a:latin typeface="+mn-lt"/>
              </a:rPr>
              <a:t>)</a:t>
            </a:r>
            <a:r>
              <a:rPr lang="en-ZA" sz="2600" kern="0" dirty="0">
                <a:latin typeface="+mn-lt"/>
              </a:rPr>
              <a:t>	</a:t>
            </a:r>
          </a:p>
          <a:p>
            <a:pPr marL="342900" indent="-342900">
              <a:spcBef>
                <a:spcPct val="20000"/>
              </a:spcBef>
              <a:buFontTx/>
              <a:buChar char="•"/>
              <a:defRPr/>
            </a:pPr>
            <a:endParaRPr lang="en-GB" sz="2600" kern="0" dirty="0">
              <a:solidFill>
                <a:schemeClr val="accent2"/>
              </a:solidFill>
              <a:latin typeface="+mn-lt"/>
            </a:endParaRPr>
          </a:p>
        </p:txBody>
      </p:sp>
      <p:sp>
        <p:nvSpPr>
          <p:cNvPr id="8"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800" b="0" i="0" u="none" strike="noStrike" kern="0" cap="none" spc="0" normalizeH="0" baseline="0" noProof="0" dirty="0" smtClean="0">
                <a:ln>
                  <a:noFill/>
                </a:ln>
                <a:solidFill>
                  <a:schemeClr val="bg1"/>
                </a:solidFill>
                <a:effectLst/>
                <a:uLnTx/>
                <a:uFillTx/>
                <a:latin typeface="Calibri" pitchFamily="34" charset="0"/>
                <a:ea typeface="+mj-ea"/>
                <a:cs typeface="+mj-cs"/>
              </a:rPr>
              <a:t>Results</a:t>
            </a:r>
            <a:r>
              <a:rPr kumimoji="0" lang="en-GB" sz="3200" b="0"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endParaRP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32" y="428612"/>
            <a:ext cx="8229600" cy="1143000"/>
          </a:xfrm>
        </p:spPr>
        <p:txBody>
          <a:bodyPr/>
          <a:lstStyle/>
          <a:p>
            <a:pPr algn="l" eaLnBrk="1" hangingPunct="1">
              <a:defRPr/>
            </a:pPr>
            <a:r>
              <a:rPr lang="en-GB" dirty="0" smtClean="0"/>
              <a:t>HLT Component Indexes</a:t>
            </a:r>
          </a:p>
        </p:txBody>
      </p:sp>
      <p:pic>
        <p:nvPicPr>
          <p:cNvPr id="33797" name="Picture 5"/>
          <p:cNvPicPr>
            <a:picLocks noChangeAspect="1" noChangeArrowheads="1"/>
          </p:cNvPicPr>
          <p:nvPr/>
        </p:nvPicPr>
        <p:blipFill>
          <a:blip r:embed="rId3"/>
          <a:srcRect l="1358" r="453" b="586"/>
          <a:stretch>
            <a:fillRect/>
          </a:stretch>
        </p:blipFill>
        <p:spPr bwMode="auto">
          <a:xfrm>
            <a:off x="857249" y="1285875"/>
            <a:ext cx="7140575" cy="5572125"/>
          </a:xfrm>
          <a:prstGeom prst="rect">
            <a:avLst/>
          </a:prstGeom>
          <a:noFill/>
          <a:ln w="9525">
            <a:noFill/>
            <a:miter lim="800000"/>
            <a:headEnd/>
            <a:tailEnd/>
          </a:ln>
        </p:spPr>
      </p:pic>
      <p:sp>
        <p:nvSpPr>
          <p:cNvPr id="8"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800" b="0" i="0" u="none" strike="noStrike" kern="0" cap="none" spc="0" normalizeH="0" baseline="0" noProof="0" dirty="0" smtClean="0">
                <a:ln>
                  <a:noFill/>
                </a:ln>
                <a:solidFill>
                  <a:schemeClr val="bg1"/>
                </a:solidFill>
                <a:effectLst/>
                <a:uLnTx/>
                <a:uFillTx/>
                <a:latin typeface="Calibri" pitchFamily="34" charset="0"/>
                <a:ea typeface="+mj-ea"/>
                <a:cs typeface="+mj-cs"/>
              </a:rPr>
              <a:t>Results</a:t>
            </a:r>
            <a:r>
              <a:rPr kumimoji="0" lang="en-GB" sz="3200" b="0"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endParaRP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6" name="Picture 4"/>
          <p:cNvPicPr>
            <a:picLocks noChangeAspect="1" noChangeArrowheads="1"/>
          </p:cNvPicPr>
          <p:nvPr/>
        </p:nvPicPr>
        <p:blipFill>
          <a:blip r:embed="rId3"/>
          <a:srcRect l="1543" r="2571" b="1169"/>
          <a:stretch>
            <a:fillRect/>
          </a:stretch>
        </p:blipFill>
        <p:spPr bwMode="auto">
          <a:xfrm>
            <a:off x="1428749" y="1214461"/>
            <a:ext cx="6204593" cy="5643539"/>
          </a:xfrm>
          <a:prstGeom prst="rect">
            <a:avLst/>
          </a:prstGeom>
          <a:noFill/>
          <a:ln w="9525">
            <a:noFill/>
            <a:miter lim="800000"/>
            <a:headEnd/>
            <a:tailEnd/>
          </a:ln>
        </p:spPr>
      </p:pic>
      <p:sp>
        <p:nvSpPr>
          <p:cNvPr id="8"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800" b="0" i="0" u="none" strike="noStrike" kern="0" cap="none" spc="0" normalizeH="0" baseline="0" noProof="0" dirty="0" smtClean="0">
                <a:ln>
                  <a:noFill/>
                </a:ln>
                <a:solidFill>
                  <a:schemeClr val="bg1"/>
                </a:solidFill>
                <a:effectLst/>
                <a:uLnTx/>
                <a:uFillTx/>
                <a:latin typeface="Calibri" pitchFamily="34" charset="0"/>
                <a:ea typeface="+mj-ea"/>
                <a:cs typeface="+mj-cs"/>
              </a:rPr>
              <a:t>Results</a:t>
            </a:r>
            <a:r>
              <a:rPr kumimoji="0" lang="en-GB" sz="3200" b="0"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endParaRPr>
          </a:p>
        </p:txBody>
      </p:sp>
      <p:sp>
        <p:nvSpPr>
          <p:cNvPr id="17410" name="Rectangle 2"/>
          <p:cNvSpPr>
            <a:spLocks noGrp="1" noChangeArrowheads="1"/>
          </p:cNvSpPr>
          <p:nvPr>
            <p:ph type="title"/>
          </p:nvPr>
        </p:nvSpPr>
        <p:spPr>
          <a:xfrm>
            <a:off x="-32" y="428612"/>
            <a:ext cx="8229600" cy="1143000"/>
          </a:xfrm>
        </p:spPr>
        <p:txBody>
          <a:bodyPr/>
          <a:lstStyle/>
          <a:p>
            <a:pPr algn="l" eaLnBrk="1" hangingPunct="1">
              <a:defRPr/>
            </a:pPr>
            <a:r>
              <a:rPr lang="en-GB" dirty="0" smtClean="0"/>
              <a:t>HLT Component Indexes: Modules</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3795" name="Picture 3"/>
          <p:cNvPicPr>
            <a:picLocks noGrp="1" noChangeAspect="1" noChangeArrowheads="1"/>
          </p:cNvPicPr>
          <p:nvPr>
            <p:ph idx="1"/>
          </p:nvPr>
        </p:nvPicPr>
        <p:blipFill>
          <a:blip r:embed="rId3"/>
          <a:srcRect/>
          <a:stretch>
            <a:fillRect/>
          </a:stretch>
        </p:blipFill>
        <p:spPr>
          <a:xfrm>
            <a:off x="857250" y="1166813"/>
            <a:ext cx="6394450" cy="5691187"/>
          </a:xfrm>
        </p:spPr>
      </p:pic>
      <p:sp>
        <p:nvSpPr>
          <p:cNvPr id="8"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800" b="0" i="0" u="none" strike="noStrike" kern="0" cap="none" spc="0" normalizeH="0" baseline="0" noProof="0" dirty="0" smtClean="0">
                <a:ln>
                  <a:noFill/>
                </a:ln>
                <a:solidFill>
                  <a:schemeClr val="bg1"/>
                </a:solidFill>
                <a:effectLst/>
                <a:uLnTx/>
                <a:uFillTx/>
                <a:latin typeface="Calibri" pitchFamily="34" charset="0"/>
                <a:ea typeface="+mj-ea"/>
                <a:cs typeface="+mj-cs"/>
              </a:rPr>
              <a:t>Results</a:t>
            </a:r>
            <a:r>
              <a:rPr kumimoji="0" lang="en-GB" sz="3200" b="0"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endParaRPr>
          </a:p>
        </p:txBody>
      </p:sp>
      <p:sp>
        <p:nvSpPr>
          <p:cNvPr id="17410" name="Rectangle 2"/>
          <p:cNvSpPr>
            <a:spLocks noGrp="1" noChangeArrowheads="1"/>
          </p:cNvSpPr>
          <p:nvPr>
            <p:ph type="title"/>
          </p:nvPr>
        </p:nvSpPr>
        <p:spPr>
          <a:xfrm>
            <a:off x="-32" y="428612"/>
            <a:ext cx="8229600" cy="1143000"/>
          </a:xfrm>
        </p:spPr>
        <p:txBody>
          <a:bodyPr/>
          <a:lstStyle/>
          <a:p>
            <a:pPr algn="l" eaLnBrk="1" hangingPunct="1">
              <a:defRPr/>
            </a:pPr>
            <a:r>
              <a:rPr lang="en-GB" dirty="0" smtClean="0"/>
              <a:t>HLT Component Indexes</a:t>
            </a: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32" y="428612"/>
            <a:ext cx="8229600" cy="1143000"/>
          </a:xfrm>
        </p:spPr>
        <p:txBody>
          <a:bodyPr/>
          <a:lstStyle/>
          <a:p>
            <a:pPr algn="l" eaLnBrk="1" hangingPunct="1">
              <a:defRPr/>
            </a:pPr>
            <a:r>
              <a:rPr lang="en-GB" dirty="0" smtClean="0">
                <a:sym typeface="Wingdings"/>
              </a:rPr>
              <a:t></a:t>
            </a:r>
            <a:r>
              <a:rPr lang="en-GB" dirty="0" smtClean="0"/>
              <a:t> </a:t>
            </a:r>
            <a:r>
              <a:rPr lang="en-GB" dirty="0" smtClean="0"/>
              <a:t>Questionnaire</a:t>
            </a:r>
          </a:p>
        </p:txBody>
      </p:sp>
      <p:sp>
        <p:nvSpPr>
          <p:cNvPr id="5"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2800" kern="0" dirty="0" smtClean="0">
                <a:solidFill>
                  <a:schemeClr val="bg1"/>
                </a:solidFill>
                <a:latin typeface="Calibri" pitchFamily="34" charset="0"/>
                <a:ea typeface="+mj-ea"/>
                <a:cs typeface="+mj-cs"/>
              </a:rPr>
              <a:t>Process</a:t>
            </a:r>
            <a:r>
              <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rPr>
              <a:t> </a:t>
            </a:r>
          </a:p>
        </p:txBody>
      </p:sp>
      <p:sp>
        <p:nvSpPr>
          <p:cNvPr id="7" name="Rectangle 3"/>
          <p:cNvSpPr>
            <a:spLocks noGrp="1" noChangeArrowheads="1"/>
          </p:cNvSpPr>
          <p:nvPr>
            <p:ph idx="1"/>
          </p:nvPr>
        </p:nvSpPr>
        <p:spPr>
          <a:xfrm>
            <a:off x="357158" y="2089174"/>
            <a:ext cx="8229600" cy="4768850"/>
          </a:xfrm>
        </p:spPr>
        <p:txBody>
          <a:bodyPr>
            <a:normAutofit/>
          </a:bodyPr>
          <a:lstStyle/>
          <a:p>
            <a:pPr>
              <a:lnSpc>
                <a:spcPct val="80000"/>
              </a:lnSpc>
            </a:pPr>
            <a:r>
              <a:rPr lang="en-ZA" sz="4000" b="1" dirty="0" smtClean="0">
                <a:solidFill>
                  <a:srgbClr val="0070C0"/>
                </a:solidFill>
              </a:rPr>
              <a:t>Outcomes:</a:t>
            </a:r>
            <a:endParaRPr lang="en-GB" sz="4000" b="1" dirty="0" smtClean="0">
              <a:solidFill>
                <a:srgbClr val="0070C0"/>
              </a:solidFill>
            </a:endParaRPr>
          </a:p>
          <a:p>
            <a:pPr lvl="1">
              <a:lnSpc>
                <a:spcPct val="80000"/>
              </a:lnSpc>
            </a:pPr>
            <a:r>
              <a:rPr lang="en-ZA" sz="3600" dirty="0" smtClean="0"/>
              <a:t>Various indexes</a:t>
            </a:r>
          </a:p>
          <a:p>
            <a:pPr lvl="1">
              <a:lnSpc>
                <a:spcPct val="80000"/>
              </a:lnSpc>
            </a:pPr>
            <a:r>
              <a:rPr lang="en-ZA" sz="3600" dirty="0" smtClean="0"/>
              <a:t>Gap analysis</a:t>
            </a:r>
            <a:endParaRPr lang="en-GB" sz="3600" dirty="0" smtClean="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71438" y="642918"/>
            <a:ext cx="8229600" cy="1143000"/>
          </a:xfrm>
        </p:spPr>
        <p:txBody>
          <a:bodyPr>
            <a:normAutofit fontScale="90000"/>
          </a:bodyPr>
          <a:lstStyle/>
          <a:p>
            <a:pPr algn="l" eaLnBrk="1" hangingPunct="1">
              <a:defRPr/>
            </a:pPr>
            <a:r>
              <a:rPr lang="en-GB" sz="4000" dirty="0" smtClean="0"/>
              <a:t>Gap Analysis </a:t>
            </a:r>
            <a:br>
              <a:rPr lang="en-GB" sz="4000" dirty="0" smtClean="0"/>
            </a:br>
            <a:r>
              <a:rPr lang="en-GB" sz="4000" dirty="0" smtClean="0"/>
              <a:t>(speech)</a:t>
            </a:r>
          </a:p>
        </p:txBody>
      </p:sp>
      <p:pic>
        <p:nvPicPr>
          <p:cNvPr id="37892" name="Picture 4"/>
          <p:cNvPicPr>
            <a:picLocks noChangeAspect="1" noChangeArrowheads="1"/>
          </p:cNvPicPr>
          <p:nvPr/>
        </p:nvPicPr>
        <p:blipFill>
          <a:blip r:embed="rId3"/>
          <a:srcRect/>
          <a:stretch>
            <a:fillRect/>
          </a:stretch>
        </p:blipFill>
        <p:spPr bwMode="auto">
          <a:xfrm>
            <a:off x="3400425" y="0"/>
            <a:ext cx="5743575" cy="6813550"/>
          </a:xfrm>
          <a:prstGeom prst="rect">
            <a:avLst/>
          </a:prstGeom>
          <a:noFill/>
          <a:ln w="9525">
            <a:noFill/>
            <a:miter lim="800000"/>
            <a:headEnd/>
            <a:tailEnd/>
          </a:ln>
        </p:spPr>
      </p:pic>
      <p:sp>
        <p:nvSpPr>
          <p:cNvPr id="12" name="Rectangle 3"/>
          <p:cNvSpPr txBox="1">
            <a:spLocks noChangeArrowheads="1"/>
          </p:cNvSpPr>
          <p:nvPr/>
        </p:nvSpPr>
        <p:spPr bwMode="auto">
          <a:xfrm>
            <a:off x="71438" y="2054247"/>
            <a:ext cx="8964612" cy="4518025"/>
          </a:xfrm>
          <a:prstGeom prst="rect">
            <a:avLst/>
          </a:prstGeom>
          <a:noFill/>
          <a:ln w="9525">
            <a:noFill/>
            <a:miter lim="800000"/>
            <a:headEnd/>
            <a:tailEnd/>
          </a:ln>
        </p:spPr>
        <p:txBody>
          <a:bodyPr/>
          <a:lstStyle/>
          <a:p>
            <a:pPr marL="342900" indent="-342900">
              <a:spcBef>
                <a:spcPct val="20000"/>
              </a:spcBef>
              <a:defRPr/>
            </a:pPr>
            <a:r>
              <a:rPr lang="en-GB" sz="2000" kern="0" dirty="0">
                <a:latin typeface="+mn-lt"/>
              </a:rPr>
              <a:t>     : Item exists, is accessible, </a:t>
            </a:r>
          </a:p>
          <a:p>
            <a:pPr marL="742950" lvl="1" indent="-285750">
              <a:spcBef>
                <a:spcPct val="20000"/>
              </a:spcBef>
              <a:defRPr/>
            </a:pPr>
            <a:r>
              <a:rPr lang="en-GB" sz="2000" kern="0" dirty="0">
                <a:latin typeface="+mn-lt"/>
              </a:rPr>
              <a:t>released &amp; of fairly </a:t>
            </a:r>
          </a:p>
          <a:p>
            <a:pPr marL="742950" lvl="1" indent="-285750">
              <a:spcBef>
                <a:spcPct val="20000"/>
              </a:spcBef>
              <a:defRPr/>
            </a:pPr>
            <a:r>
              <a:rPr lang="en-GB" sz="2000" kern="0" dirty="0">
                <a:latin typeface="+mn-lt"/>
              </a:rPr>
              <a:t>adequate quality </a:t>
            </a:r>
          </a:p>
          <a:p>
            <a:pPr marL="342900" indent="-342900">
              <a:spcBef>
                <a:spcPct val="20000"/>
              </a:spcBef>
              <a:defRPr/>
            </a:pPr>
            <a:r>
              <a:rPr lang="en-GB" sz="2000" kern="0" dirty="0">
                <a:latin typeface="+mn-lt"/>
              </a:rPr>
              <a:t>      : Item may exist but </a:t>
            </a:r>
          </a:p>
          <a:p>
            <a:pPr marL="342900" indent="-342900">
              <a:spcBef>
                <a:spcPct val="20000"/>
              </a:spcBef>
              <a:defRPr/>
            </a:pPr>
            <a:r>
              <a:rPr lang="en-GB" sz="2000" kern="0" dirty="0">
                <a:latin typeface="+mn-lt"/>
              </a:rPr>
              <a:t>	  available for restricted </a:t>
            </a:r>
          </a:p>
          <a:p>
            <a:pPr marL="342900" indent="-342900">
              <a:spcBef>
                <a:spcPct val="20000"/>
              </a:spcBef>
              <a:defRPr/>
            </a:pPr>
            <a:r>
              <a:rPr lang="en-GB" sz="2000" kern="0" dirty="0">
                <a:latin typeface="+mn-lt"/>
              </a:rPr>
              <a:t>	  use or not released/</a:t>
            </a:r>
          </a:p>
          <a:p>
            <a:pPr marL="342900" indent="-342900">
              <a:spcBef>
                <a:spcPct val="20000"/>
              </a:spcBef>
              <a:defRPr/>
            </a:pPr>
            <a:r>
              <a:rPr lang="en-GB" sz="2000" kern="0" dirty="0">
                <a:latin typeface="+mn-lt"/>
              </a:rPr>
              <a:t>	  </a:t>
            </a:r>
            <a:r>
              <a:rPr lang="en-GB" sz="2000" kern="0" dirty="0" smtClean="0">
                <a:latin typeface="+mn-lt"/>
              </a:rPr>
              <a:t>limited </a:t>
            </a:r>
            <a:r>
              <a:rPr lang="en-GB" sz="2000" kern="0" dirty="0">
                <a:latin typeface="+mn-lt"/>
              </a:rPr>
              <a:t>quality</a:t>
            </a:r>
          </a:p>
          <a:p>
            <a:pPr marL="342900" indent="-342900">
              <a:spcBef>
                <a:spcPct val="20000"/>
              </a:spcBef>
              <a:defRPr/>
            </a:pPr>
            <a:r>
              <a:rPr lang="en-GB" sz="2000" kern="0" dirty="0">
                <a:latin typeface="+mn-lt"/>
              </a:rPr>
              <a:t>     : Items do not exist</a:t>
            </a:r>
          </a:p>
          <a:p>
            <a:pPr marL="342900" indent="-342900">
              <a:spcBef>
                <a:spcPct val="20000"/>
              </a:spcBef>
              <a:defRPr/>
            </a:pPr>
            <a:r>
              <a:rPr lang="en-GB" sz="2000" kern="0" dirty="0">
                <a:latin typeface="+mn-lt"/>
              </a:rPr>
              <a:t>‘–’:  Category not </a:t>
            </a:r>
          </a:p>
          <a:p>
            <a:pPr marL="342900" indent="-342900">
              <a:spcBef>
                <a:spcPct val="20000"/>
              </a:spcBef>
              <a:defRPr/>
            </a:pPr>
            <a:r>
              <a:rPr lang="en-GB" sz="2000" kern="0" dirty="0">
                <a:latin typeface="+mn-lt"/>
              </a:rPr>
              <a:t>	  applicable to </a:t>
            </a:r>
          </a:p>
          <a:p>
            <a:pPr marL="342900" indent="-342900">
              <a:spcBef>
                <a:spcPct val="20000"/>
              </a:spcBef>
              <a:defRPr/>
            </a:pPr>
            <a:r>
              <a:rPr lang="en-GB" sz="2000" kern="0" dirty="0">
                <a:latin typeface="+mn-lt"/>
              </a:rPr>
              <a:t>        the language</a:t>
            </a:r>
          </a:p>
        </p:txBody>
      </p:sp>
      <p:sp>
        <p:nvSpPr>
          <p:cNvPr id="49157" name="Oval 5"/>
          <p:cNvSpPr>
            <a:spLocks noChangeArrowheads="1"/>
          </p:cNvSpPr>
          <p:nvPr/>
        </p:nvSpPr>
        <p:spPr bwMode="auto">
          <a:xfrm>
            <a:off x="142875" y="2143116"/>
            <a:ext cx="219075" cy="228600"/>
          </a:xfrm>
          <a:prstGeom prst="ellipse">
            <a:avLst/>
          </a:prstGeom>
          <a:solidFill>
            <a:srgbClr val="000000"/>
          </a:solidFill>
          <a:ln w="9525">
            <a:solidFill>
              <a:srgbClr val="000000"/>
            </a:solidFill>
            <a:round/>
            <a:headEnd/>
            <a:tailEnd/>
          </a:ln>
        </p:spPr>
        <p:txBody>
          <a:bodyPr/>
          <a:lstStyle/>
          <a:p>
            <a:endParaRPr lang="en-US"/>
          </a:p>
        </p:txBody>
      </p:sp>
      <p:sp>
        <p:nvSpPr>
          <p:cNvPr id="49158" name="Oval 6"/>
          <p:cNvSpPr>
            <a:spLocks noChangeArrowheads="1"/>
          </p:cNvSpPr>
          <p:nvPr/>
        </p:nvSpPr>
        <p:spPr bwMode="auto">
          <a:xfrm>
            <a:off x="142875" y="4710104"/>
            <a:ext cx="219075" cy="219075"/>
          </a:xfrm>
          <a:prstGeom prst="ellipse">
            <a:avLst/>
          </a:prstGeom>
          <a:solidFill>
            <a:srgbClr val="FFFFFF"/>
          </a:solidFill>
          <a:ln w="9525">
            <a:solidFill>
              <a:srgbClr val="000000"/>
            </a:solidFill>
            <a:round/>
            <a:headEnd/>
            <a:tailEnd/>
          </a:ln>
        </p:spPr>
        <p:txBody>
          <a:bodyPr/>
          <a:lstStyle/>
          <a:p>
            <a:endParaRPr lang="en-US"/>
          </a:p>
        </p:txBody>
      </p:sp>
      <p:grpSp>
        <p:nvGrpSpPr>
          <p:cNvPr id="49159" name="Group 7"/>
          <p:cNvGrpSpPr>
            <a:grpSpLocks/>
          </p:cNvGrpSpPr>
          <p:nvPr/>
        </p:nvGrpSpPr>
        <p:grpSpPr bwMode="auto">
          <a:xfrm>
            <a:off x="142875" y="3214679"/>
            <a:ext cx="257175" cy="247650"/>
            <a:chOff x="2157" y="4680"/>
            <a:chExt cx="723" cy="720"/>
          </a:xfrm>
        </p:grpSpPr>
        <p:sp>
          <p:nvSpPr>
            <p:cNvPr id="49160" name="Oval 8"/>
            <p:cNvSpPr>
              <a:spLocks noChangeArrowheads="1"/>
            </p:cNvSpPr>
            <p:nvPr/>
          </p:nvSpPr>
          <p:spPr bwMode="auto">
            <a:xfrm rot="10800000">
              <a:off x="2157" y="4680"/>
              <a:ext cx="720" cy="720"/>
            </a:xfrm>
            <a:prstGeom prst="ellipse">
              <a:avLst/>
            </a:prstGeom>
            <a:solidFill>
              <a:srgbClr val="000000"/>
            </a:solidFill>
            <a:ln w="9525">
              <a:solidFill>
                <a:srgbClr val="000000"/>
              </a:solidFill>
              <a:prstDash val="sysDot"/>
              <a:round/>
              <a:headEnd/>
              <a:tailEnd/>
            </a:ln>
          </p:spPr>
          <p:txBody>
            <a:bodyPr/>
            <a:lstStyle/>
            <a:p>
              <a:endParaRPr lang="en-US"/>
            </a:p>
          </p:txBody>
        </p:sp>
        <p:sp>
          <p:nvSpPr>
            <p:cNvPr id="49161" name="AutoShape 9"/>
            <p:cNvSpPr>
              <a:spLocks noChangeArrowheads="1"/>
            </p:cNvSpPr>
            <p:nvPr/>
          </p:nvSpPr>
          <p:spPr bwMode="auto">
            <a:xfrm rot="5400000">
              <a:off x="2340" y="4500"/>
              <a:ext cx="360" cy="720"/>
            </a:xfrm>
            <a:prstGeom prst="moon">
              <a:avLst>
                <a:gd name="adj" fmla="val 87500"/>
              </a:avLst>
            </a:prstGeom>
            <a:solidFill>
              <a:srgbClr val="FFFFFF"/>
            </a:solidFill>
            <a:ln w="9525" algn="ctr">
              <a:solidFill>
                <a:srgbClr val="000000"/>
              </a:solidFill>
              <a:miter lim="800000"/>
              <a:headEnd/>
              <a:tailEnd/>
            </a:ln>
          </p:spPr>
          <p:txBody>
            <a:bodyPr/>
            <a:lstStyle/>
            <a:p>
              <a:endParaRPr lang="en-US"/>
            </a:p>
          </p:txBody>
        </p:sp>
      </p:grpSp>
      <p:sp>
        <p:nvSpPr>
          <p:cNvPr id="11"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800" b="0" i="0" u="none" strike="noStrike" kern="0" cap="none" spc="0" normalizeH="0" baseline="0" noProof="0" dirty="0" smtClean="0">
                <a:ln>
                  <a:noFill/>
                </a:ln>
                <a:solidFill>
                  <a:schemeClr val="bg1"/>
                </a:solidFill>
                <a:effectLst/>
                <a:uLnTx/>
                <a:uFillTx/>
                <a:latin typeface="Calibri" pitchFamily="34" charset="0"/>
                <a:ea typeface="+mj-ea"/>
                <a:cs typeface="+mj-cs"/>
              </a:rPr>
              <a:t>Results</a:t>
            </a:r>
            <a:r>
              <a:rPr kumimoji="0" lang="en-GB" sz="28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rPr>
              <a:t> </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32" y="428612"/>
            <a:ext cx="8229600" cy="1143000"/>
          </a:xfrm>
        </p:spPr>
        <p:txBody>
          <a:bodyPr/>
          <a:lstStyle/>
          <a:p>
            <a:pPr algn="l" eaLnBrk="1" hangingPunct="1">
              <a:defRPr/>
            </a:pPr>
            <a:r>
              <a:rPr lang="en-GB" dirty="0" smtClean="0">
                <a:sym typeface="Wingdings"/>
              </a:rPr>
              <a:t></a:t>
            </a:r>
            <a:r>
              <a:rPr lang="en-GB" dirty="0" smtClean="0"/>
              <a:t> </a:t>
            </a:r>
            <a:r>
              <a:rPr lang="en-GB" dirty="0" smtClean="0"/>
              <a:t>Questionnaire</a:t>
            </a:r>
          </a:p>
        </p:txBody>
      </p:sp>
      <p:sp>
        <p:nvSpPr>
          <p:cNvPr id="5"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2800" kern="0" dirty="0" smtClean="0">
                <a:solidFill>
                  <a:schemeClr val="bg1"/>
                </a:solidFill>
                <a:latin typeface="Calibri" pitchFamily="34" charset="0"/>
                <a:ea typeface="+mj-ea"/>
                <a:cs typeface="+mj-cs"/>
              </a:rPr>
              <a:t>Process</a:t>
            </a:r>
            <a:r>
              <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rPr>
              <a:t> </a:t>
            </a:r>
          </a:p>
        </p:txBody>
      </p:sp>
      <p:sp>
        <p:nvSpPr>
          <p:cNvPr id="7" name="Rectangle 3"/>
          <p:cNvSpPr>
            <a:spLocks noGrp="1" noChangeArrowheads="1"/>
          </p:cNvSpPr>
          <p:nvPr>
            <p:ph idx="1"/>
          </p:nvPr>
        </p:nvSpPr>
        <p:spPr>
          <a:xfrm>
            <a:off x="357158" y="2089174"/>
            <a:ext cx="8229600" cy="4768850"/>
          </a:xfrm>
        </p:spPr>
        <p:txBody>
          <a:bodyPr>
            <a:normAutofit/>
          </a:bodyPr>
          <a:lstStyle/>
          <a:p>
            <a:pPr>
              <a:lnSpc>
                <a:spcPct val="80000"/>
              </a:lnSpc>
            </a:pPr>
            <a:r>
              <a:rPr lang="en-ZA" sz="4000" b="1" dirty="0" smtClean="0">
                <a:solidFill>
                  <a:srgbClr val="0070C0"/>
                </a:solidFill>
              </a:rPr>
              <a:t>Outcomes:</a:t>
            </a:r>
            <a:endParaRPr lang="en-GB" sz="4000" b="1" dirty="0" smtClean="0">
              <a:solidFill>
                <a:srgbClr val="0070C0"/>
              </a:solidFill>
            </a:endParaRPr>
          </a:p>
          <a:p>
            <a:pPr lvl="1">
              <a:lnSpc>
                <a:spcPct val="80000"/>
              </a:lnSpc>
            </a:pPr>
            <a:r>
              <a:rPr lang="en-ZA" sz="3600" dirty="0" smtClean="0"/>
              <a:t>Various indexes</a:t>
            </a:r>
          </a:p>
          <a:p>
            <a:pPr lvl="1">
              <a:lnSpc>
                <a:spcPct val="80000"/>
              </a:lnSpc>
            </a:pPr>
            <a:r>
              <a:rPr lang="en-ZA" sz="3600" dirty="0" smtClean="0"/>
              <a:t>Gap analysis</a:t>
            </a:r>
          </a:p>
          <a:p>
            <a:pPr lvl="1">
              <a:lnSpc>
                <a:spcPct val="80000"/>
              </a:lnSpc>
            </a:pPr>
            <a:r>
              <a:rPr lang="en-ZA" sz="3600" dirty="0" smtClean="0"/>
              <a:t>Detailed inventory</a:t>
            </a:r>
          </a:p>
          <a:p>
            <a:pPr lvl="2">
              <a:lnSpc>
                <a:spcPct val="80000"/>
              </a:lnSpc>
            </a:pPr>
            <a:r>
              <a:rPr lang="en-US" sz="3200" dirty="0" err="1" smtClean="0"/>
              <a:t>SAHLTA</a:t>
            </a:r>
            <a:r>
              <a:rPr lang="en-US" sz="3200" dirty="0" smtClean="0"/>
              <a:t> </a:t>
            </a:r>
            <a:r>
              <a:rPr lang="en-US" sz="3200" dirty="0" smtClean="0"/>
              <a:t>online database of </a:t>
            </a:r>
            <a:r>
              <a:rPr lang="en-US" sz="3200" dirty="0" err="1" smtClean="0"/>
              <a:t>LRs</a:t>
            </a:r>
            <a:r>
              <a:rPr lang="en-US" sz="3200" dirty="0" smtClean="0"/>
              <a:t> and applications (alpha)</a:t>
            </a:r>
          </a:p>
          <a:p>
            <a:pPr lvl="2">
              <a:lnSpc>
                <a:spcPct val="80000"/>
              </a:lnSpc>
              <a:buNone/>
            </a:pPr>
            <a:r>
              <a:rPr lang="en-US" sz="3200" b="1" dirty="0" smtClean="0">
                <a:solidFill>
                  <a:srgbClr val="FF0000"/>
                </a:solidFill>
              </a:rPr>
              <a:t>   </a:t>
            </a:r>
          </a:p>
          <a:p>
            <a:pPr lvl="2">
              <a:lnSpc>
                <a:spcPct val="80000"/>
              </a:lnSpc>
              <a:buNone/>
            </a:pPr>
            <a:r>
              <a:rPr lang="en-US" sz="3200" b="1" dirty="0" smtClean="0">
                <a:solidFill>
                  <a:srgbClr val="FF0000"/>
                </a:solidFill>
              </a:rPr>
              <a:t> </a:t>
            </a:r>
            <a:r>
              <a:rPr lang="en-US" sz="3200" b="1" dirty="0" smtClean="0">
                <a:solidFill>
                  <a:srgbClr val="FF0000"/>
                </a:solidFill>
              </a:rPr>
              <a:t>  www.meraka.org.za/nhnaudit</a:t>
            </a:r>
            <a:endParaRPr lang="en-GB" sz="3200" b="1" dirty="0" smtClean="0">
              <a:solidFill>
                <a:srgbClr val="FF0000"/>
              </a:solidFill>
            </a:endParaRPr>
          </a:p>
          <a:p>
            <a:pPr lvl="2">
              <a:lnSpc>
                <a:spcPct val="80000"/>
              </a:lnSpc>
              <a:buNone/>
            </a:pPr>
            <a:endParaRPr lang="en-GB" sz="3200" dirty="0" smtClean="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428612"/>
            <a:ext cx="8229600" cy="1143000"/>
          </a:xfrm>
        </p:spPr>
        <p:txBody>
          <a:bodyPr/>
          <a:lstStyle/>
          <a:p>
            <a:pPr algn="l" eaLnBrk="1" hangingPunct="1">
              <a:defRPr/>
            </a:pPr>
            <a:r>
              <a:rPr lang="en-GB" dirty="0" smtClean="0"/>
              <a:t>SAHLTA Outcomes  </a:t>
            </a:r>
          </a:p>
        </p:txBody>
      </p:sp>
      <p:sp>
        <p:nvSpPr>
          <p:cNvPr id="4"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800" b="0" i="0" u="none" strike="noStrike" kern="0" cap="none" spc="0" normalizeH="0" baseline="0" noProof="0" dirty="0" smtClean="0">
                <a:ln>
                  <a:noFill/>
                </a:ln>
                <a:solidFill>
                  <a:schemeClr val="bg1"/>
                </a:solidFill>
                <a:effectLst/>
                <a:uLnTx/>
                <a:uFillTx/>
                <a:latin typeface="Calibri" pitchFamily="34" charset="0"/>
                <a:ea typeface="+mj-ea"/>
                <a:cs typeface="+mj-cs"/>
              </a:rPr>
              <a:t>Results</a:t>
            </a:r>
            <a:r>
              <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rPr>
              <a:t> </a:t>
            </a:r>
          </a:p>
        </p:txBody>
      </p:sp>
      <p:pic>
        <p:nvPicPr>
          <p:cNvPr id="5" name="Picture 4" descr="NHN audit front-end screen shot.JPG"/>
          <p:cNvPicPr>
            <a:picLocks noChangeAspect="1"/>
          </p:cNvPicPr>
          <p:nvPr/>
        </p:nvPicPr>
        <p:blipFill>
          <a:blip r:embed="rId3"/>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71438" y="500063"/>
            <a:ext cx="8229600" cy="1143000"/>
          </a:xfrm>
        </p:spPr>
        <p:txBody>
          <a:bodyPr>
            <a:normAutofit fontScale="90000"/>
          </a:bodyPr>
          <a:lstStyle/>
          <a:p>
            <a:pPr algn="l" eaLnBrk="1" hangingPunct="1">
              <a:defRPr/>
            </a:pPr>
            <a:r>
              <a:rPr lang="en-GB" sz="3800" dirty="0" smtClean="0"/>
              <a:t>HLT Detailed </a:t>
            </a:r>
            <a:br>
              <a:rPr lang="en-GB" sz="3800" dirty="0" smtClean="0"/>
            </a:br>
            <a:r>
              <a:rPr lang="en-GB" sz="3800" dirty="0" smtClean="0"/>
              <a:t>Inventory</a:t>
            </a:r>
            <a:r>
              <a:rPr lang="en-GB" sz="3900" dirty="0" smtClean="0"/>
              <a:t> </a:t>
            </a:r>
          </a:p>
        </p:txBody>
      </p:sp>
      <p:sp>
        <p:nvSpPr>
          <p:cNvPr id="44034" name="Rectangle 3"/>
          <p:cNvSpPr>
            <a:spLocks noGrp="1" noChangeArrowheads="1"/>
          </p:cNvSpPr>
          <p:nvPr>
            <p:ph type="body" idx="1"/>
          </p:nvPr>
        </p:nvSpPr>
        <p:spPr>
          <a:xfrm>
            <a:off x="71438" y="1768475"/>
            <a:ext cx="8964612" cy="4518025"/>
          </a:xfrm>
        </p:spPr>
        <p:txBody>
          <a:bodyPr/>
          <a:lstStyle/>
          <a:p>
            <a:pPr eaLnBrk="1" hangingPunct="1">
              <a:buFontTx/>
              <a:buNone/>
            </a:pPr>
            <a:r>
              <a:rPr lang="en-GB" sz="2000" dirty="0" smtClean="0"/>
              <a:t>     : Item exists, is accessible, </a:t>
            </a:r>
          </a:p>
          <a:p>
            <a:pPr eaLnBrk="1" hangingPunct="1">
              <a:buFontTx/>
              <a:buNone/>
            </a:pPr>
            <a:r>
              <a:rPr lang="en-GB" sz="2000" dirty="0" smtClean="0"/>
              <a:t>        released &amp; of fairly </a:t>
            </a:r>
          </a:p>
          <a:p>
            <a:pPr lvl="1" eaLnBrk="1" hangingPunct="1">
              <a:buFontTx/>
              <a:buNone/>
            </a:pPr>
            <a:r>
              <a:rPr lang="en-GB" sz="2000" dirty="0" smtClean="0"/>
              <a:t>adequate quality </a:t>
            </a:r>
          </a:p>
          <a:p>
            <a:pPr eaLnBrk="1" hangingPunct="1">
              <a:buFontTx/>
              <a:buNone/>
            </a:pPr>
            <a:r>
              <a:rPr lang="en-GB" sz="2000" dirty="0" smtClean="0"/>
              <a:t>      : Item may exist but </a:t>
            </a:r>
          </a:p>
          <a:p>
            <a:pPr eaLnBrk="1" hangingPunct="1">
              <a:buFontTx/>
              <a:buNone/>
            </a:pPr>
            <a:r>
              <a:rPr lang="en-GB" sz="2000" dirty="0" smtClean="0"/>
              <a:t>	available for restricted use </a:t>
            </a:r>
          </a:p>
          <a:p>
            <a:pPr eaLnBrk="1" hangingPunct="1">
              <a:buFontTx/>
              <a:buNone/>
            </a:pPr>
            <a:r>
              <a:rPr lang="en-GB" sz="2000" dirty="0" smtClean="0"/>
              <a:t>	not released/limited quality</a:t>
            </a:r>
          </a:p>
          <a:p>
            <a:pPr eaLnBrk="1" hangingPunct="1">
              <a:buFontTx/>
              <a:buNone/>
            </a:pPr>
            <a:r>
              <a:rPr lang="en-GB" sz="2000" dirty="0" smtClean="0"/>
              <a:t>    : Items do not exist</a:t>
            </a:r>
          </a:p>
          <a:p>
            <a:pPr eaLnBrk="1" hangingPunct="1">
              <a:buFontTx/>
              <a:buNone/>
            </a:pPr>
            <a:r>
              <a:rPr lang="en-GB" sz="2000" dirty="0" smtClean="0"/>
              <a:t>‘–’: Category is not </a:t>
            </a:r>
          </a:p>
          <a:p>
            <a:pPr eaLnBrk="1" hangingPunct="1">
              <a:buFontTx/>
              <a:buNone/>
            </a:pPr>
            <a:r>
              <a:rPr lang="en-GB" sz="2000" dirty="0" smtClean="0"/>
              <a:t>	applicable to the language</a:t>
            </a:r>
          </a:p>
        </p:txBody>
      </p:sp>
      <p:sp>
        <p:nvSpPr>
          <p:cNvPr id="44036" name="Oval 5"/>
          <p:cNvSpPr>
            <a:spLocks noChangeArrowheads="1"/>
          </p:cNvSpPr>
          <p:nvPr/>
        </p:nvSpPr>
        <p:spPr bwMode="auto">
          <a:xfrm>
            <a:off x="142875" y="1857375"/>
            <a:ext cx="219075" cy="228600"/>
          </a:xfrm>
          <a:prstGeom prst="ellipse">
            <a:avLst/>
          </a:prstGeom>
          <a:solidFill>
            <a:srgbClr val="000000"/>
          </a:solidFill>
          <a:ln w="9525">
            <a:solidFill>
              <a:srgbClr val="000000"/>
            </a:solidFill>
            <a:round/>
            <a:headEnd/>
            <a:tailEnd/>
          </a:ln>
        </p:spPr>
        <p:txBody>
          <a:bodyPr/>
          <a:lstStyle/>
          <a:p>
            <a:endParaRPr lang="en-US"/>
          </a:p>
        </p:txBody>
      </p:sp>
      <p:sp>
        <p:nvSpPr>
          <p:cNvPr id="44037" name="Oval 6"/>
          <p:cNvSpPr>
            <a:spLocks noChangeArrowheads="1"/>
          </p:cNvSpPr>
          <p:nvPr/>
        </p:nvSpPr>
        <p:spPr bwMode="auto">
          <a:xfrm>
            <a:off x="138113" y="4067175"/>
            <a:ext cx="219075" cy="219075"/>
          </a:xfrm>
          <a:prstGeom prst="ellipse">
            <a:avLst/>
          </a:prstGeom>
          <a:solidFill>
            <a:srgbClr val="FFFFFF"/>
          </a:solidFill>
          <a:ln w="9525">
            <a:solidFill>
              <a:srgbClr val="000000"/>
            </a:solidFill>
            <a:round/>
            <a:headEnd/>
            <a:tailEnd/>
          </a:ln>
        </p:spPr>
        <p:txBody>
          <a:bodyPr/>
          <a:lstStyle/>
          <a:p>
            <a:endParaRPr lang="en-US"/>
          </a:p>
        </p:txBody>
      </p:sp>
      <p:grpSp>
        <p:nvGrpSpPr>
          <p:cNvPr id="2" name="Group 7"/>
          <p:cNvGrpSpPr>
            <a:grpSpLocks/>
          </p:cNvGrpSpPr>
          <p:nvPr/>
        </p:nvGrpSpPr>
        <p:grpSpPr bwMode="auto">
          <a:xfrm>
            <a:off x="142875" y="2928938"/>
            <a:ext cx="257175" cy="247650"/>
            <a:chOff x="2157" y="4680"/>
            <a:chExt cx="723" cy="720"/>
          </a:xfrm>
        </p:grpSpPr>
        <p:sp>
          <p:nvSpPr>
            <p:cNvPr id="44042" name="Oval 8"/>
            <p:cNvSpPr>
              <a:spLocks noChangeArrowheads="1"/>
            </p:cNvSpPr>
            <p:nvPr/>
          </p:nvSpPr>
          <p:spPr bwMode="auto">
            <a:xfrm rot="10800000">
              <a:off x="2157" y="4680"/>
              <a:ext cx="720" cy="720"/>
            </a:xfrm>
            <a:prstGeom prst="ellipse">
              <a:avLst/>
            </a:prstGeom>
            <a:solidFill>
              <a:srgbClr val="000000"/>
            </a:solidFill>
            <a:ln w="9525">
              <a:solidFill>
                <a:srgbClr val="000000"/>
              </a:solidFill>
              <a:prstDash val="sysDot"/>
              <a:round/>
              <a:headEnd/>
              <a:tailEnd/>
            </a:ln>
          </p:spPr>
          <p:txBody>
            <a:bodyPr/>
            <a:lstStyle/>
            <a:p>
              <a:endParaRPr lang="en-US"/>
            </a:p>
          </p:txBody>
        </p:sp>
        <p:sp>
          <p:nvSpPr>
            <p:cNvPr id="44043" name="AutoShape 9"/>
            <p:cNvSpPr>
              <a:spLocks noChangeArrowheads="1"/>
            </p:cNvSpPr>
            <p:nvPr/>
          </p:nvSpPr>
          <p:spPr bwMode="auto">
            <a:xfrm rot="5400000">
              <a:off x="2340" y="4500"/>
              <a:ext cx="360" cy="720"/>
            </a:xfrm>
            <a:prstGeom prst="moon">
              <a:avLst>
                <a:gd name="adj" fmla="val 87500"/>
              </a:avLst>
            </a:prstGeom>
            <a:solidFill>
              <a:srgbClr val="FFFFFF"/>
            </a:solidFill>
            <a:ln w="9525" algn="ctr">
              <a:solidFill>
                <a:srgbClr val="000000"/>
              </a:solidFill>
              <a:miter lim="800000"/>
              <a:headEnd/>
              <a:tailEnd/>
            </a:ln>
          </p:spPr>
          <p:txBody>
            <a:bodyPr/>
            <a:lstStyle/>
            <a:p>
              <a:endParaRPr lang="en-US"/>
            </a:p>
          </p:txBody>
        </p:sp>
      </p:grpSp>
      <p:sp>
        <p:nvSpPr>
          <p:cNvPr id="13"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800" b="0" i="0" u="none" strike="noStrike" kern="0" cap="none" spc="0" normalizeH="0" baseline="0" noProof="0" dirty="0" smtClean="0">
                <a:ln>
                  <a:noFill/>
                </a:ln>
                <a:solidFill>
                  <a:schemeClr val="bg1"/>
                </a:solidFill>
                <a:effectLst/>
                <a:uLnTx/>
                <a:uFillTx/>
                <a:latin typeface="Calibri" pitchFamily="34" charset="0"/>
                <a:ea typeface="+mj-ea"/>
                <a:cs typeface="+mj-cs"/>
              </a:rPr>
              <a:t>Results</a:t>
            </a:r>
            <a:r>
              <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rPr>
              <a:t> </a:t>
            </a:r>
          </a:p>
        </p:txBody>
      </p:sp>
      <p:pic>
        <p:nvPicPr>
          <p:cNvPr id="2050" name="Picture 2"/>
          <p:cNvPicPr>
            <a:picLocks noChangeAspect="1" noChangeArrowheads="1"/>
          </p:cNvPicPr>
          <p:nvPr/>
        </p:nvPicPr>
        <p:blipFill>
          <a:blip r:embed="rId2"/>
          <a:srcRect/>
          <a:stretch>
            <a:fillRect/>
          </a:stretch>
        </p:blipFill>
        <p:spPr bwMode="auto">
          <a:xfrm>
            <a:off x="7610468" y="5934070"/>
            <a:ext cx="1533532" cy="923930"/>
          </a:xfrm>
          <a:prstGeom prst="rect">
            <a:avLst/>
          </a:prstGeom>
          <a:noFill/>
          <a:ln w="9525">
            <a:noFill/>
            <a:miter lim="800000"/>
            <a:headEnd/>
            <a:tailEnd/>
          </a:ln>
        </p:spPr>
      </p:pic>
      <p:pic>
        <p:nvPicPr>
          <p:cNvPr id="32780" name="Picture 12"/>
          <p:cNvPicPr>
            <a:picLocks noChangeAspect="1" noChangeArrowheads="1"/>
          </p:cNvPicPr>
          <p:nvPr/>
        </p:nvPicPr>
        <p:blipFill>
          <a:blip r:embed="rId3"/>
          <a:srcRect/>
          <a:stretch>
            <a:fillRect/>
          </a:stretch>
        </p:blipFill>
        <p:spPr bwMode="auto">
          <a:xfrm>
            <a:off x="4259092" y="0"/>
            <a:ext cx="4888081"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32" y="428612"/>
            <a:ext cx="8229600" cy="1143000"/>
          </a:xfrm>
        </p:spPr>
        <p:txBody>
          <a:bodyPr/>
          <a:lstStyle/>
          <a:p>
            <a:pPr algn="l" eaLnBrk="1" hangingPunct="1">
              <a:defRPr/>
            </a:pPr>
            <a:r>
              <a:rPr lang="en-GB" dirty="0" smtClean="0"/>
              <a:t>Lessons to learn</a:t>
            </a:r>
            <a:endParaRPr lang="en-GB" dirty="0" smtClean="0"/>
          </a:p>
        </p:txBody>
      </p:sp>
      <p:sp>
        <p:nvSpPr>
          <p:cNvPr id="53250" name="Rectangle 3"/>
          <p:cNvSpPr>
            <a:spLocks noGrp="1" noChangeArrowheads="1"/>
          </p:cNvSpPr>
          <p:nvPr>
            <p:ph idx="1"/>
          </p:nvPr>
        </p:nvSpPr>
        <p:spPr>
          <a:xfrm>
            <a:off x="457200" y="1814537"/>
            <a:ext cx="8229600" cy="5043487"/>
          </a:xfrm>
        </p:spPr>
        <p:txBody>
          <a:bodyPr>
            <a:normAutofit/>
          </a:bodyPr>
          <a:lstStyle/>
          <a:p>
            <a:r>
              <a:rPr lang="en-ZA" dirty="0" smtClean="0"/>
              <a:t>Optimise </a:t>
            </a:r>
            <a:r>
              <a:rPr lang="en-ZA" dirty="0" smtClean="0"/>
              <a:t>data collection</a:t>
            </a:r>
          </a:p>
          <a:p>
            <a:pPr lvl="1">
              <a:lnSpc>
                <a:spcPct val="90000"/>
              </a:lnSpc>
            </a:pPr>
            <a:r>
              <a:rPr lang="en-ZA" sz="2600" dirty="0" smtClean="0"/>
              <a:t>Questionnaire should be simple</a:t>
            </a:r>
          </a:p>
          <a:p>
            <a:pPr lvl="1">
              <a:lnSpc>
                <a:spcPct val="90000"/>
              </a:lnSpc>
            </a:pPr>
            <a:r>
              <a:rPr lang="en-ZA" sz="2600" dirty="0" smtClean="0"/>
              <a:t>Portable, online format</a:t>
            </a:r>
          </a:p>
          <a:p>
            <a:pPr lvl="2">
              <a:lnSpc>
                <a:spcPct val="90000"/>
              </a:lnSpc>
            </a:pPr>
            <a:r>
              <a:rPr lang="en-ZA" sz="2200" dirty="0" smtClean="0"/>
              <a:t>Not </a:t>
            </a:r>
            <a:r>
              <a:rPr lang="en-ZA" sz="2200" dirty="0" smtClean="0"/>
              <a:t>a complex </a:t>
            </a:r>
            <a:r>
              <a:rPr lang="en-ZA" sz="2200" dirty="0" err="1" smtClean="0"/>
              <a:t>xls</a:t>
            </a:r>
            <a:r>
              <a:rPr lang="en-ZA" sz="2200" dirty="0" smtClean="0"/>
              <a:t> like ours</a:t>
            </a:r>
          </a:p>
          <a:p>
            <a:pPr lvl="1">
              <a:lnSpc>
                <a:spcPct val="90000"/>
              </a:lnSpc>
            </a:pPr>
            <a:r>
              <a:rPr lang="en-ZA" sz="2600" dirty="0" smtClean="0"/>
              <a:t>Guided </a:t>
            </a:r>
            <a:r>
              <a:rPr lang="en-ZA" sz="2600" dirty="0" smtClean="0"/>
              <a:t>(hand-held) fill-out with fieldworkers might be better, but expensive</a:t>
            </a:r>
          </a:p>
          <a:p>
            <a:pPr lvl="1">
              <a:lnSpc>
                <a:spcPct val="90000"/>
              </a:lnSpc>
            </a:pPr>
            <a:r>
              <a:rPr lang="en-ZA" sz="2600" dirty="0" smtClean="0"/>
              <a:t>Pay the </a:t>
            </a:r>
            <a:r>
              <a:rPr lang="en-ZA" sz="2600" dirty="0" smtClean="0"/>
              <a:t>respondents (?)</a:t>
            </a:r>
            <a:endParaRPr lang="en-ZA" sz="2600" dirty="0" smtClean="0"/>
          </a:p>
        </p:txBody>
      </p:sp>
      <p:sp>
        <p:nvSpPr>
          <p:cNvPr id="4"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800" b="0" i="0" u="none" strike="noStrike" kern="0" cap="none" spc="0" normalizeH="0" baseline="0" noProof="0" dirty="0" smtClean="0">
                <a:ln>
                  <a:noFill/>
                </a:ln>
                <a:solidFill>
                  <a:schemeClr val="bg1"/>
                </a:solidFill>
                <a:effectLst/>
                <a:uLnTx/>
                <a:uFillTx/>
                <a:latin typeface="Calibri" pitchFamily="34" charset="0"/>
                <a:ea typeface="+mj-ea"/>
                <a:cs typeface="+mj-cs"/>
              </a:rPr>
              <a:t>Conclusion</a:t>
            </a:r>
            <a:endPar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32" y="428612"/>
            <a:ext cx="8229600" cy="1143000"/>
          </a:xfrm>
        </p:spPr>
        <p:txBody>
          <a:bodyPr/>
          <a:lstStyle/>
          <a:p>
            <a:pPr algn="l" eaLnBrk="1" hangingPunct="1">
              <a:defRPr/>
            </a:pPr>
            <a:r>
              <a:rPr lang="en-GB" dirty="0" smtClean="0"/>
              <a:t>Lessons to learn</a:t>
            </a:r>
            <a:endParaRPr lang="en-GB" dirty="0" smtClean="0"/>
          </a:p>
        </p:txBody>
      </p:sp>
      <p:sp>
        <p:nvSpPr>
          <p:cNvPr id="53250" name="Rectangle 3"/>
          <p:cNvSpPr>
            <a:spLocks noGrp="1" noChangeArrowheads="1"/>
          </p:cNvSpPr>
          <p:nvPr>
            <p:ph idx="1"/>
          </p:nvPr>
        </p:nvSpPr>
        <p:spPr>
          <a:xfrm>
            <a:off x="457200" y="1814537"/>
            <a:ext cx="8229600" cy="5043487"/>
          </a:xfrm>
        </p:spPr>
        <p:txBody>
          <a:bodyPr>
            <a:normAutofit/>
          </a:bodyPr>
          <a:lstStyle/>
          <a:p>
            <a:r>
              <a:rPr lang="en-ZA" dirty="0" smtClean="0"/>
              <a:t>Follow bottom-up approach </a:t>
            </a:r>
            <a:endParaRPr lang="en-ZA" dirty="0" smtClean="0"/>
          </a:p>
          <a:p>
            <a:pPr lvl="1"/>
            <a:r>
              <a:rPr lang="en-ZA" dirty="0" smtClean="0"/>
              <a:t>Get buy-in from community</a:t>
            </a:r>
          </a:p>
          <a:p>
            <a:pPr lvl="2"/>
            <a:r>
              <a:rPr lang="en-ZA" dirty="0" err="1" smtClean="0"/>
              <a:t>HLT</a:t>
            </a:r>
            <a:r>
              <a:rPr lang="en-ZA" dirty="0" smtClean="0"/>
              <a:t> </a:t>
            </a:r>
            <a:r>
              <a:rPr lang="en-ZA" dirty="0" smtClean="0"/>
              <a:t>community must express the need and understand the benefit of the process</a:t>
            </a:r>
          </a:p>
          <a:p>
            <a:pPr lvl="1">
              <a:lnSpc>
                <a:spcPct val="90000"/>
              </a:lnSpc>
            </a:pPr>
            <a:r>
              <a:rPr lang="en-ZA" dirty="0" smtClean="0"/>
              <a:t>Make info available to community</a:t>
            </a:r>
          </a:p>
          <a:p>
            <a:endParaRPr lang="en-ZA" dirty="0" smtClean="0"/>
          </a:p>
          <a:p>
            <a:r>
              <a:rPr lang="en-ZA" dirty="0" smtClean="0"/>
              <a:t>Repeat the process</a:t>
            </a:r>
          </a:p>
          <a:p>
            <a:pPr lvl="1"/>
            <a:r>
              <a:rPr lang="en-ZA" dirty="0" smtClean="0"/>
              <a:t>Should </a:t>
            </a:r>
            <a:r>
              <a:rPr lang="en-ZA" dirty="0" smtClean="0"/>
              <a:t>be updated regularly, organically, bottom-up</a:t>
            </a:r>
            <a:endParaRPr lang="en-GB" dirty="0" smtClean="0"/>
          </a:p>
          <a:p>
            <a:pPr lvl="1">
              <a:lnSpc>
                <a:spcPct val="90000"/>
              </a:lnSpc>
            </a:pPr>
            <a:endParaRPr lang="en-US" sz="2600" dirty="0" smtClean="0"/>
          </a:p>
        </p:txBody>
      </p:sp>
      <p:sp>
        <p:nvSpPr>
          <p:cNvPr id="4"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800" b="0" i="0" u="none" strike="noStrike" kern="0" cap="none" spc="0" normalizeH="0" baseline="0" noProof="0" dirty="0" smtClean="0">
                <a:ln>
                  <a:noFill/>
                </a:ln>
                <a:solidFill>
                  <a:schemeClr val="bg1"/>
                </a:solidFill>
                <a:effectLst/>
                <a:uLnTx/>
                <a:uFillTx/>
                <a:latin typeface="Calibri" pitchFamily="34" charset="0"/>
                <a:ea typeface="+mj-ea"/>
                <a:cs typeface="+mj-cs"/>
              </a:rPr>
              <a:t>Conclusion</a:t>
            </a:r>
            <a:endPar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25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325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325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3250">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3250">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325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0"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32" y="428612"/>
            <a:ext cx="8229600" cy="1143000"/>
          </a:xfrm>
        </p:spPr>
        <p:txBody>
          <a:bodyPr/>
          <a:lstStyle/>
          <a:p>
            <a:pPr algn="l" eaLnBrk="1" hangingPunct="1">
              <a:defRPr/>
            </a:pPr>
            <a:r>
              <a:rPr lang="en-GB" dirty="0" smtClean="0"/>
              <a:t>Lessons to learn</a:t>
            </a:r>
            <a:endParaRPr lang="en-GB" dirty="0" smtClean="0"/>
          </a:p>
        </p:txBody>
      </p:sp>
      <p:sp>
        <p:nvSpPr>
          <p:cNvPr id="53250" name="Rectangle 3"/>
          <p:cNvSpPr>
            <a:spLocks noGrp="1" noChangeArrowheads="1"/>
          </p:cNvSpPr>
          <p:nvPr>
            <p:ph idx="1"/>
          </p:nvPr>
        </p:nvSpPr>
        <p:spPr>
          <a:xfrm>
            <a:off x="457200" y="1814537"/>
            <a:ext cx="8229600" cy="5043487"/>
          </a:xfrm>
        </p:spPr>
        <p:txBody>
          <a:bodyPr>
            <a:normAutofit/>
          </a:bodyPr>
          <a:lstStyle/>
          <a:p>
            <a:r>
              <a:rPr lang="en-ZA" dirty="0" smtClean="0"/>
              <a:t>Capitalise on results and findings</a:t>
            </a:r>
          </a:p>
          <a:p>
            <a:pPr lvl="1"/>
            <a:r>
              <a:rPr lang="en-ZA" dirty="0" smtClean="0"/>
              <a:t>Audit presents a current snapshot of technological development of a language/region</a:t>
            </a:r>
          </a:p>
          <a:p>
            <a:pPr lvl="1"/>
            <a:r>
              <a:rPr lang="en-GB" dirty="0" smtClean="0"/>
              <a:t>Equip all stakeholders with information required to motivate </a:t>
            </a:r>
            <a:r>
              <a:rPr lang="en-GB" dirty="0" smtClean="0"/>
              <a:t>and direct further </a:t>
            </a:r>
            <a:r>
              <a:rPr lang="en-GB" dirty="0" smtClean="0"/>
              <a:t>development</a:t>
            </a:r>
            <a:endParaRPr lang="en-ZA" dirty="0" smtClean="0"/>
          </a:p>
          <a:p>
            <a:pPr lvl="1"/>
            <a:r>
              <a:rPr lang="en-ZA" dirty="0" smtClean="0"/>
              <a:t>Highly informative for and interpretable by government officials and funders</a:t>
            </a:r>
          </a:p>
          <a:p>
            <a:pPr lvl="2"/>
            <a:r>
              <a:rPr lang="en-GB" dirty="0" smtClean="0"/>
              <a:t>Inform decisions on future </a:t>
            </a:r>
            <a:r>
              <a:rPr lang="en-GB" dirty="0" smtClean="0"/>
              <a:t>strategies</a:t>
            </a:r>
            <a:endParaRPr lang="en-GB" dirty="0" smtClean="0"/>
          </a:p>
        </p:txBody>
      </p:sp>
      <p:sp>
        <p:nvSpPr>
          <p:cNvPr id="4"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800" b="0" i="0" u="none" strike="noStrike" kern="0" cap="none" spc="0" normalizeH="0" baseline="0" noProof="0" dirty="0" smtClean="0">
                <a:ln>
                  <a:noFill/>
                </a:ln>
                <a:solidFill>
                  <a:schemeClr val="bg1"/>
                </a:solidFill>
                <a:effectLst/>
                <a:uLnTx/>
                <a:uFillTx/>
                <a:latin typeface="Calibri" pitchFamily="34" charset="0"/>
                <a:ea typeface="+mj-ea"/>
                <a:cs typeface="+mj-cs"/>
              </a:rPr>
              <a:t>Conclusion</a:t>
            </a:r>
            <a:endPar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25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325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325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325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325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0"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32" y="428612"/>
            <a:ext cx="8229600" cy="1143000"/>
          </a:xfrm>
        </p:spPr>
        <p:txBody>
          <a:bodyPr/>
          <a:lstStyle/>
          <a:p>
            <a:pPr algn="l" eaLnBrk="1" hangingPunct="1">
              <a:defRPr/>
            </a:pPr>
            <a:r>
              <a:rPr lang="en-GB" dirty="0" smtClean="0"/>
              <a:t>Future view</a:t>
            </a:r>
            <a:endParaRPr lang="en-GB" dirty="0" smtClean="0"/>
          </a:p>
        </p:txBody>
      </p:sp>
      <p:sp>
        <p:nvSpPr>
          <p:cNvPr id="53250" name="Rectangle 3"/>
          <p:cNvSpPr>
            <a:spLocks noGrp="1" noChangeArrowheads="1"/>
          </p:cNvSpPr>
          <p:nvPr>
            <p:ph idx="1"/>
          </p:nvPr>
        </p:nvSpPr>
        <p:spPr>
          <a:xfrm>
            <a:off x="457200" y="1814537"/>
            <a:ext cx="8229600" cy="5043487"/>
          </a:xfrm>
        </p:spPr>
        <p:txBody>
          <a:bodyPr>
            <a:normAutofit/>
          </a:bodyPr>
          <a:lstStyle/>
          <a:p>
            <a:r>
              <a:rPr lang="en-ZA" dirty="0" smtClean="0"/>
              <a:t>Based on audit results, South African National Centre for </a:t>
            </a:r>
            <a:r>
              <a:rPr lang="en-ZA" dirty="0" err="1" smtClean="0"/>
              <a:t>HLT</a:t>
            </a:r>
            <a:r>
              <a:rPr lang="en-ZA" dirty="0" smtClean="0"/>
              <a:t> could:</a:t>
            </a:r>
          </a:p>
          <a:p>
            <a:pPr lvl="1"/>
            <a:r>
              <a:rPr lang="en-ZA" dirty="0" smtClean="0"/>
              <a:t>Identify gaps and fund two large-scale projects towards filling some gaps</a:t>
            </a:r>
          </a:p>
          <a:p>
            <a:pPr lvl="1"/>
            <a:r>
              <a:rPr lang="en-GB" dirty="0" smtClean="0"/>
              <a:t>Identify the need to maintain and distribute existing and future language resources</a:t>
            </a:r>
            <a:endParaRPr lang="en-GB" dirty="0" smtClean="0"/>
          </a:p>
        </p:txBody>
      </p:sp>
      <p:sp>
        <p:nvSpPr>
          <p:cNvPr id="4"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800" b="0" i="0" u="none" strike="noStrike" kern="0" cap="none" spc="0" normalizeH="0" baseline="0" noProof="0" dirty="0" smtClean="0">
                <a:ln>
                  <a:noFill/>
                </a:ln>
                <a:solidFill>
                  <a:schemeClr val="bg1"/>
                </a:solidFill>
                <a:effectLst/>
                <a:uLnTx/>
                <a:uFillTx/>
                <a:latin typeface="Calibri" pitchFamily="34" charset="0"/>
                <a:ea typeface="+mj-ea"/>
                <a:cs typeface="+mj-cs"/>
              </a:rPr>
              <a:t>Conclusion</a:t>
            </a:r>
            <a:endPar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25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325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325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0"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rot="16200000">
            <a:off x="-2571760" y="3143240"/>
            <a:ext cx="6286520" cy="1143000"/>
          </a:xfrm>
        </p:spPr>
        <p:txBody>
          <a:bodyPr/>
          <a:lstStyle/>
          <a:p>
            <a:pPr algn="l" eaLnBrk="1" hangingPunct="1">
              <a:defRPr/>
            </a:pPr>
            <a:r>
              <a:rPr lang="en-GB" dirty="0" smtClean="0"/>
              <a:t>Lot’s of opportunities...</a:t>
            </a:r>
            <a:endParaRPr lang="en-GB" dirty="0" smtClean="0"/>
          </a:p>
        </p:txBody>
      </p:sp>
      <p:sp>
        <p:nvSpPr>
          <p:cNvPr id="16388" name="Rectangle 5"/>
          <p:cNvSpPr>
            <a:spLocks noChangeArrowheads="1"/>
          </p:cNvSpPr>
          <p:nvPr/>
        </p:nvSpPr>
        <p:spPr bwMode="auto">
          <a:xfrm>
            <a:off x="0" y="0"/>
            <a:ext cx="9144000" cy="549275"/>
          </a:xfrm>
          <a:prstGeom prst="rect">
            <a:avLst/>
          </a:prstGeom>
          <a:solidFill>
            <a:srgbClr val="FF0000"/>
          </a:solidFill>
          <a:ln w="9525" algn="ctr">
            <a:noFill/>
            <a:miter lim="800000"/>
            <a:headEnd/>
            <a:tailEnd/>
          </a:ln>
        </p:spPr>
        <p:txBody>
          <a:bodyPr wrap="none" anchor="ctr"/>
          <a:lstStyle/>
          <a:p>
            <a:endParaRPr lang="en-US" sz="2800" dirty="0"/>
          </a:p>
        </p:txBody>
      </p:sp>
      <p:pic>
        <p:nvPicPr>
          <p:cNvPr id="16389" name="Picture 6"/>
          <p:cNvPicPr>
            <a:picLocks noChangeAspect="1" noChangeArrowheads="1"/>
          </p:cNvPicPr>
          <p:nvPr/>
        </p:nvPicPr>
        <p:blipFill>
          <a:blip r:embed="rId3"/>
          <a:srcRect/>
          <a:stretch>
            <a:fillRect/>
          </a:stretch>
        </p:blipFill>
        <p:spPr bwMode="auto">
          <a:xfrm>
            <a:off x="6072198" y="-1"/>
            <a:ext cx="3071802" cy="554025"/>
          </a:xfrm>
          <a:prstGeom prst="rect">
            <a:avLst/>
          </a:prstGeom>
          <a:noFill/>
          <a:ln w="9525" algn="ctr">
            <a:noFill/>
            <a:miter lim="800000"/>
            <a:headEnd/>
            <a:tailEnd/>
          </a:ln>
        </p:spPr>
      </p:pic>
      <p:pic>
        <p:nvPicPr>
          <p:cNvPr id="1026" name="Picture 2"/>
          <p:cNvPicPr>
            <a:picLocks noChangeAspect="1" noChangeArrowheads="1"/>
          </p:cNvPicPr>
          <p:nvPr/>
        </p:nvPicPr>
        <p:blipFill>
          <a:blip r:embed="rId4" cstate="print"/>
          <a:srcRect/>
          <a:stretch>
            <a:fillRect/>
          </a:stretch>
        </p:blipFill>
        <p:spPr bwMode="auto">
          <a:xfrm>
            <a:off x="2571736" y="1500174"/>
            <a:ext cx="4432300" cy="5081587"/>
          </a:xfrm>
          <a:prstGeom prst="rect">
            <a:avLst/>
          </a:prstGeom>
          <a:noFill/>
          <a:ln w="9525">
            <a:noFill/>
            <a:miter lim="800000"/>
            <a:headEnd/>
            <a:tailEnd/>
          </a:ln>
          <a:effectLst/>
        </p:spPr>
      </p:pic>
      <p:pic>
        <p:nvPicPr>
          <p:cNvPr id="1029" name="Picture 5" descr="C:\Documents and Settings\GvHuyssteen\Desktop\2010_FIFA_World_Cup.jpg"/>
          <p:cNvPicPr>
            <a:picLocks noChangeAspect="1" noChangeArrowheads="1"/>
          </p:cNvPicPr>
          <p:nvPr/>
        </p:nvPicPr>
        <p:blipFill>
          <a:blip r:embed="rId5" cstate="print"/>
          <a:srcRect/>
          <a:stretch>
            <a:fillRect/>
          </a:stretch>
        </p:blipFill>
        <p:spPr bwMode="auto">
          <a:xfrm>
            <a:off x="1500166" y="1571611"/>
            <a:ext cx="6643734" cy="4982801"/>
          </a:xfrm>
          <a:prstGeom prst="rect">
            <a:avLst/>
          </a:prstGeom>
          <a:noFill/>
        </p:spPr>
      </p:pic>
      <p:pic>
        <p:nvPicPr>
          <p:cNvPr id="1028" name="Picture 4" descr="C:\Documents and Settings\GvHuyssteen\Desktop\mandela_world_cup.jpg"/>
          <p:cNvPicPr>
            <a:picLocks noChangeAspect="1" noChangeArrowheads="1"/>
          </p:cNvPicPr>
          <p:nvPr/>
        </p:nvPicPr>
        <p:blipFill>
          <a:blip r:embed="rId6"/>
          <a:srcRect/>
          <a:stretch>
            <a:fillRect/>
          </a:stretch>
        </p:blipFill>
        <p:spPr bwMode="auto">
          <a:xfrm>
            <a:off x="1357290" y="714356"/>
            <a:ext cx="6858048" cy="601910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029"/>
                                        </p:tgtEl>
                                        <p:attrNameLst>
                                          <p:attrName>style.visibility</p:attrName>
                                        </p:attrNameLst>
                                      </p:cBhvr>
                                      <p:to>
                                        <p:strVal val="visible"/>
                                      </p:to>
                                    </p:set>
                                    <p:animEffect transition="in" filter="fade">
                                      <p:cBhvr>
                                        <p:cTn id="11" dur="2000"/>
                                        <p:tgtEl>
                                          <p:spTgt spid="1029"/>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1028"/>
                                        </p:tgtEl>
                                        <p:attrNameLst>
                                          <p:attrName>style.visibility</p:attrName>
                                        </p:attrNameLst>
                                      </p:cBhvr>
                                      <p:to>
                                        <p:strVal val="visible"/>
                                      </p:to>
                                    </p:set>
                                    <p:animEffect transition="in" filter="fade">
                                      <p:cBhvr>
                                        <p:cTn id="15" dur="2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 y="428612"/>
            <a:ext cx="8229600" cy="1143000"/>
          </a:xfrm>
        </p:spPr>
        <p:txBody>
          <a:bodyPr/>
          <a:lstStyle/>
          <a:p>
            <a:pPr algn="l">
              <a:defRPr/>
            </a:pPr>
            <a:r>
              <a:rPr lang="en-US" dirty="0" smtClean="0"/>
              <a:t>Acknowledgments</a:t>
            </a:r>
            <a:endParaRPr lang="en-GB" dirty="0"/>
          </a:p>
        </p:txBody>
      </p:sp>
      <p:sp>
        <p:nvSpPr>
          <p:cNvPr id="55298" name="Content Placeholder 2"/>
          <p:cNvSpPr>
            <a:spLocks noGrp="1"/>
          </p:cNvSpPr>
          <p:nvPr>
            <p:ph idx="1"/>
          </p:nvPr>
        </p:nvSpPr>
        <p:spPr>
          <a:xfrm>
            <a:off x="457200" y="1600200"/>
            <a:ext cx="8229600" cy="4829196"/>
          </a:xfrm>
        </p:spPr>
        <p:txBody>
          <a:bodyPr>
            <a:normAutofit/>
          </a:bodyPr>
          <a:lstStyle/>
          <a:p>
            <a:r>
              <a:rPr lang="en-US" sz="2800" dirty="0" smtClean="0"/>
              <a:t>DST – project sponsorship</a:t>
            </a:r>
          </a:p>
          <a:p>
            <a:r>
              <a:rPr lang="en-US" sz="2800" dirty="0" smtClean="0"/>
              <a:t>Prof Sonja Bosch &amp; Prof </a:t>
            </a:r>
            <a:r>
              <a:rPr lang="en-US" sz="2800" dirty="0" err="1" smtClean="0"/>
              <a:t>Laurette</a:t>
            </a:r>
            <a:r>
              <a:rPr lang="en-US" sz="2800" dirty="0" smtClean="0"/>
              <a:t> Pretorius – results of the 2008 BLaRK survey </a:t>
            </a:r>
          </a:p>
          <a:p>
            <a:pPr>
              <a:buClr>
                <a:srgbClr val="C0C0C0"/>
              </a:buClr>
            </a:pPr>
            <a:r>
              <a:rPr lang="en-US" sz="2800" dirty="0" smtClean="0"/>
              <a:t>Audit mini-workshop contributors </a:t>
            </a:r>
          </a:p>
          <a:p>
            <a:pPr lvl="1">
              <a:buClr>
                <a:srgbClr val="C0C0C0"/>
              </a:buClr>
            </a:pPr>
            <a:r>
              <a:rPr lang="en-GB" sz="1800" dirty="0" smtClean="0"/>
              <a:t>Prof. </a:t>
            </a:r>
            <a:r>
              <a:rPr lang="en-GB" sz="1800" dirty="0" err="1" smtClean="0"/>
              <a:t>Danie</a:t>
            </a:r>
            <a:r>
              <a:rPr lang="en-GB" sz="1800" dirty="0" smtClean="0"/>
              <a:t> </a:t>
            </a:r>
            <a:r>
              <a:rPr lang="en-GB" sz="1800" dirty="0" err="1" smtClean="0"/>
              <a:t>Prinsloo</a:t>
            </a:r>
            <a:r>
              <a:rPr lang="en-GB" sz="1800" dirty="0" smtClean="0"/>
              <a:t> (UP), Prof. Sonja Bosch (UNISA), Mr. Martin </a:t>
            </a:r>
            <a:r>
              <a:rPr lang="en-GB" sz="1800" dirty="0" err="1" smtClean="0"/>
              <a:t>Puttkammer</a:t>
            </a:r>
            <a:r>
              <a:rPr lang="en-GB" sz="1800" dirty="0" smtClean="0"/>
              <a:t> (NWU), Prof. Gerhard van </a:t>
            </a:r>
            <a:r>
              <a:rPr lang="en-GB" sz="1800" dirty="0" err="1" smtClean="0"/>
              <a:t>Huyssteen</a:t>
            </a:r>
            <a:r>
              <a:rPr lang="en-GB" sz="1800" dirty="0" smtClean="0"/>
              <a:t> (CSIR), Prof. Etienne Barnard (CSIR), Dr. </a:t>
            </a:r>
            <a:r>
              <a:rPr lang="en-GB" sz="1800" dirty="0" err="1" smtClean="0"/>
              <a:t>Febe</a:t>
            </a:r>
            <a:r>
              <a:rPr lang="en-GB" sz="1800" dirty="0" smtClean="0"/>
              <a:t> de Wet (US), Dr. </a:t>
            </a:r>
            <a:r>
              <a:rPr lang="en-GB" sz="1800" dirty="0" err="1" smtClean="0"/>
              <a:t>Marelie</a:t>
            </a:r>
            <a:r>
              <a:rPr lang="en-GB" sz="1800" dirty="0" smtClean="0"/>
              <a:t> </a:t>
            </a:r>
            <a:r>
              <a:rPr lang="en-GB" sz="1800" dirty="0" err="1" smtClean="0"/>
              <a:t>Davel</a:t>
            </a:r>
            <a:r>
              <a:rPr lang="en-GB" sz="1800" dirty="0" smtClean="0"/>
              <a:t> (CSIR)</a:t>
            </a:r>
          </a:p>
          <a:p>
            <a:pPr>
              <a:buClr>
                <a:srgbClr val="C0C0C0"/>
              </a:buClr>
            </a:pPr>
            <a:r>
              <a:rPr lang="en-US" sz="2800" dirty="0" smtClean="0"/>
              <a:t>Numerous audit participants</a:t>
            </a:r>
          </a:p>
          <a:p>
            <a:pPr>
              <a:buClr>
                <a:srgbClr val="C0C0C0"/>
              </a:buClr>
            </a:pPr>
            <a:r>
              <a:rPr lang="en-US" sz="2800" dirty="0" smtClean="0"/>
              <a:t>Various HLT RG members –  guidance and support</a:t>
            </a:r>
          </a:p>
          <a:p>
            <a:pPr marL="342900" lvl="1" indent="-342900" algn="ctr">
              <a:buClr>
                <a:srgbClr val="C0C0C0"/>
              </a:buClr>
              <a:buNone/>
            </a:pPr>
            <a:r>
              <a:rPr lang="en-US" sz="4400" b="1" dirty="0" smtClean="0">
                <a:solidFill>
                  <a:srgbClr val="FF0000"/>
                </a:solidFill>
              </a:rPr>
              <a:t>www.meraka.org.za/nhnaudit</a:t>
            </a:r>
            <a:endParaRPr lang="en-GB" sz="4400" b="1" dirty="0" smtClean="0">
              <a:solidFill>
                <a:srgbClr val="FF0000"/>
              </a:solidFill>
            </a:endParaRPr>
          </a:p>
          <a:p>
            <a:pPr>
              <a:buClr>
                <a:srgbClr val="C0C0C0"/>
              </a:buClr>
            </a:pPr>
            <a:endParaRPr lang="en-GB" sz="2800" dirty="0" smtClean="0"/>
          </a:p>
          <a:p>
            <a:pPr>
              <a:buFontTx/>
              <a:buNone/>
            </a:pPr>
            <a:endParaRPr lang="en-GB" dirty="0" smtClean="0"/>
          </a:p>
        </p:txBody>
      </p:sp>
      <p:sp>
        <p:nvSpPr>
          <p:cNvPr id="4"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800" b="0" i="0" u="none" strike="noStrike" kern="0" cap="none" spc="0" normalizeH="0" baseline="0" noProof="0" dirty="0" smtClean="0">
                <a:ln>
                  <a:noFill/>
                </a:ln>
                <a:solidFill>
                  <a:schemeClr val="bg1"/>
                </a:solidFill>
                <a:effectLst/>
                <a:uLnTx/>
                <a:uFillTx/>
                <a:latin typeface="Calibri" pitchFamily="34" charset="0"/>
                <a:ea typeface="+mj-ea"/>
                <a:cs typeface="+mj-cs"/>
              </a:rPr>
              <a:t>Conclusion</a:t>
            </a:r>
            <a:r>
              <a:rPr kumimoji="0" lang="en-GB" sz="32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rPr>
              <a:t> </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7345" name="Picture 2"/>
          <p:cNvPicPr>
            <a:picLocks noChangeAspect="1" noChangeArrowheads="1"/>
          </p:cNvPicPr>
          <p:nvPr/>
        </p:nvPicPr>
        <p:blipFill>
          <a:blip r:embed="rId3"/>
          <a:srcRect/>
          <a:stretch>
            <a:fillRect/>
          </a:stretch>
        </p:blipFill>
        <p:spPr bwMode="auto">
          <a:xfrm>
            <a:off x="5292725" y="4149725"/>
            <a:ext cx="325438" cy="222250"/>
          </a:xfrm>
          <a:prstGeom prst="rect">
            <a:avLst/>
          </a:prstGeom>
          <a:noFill/>
          <a:ln w="9525">
            <a:noFill/>
            <a:miter lim="800000"/>
            <a:headEnd/>
            <a:tailEnd/>
          </a:ln>
        </p:spPr>
      </p:pic>
      <p:pic>
        <p:nvPicPr>
          <p:cNvPr id="57346" name="Picture 10"/>
          <p:cNvPicPr>
            <a:picLocks noChangeAspect="1" noChangeArrowheads="1"/>
          </p:cNvPicPr>
          <p:nvPr/>
        </p:nvPicPr>
        <p:blipFill>
          <a:blip r:embed="rId3"/>
          <a:srcRect/>
          <a:stretch>
            <a:fillRect/>
          </a:stretch>
        </p:blipFill>
        <p:spPr bwMode="auto">
          <a:xfrm>
            <a:off x="287338" y="5661025"/>
            <a:ext cx="180975" cy="123825"/>
          </a:xfrm>
          <a:prstGeom prst="rect">
            <a:avLst/>
          </a:prstGeom>
          <a:noFill/>
          <a:ln w="9525">
            <a:noFill/>
            <a:miter lim="800000"/>
            <a:headEnd/>
            <a:tailEnd/>
          </a:ln>
        </p:spPr>
      </p:pic>
      <p:pic>
        <p:nvPicPr>
          <p:cNvPr id="57347" name="Picture 11" descr="Analysingasampleofspeech"/>
          <p:cNvPicPr>
            <a:picLocks noChangeAspect="1" noChangeArrowheads="1"/>
          </p:cNvPicPr>
          <p:nvPr/>
        </p:nvPicPr>
        <p:blipFill>
          <a:blip r:embed="rId4">
            <a:lum bright="2000"/>
          </a:blip>
          <a:srcRect l="3412" r="3412" b="51750"/>
          <a:stretch>
            <a:fillRect/>
          </a:stretch>
        </p:blipFill>
        <p:spPr bwMode="auto">
          <a:xfrm>
            <a:off x="5715000" y="3021013"/>
            <a:ext cx="3319463" cy="1265237"/>
          </a:xfrm>
          <a:prstGeom prst="rect">
            <a:avLst/>
          </a:prstGeom>
          <a:noFill/>
          <a:ln w="9525">
            <a:noFill/>
            <a:miter lim="800000"/>
            <a:headEnd/>
            <a:tailEnd/>
          </a:ln>
        </p:spPr>
      </p:pic>
      <p:pic>
        <p:nvPicPr>
          <p:cNvPr id="57348" name="Picture 12" descr="NotetakerUse"/>
          <p:cNvPicPr>
            <a:picLocks noChangeAspect="1" noChangeArrowheads="1"/>
          </p:cNvPicPr>
          <p:nvPr/>
        </p:nvPicPr>
        <p:blipFill>
          <a:blip r:embed="rId5"/>
          <a:srcRect/>
          <a:stretch>
            <a:fillRect/>
          </a:stretch>
        </p:blipFill>
        <p:spPr bwMode="auto">
          <a:xfrm>
            <a:off x="500063" y="3624263"/>
            <a:ext cx="2055812" cy="3070225"/>
          </a:xfrm>
          <a:prstGeom prst="rect">
            <a:avLst/>
          </a:prstGeom>
          <a:noFill/>
          <a:ln w="9525">
            <a:noFill/>
            <a:miter lim="800000"/>
            <a:headEnd/>
            <a:tailEnd/>
          </a:ln>
        </p:spPr>
      </p:pic>
      <p:pic>
        <p:nvPicPr>
          <p:cNvPr id="57349" name="Picture 13" descr="HLT-Mom&amp;Kid1"/>
          <p:cNvPicPr>
            <a:picLocks noChangeAspect="1" noChangeArrowheads="1"/>
          </p:cNvPicPr>
          <p:nvPr/>
        </p:nvPicPr>
        <p:blipFill>
          <a:blip r:embed="rId6"/>
          <a:srcRect l="11780" t="4134" r="6282" b="4134"/>
          <a:stretch>
            <a:fillRect/>
          </a:stretch>
        </p:blipFill>
        <p:spPr bwMode="auto">
          <a:xfrm>
            <a:off x="6024563" y="4429125"/>
            <a:ext cx="3048000" cy="2268538"/>
          </a:xfrm>
          <a:prstGeom prst="rect">
            <a:avLst/>
          </a:prstGeom>
          <a:noFill/>
          <a:ln w="9525">
            <a:noFill/>
            <a:miter lim="800000"/>
            <a:headEnd/>
            <a:tailEnd/>
          </a:ln>
        </p:spPr>
      </p:pic>
      <p:pic>
        <p:nvPicPr>
          <p:cNvPr id="57350" name="Picture 14" descr="P1010006"/>
          <p:cNvPicPr>
            <a:picLocks noChangeAspect="1" noChangeArrowheads="1"/>
          </p:cNvPicPr>
          <p:nvPr/>
        </p:nvPicPr>
        <p:blipFill>
          <a:blip r:embed="rId7"/>
          <a:srcRect/>
          <a:stretch>
            <a:fillRect/>
          </a:stretch>
        </p:blipFill>
        <p:spPr bwMode="auto">
          <a:xfrm>
            <a:off x="2843213" y="1857375"/>
            <a:ext cx="2736850" cy="2052638"/>
          </a:xfrm>
          <a:prstGeom prst="rect">
            <a:avLst/>
          </a:prstGeom>
          <a:noFill/>
          <a:ln w="9525">
            <a:noFill/>
            <a:miter lim="800000"/>
            <a:headEnd/>
            <a:tailEnd/>
          </a:ln>
        </p:spPr>
      </p:pic>
      <p:pic>
        <p:nvPicPr>
          <p:cNvPr id="57351" name="Picture 17" descr="DSC4734"/>
          <p:cNvPicPr>
            <a:picLocks noChangeAspect="1" noChangeArrowheads="1"/>
          </p:cNvPicPr>
          <p:nvPr/>
        </p:nvPicPr>
        <p:blipFill>
          <a:blip r:embed="rId8"/>
          <a:srcRect/>
          <a:stretch>
            <a:fillRect/>
          </a:stretch>
        </p:blipFill>
        <p:spPr bwMode="auto">
          <a:xfrm>
            <a:off x="6215063" y="1143000"/>
            <a:ext cx="2627312" cy="1758950"/>
          </a:xfrm>
          <a:prstGeom prst="rect">
            <a:avLst/>
          </a:prstGeom>
          <a:noFill/>
          <a:ln w="9525">
            <a:noFill/>
            <a:miter lim="800000"/>
            <a:headEnd/>
            <a:tailEnd/>
          </a:ln>
        </p:spPr>
      </p:pic>
      <p:pic>
        <p:nvPicPr>
          <p:cNvPr id="57352" name="Picture 18"/>
          <p:cNvPicPr>
            <a:picLocks noChangeAspect="1" noChangeArrowheads="1"/>
          </p:cNvPicPr>
          <p:nvPr/>
        </p:nvPicPr>
        <p:blipFill>
          <a:blip r:embed="rId9"/>
          <a:srcRect/>
          <a:stretch>
            <a:fillRect/>
          </a:stretch>
        </p:blipFill>
        <p:spPr bwMode="auto">
          <a:xfrm>
            <a:off x="571500" y="642938"/>
            <a:ext cx="2079625" cy="2854325"/>
          </a:xfrm>
          <a:prstGeom prst="rect">
            <a:avLst/>
          </a:prstGeom>
          <a:noFill/>
          <a:ln w="19050">
            <a:noFill/>
            <a:miter lim="800000"/>
            <a:headEnd/>
            <a:tailEnd/>
          </a:ln>
        </p:spPr>
      </p:pic>
      <p:pic>
        <p:nvPicPr>
          <p:cNvPr id="57353" name="Picture 19" descr="Makhuva0134"/>
          <p:cNvPicPr>
            <a:picLocks noChangeAspect="1" noChangeArrowheads="1"/>
          </p:cNvPicPr>
          <p:nvPr/>
        </p:nvPicPr>
        <p:blipFill>
          <a:blip r:embed="rId10"/>
          <a:srcRect/>
          <a:stretch>
            <a:fillRect/>
          </a:stretch>
        </p:blipFill>
        <p:spPr bwMode="auto">
          <a:xfrm>
            <a:off x="2835275" y="4270375"/>
            <a:ext cx="2879725" cy="2159000"/>
          </a:xfrm>
          <a:prstGeom prst="rect">
            <a:avLst/>
          </a:prstGeom>
          <a:noFill/>
          <a:ln w="9525">
            <a:noFill/>
            <a:miter lim="800000"/>
            <a:headEnd/>
            <a:tailEnd/>
          </a:ln>
        </p:spPr>
      </p:pic>
      <p:pic>
        <p:nvPicPr>
          <p:cNvPr id="57354" name="Picture 20"/>
          <p:cNvPicPr>
            <a:picLocks noChangeAspect="1" noChangeArrowheads="1"/>
          </p:cNvPicPr>
          <p:nvPr/>
        </p:nvPicPr>
        <p:blipFill>
          <a:blip r:embed="rId3"/>
          <a:srcRect/>
          <a:stretch>
            <a:fillRect/>
          </a:stretch>
        </p:blipFill>
        <p:spPr bwMode="auto">
          <a:xfrm>
            <a:off x="2555875" y="5583238"/>
            <a:ext cx="325438" cy="222250"/>
          </a:xfrm>
          <a:prstGeom prst="rect">
            <a:avLst/>
          </a:prstGeom>
          <a:noFill/>
          <a:ln w="9525">
            <a:noFill/>
            <a:miter lim="800000"/>
            <a:headEnd/>
            <a:tailEnd/>
          </a:ln>
        </p:spPr>
      </p:pic>
      <p:pic>
        <p:nvPicPr>
          <p:cNvPr id="57355" name="Picture 21"/>
          <p:cNvPicPr>
            <a:picLocks noChangeAspect="1" noChangeArrowheads="1"/>
          </p:cNvPicPr>
          <p:nvPr/>
        </p:nvPicPr>
        <p:blipFill>
          <a:blip r:embed="rId3"/>
          <a:srcRect/>
          <a:stretch>
            <a:fillRect/>
          </a:stretch>
        </p:blipFill>
        <p:spPr bwMode="auto">
          <a:xfrm>
            <a:off x="5940425" y="5681663"/>
            <a:ext cx="180975" cy="123825"/>
          </a:xfrm>
          <a:prstGeom prst="rect">
            <a:avLst/>
          </a:prstGeom>
          <a:noFill/>
          <a:ln w="9525">
            <a:noFill/>
            <a:miter lim="800000"/>
            <a:headEnd/>
            <a:tailEnd/>
          </a:ln>
        </p:spPr>
      </p:pic>
      <p:pic>
        <p:nvPicPr>
          <p:cNvPr id="57356" name="Picture 23"/>
          <p:cNvPicPr>
            <a:picLocks noChangeAspect="1" noChangeArrowheads="1"/>
          </p:cNvPicPr>
          <p:nvPr/>
        </p:nvPicPr>
        <p:blipFill>
          <a:blip r:embed="rId3"/>
          <a:srcRect/>
          <a:stretch>
            <a:fillRect/>
          </a:stretch>
        </p:blipFill>
        <p:spPr bwMode="auto">
          <a:xfrm>
            <a:off x="5364163" y="4294188"/>
            <a:ext cx="285750" cy="71437"/>
          </a:xfrm>
          <a:prstGeom prst="rect">
            <a:avLst/>
          </a:prstGeom>
          <a:noFill/>
          <a:ln w="9525">
            <a:noFill/>
            <a:miter lim="800000"/>
            <a:headEnd/>
            <a:tailEnd/>
          </a:ln>
        </p:spPr>
      </p:pic>
      <p:pic>
        <p:nvPicPr>
          <p:cNvPr id="57357" name="Picture 24"/>
          <p:cNvPicPr>
            <a:picLocks noChangeAspect="1" noChangeArrowheads="1"/>
          </p:cNvPicPr>
          <p:nvPr/>
        </p:nvPicPr>
        <p:blipFill>
          <a:blip r:embed="rId3"/>
          <a:srcRect/>
          <a:stretch>
            <a:fillRect/>
          </a:stretch>
        </p:blipFill>
        <p:spPr bwMode="auto">
          <a:xfrm>
            <a:off x="5292725" y="4208463"/>
            <a:ext cx="325438" cy="222250"/>
          </a:xfrm>
          <a:prstGeom prst="rect">
            <a:avLst/>
          </a:prstGeom>
          <a:noFill/>
          <a:ln w="9525">
            <a:noFill/>
            <a:miter lim="800000"/>
            <a:headEnd/>
            <a:tailEnd/>
          </a:ln>
        </p:spPr>
      </p:pic>
      <p:sp>
        <p:nvSpPr>
          <p:cNvPr id="57358" name="Title 24"/>
          <p:cNvSpPr>
            <a:spLocks noGrp="1"/>
          </p:cNvSpPr>
          <p:nvPr>
            <p:ph type="title"/>
          </p:nvPr>
        </p:nvSpPr>
        <p:spPr/>
        <p:txBody>
          <a:bodyPr/>
          <a:lstStyle/>
          <a:p>
            <a:r>
              <a:rPr lang="en-US" dirty="0" smtClean="0"/>
              <a:t>Next Steps</a:t>
            </a:r>
            <a:endParaRPr lang="en-GB" dirty="0" smtClean="0"/>
          </a:p>
        </p:txBody>
      </p:sp>
      <p:sp>
        <p:nvSpPr>
          <p:cNvPr id="16" name="Rectangle 2"/>
          <p:cNvSpPr txBox="1">
            <a:spLocks noChangeArrowheads="1"/>
          </p:cNvSpPr>
          <p:nvPr/>
        </p:nvSpPr>
        <p:spPr bwMode="auto">
          <a:xfrm>
            <a:off x="0" y="0"/>
            <a:ext cx="8229600" cy="5714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800" b="0" i="0" u="none" strike="noStrike" kern="0" cap="none" spc="0" normalizeH="0" baseline="0" noProof="0" dirty="0" smtClean="0">
                <a:ln>
                  <a:noFill/>
                </a:ln>
                <a:solidFill>
                  <a:schemeClr val="bg1"/>
                </a:solidFill>
                <a:effectLst/>
                <a:uLnTx/>
                <a:uFillTx/>
                <a:latin typeface="Calibri" pitchFamily="34" charset="0"/>
                <a:ea typeface="+mj-ea"/>
                <a:cs typeface="+mj-cs"/>
              </a:rPr>
              <a:t>Conclusion</a:t>
            </a:r>
            <a:endParaRPr kumimoji="0" lang="en-GB" sz="2800" b="0" i="0" u="none" strike="noStrike" kern="0" cap="none" spc="0" normalizeH="0" baseline="0" noProof="0" dirty="0" smtClean="0">
              <a:ln>
                <a:noFill/>
              </a:ln>
              <a:solidFill>
                <a:schemeClr val="accent2">
                  <a:lumMod val="75000"/>
                </a:schemeClr>
              </a:solidFill>
              <a:effectLst/>
              <a:uLnTx/>
              <a:uFillTx/>
              <a:latin typeface="Calibri" pitchFamily="34" charset="0"/>
              <a:ea typeface="+mj-ea"/>
              <a:cs typeface="+mj-cs"/>
            </a:endParaRPr>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defRPr/>
            </a:pPr>
            <a:r>
              <a:rPr lang="en-GB" smtClean="0"/>
              <a:t>Modules</a:t>
            </a:r>
          </a:p>
        </p:txBody>
      </p:sp>
      <p:pic>
        <p:nvPicPr>
          <p:cNvPr id="48132" name="Picture 4" descr="Modules - speech (2)"/>
          <p:cNvPicPr>
            <a:picLocks noChangeAspect="1" noChangeArrowheads="1"/>
          </p:cNvPicPr>
          <p:nvPr/>
        </p:nvPicPr>
        <p:blipFill>
          <a:blip r:embed="rId2"/>
          <a:srcRect t="2991" b="2393"/>
          <a:stretch>
            <a:fillRect/>
          </a:stretch>
        </p:blipFill>
        <p:spPr bwMode="auto">
          <a:xfrm>
            <a:off x="1476375" y="1196975"/>
            <a:ext cx="5753100" cy="498633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8132"/>
                                        </p:tgtEl>
                                        <p:attrNameLst>
                                          <p:attrName>style.visibility</p:attrName>
                                        </p:attrNameLst>
                                      </p:cBhvr>
                                      <p:to>
                                        <p:strVal val="visible"/>
                                      </p:to>
                                    </p:set>
                                    <p:animEffect transition="in" filter="fade">
                                      <p:cBhvr>
                                        <p:cTn id="7" dur="500"/>
                                        <p:tgtEl>
                                          <p:spTgt spid="48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defRPr/>
            </a:pPr>
            <a:r>
              <a:rPr lang="en-GB" smtClean="0"/>
              <a:t>Modules</a:t>
            </a:r>
          </a:p>
        </p:txBody>
      </p:sp>
      <p:pic>
        <p:nvPicPr>
          <p:cNvPr id="48131" name="Picture 3" descr="Modules - text (2)"/>
          <p:cNvPicPr>
            <a:picLocks noGrp="1" noChangeAspect="1" noChangeArrowheads="1"/>
          </p:cNvPicPr>
          <p:nvPr>
            <p:ph idx="1"/>
          </p:nvPr>
        </p:nvPicPr>
        <p:blipFill>
          <a:blip r:embed="rId2"/>
          <a:srcRect t="7390" b="7390"/>
          <a:stretch>
            <a:fillRect/>
          </a:stretch>
        </p:blipFill>
        <p:spPr>
          <a:xfrm>
            <a:off x="2195513" y="333375"/>
            <a:ext cx="4808537" cy="6524625"/>
          </a:xfr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8131"/>
                                        </p:tgtEl>
                                      </p:cBhvr>
                                    </p:animEffect>
                                    <p:set>
                                      <p:cBhvr>
                                        <p:cTn id="7" dur="1" fill="hold">
                                          <p:stCondLst>
                                            <p:cond delay="499"/>
                                          </p:stCondLst>
                                        </p:cTn>
                                        <p:tgtEl>
                                          <p:spTgt spid="481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Applications</a:t>
            </a:r>
            <a:endParaRPr lang="en-GB" dirty="0"/>
          </a:p>
        </p:txBody>
      </p:sp>
      <p:pic>
        <p:nvPicPr>
          <p:cNvPr id="61443" name="Picture 4" descr="Applications _ASG"/>
          <p:cNvPicPr>
            <a:picLocks noChangeAspect="1" noChangeArrowheads="1"/>
          </p:cNvPicPr>
          <p:nvPr/>
        </p:nvPicPr>
        <p:blipFill>
          <a:blip r:embed="rId2"/>
          <a:srcRect t="12410" b="14102"/>
          <a:stretch>
            <a:fillRect/>
          </a:stretch>
        </p:blipFill>
        <p:spPr bwMode="auto">
          <a:xfrm>
            <a:off x="714375" y="1357313"/>
            <a:ext cx="8072438" cy="492918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defRPr/>
            </a:pPr>
            <a:r>
              <a:rPr lang="en-GB" dirty="0" smtClean="0"/>
              <a:t>Maturity Index Calculation</a:t>
            </a:r>
          </a:p>
        </p:txBody>
      </p:sp>
      <p:pic>
        <p:nvPicPr>
          <p:cNvPr id="62467" name="Picture 4"/>
          <p:cNvPicPr>
            <a:picLocks noChangeAspect="1" noChangeArrowheads="1"/>
          </p:cNvPicPr>
          <p:nvPr/>
        </p:nvPicPr>
        <p:blipFill>
          <a:blip r:embed="rId2"/>
          <a:srcRect/>
          <a:stretch>
            <a:fillRect/>
          </a:stretch>
        </p:blipFill>
        <p:spPr bwMode="auto">
          <a:xfrm>
            <a:off x="428625" y="2428875"/>
            <a:ext cx="8277225" cy="307181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28625" y="357188"/>
            <a:ext cx="8229600" cy="1143000"/>
          </a:xfrm>
        </p:spPr>
        <p:txBody>
          <a:bodyPr/>
          <a:lstStyle/>
          <a:p>
            <a:pPr eaLnBrk="1" hangingPunct="1">
              <a:defRPr/>
            </a:pPr>
            <a:r>
              <a:rPr lang="en-GB" dirty="0" smtClean="0"/>
              <a:t>Accessibility Index Calculation </a:t>
            </a:r>
          </a:p>
        </p:txBody>
      </p:sp>
      <p:pic>
        <p:nvPicPr>
          <p:cNvPr id="63491" name="Picture 4"/>
          <p:cNvPicPr>
            <a:picLocks noChangeAspect="1" noChangeArrowheads="1"/>
          </p:cNvPicPr>
          <p:nvPr/>
        </p:nvPicPr>
        <p:blipFill>
          <a:blip r:embed="rId2"/>
          <a:srcRect/>
          <a:stretch>
            <a:fillRect/>
          </a:stretch>
        </p:blipFill>
        <p:spPr bwMode="auto">
          <a:xfrm>
            <a:off x="350838" y="2643188"/>
            <a:ext cx="8793162" cy="3286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1877</TotalTime>
  <Words>18000</Words>
  <Application>Microsoft Office PowerPoint</Application>
  <PresentationFormat>On-screen Show (4:3)</PresentationFormat>
  <Paragraphs>1033</Paragraphs>
  <Slides>68</Slides>
  <Notes>48</Notes>
  <HiddenSlides>25</HiddenSlides>
  <MMClips>0</MMClips>
  <ScaleCrop>false</ScaleCrop>
  <HeadingPairs>
    <vt:vector size="4" baseType="variant">
      <vt:variant>
        <vt:lpstr>Theme</vt:lpstr>
      </vt:variant>
      <vt:variant>
        <vt:i4>1</vt:i4>
      </vt:variant>
      <vt:variant>
        <vt:lpstr>Slide Titles</vt:lpstr>
      </vt:variant>
      <vt:variant>
        <vt:i4>68</vt:i4>
      </vt:variant>
    </vt:vector>
  </HeadingPairs>
  <TitlesOfParts>
    <vt:vector size="69" baseType="lpstr">
      <vt:lpstr>Office Theme</vt:lpstr>
      <vt:lpstr>Slide 1</vt:lpstr>
      <vt:lpstr>Why?</vt:lpstr>
      <vt:lpstr>Overview</vt:lpstr>
      <vt:lpstr>Why a technology audit?</vt:lpstr>
      <vt:lpstr>South African HLT landscape</vt:lpstr>
      <vt:lpstr>South African HLT landscape</vt:lpstr>
      <vt:lpstr>2009</vt:lpstr>
      <vt:lpstr>SAHLTA Process</vt:lpstr>
      <vt:lpstr>SAHLTA Process</vt:lpstr>
      <vt:lpstr>SAHLTA Process</vt:lpstr>
      <vt:lpstr>SAHLTA Process</vt:lpstr>
      <vt:lpstr>SAHLTA Process</vt:lpstr>
      <vt:lpstr> Terminology</vt:lpstr>
      <vt:lpstr> Terminology</vt:lpstr>
      <vt:lpstr> Terminology</vt:lpstr>
      <vt:lpstr>SAHLTA Process</vt:lpstr>
      <vt:lpstr>SAHLTA Process</vt:lpstr>
      <vt:lpstr> Inventory criteria framework</vt:lpstr>
      <vt:lpstr> Inventory criteria framework</vt:lpstr>
      <vt:lpstr> Inventory criteria framework</vt:lpstr>
      <vt:lpstr>SAHLTA Process</vt:lpstr>
      <vt:lpstr>SAHLTA Process</vt:lpstr>
      <vt:lpstr> Cursory inventory </vt:lpstr>
      <vt:lpstr> Cursory inventory </vt:lpstr>
      <vt:lpstr>SAHLTA Process</vt:lpstr>
      <vt:lpstr> Audit workshop</vt:lpstr>
      <vt:lpstr> Audit workshop</vt:lpstr>
      <vt:lpstr>   Preliminary HLT Priorities </vt:lpstr>
      <vt:lpstr>   Preliminary HLT Priorities </vt:lpstr>
      <vt:lpstr>   Preliminary HLT Priorities </vt:lpstr>
      <vt:lpstr>Slide 31</vt:lpstr>
      <vt:lpstr>   Preliminary HLT Priorities </vt:lpstr>
      <vt:lpstr>Slide 33</vt:lpstr>
      <vt:lpstr>   Preliminary HLT Priorities </vt:lpstr>
      <vt:lpstr>Slide 35</vt:lpstr>
      <vt:lpstr>4) SAHLTA mini workshop</vt:lpstr>
      <vt:lpstr>SAHLTA Process</vt:lpstr>
      <vt:lpstr>SAHLTA Process</vt:lpstr>
      <vt:lpstr> Questionnaire</vt:lpstr>
      <vt:lpstr> Questionnaire</vt:lpstr>
      <vt:lpstr>Response rate</vt:lpstr>
      <vt:lpstr>Maturity Index </vt:lpstr>
      <vt:lpstr>Maturity Index </vt:lpstr>
      <vt:lpstr>Accessibility Index </vt:lpstr>
      <vt:lpstr>Accessibility Index </vt:lpstr>
      <vt:lpstr>HLT Language Index </vt:lpstr>
      <vt:lpstr>HLT Language Index </vt:lpstr>
      <vt:lpstr>HLT Component Indexes</vt:lpstr>
      <vt:lpstr>HLT Component Indexes</vt:lpstr>
      <vt:lpstr>HLT Component Indexes: Modules</vt:lpstr>
      <vt:lpstr>HLT Component Indexes</vt:lpstr>
      <vt:lpstr> Questionnaire</vt:lpstr>
      <vt:lpstr>Gap Analysis  (speech)</vt:lpstr>
      <vt:lpstr> Questionnaire</vt:lpstr>
      <vt:lpstr>SAHLTA Outcomes  </vt:lpstr>
      <vt:lpstr>HLT Detailed  Inventory </vt:lpstr>
      <vt:lpstr>Lessons to learn</vt:lpstr>
      <vt:lpstr>Lessons to learn</vt:lpstr>
      <vt:lpstr>Lessons to learn</vt:lpstr>
      <vt:lpstr>Future view</vt:lpstr>
      <vt:lpstr>Lot’s of opportunities...</vt:lpstr>
      <vt:lpstr>Acknowledgments</vt:lpstr>
      <vt:lpstr>Next Steps</vt:lpstr>
      <vt:lpstr>Modules</vt:lpstr>
      <vt:lpstr>Modules</vt:lpstr>
      <vt:lpstr>Applications</vt:lpstr>
      <vt:lpstr>Maturity Index Calculation</vt:lpstr>
      <vt:lpstr>Accessibility Index Calculation </vt:lpstr>
    </vt:vector>
  </TitlesOfParts>
  <Company>CSIR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A.S</dc:creator>
  <cp:lastModifiedBy>User @</cp:lastModifiedBy>
  <cp:revision>312</cp:revision>
  <dcterms:created xsi:type="dcterms:W3CDTF">2010-01-22T09:10:58Z</dcterms:created>
  <dcterms:modified xsi:type="dcterms:W3CDTF">2010-05-21T00:22:25Z</dcterms:modified>
</cp:coreProperties>
</file>