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63" r:id="rId3"/>
    <p:sldId id="261" r:id="rId4"/>
    <p:sldId id="267" r:id="rId5"/>
    <p:sldId id="269" r:id="rId6"/>
    <p:sldId id="285" r:id="rId7"/>
    <p:sldId id="270" r:id="rId8"/>
    <p:sldId id="259" r:id="rId9"/>
    <p:sldId id="262" r:id="rId10"/>
    <p:sldId id="265" r:id="rId11"/>
    <p:sldId id="266" r:id="rId12"/>
    <p:sldId id="271" r:id="rId13"/>
    <p:sldId id="272" r:id="rId14"/>
    <p:sldId id="286" r:id="rId15"/>
    <p:sldId id="257" r:id="rId16"/>
    <p:sldId id="273" r:id="rId17"/>
    <p:sldId id="278" r:id="rId18"/>
    <p:sldId id="287" r:id="rId19"/>
    <p:sldId id="279" r:id="rId20"/>
    <p:sldId id="275" r:id="rId21"/>
    <p:sldId id="258" r:id="rId22"/>
    <p:sldId id="280" r:id="rId23"/>
    <p:sldId id="281" r:id="rId24"/>
    <p:sldId id="282" r:id="rId25"/>
    <p:sldId id="260" r:id="rId26"/>
    <p:sldId id="283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250" autoAdjust="0"/>
  </p:normalViewPr>
  <p:slideViewPr>
    <p:cSldViewPr>
      <p:cViewPr varScale="1">
        <p:scale>
          <a:sx n="65" d="100"/>
          <a:sy n="65" d="100"/>
        </p:scale>
        <p:origin x="-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ngger\Documents\BYU\Research\Morphological%20Tagging\Presentations\LREC%202010\LREC-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'Mean Time'!$A$2</c:f>
              <c:strCache>
                <c:ptCount val="1"/>
                <c:pt idx="0">
                  <c:v>12</c:v>
                </c:pt>
              </c:strCache>
            </c:strRef>
          </c:tx>
          <c:dPt>
            <c:idx val="3"/>
            <c:spPr>
              <a:solidFill>
                <a:schemeClr val="accent1"/>
              </a:solidFill>
            </c:spPr>
          </c:dPt>
          <c:cat>
            <c:numRef>
              <c:f>'Mean Time'!$B$1:$G$1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'Mean Time'!$B$2:$G$2</c:f>
              <c:numCache>
                <c:formatCode>General</c:formatCode>
                <c:ptCount val="6"/>
                <c:pt idx="0">
                  <c:v>106</c:v>
                </c:pt>
                <c:pt idx="1">
                  <c:v>136</c:v>
                </c:pt>
                <c:pt idx="2">
                  <c:v>94</c:v>
                </c:pt>
                <c:pt idx="3">
                  <c:v>100</c:v>
                </c:pt>
                <c:pt idx="4">
                  <c:v>94</c:v>
                </c:pt>
                <c:pt idx="5">
                  <c:v>85</c:v>
                </c:pt>
              </c:numCache>
            </c:numRef>
          </c:val>
        </c:ser>
        <c:ser>
          <c:idx val="1"/>
          <c:order val="1"/>
          <c:tx>
            <c:strRef>
              <c:f>'Mean Time'!$A$3</c:f>
              <c:strCache>
                <c:ptCount val="1"/>
                <c:pt idx="0">
                  <c:v>23</c:v>
                </c:pt>
              </c:strCache>
            </c:strRef>
          </c:tx>
          <c:cat>
            <c:numRef>
              <c:f>'Mean Time'!$B$1:$G$1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'Mean Time'!$B$3:$G$3</c:f>
              <c:numCache>
                <c:formatCode>General</c:formatCode>
                <c:ptCount val="6"/>
                <c:pt idx="0">
                  <c:v>258</c:v>
                </c:pt>
                <c:pt idx="1">
                  <c:v>191</c:v>
                </c:pt>
                <c:pt idx="2">
                  <c:v>191</c:v>
                </c:pt>
                <c:pt idx="3">
                  <c:v>160</c:v>
                </c:pt>
                <c:pt idx="4">
                  <c:v>130</c:v>
                </c:pt>
                <c:pt idx="5">
                  <c:v>121</c:v>
                </c:pt>
              </c:numCache>
            </c:numRef>
          </c:val>
        </c:ser>
        <c:ser>
          <c:idx val="2"/>
          <c:order val="2"/>
          <c:tx>
            <c:strRef>
              <c:f>'Mean Time'!$A$4</c:f>
              <c:strCache>
                <c:ptCount val="1"/>
                <c:pt idx="0">
                  <c:v>36</c:v>
                </c:pt>
              </c:strCache>
            </c:strRef>
          </c:tx>
          <c:spPr>
            <a:solidFill>
              <a:srgbClr val="FFFF00"/>
            </a:solidFill>
          </c:spPr>
          <c:cat>
            <c:numRef>
              <c:f>'Mean Time'!$B$1:$G$1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'Mean Time'!$B$4:$G$4</c:f>
              <c:numCache>
                <c:formatCode>General</c:formatCode>
                <c:ptCount val="6"/>
                <c:pt idx="0">
                  <c:v>265</c:v>
                </c:pt>
                <c:pt idx="1">
                  <c:v>248</c:v>
                </c:pt>
                <c:pt idx="2">
                  <c:v>282</c:v>
                </c:pt>
                <c:pt idx="3">
                  <c:v>219</c:v>
                </c:pt>
                <c:pt idx="4">
                  <c:v>204</c:v>
                </c:pt>
                <c:pt idx="5">
                  <c:v>191</c:v>
                </c:pt>
              </c:numCache>
            </c:numRef>
          </c:val>
        </c:ser>
        <c:shape val="box"/>
        <c:axId val="176169728"/>
        <c:axId val="176171264"/>
        <c:axId val="174433152"/>
      </c:bar3DChart>
      <c:catAx>
        <c:axId val="17616972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 baseline="0"/>
            </a:pPr>
            <a:endParaRPr lang="en-US"/>
          </a:p>
        </c:txPr>
        <c:crossAx val="176171264"/>
        <c:crosses val="autoZero"/>
        <c:auto val="1"/>
        <c:lblAlgn val="ctr"/>
        <c:lblOffset val="100"/>
      </c:catAx>
      <c:valAx>
        <c:axId val="17617126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 baseline="0"/>
            </a:pPr>
            <a:endParaRPr lang="en-US"/>
          </a:p>
        </c:txPr>
        <c:crossAx val="176169728"/>
        <c:crosses val="autoZero"/>
        <c:crossBetween val="between"/>
      </c:valAx>
      <c:serAx>
        <c:axId val="17443315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aseline="0"/>
            </a:pPr>
            <a:endParaRPr lang="en-US"/>
          </a:p>
        </c:txPr>
        <c:crossAx val="176171264"/>
        <c:crosses val="autoZero"/>
      </c:serAx>
    </c:plotArea>
    <c:legend>
      <c:legendPos val="r"/>
      <c:layout/>
      <c:txPr>
        <a:bodyPr/>
        <a:lstStyle/>
        <a:p>
          <a:pPr>
            <a:defRPr sz="1800" baseline="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'Mean Accuracy'!$A$2</c:f>
              <c:strCache>
                <c:ptCount val="1"/>
                <c:pt idx="0">
                  <c:v>12</c:v>
                </c:pt>
              </c:strCache>
            </c:strRef>
          </c:tx>
          <c:cat>
            <c:numRef>
              <c:f>'Mean Accuracy'!$B$1:$G$1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'Mean Accuracy'!$B$2:$G$2</c:f>
              <c:numCache>
                <c:formatCode>General</c:formatCode>
                <c:ptCount val="6"/>
                <c:pt idx="0">
                  <c:v>0.8</c:v>
                </c:pt>
                <c:pt idx="1">
                  <c:v>0.81</c:v>
                </c:pt>
                <c:pt idx="2">
                  <c:v>0.83000000000000007</c:v>
                </c:pt>
                <c:pt idx="3">
                  <c:v>0.83000000000000007</c:v>
                </c:pt>
                <c:pt idx="4">
                  <c:v>0.8600000000000001</c:v>
                </c:pt>
                <c:pt idx="5">
                  <c:v>0.8600000000000001</c:v>
                </c:pt>
              </c:numCache>
            </c:numRef>
          </c:val>
        </c:ser>
        <c:ser>
          <c:idx val="1"/>
          <c:order val="1"/>
          <c:tx>
            <c:strRef>
              <c:f>'Mean Accuracy'!$A$3</c:f>
              <c:strCache>
                <c:ptCount val="1"/>
                <c:pt idx="0">
                  <c:v>23</c:v>
                </c:pt>
              </c:strCache>
            </c:strRef>
          </c:tx>
          <c:cat>
            <c:numRef>
              <c:f>'Mean Accuracy'!$B$1:$G$1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'Mean Accuracy'!$B$3:$G$3</c:f>
              <c:numCache>
                <c:formatCode>General</c:formatCode>
                <c:ptCount val="6"/>
                <c:pt idx="0">
                  <c:v>0.87000000000000011</c:v>
                </c:pt>
                <c:pt idx="1">
                  <c:v>0.8600000000000001</c:v>
                </c:pt>
                <c:pt idx="2">
                  <c:v>0.88</c:v>
                </c:pt>
                <c:pt idx="3">
                  <c:v>0.87000000000000011</c:v>
                </c:pt>
                <c:pt idx="4">
                  <c:v>0.89</c:v>
                </c:pt>
                <c:pt idx="5">
                  <c:v>0.9</c:v>
                </c:pt>
              </c:numCache>
            </c:numRef>
          </c:val>
        </c:ser>
        <c:ser>
          <c:idx val="2"/>
          <c:order val="2"/>
          <c:tx>
            <c:strRef>
              <c:f>'Mean Accuracy'!$A$4</c:f>
              <c:strCache>
                <c:ptCount val="1"/>
                <c:pt idx="0">
                  <c:v>36</c:v>
                </c:pt>
              </c:strCache>
            </c:strRef>
          </c:tx>
          <c:spPr>
            <a:solidFill>
              <a:srgbClr val="FFFF00"/>
            </a:solidFill>
          </c:spPr>
          <c:cat>
            <c:numRef>
              <c:f>'Mean Accuracy'!$B$1:$G$1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'Mean Accuracy'!$B$4:$G$4</c:f>
              <c:numCache>
                <c:formatCode>General</c:formatCode>
                <c:ptCount val="6"/>
                <c:pt idx="0">
                  <c:v>0.88</c:v>
                </c:pt>
                <c:pt idx="1">
                  <c:v>0.87000000000000011</c:v>
                </c:pt>
                <c:pt idx="2">
                  <c:v>0.9</c:v>
                </c:pt>
                <c:pt idx="3">
                  <c:v>0.92</c:v>
                </c:pt>
                <c:pt idx="4">
                  <c:v>0.93</c:v>
                </c:pt>
                <c:pt idx="5">
                  <c:v>0.93</c:v>
                </c:pt>
              </c:numCache>
            </c:numRef>
          </c:val>
        </c:ser>
        <c:shape val="box"/>
        <c:axId val="176206976"/>
        <c:axId val="176208512"/>
        <c:axId val="174054016"/>
      </c:bar3DChart>
      <c:catAx>
        <c:axId val="1762069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 baseline="0"/>
            </a:pPr>
            <a:endParaRPr lang="en-US"/>
          </a:p>
        </c:txPr>
        <c:crossAx val="176208512"/>
        <c:crosses val="autoZero"/>
        <c:auto val="1"/>
        <c:lblAlgn val="ctr"/>
        <c:lblOffset val="100"/>
      </c:catAx>
      <c:valAx>
        <c:axId val="17620851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 baseline="0"/>
            </a:pPr>
            <a:endParaRPr lang="en-US"/>
          </a:p>
        </c:txPr>
        <c:crossAx val="176206976"/>
        <c:crosses val="autoZero"/>
        <c:crossBetween val="between"/>
      </c:valAx>
      <c:serAx>
        <c:axId val="174054016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aseline="0"/>
            </a:pPr>
            <a:endParaRPr lang="en-US"/>
          </a:p>
        </c:txPr>
        <c:crossAx val="176208512"/>
        <c:crosses val="autoZero"/>
      </c:serAx>
    </c:plotArea>
    <c:legend>
      <c:legendPos val="r"/>
      <c:layout/>
      <c:txPr>
        <a:bodyPr/>
        <a:lstStyle/>
        <a:p>
          <a:pPr>
            <a:defRPr sz="1800" baseline="0"/>
          </a:pPr>
          <a:endParaRPr lang="en-US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0CD4C-B5DE-4C40-AFF0-CC35DF705EA5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A5233-02A6-4BBD-B472-9A9F647907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A5233-02A6-4BBD-B472-9A9F64790752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Regress:</a:t>
            </a:r>
          </a:p>
          <a:p>
            <a:pPr lvl="1"/>
            <a:r>
              <a:rPr lang="en-US" dirty="0" smtClean="0"/>
              <a:t>subject responses to the various data and tag dictionary coverage conditions</a:t>
            </a:r>
          </a:p>
          <a:p>
            <a:pPr lvl="1"/>
            <a:r>
              <a:rPr lang="en-US" dirty="0" smtClean="0"/>
              <a:t>onto both time and accuracy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A5233-02A6-4BBD-B472-9A9F6479075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Full </a:t>
            </a:r>
            <a:r>
              <a:rPr lang="en-US" dirty="0" err="1" smtClean="0"/>
              <a:t>Dict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“No </a:t>
            </a:r>
            <a:r>
              <a:rPr lang="en-US" dirty="0" err="1" smtClean="0">
                <a:sym typeface="Wingdings" pitchFamily="2" charset="2"/>
              </a:rPr>
              <a:t>dict</a:t>
            </a:r>
            <a:r>
              <a:rPr lang="en-US" dirty="0" smtClean="0">
                <a:sym typeface="Wingdings" pitchFamily="2" charset="2"/>
              </a:rPr>
              <a:t>”; 0</a:t>
            </a:r>
          </a:p>
          <a:p>
            <a:r>
              <a:rPr lang="en-US" dirty="0" smtClean="0">
                <a:sym typeface="Wingdings" pitchFamily="2" charset="2"/>
              </a:rPr>
              <a:t>Hide min, max, p-</a:t>
            </a:r>
            <a:r>
              <a:rPr lang="en-US" dirty="0" err="1" smtClean="0">
                <a:sym typeface="Wingdings" pitchFamily="2" charset="2"/>
              </a:rPr>
              <a:t>val</a:t>
            </a:r>
            <a:r>
              <a:rPr lang="en-US" dirty="0" smtClean="0">
                <a:sym typeface="Wingdings" pitchFamily="2" charset="2"/>
              </a:rPr>
              <a:t>, perm</a:t>
            </a:r>
          </a:p>
          <a:p>
            <a:r>
              <a:rPr lang="en-US" dirty="0" smtClean="0">
                <a:sym typeface="Wingdings" pitchFamily="2" charset="2"/>
              </a:rPr>
              <a:t>Bold</a:t>
            </a:r>
            <a:r>
              <a:rPr lang="en-US" baseline="0" dirty="0" smtClean="0">
                <a:sym typeface="Wingdings" pitchFamily="2" charset="2"/>
              </a:rPr>
              <a:t> means that are significant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A5233-02A6-4BBD-B472-9A9F6479075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Full </a:t>
            </a:r>
            <a:r>
              <a:rPr lang="en-US" dirty="0" err="1" smtClean="0"/>
              <a:t>Dict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“No </a:t>
            </a:r>
            <a:r>
              <a:rPr lang="en-US" dirty="0" err="1" smtClean="0">
                <a:sym typeface="Wingdings" pitchFamily="2" charset="2"/>
              </a:rPr>
              <a:t>dict</a:t>
            </a:r>
            <a:r>
              <a:rPr lang="en-US" dirty="0" smtClean="0">
                <a:sym typeface="Wingdings" pitchFamily="2" charset="2"/>
              </a:rPr>
              <a:t>”; 0</a:t>
            </a:r>
          </a:p>
          <a:p>
            <a:r>
              <a:rPr lang="en-US" dirty="0" smtClean="0">
                <a:sym typeface="Wingdings" pitchFamily="2" charset="2"/>
              </a:rPr>
              <a:t>Hide min, max, p-</a:t>
            </a:r>
            <a:r>
              <a:rPr lang="en-US" dirty="0" err="1" smtClean="0">
                <a:sym typeface="Wingdings" pitchFamily="2" charset="2"/>
              </a:rPr>
              <a:t>val</a:t>
            </a:r>
            <a:r>
              <a:rPr lang="en-US" dirty="0" smtClean="0">
                <a:sym typeface="Wingdings" pitchFamily="2" charset="2"/>
              </a:rPr>
              <a:t>, perm</a:t>
            </a:r>
          </a:p>
          <a:p>
            <a:r>
              <a:rPr lang="en-US" dirty="0" smtClean="0">
                <a:sym typeface="Wingdings" pitchFamily="2" charset="2"/>
              </a:rPr>
              <a:t>Bold</a:t>
            </a:r>
            <a:r>
              <a:rPr lang="en-US" baseline="0" dirty="0" smtClean="0">
                <a:sym typeface="Wingdings" pitchFamily="2" charset="2"/>
              </a:rPr>
              <a:t> means that are significant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A5233-02A6-4BBD-B472-9A9F6479075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Outcome:</a:t>
            </a:r>
            <a:r>
              <a:rPr lang="en-US" baseline="0" dirty="0" smtClean="0"/>
              <a:t> reject the null hypothesis with </a:t>
            </a:r>
            <a:r>
              <a:rPr lang="en-US" dirty="0" smtClean="0"/>
              <a:t>p&gt;=95% for coverage &gt; 60%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A5233-02A6-4BBD-B472-9A9F6479075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8050" y="2133600"/>
            <a:ext cx="219868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14475"/>
            <a:ext cx="822960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F92DD4FE-1DF7-49A3-A122-68BAF57B8E92}" type="datetimeFigureOut">
              <a:rPr lang="en-US" smtClean="0"/>
              <a:pPr/>
              <a:t>5/20/2010</a:t>
            </a:fld>
            <a:endParaRPr lang="en-US"/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152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FE2B240-33BF-4A21-AF8F-91A48C5BDC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8967" name="Rectangle 7"/>
          <p:cNvSpPr>
            <a:spLocks noChangeArrowheads="1"/>
          </p:cNvSpPr>
          <p:nvPr/>
        </p:nvSpPr>
        <p:spPr bwMode="auto">
          <a:xfrm>
            <a:off x="457200" y="1295400"/>
            <a:ext cx="8229600" cy="76200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153400" y="5862638"/>
            <a:ext cx="990600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Tag Dictionaries Accelerate Manual Annotation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19600"/>
            <a:ext cx="7924800" cy="2286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Marc Carmen*, Paul Felt†, Robbie Haertel†,</a:t>
            </a:r>
            <a:br>
              <a:rPr lang="en-US" dirty="0" smtClean="0"/>
            </a:br>
            <a:r>
              <a:rPr lang="en-US" dirty="0" smtClean="0"/>
              <a:t>Deryle Lonsdale*, Peter McClanahan†, Owen Merkling†,</a:t>
            </a:r>
            <a:br>
              <a:rPr lang="en-US" dirty="0" smtClean="0"/>
            </a:br>
            <a:r>
              <a:rPr lang="en-US" b="1" dirty="0" smtClean="0"/>
              <a:t>Eric Ringger</a:t>
            </a:r>
            <a:r>
              <a:rPr lang="en-US" dirty="0" smtClean="0"/>
              <a:t>†, Kevin Seppi†</a:t>
            </a:r>
          </a:p>
          <a:p>
            <a:endParaRPr lang="en-US" dirty="0" smtClean="0"/>
          </a:p>
          <a:p>
            <a:r>
              <a:rPr lang="en-US" sz="2600" dirty="0" smtClean="0"/>
              <a:t>*</a:t>
            </a:r>
            <a:r>
              <a:rPr lang="en-US" dirty="0" smtClean="0"/>
              <a:t>Department of Linguistics and †Department of Computer Science</a:t>
            </a:r>
          </a:p>
          <a:p>
            <a:r>
              <a:rPr lang="en-US" dirty="0" smtClean="0"/>
              <a:t>Brigham Young University</a:t>
            </a:r>
          </a:p>
          <a:p>
            <a:r>
              <a:rPr lang="en-US" dirty="0" smtClean="0"/>
              <a:t>Provo, Utah, USA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Problem and its Significance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Possible Solutions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Research Question:</a:t>
            </a:r>
            <a:br>
              <a:rPr lang="en-US" dirty="0" smtClean="0"/>
            </a:br>
            <a:r>
              <a:rPr lang="en-US" i="1" dirty="0" smtClean="0"/>
              <a:t>Does Annotation Re-use Help?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User Study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Our larger project</a:t>
            </a:r>
          </a:p>
          <a:p>
            <a:endParaRPr lang="en-US" dirty="0" smtClean="0"/>
          </a:p>
          <a:p>
            <a:r>
              <a:rPr lang="en-US" dirty="0" smtClean="0"/>
              <a:t>Highlight: CCASH Framework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Expense of Corpus Annotation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As we know,</a:t>
            </a:r>
          </a:p>
          <a:p>
            <a:r>
              <a:rPr lang="en-US" dirty="0" smtClean="0"/>
              <a:t>Manual annotation of large corpora is often cost-prohibitive.</a:t>
            </a:r>
          </a:p>
          <a:p>
            <a:r>
              <a:rPr lang="en-US" dirty="0" smtClean="0"/>
              <a:t>The HLT community has developed many tools to assist in annotation and to accelerate the process.</a:t>
            </a:r>
          </a:p>
          <a:p>
            <a:pPr lvl="1"/>
            <a:r>
              <a:rPr lang="en-US" dirty="0" err="1" smtClean="0"/>
              <a:t>Knowtator</a:t>
            </a:r>
            <a:r>
              <a:rPr lang="en-US" dirty="0" smtClean="0"/>
              <a:t> (</a:t>
            </a:r>
            <a:r>
              <a:rPr lang="en-US" dirty="0" err="1" smtClean="0"/>
              <a:t>Ogren</a:t>
            </a:r>
            <a:r>
              <a:rPr lang="en-US" dirty="0" smtClean="0"/>
              <a:t>, 2006)</a:t>
            </a:r>
          </a:p>
          <a:p>
            <a:pPr lvl="1"/>
            <a:r>
              <a:rPr lang="en-US" dirty="0" smtClean="0"/>
              <a:t>Word-Freak (Morton &amp; </a:t>
            </a:r>
            <a:r>
              <a:rPr lang="en-US" dirty="0" err="1" smtClean="0"/>
              <a:t>LaCivita</a:t>
            </a:r>
            <a:r>
              <a:rPr lang="en-US" dirty="0" smtClean="0"/>
              <a:t>, 2003)</a:t>
            </a:r>
          </a:p>
          <a:p>
            <a:pPr lvl="1"/>
            <a:r>
              <a:rPr lang="en-US" dirty="0" smtClean="0"/>
              <a:t>Gate (Cunningham et al., 1995+)</a:t>
            </a:r>
          </a:p>
          <a:p>
            <a:pPr lvl="1"/>
            <a:r>
              <a:rPr lang="en-US" dirty="0" smtClean="0"/>
              <a:t>…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dirty="0" smtClean="0"/>
              <a:t>Context for this talk: under-resourced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Annotation re-use</a:t>
            </a:r>
          </a:p>
          <a:p>
            <a:pPr lvl="1"/>
            <a:r>
              <a:rPr lang="en-US" dirty="0" smtClean="0"/>
              <a:t>e.g., Translation memories</a:t>
            </a:r>
          </a:p>
          <a:p>
            <a:pPr lvl="1"/>
            <a:r>
              <a:rPr lang="en-US" dirty="0" smtClean="0"/>
              <a:t>“Tag dictionaries”</a:t>
            </a:r>
          </a:p>
          <a:p>
            <a:r>
              <a:rPr lang="en-US" dirty="0" smtClean="0"/>
              <a:t>Option enumeration</a:t>
            </a:r>
          </a:p>
          <a:p>
            <a:r>
              <a:rPr lang="en-US" dirty="0" smtClean="0"/>
              <a:t>Automatic pre-annotation</a:t>
            </a:r>
          </a:p>
          <a:p>
            <a:r>
              <a:rPr lang="en-US" dirty="0" smtClean="0"/>
              <a:t>Active learning</a:t>
            </a:r>
          </a:p>
          <a:p>
            <a:pPr lvl="1"/>
            <a:r>
              <a:rPr lang="en-US" dirty="0" smtClean="0"/>
              <a:t>Selective sampling</a:t>
            </a:r>
          </a:p>
          <a:p>
            <a:r>
              <a:rPr lang="en-US" dirty="0" smtClean="0"/>
              <a:t>Multi-user collaboration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Each method requires </a:t>
            </a:r>
            <a:r>
              <a:rPr lang="en-US" i="1" dirty="0" smtClean="0"/>
              <a:t>quantitative validation.</a:t>
            </a:r>
          </a:p>
          <a:p>
            <a:endParaRPr lang="en-US" dirty="0" smtClean="0"/>
          </a:p>
          <a:p>
            <a:r>
              <a:rPr lang="en-US" dirty="0" smtClean="0"/>
              <a:t>We cannot assume that any of these methods will reduce annotation cost for our problem in practice.</a:t>
            </a:r>
          </a:p>
          <a:p>
            <a:endParaRPr lang="en-US" dirty="0" smtClean="0"/>
          </a:p>
          <a:p>
            <a:r>
              <a:rPr lang="en-US" dirty="0" smtClean="0"/>
              <a:t>Validation method: user studies</a:t>
            </a:r>
          </a:p>
          <a:p>
            <a:endParaRPr lang="en-US" dirty="0" smtClean="0"/>
          </a:p>
          <a:p>
            <a:r>
              <a:rPr lang="en-US" dirty="0" smtClean="0"/>
              <a:t>Open question: Must we validate any method on every new task before deploying?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Palmer, Moon, and Baldridge (2009)</a:t>
            </a:r>
          </a:p>
          <a:p>
            <a:pPr lvl="1"/>
            <a:r>
              <a:rPr lang="en-US" dirty="0" smtClean="0"/>
              <a:t>Pre-annotation and AL for </a:t>
            </a:r>
            <a:r>
              <a:rPr lang="en-US" dirty="0" err="1" smtClean="0"/>
              <a:t>Uspanteko</a:t>
            </a:r>
            <a:r>
              <a:rPr lang="en-US" dirty="0" smtClean="0"/>
              <a:t> annotation</a:t>
            </a:r>
          </a:p>
          <a:p>
            <a:r>
              <a:rPr lang="en-US" dirty="0" smtClean="0"/>
              <a:t>Ringger et al. (2008)</a:t>
            </a:r>
          </a:p>
          <a:p>
            <a:pPr lvl="1"/>
            <a:r>
              <a:rPr lang="en-US" dirty="0" smtClean="0"/>
              <a:t>Word-at-a-time versus Sentence-at-a-time in Active Learning setting</a:t>
            </a:r>
          </a:p>
          <a:p>
            <a:r>
              <a:rPr lang="en-US" dirty="0" err="1" smtClean="0"/>
              <a:t>Culotta</a:t>
            </a:r>
            <a:r>
              <a:rPr lang="en-US" dirty="0" smtClean="0"/>
              <a:t> et al. (2005)</a:t>
            </a:r>
          </a:p>
          <a:p>
            <a:pPr lvl="1"/>
            <a:r>
              <a:rPr lang="en-US" dirty="0" smtClean="0"/>
              <a:t>Pre-annotation and correction </a:t>
            </a:r>
            <a:r>
              <a:rPr lang="en-US" dirty="0" smtClean="0"/>
              <a:t>effort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We would welcome reports of other such annotation user studies.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Penn Treebank POS tagging as a pilot study</a:t>
            </a:r>
          </a:p>
          <a:p>
            <a:endParaRPr lang="en-US" dirty="0" smtClean="0"/>
          </a:p>
          <a:p>
            <a:r>
              <a:rPr lang="en-US" dirty="0" smtClean="0"/>
              <a:t>(For </a:t>
            </a:r>
            <a:r>
              <a:rPr lang="en-US" dirty="0" smtClean="0"/>
              <a:t>the moment, pretend that English is </a:t>
            </a:r>
            <a:r>
              <a:rPr lang="en-US" dirty="0" smtClean="0"/>
              <a:t>under-resourced.)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Measure:</a:t>
            </a:r>
          </a:p>
          <a:p>
            <a:pPr lvl="1"/>
            <a:r>
              <a:rPr lang="en-US" dirty="0" smtClean="0"/>
              <a:t>Annotation time – focus on cost</a:t>
            </a:r>
          </a:p>
          <a:p>
            <a:pPr lvl="1"/>
            <a:r>
              <a:rPr lang="en-US" dirty="0" smtClean="0"/>
              <a:t>Annotation accuracy – focus on quality</a:t>
            </a:r>
          </a:p>
          <a:p>
            <a:endParaRPr lang="en-US" dirty="0" smtClean="0"/>
          </a:p>
          <a:p>
            <a:r>
              <a:rPr lang="en-US" dirty="0" smtClean="0"/>
              <a:t>To follow this Summer: Syriac morphological annotation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Annotation Aided by Tag Dictionaries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362200"/>
          </a:xfrm>
        </p:spPr>
        <p:txBody>
          <a:bodyPr/>
          <a:lstStyle/>
          <a:p>
            <a:r>
              <a:rPr lang="en-US" sz="2800" dirty="0" smtClean="0"/>
              <a:t>A collection of lists </a:t>
            </a:r>
            <a:r>
              <a:rPr lang="en-US" sz="2800" dirty="0" smtClean="0"/>
              <a:t>of possible tags for </a:t>
            </a:r>
            <a:r>
              <a:rPr lang="en-US" sz="2800" dirty="0" smtClean="0"/>
              <a:t>word types </a:t>
            </a:r>
            <a:r>
              <a:rPr lang="en-US" sz="2800" dirty="0" smtClean="0"/>
              <a:t>to be annotated</a:t>
            </a:r>
          </a:p>
          <a:p>
            <a:r>
              <a:rPr lang="en-US" sz="2800" dirty="0" smtClean="0"/>
              <a:t>Collected during annotation</a:t>
            </a:r>
            <a:endParaRPr lang="en-US" sz="2800" dirty="0" smtClean="0"/>
          </a:p>
          <a:p>
            <a:r>
              <a:rPr lang="en-US" sz="2800" dirty="0" smtClean="0"/>
              <a:t>Facilitates annotation re-use</a:t>
            </a:r>
            <a:endParaRPr lang="en-US" sz="2800" dirty="0"/>
          </a:p>
        </p:txBody>
      </p:sp>
      <p:pic>
        <p:nvPicPr>
          <p:cNvPr id="12" name="Picture 1" descr="8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600200"/>
            <a:ext cx="2590800" cy="21864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971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If the subset of tags in this tag dictionary is substantially smaller than the full list </a:t>
            </a:r>
            <a:r>
              <a:rPr lang="en-US" sz="2800" i="1" dirty="0" smtClean="0"/>
              <a:t>and</a:t>
            </a:r>
            <a:r>
              <a:rPr lang="en-US" sz="2800" dirty="0" smtClean="0"/>
              <a:t> it contains the correct tag,</a:t>
            </a:r>
          </a:p>
          <a:p>
            <a:r>
              <a:rPr lang="en-US" sz="2800" dirty="0" smtClean="0"/>
              <a:t>Then we might expect the tag dictionary to reduce the amount of time it takes to find and select the correct answer.</a:t>
            </a:r>
          </a:p>
          <a:p>
            <a:r>
              <a:rPr lang="en-US" sz="2800" dirty="0" smtClean="0"/>
              <a:t>Furthermore,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554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515938" algn="l"/>
              </a:tabLst>
            </a:pPr>
            <a:r>
              <a:rPr lang="en-US" sz="2400" dirty="0" smtClean="0"/>
              <a:t>The cuts will be made </a:t>
            </a:r>
            <a:r>
              <a:rPr lang="en-US" sz="2400" u="sng" dirty="0" smtClean="0"/>
              <a:t>half</a:t>
            </a:r>
            <a:r>
              <a:rPr lang="en-US" sz="2400" dirty="0" smtClean="0"/>
              <a:t> in Germany and half abroad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2152471"/>
            <a:ext cx="271683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tabLst>
                <a:tab pos="515938" algn="l"/>
              </a:tabLst>
            </a:pPr>
            <a:r>
              <a:rPr lang="en-US" sz="2400" dirty="0" smtClean="0"/>
              <a:t>(JJ)	Adjective</a:t>
            </a:r>
          </a:p>
          <a:p>
            <a:pPr>
              <a:tabLst>
                <a:tab pos="515938" algn="l"/>
              </a:tabLst>
            </a:pPr>
            <a:r>
              <a:rPr lang="en-US" sz="2400" dirty="0" smtClean="0"/>
              <a:t>(RB)	Adverb</a:t>
            </a:r>
          </a:p>
          <a:p>
            <a:pPr>
              <a:tabLst>
                <a:tab pos="515938" algn="l"/>
              </a:tabLst>
            </a:pPr>
            <a:r>
              <a:rPr lang="en-US" sz="2400" dirty="0" smtClean="0"/>
              <a:t>[select different tag]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62400"/>
            <a:ext cx="8229600" cy="2438400"/>
          </a:xfrm>
        </p:spPr>
        <p:txBody>
          <a:bodyPr/>
          <a:lstStyle/>
          <a:p>
            <a:r>
              <a:rPr lang="en-US" sz="2800" dirty="0" smtClean="0"/>
              <a:t>Having fewer options may also improve the annotator’s ability to select the correct one. </a:t>
            </a:r>
          </a:p>
          <a:p>
            <a:endParaRPr lang="en-US" sz="2800" dirty="0" smtClean="0"/>
          </a:p>
          <a:p>
            <a:r>
              <a:rPr lang="en-US" sz="2800" dirty="0" smtClean="0"/>
              <a:t>On the other hand, …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554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515938" algn="l"/>
              </a:tabLst>
            </a:pPr>
            <a:r>
              <a:rPr lang="en-US" sz="2400" dirty="0" smtClean="0"/>
              <a:t>The cuts will be made </a:t>
            </a:r>
            <a:r>
              <a:rPr lang="en-US" sz="2400" u="sng" dirty="0" smtClean="0"/>
              <a:t>half</a:t>
            </a:r>
            <a:r>
              <a:rPr lang="en-US" sz="2400" dirty="0" smtClean="0"/>
              <a:t> in Germany and half abroad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2152471"/>
            <a:ext cx="3962944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457200" indent="-457200">
              <a:tabLst>
                <a:tab pos="914400" algn="l"/>
              </a:tabLst>
            </a:pPr>
            <a:r>
              <a:rPr lang="en-US" sz="2400" dirty="0" smtClean="0"/>
              <a:t>(JJ)		Adjective</a:t>
            </a:r>
          </a:p>
          <a:p>
            <a:pPr marL="457200" indent="-457200">
              <a:tabLst>
                <a:tab pos="914400" algn="l"/>
              </a:tabLst>
            </a:pPr>
            <a:r>
              <a:rPr lang="en-US" sz="2400" dirty="0" smtClean="0"/>
              <a:t>(NN)	Noun, singular or mass</a:t>
            </a:r>
          </a:p>
          <a:p>
            <a:pPr>
              <a:tabLst>
                <a:tab pos="914400" algn="l"/>
              </a:tabLst>
            </a:pPr>
            <a:r>
              <a:rPr lang="en-US" sz="2400" dirty="0" smtClean="0"/>
              <a:t>(RB)	Adverb</a:t>
            </a:r>
          </a:p>
          <a:p>
            <a:pPr>
              <a:tabLst>
                <a:tab pos="914400" algn="l"/>
              </a:tabLst>
            </a:pPr>
            <a:r>
              <a:rPr lang="en-US" sz="2400" dirty="0" smtClean="0"/>
              <a:t>[select different tag]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tag dictionary does not contain the correct tag, it may take </a:t>
            </a:r>
            <a:r>
              <a:rPr lang="en-US" dirty="0" smtClean="0"/>
              <a:t>more </a:t>
            </a:r>
            <a:r>
              <a:rPr lang="en-US" dirty="0" smtClean="0"/>
              <a:t>effort to</a:t>
            </a:r>
          </a:p>
          <a:p>
            <a:pPr lvl="1"/>
            <a:r>
              <a:rPr lang="en-US" dirty="0" smtClean="0"/>
              <a:t>Recognize the absence of the desired tag</a:t>
            </a:r>
          </a:p>
          <a:p>
            <a:pPr lvl="1"/>
            <a:r>
              <a:rPr lang="en-US" dirty="0" smtClean="0"/>
              <a:t>Take the necessary steps to show a complete list of tags</a:t>
            </a:r>
          </a:p>
          <a:p>
            <a:pPr lvl="1"/>
            <a:r>
              <a:rPr lang="en-US" dirty="0" smtClean="0"/>
              <a:t>Select the answer from that list instead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At what point – in terms of coverage – do tag dictionaries help?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58460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515938" algn="l"/>
              </a:tabLst>
            </a:pPr>
            <a:r>
              <a:rPr lang="en-US" sz="2400" dirty="0" smtClean="0"/>
              <a:t>The cuts will be made </a:t>
            </a:r>
            <a:r>
              <a:rPr lang="en-US" sz="2400" u="sng" dirty="0" smtClean="0"/>
              <a:t>half</a:t>
            </a:r>
            <a:r>
              <a:rPr lang="en-US" sz="2400" dirty="0" smtClean="0"/>
              <a:t> in Germany and half abroad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95600" y="3163669"/>
            <a:ext cx="208589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tabLst>
                <a:tab pos="515938" algn="l"/>
              </a:tabLst>
            </a:pPr>
            <a:r>
              <a:rPr lang="en-US" dirty="0" smtClean="0"/>
              <a:t>(JJ)	Adjective</a:t>
            </a:r>
          </a:p>
          <a:p>
            <a:pPr>
              <a:tabLst>
                <a:tab pos="515938" algn="l"/>
              </a:tabLst>
            </a:pPr>
            <a:r>
              <a:rPr lang="en-US" dirty="0" smtClean="0"/>
              <a:t>(RB)	Adverb</a:t>
            </a:r>
          </a:p>
          <a:p>
            <a:pPr>
              <a:tabLst>
                <a:tab pos="515938" algn="l"/>
              </a:tabLst>
            </a:pPr>
            <a:r>
              <a:rPr lang="en-US" dirty="0" smtClean="0"/>
              <a:t>[select different tag]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1" y="3163669"/>
            <a:ext cx="1676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515938" algn="l"/>
              </a:tabLst>
            </a:pPr>
            <a:r>
              <a:rPr lang="en-US" dirty="0" smtClean="0"/>
              <a:t>                                   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10200" y="3163669"/>
            <a:ext cx="2971006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tabLst>
                <a:tab pos="633413" algn="l"/>
              </a:tabLst>
            </a:pPr>
            <a:r>
              <a:rPr lang="en-US" dirty="0" smtClean="0"/>
              <a:t>(DT)	Determiner</a:t>
            </a:r>
          </a:p>
          <a:p>
            <a:pPr>
              <a:tabLst>
                <a:tab pos="633413" algn="l"/>
              </a:tabLst>
            </a:pPr>
            <a:r>
              <a:rPr lang="en-US" dirty="0" smtClean="0"/>
              <a:t>(JJ)	Adjective</a:t>
            </a:r>
          </a:p>
          <a:p>
            <a:pPr>
              <a:tabLst>
                <a:tab pos="633413" algn="l"/>
              </a:tabLst>
            </a:pPr>
            <a:r>
              <a:rPr lang="en-US" dirty="0" smtClean="0"/>
              <a:t>(NN)	Noun, singular or mass</a:t>
            </a:r>
          </a:p>
          <a:p>
            <a:pPr>
              <a:tabLst>
                <a:tab pos="633413" algn="l"/>
              </a:tabLst>
            </a:pPr>
            <a:r>
              <a:rPr lang="en-US" dirty="0" smtClean="0"/>
              <a:t>(PDT)	Pre-determiner</a:t>
            </a:r>
          </a:p>
          <a:p>
            <a:pPr>
              <a:tabLst>
                <a:tab pos="633413" algn="l"/>
              </a:tabLst>
            </a:pPr>
            <a:r>
              <a:rPr lang="en-US" dirty="0" smtClean="0"/>
              <a:t>(RB)	Adverb</a:t>
            </a:r>
          </a:p>
          <a:p>
            <a:pPr>
              <a:tabLst>
                <a:tab pos="633413" algn="l"/>
              </a:tabLst>
            </a:pPr>
            <a:endParaRPr lang="en-US" dirty="0" smtClean="0"/>
          </a:p>
          <a:p>
            <a:pPr>
              <a:tabLst>
                <a:tab pos="633413" algn="l"/>
              </a:tabLst>
            </a:pPr>
            <a:r>
              <a:rPr lang="en-US" u="sng" dirty="0" smtClean="0"/>
              <a:t>[select different tag]</a:t>
            </a:r>
            <a:endParaRPr lang="en-US" u="sng" dirty="0"/>
          </a:p>
        </p:txBody>
      </p:sp>
      <p:grpSp>
        <p:nvGrpSpPr>
          <p:cNvPr id="13" name="Group 12"/>
          <p:cNvGrpSpPr/>
          <p:nvPr/>
        </p:nvGrpSpPr>
        <p:grpSpPr>
          <a:xfrm>
            <a:off x="762000" y="5221069"/>
            <a:ext cx="7620000" cy="646331"/>
            <a:chOff x="762000" y="5221069"/>
            <a:chExt cx="7620000" cy="646331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762000" y="5525869"/>
              <a:ext cx="7620000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8153400" y="5525869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533400" y="5525869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250334" y="5221069"/>
              <a:ext cx="397866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?</a:t>
              </a:r>
              <a:endParaRPr lang="en-US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Such studies require a tool that can</a:t>
            </a:r>
          </a:p>
          <a:p>
            <a:pPr lvl="1"/>
            <a:r>
              <a:rPr lang="en-US" dirty="0" smtClean="0"/>
              <a:t>Track time</a:t>
            </a:r>
          </a:p>
          <a:p>
            <a:pPr lvl="1"/>
            <a:r>
              <a:rPr lang="en-US" dirty="0" smtClean="0"/>
              <a:t>Manage users / subjects</a:t>
            </a:r>
          </a:p>
          <a:p>
            <a:pPr lvl="1"/>
            <a:r>
              <a:rPr lang="en-US" dirty="0" smtClean="0"/>
              <a:t>Be available over the web</a:t>
            </a:r>
          </a:p>
          <a:p>
            <a:endParaRPr lang="en-US" dirty="0" smtClean="0"/>
          </a:p>
          <a:p>
            <a:r>
              <a:rPr lang="en-US" dirty="0" smtClean="0"/>
              <a:t>CCASH = Cost-Conscious Annotation Supervised by Humans</a:t>
            </a:r>
          </a:p>
          <a:p>
            <a:pPr lvl="1"/>
            <a:r>
              <a:rPr lang="en-US" dirty="0" smtClean="0"/>
              <a:t>With the emphasis on CA$H for cost.</a:t>
            </a:r>
          </a:p>
          <a:p>
            <a:pPr lvl="1"/>
            <a:r>
              <a:rPr lang="en-US" dirty="0" smtClean="0"/>
              <a:t>See paper from yesterday’s poster in the proceedings for more detail.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CCASH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611236"/>
            <a:ext cx="6858000" cy="473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CCASH for Tagging</a:t>
            </a:r>
            <a:endParaRPr lang="en-US" dirty="0"/>
          </a:p>
        </p:txBody>
      </p:sp>
      <p:pic>
        <p:nvPicPr>
          <p:cNvPr id="4" name="Picture 0" descr="TaggingScreenCapture.PNG"/>
          <p:cNvPicPr>
            <a:picLocks noChangeAspect="1"/>
          </p:cNvPicPr>
          <p:nvPr/>
        </p:nvPicPr>
        <p:blipFill>
          <a:blip r:embed="rId2" cstate="print"/>
          <a:srcRect t="19421"/>
          <a:stretch>
            <a:fillRect/>
          </a:stretch>
        </p:blipFill>
        <p:spPr bwMode="auto">
          <a:xfrm>
            <a:off x="1143000" y="1600200"/>
            <a:ext cx="6804200" cy="51411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 4"/>
          <p:cNvSpPr/>
          <p:nvPr/>
        </p:nvSpPr>
        <p:spPr>
          <a:xfrm>
            <a:off x="2743200" y="5638800"/>
            <a:ext cx="22098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Different Tag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4686" b="1104"/>
          <a:stretch>
            <a:fillRect/>
          </a:stretch>
        </p:blipFill>
        <p:spPr bwMode="auto">
          <a:xfrm>
            <a:off x="771525" y="1600200"/>
            <a:ext cx="722947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Variables under study:</a:t>
            </a:r>
          </a:p>
          <a:p>
            <a:pPr lvl="1"/>
            <a:r>
              <a:rPr lang="en-US" dirty="0" smtClean="0"/>
              <a:t>time</a:t>
            </a:r>
            <a:endParaRPr lang="en-US" dirty="0" smtClean="0"/>
          </a:p>
          <a:p>
            <a:pPr lvl="1"/>
            <a:r>
              <a:rPr lang="en-US" dirty="0" smtClean="0"/>
              <a:t>accuracy</a:t>
            </a:r>
            <a:endParaRPr lang="en-US" dirty="0" smtClean="0"/>
          </a:p>
          <a:p>
            <a:r>
              <a:rPr lang="en-US" dirty="0" smtClean="0"/>
              <a:t>Controlling for:</a:t>
            </a:r>
          </a:p>
          <a:p>
            <a:pPr lvl="1"/>
            <a:r>
              <a:rPr lang="en-US" dirty="0" smtClean="0"/>
              <a:t>sentence length</a:t>
            </a:r>
          </a:p>
          <a:p>
            <a:pPr lvl="1"/>
            <a:r>
              <a:rPr lang="en-US" dirty="0" smtClean="0"/>
              <a:t>tag dictionary coverage level</a:t>
            </a:r>
          </a:p>
          <a:p>
            <a:r>
              <a:rPr lang="en-US" dirty="0" smtClean="0"/>
              <a:t>3 Sentence buckets</a:t>
            </a:r>
          </a:p>
          <a:p>
            <a:pPr lvl="1"/>
            <a:r>
              <a:rPr lang="en-US" dirty="0" smtClean="0"/>
              <a:t>Short (12)</a:t>
            </a:r>
          </a:p>
          <a:p>
            <a:pPr lvl="1"/>
            <a:r>
              <a:rPr lang="en-US" dirty="0" smtClean="0"/>
              <a:t>Medium (23)</a:t>
            </a:r>
          </a:p>
          <a:p>
            <a:pPr lvl="1"/>
            <a:r>
              <a:rPr lang="en-US" dirty="0" smtClean="0"/>
              <a:t>Long (36)</a:t>
            </a:r>
          </a:p>
          <a:p>
            <a:pPr lvl="1"/>
            <a:r>
              <a:rPr lang="en-US" dirty="0" smtClean="0"/>
              <a:t>6 sentences per bucket</a:t>
            </a:r>
          </a:p>
          <a:p>
            <a:r>
              <a:rPr lang="en-US" dirty="0" smtClean="0"/>
              <a:t>6 Coverage levels</a:t>
            </a:r>
          </a:p>
          <a:p>
            <a:pPr lvl="1"/>
            <a:r>
              <a:rPr lang="en-US" dirty="0" smtClean="0"/>
              <a:t>0%, 20%, 40%, 60%, 80%, 100%</a:t>
            </a:r>
            <a:endParaRPr lang="en-US" dirty="0" smtClean="0"/>
          </a:p>
          <a:p>
            <a:r>
              <a:rPr lang="en-US" dirty="0" smtClean="0"/>
              <a:t>Coverage </a:t>
            </a:r>
            <a:r>
              <a:rPr lang="en-US" dirty="0" smtClean="0"/>
              <a:t>level of the dictionary was randomized for each sentence presented to </a:t>
            </a:r>
            <a:r>
              <a:rPr lang="en-US" dirty="0" smtClean="0"/>
              <a:t>each participant</a:t>
            </a:r>
            <a:r>
              <a:rPr lang="en-US" dirty="0" smtClean="0"/>
              <a:t>, under the </a:t>
            </a:r>
            <a:r>
              <a:rPr lang="en-US" dirty="0" smtClean="0"/>
              <a:t>following constraint: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/>
              <a:t>given user </a:t>
            </a:r>
            <a:r>
              <a:rPr lang="en-US" dirty="0" smtClean="0"/>
              <a:t>was assigned </a:t>
            </a:r>
            <a:r>
              <a:rPr lang="en-US" dirty="0" smtClean="0"/>
              <a:t>a unique coverage level for each of </a:t>
            </a:r>
            <a:r>
              <a:rPr lang="en-US" dirty="0" smtClean="0"/>
              <a:t>the</a:t>
            </a:r>
            <a:br>
              <a:rPr lang="en-US" dirty="0" smtClean="0"/>
            </a:br>
            <a:r>
              <a:rPr lang="en-US" dirty="0" smtClean="0"/>
              <a:t>6 </a:t>
            </a:r>
            <a:r>
              <a:rPr lang="en-US" dirty="0" smtClean="0"/>
              <a:t>sentences in every length </a:t>
            </a:r>
            <a:r>
              <a:rPr lang="en-US" dirty="0" smtClean="0"/>
              <a:t>bucket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33 </a:t>
            </a:r>
            <a:r>
              <a:rPr lang="en-US" dirty="0" smtClean="0"/>
              <a:t>beginning graduate students in Linguistics</a:t>
            </a:r>
          </a:p>
          <a:p>
            <a:pPr lvl="1"/>
            <a:r>
              <a:rPr lang="en-US" dirty="0" smtClean="0"/>
              <a:t>in a required syntax and morphology </a:t>
            </a:r>
            <a:r>
              <a:rPr lang="en-US" dirty="0" smtClean="0"/>
              <a:t>course</a:t>
            </a:r>
          </a:p>
          <a:p>
            <a:r>
              <a:rPr lang="en-US" dirty="0" smtClean="0"/>
              <a:t>Introduced with instructions, a questionnaire, and a tutorial</a:t>
            </a:r>
          </a:p>
          <a:p>
            <a:r>
              <a:rPr lang="en-US" dirty="0" smtClean="0"/>
              <a:t>Participants were told that both accuracy and time were important for the study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Questionnaire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Twenty-three </a:t>
            </a:r>
            <a:r>
              <a:rPr lang="en-US" dirty="0" smtClean="0"/>
              <a:t>of the participants </a:t>
            </a:r>
            <a:r>
              <a:rPr lang="en-US" dirty="0" smtClean="0"/>
              <a:t>are native </a:t>
            </a:r>
            <a:r>
              <a:rPr lang="en-US" dirty="0" smtClean="0"/>
              <a:t>English </a:t>
            </a:r>
            <a:r>
              <a:rPr lang="en-US" dirty="0" smtClean="0"/>
              <a:t>speakers.</a:t>
            </a:r>
            <a:endParaRPr lang="en-US" dirty="0" smtClean="0"/>
          </a:p>
          <a:p>
            <a:r>
              <a:rPr lang="en-US" dirty="0" smtClean="0"/>
              <a:t>Over </a:t>
            </a:r>
            <a:r>
              <a:rPr lang="en-US" dirty="0" smtClean="0"/>
              <a:t>50% of the students had taken one or fewer previous courses that cover POS </a:t>
            </a:r>
            <a:r>
              <a:rPr lang="en-US" dirty="0" smtClean="0"/>
              <a:t>tagging.</a:t>
            </a:r>
            <a:endParaRPr lang="en-US" dirty="0" smtClean="0"/>
          </a:p>
          <a:p>
            <a:r>
              <a:rPr lang="en-US" dirty="0" smtClean="0"/>
              <a:t>Over </a:t>
            </a:r>
            <a:r>
              <a:rPr lang="en-US" dirty="0" smtClean="0"/>
              <a:t>50% of the participants rated themselves with a 1 (lowest proficiency) or 2 out of 5 (highest</a:t>
            </a:r>
            <a:r>
              <a:rPr lang="en-US" dirty="0" smtClean="0"/>
              <a:t>).</a:t>
            </a: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67151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Null </a:t>
            </a:r>
            <a:r>
              <a:rPr lang="en-US" dirty="0" smtClean="0"/>
              <a:t>Hypotheses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Tag dictionaries have no impact on annotation time.</a:t>
            </a:r>
          </a:p>
          <a:p>
            <a:endParaRPr lang="en-US" dirty="0" smtClean="0"/>
          </a:p>
          <a:p>
            <a:r>
              <a:rPr lang="en-US" dirty="0" smtClean="0"/>
              <a:t>Tag dictionaries have no impact on annotation accuracy.</a:t>
            </a:r>
          </a:p>
          <a:p>
            <a:endParaRPr lang="en-US" dirty="0" smtClean="0"/>
          </a:p>
          <a:p>
            <a:r>
              <a:rPr lang="en-US" dirty="0" smtClean="0"/>
              <a:t>Tested using:</a:t>
            </a:r>
          </a:p>
          <a:p>
            <a:pPr lvl="1"/>
            <a:r>
              <a:rPr lang="en-US" dirty="0" smtClean="0"/>
              <a:t>t-Test</a:t>
            </a:r>
          </a:p>
          <a:p>
            <a:pPr lvl="1"/>
            <a:r>
              <a:rPr lang="en-US" dirty="0" smtClean="0"/>
              <a:t>Permutation test (</a:t>
            </a:r>
            <a:r>
              <a:rPr lang="en-US" dirty="0" err="1" smtClean="0"/>
              <a:t>Menke</a:t>
            </a:r>
            <a:r>
              <a:rPr lang="en-US" dirty="0" smtClean="0"/>
              <a:t> </a:t>
            </a:r>
            <a:r>
              <a:rPr lang="en-US" dirty="0" smtClean="0"/>
              <a:t>&amp; Martinez, 2004)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Tag Dictionaries Help?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00200" y="1752600"/>
          <a:ext cx="5965057" cy="4223640"/>
        </p:xfrm>
        <a:graphic>
          <a:graphicData uri="http://schemas.openxmlformats.org/drawingml/2006/table">
            <a:tbl>
              <a:tblPr/>
              <a:tblGrid>
                <a:gridCol w="626961"/>
                <a:gridCol w="626961"/>
                <a:gridCol w="428285"/>
                <a:gridCol w="428285"/>
                <a:gridCol w="428285"/>
                <a:gridCol w="428285"/>
                <a:gridCol w="428285"/>
                <a:gridCol w="428285"/>
                <a:gridCol w="428285"/>
                <a:gridCol w="428285"/>
                <a:gridCol w="428285"/>
                <a:gridCol w="428285"/>
                <a:gridCol w="428285"/>
              </a:tblGrid>
              <a:tr h="1951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Time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Accuracy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52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Length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Coverage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Num 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Min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Mean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Max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p-</a:t>
                      </a:r>
                      <a:r>
                        <a:rPr lang="en-US" sz="11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val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Perm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Min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Mean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Max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p-val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Perm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198"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Full Dict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174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Arial"/>
                        </a:rPr>
                        <a:t>0.50</a:t>
                      </a: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136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238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0.79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0.41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Arial"/>
                        </a:rPr>
                        <a:t>0.43</a:t>
                      </a: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39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0.35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Arial"/>
                        </a:rPr>
                        <a:t>0.21</a:t>
                      </a: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0.40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29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139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0.67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Arial"/>
                        </a:rPr>
                        <a:t>0.18</a:t>
                      </a: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0.37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0.49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133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0.01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95198"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Full Dict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258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264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Arial"/>
                        </a:rPr>
                        <a:t>0.50</a:t>
                      </a: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191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309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0.31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Arial"/>
                        </a:rPr>
                        <a:t>0.76</a:t>
                      </a: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29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191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253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0.44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Arial"/>
                        </a:rPr>
                        <a:t>0.30</a:t>
                      </a: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0.62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160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257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0.08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130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225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0.89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0.01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0.06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198"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Full Dict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265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533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Arial"/>
                        </a:rPr>
                        <a:t>0.50</a:t>
                      </a: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113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248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465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0.32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Arial"/>
                        </a:rPr>
                        <a:t>0.71</a:t>
                      </a: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282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577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0.32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0.65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latin typeface="Calibri"/>
                          <a:ea typeface="Times New Roman"/>
                          <a:cs typeface="Arial"/>
                        </a:rPr>
                        <a:t>0.16</a:t>
                      </a: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0.33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219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353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85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204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191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318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0.78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0.93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Tag Dictionaries Help?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76400" y="1676400"/>
          <a:ext cx="4572000" cy="4828596"/>
        </p:xfrm>
        <a:graphic>
          <a:graphicData uri="http://schemas.openxmlformats.org/drawingml/2006/table">
            <a:tbl>
              <a:tblPr/>
              <a:tblGrid>
                <a:gridCol w="831273"/>
                <a:gridCol w="969818"/>
                <a:gridCol w="1108363"/>
                <a:gridCol w="1662546"/>
              </a:tblGrid>
              <a:tr h="3552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Length</a:t>
                      </a:r>
                      <a:endParaRPr lang="en-US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Coverage</a:t>
                      </a:r>
                      <a:endParaRPr lang="en-US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7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Mean Time</a:t>
                      </a:r>
                      <a:endParaRPr lang="en-US" sz="1400" dirty="0" smtClean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Mean Accuracy</a:t>
                      </a:r>
                      <a:endParaRPr lang="en-US" sz="14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198"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106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136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0.81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94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0.83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100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0.83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94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0.86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85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0.86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198"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23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258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0.87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191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0.86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191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0.88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160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0.87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130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0.89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121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0.90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198"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en-US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265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0.88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248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0.87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282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219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0.92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204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0.93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100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191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720"/>
                        </a:spcBef>
                        <a:spcAft>
                          <a:spcPts val="72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0.93</a:t>
                      </a:r>
                      <a:endParaRPr lang="en-US" sz="14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9714" marR="69714" marT="17580" marB="17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on Time</a:t>
            </a:r>
            <a:endParaRPr lang="en-US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685800" y="1676400"/>
          <a:ext cx="8001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96200" y="5007114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Sentence Length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5848290"/>
            <a:ext cx="2139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Coverage Level (%)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3559314"/>
            <a:ext cx="990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Mean Time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on Accuracy</a:t>
            </a:r>
            <a:endParaRPr lang="en-US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1066800" y="1600200"/>
          <a:ext cx="73914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96200" y="48006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Sentence Length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5641776"/>
            <a:ext cx="2139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Coverage Level (%)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33528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Mean Accuracy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 questions about methods for annotation acceleration</a:t>
            </a:r>
          </a:p>
          <a:p>
            <a:endParaRPr lang="en-US" dirty="0" smtClean="0"/>
          </a:p>
          <a:p>
            <a:r>
              <a:rPr lang="en-US" dirty="0" smtClean="0"/>
              <a:t>Quantitatively validate the answers</a:t>
            </a:r>
          </a:p>
          <a:p>
            <a:endParaRPr lang="en-US" dirty="0" smtClean="0"/>
          </a:p>
          <a:p>
            <a:r>
              <a:rPr lang="en-US" dirty="0" smtClean="0"/>
              <a:t>Do so in the same framework to be used for annotation</a:t>
            </a:r>
          </a:p>
          <a:p>
            <a:pPr lvl="1"/>
            <a:r>
              <a:rPr lang="en-US" dirty="0" smtClean="0"/>
              <a:t>To control for distracting factors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Ongoing /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Validate other promising acceleration methods</a:t>
            </a:r>
          </a:p>
          <a:p>
            <a:pPr lvl="1"/>
            <a:r>
              <a:rPr lang="en-US" dirty="0" smtClean="0"/>
              <a:t>Automatic pre-annotation</a:t>
            </a:r>
          </a:p>
          <a:p>
            <a:pPr lvl="1"/>
            <a:r>
              <a:rPr lang="en-US" dirty="0" smtClean="0"/>
              <a:t>Active learning</a:t>
            </a:r>
          </a:p>
          <a:p>
            <a:pPr lvl="1"/>
            <a:r>
              <a:rPr lang="en-US" dirty="0" smtClean="0"/>
              <a:t>Multi-user collaboration</a:t>
            </a:r>
          </a:p>
          <a:p>
            <a:pPr lvl="2"/>
            <a:r>
              <a:rPr lang="en-US" dirty="0" smtClean="0"/>
              <a:t>c.f., </a:t>
            </a:r>
            <a:r>
              <a:rPr lang="en-US" dirty="0" err="1" smtClean="0"/>
              <a:t>Carbonell’s</a:t>
            </a:r>
            <a:r>
              <a:rPr lang="en-US" dirty="0" smtClean="0"/>
              <a:t> Pro-active Learning (this morning’s talk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c.f., Carpenter’s Bayesian models (this week’s annotation tutorial)</a:t>
            </a:r>
          </a:p>
          <a:p>
            <a:pPr lvl="2"/>
            <a:r>
              <a:rPr lang="en-US" dirty="0" smtClean="0"/>
              <a:t>Carroll et al. (2007)</a:t>
            </a:r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Machine-assisted Morphological Annotation for Semitic languages</a:t>
            </a:r>
          </a:p>
          <a:p>
            <a:pPr lvl="1"/>
            <a:r>
              <a:rPr lang="en-US" dirty="0" smtClean="0"/>
              <a:t>Focus on Comprehensive Corpus of Syriac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6000" dirty="0" err="1" smtClean="0"/>
              <a:t>Grazzi</a:t>
            </a:r>
            <a:r>
              <a:rPr lang="en-US" sz="6000" dirty="0" smtClean="0"/>
              <a:t> </a:t>
            </a:r>
            <a:r>
              <a:rPr lang="en-US" sz="6000" dirty="0" err="1" smtClean="0"/>
              <a:t>hafna</a:t>
            </a:r>
            <a:r>
              <a:rPr lang="en-US" sz="6000" dirty="0" smtClean="0"/>
              <a:t>!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">
  <a:themeElements>
    <a:clrScheme name="1_Ringger-BYU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Ringger-BY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ngger-BYU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ngger-BYU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ngger-BYU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ngger-BYU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ingger-BYU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ngger-BYU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ngger-BYU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ngger-BYU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ngger-BYU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ngger-BYU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ingger-BYU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</Template>
  <TotalTime>3184</TotalTime>
  <Words>1219</Words>
  <Application>Microsoft Office PowerPoint</Application>
  <PresentationFormat>On-screen Show (4:3)</PresentationFormat>
  <Paragraphs>485</Paragraphs>
  <Slides>27</Slides>
  <Notes>5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NLP</vt:lpstr>
      <vt:lpstr>Tag Dictionaries Accelerate Manual Annotation</vt:lpstr>
      <vt:lpstr>Outline</vt:lpstr>
      <vt:lpstr>Expense of Corpus Annotation</vt:lpstr>
      <vt:lpstr>Possible Solutions</vt:lpstr>
      <vt:lpstr>Validation</vt:lpstr>
      <vt:lpstr>Recent Studies</vt:lpstr>
      <vt:lpstr>Our Task</vt:lpstr>
      <vt:lpstr>Annotation Aided by Tag Dictionaries</vt:lpstr>
      <vt:lpstr>Idea #1</vt:lpstr>
      <vt:lpstr>Idea #2</vt:lpstr>
      <vt:lpstr>Idea #3</vt:lpstr>
      <vt:lpstr>Research Question</vt:lpstr>
      <vt:lpstr>Tools</vt:lpstr>
      <vt:lpstr>CCASH</vt:lpstr>
      <vt:lpstr>CCASH for Tagging</vt:lpstr>
      <vt:lpstr>Select Different Tag</vt:lpstr>
      <vt:lpstr>Study Description</vt:lpstr>
      <vt:lpstr>Subjects</vt:lpstr>
      <vt:lpstr>Initial Questionnaire</vt:lpstr>
      <vt:lpstr>Null Hypotheses</vt:lpstr>
      <vt:lpstr>Do Tag Dictionaries Help?</vt:lpstr>
      <vt:lpstr>Do Tag Dictionaries Help?</vt:lpstr>
      <vt:lpstr>Impact on Time</vt:lpstr>
      <vt:lpstr>Impact on Accuracy</vt:lpstr>
      <vt:lpstr>Big Picture</vt:lpstr>
      <vt:lpstr>Ongoing / Future Work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Tag Dictionaries Accelerate Manual Annotation</dc:title>
  <dc:creator>ringger</dc:creator>
  <cp:lastModifiedBy>ringger</cp:lastModifiedBy>
  <cp:revision>82</cp:revision>
  <dcterms:created xsi:type="dcterms:W3CDTF">2010-05-06T17:47:13Z</dcterms:created>
  <dcterms:modified xsi:type="dcterms:W3CDTF">2010-05-20T09:31:29Z</dcterms:modified>
</cp:coreProperties>
</file>