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777" r:id="rId2"/>
    <p:sldId id="778" r:id="rId3"/>
    <p:sldId id="779" r:id="rId4"/>
    <p:sldId id="780" r:id="rId5"/>
    <p:sldId id="781" r:id="rId6"/>
    <p:sldId id="782" r:id="rId7"/>
    <p:sldId id="783" r:id="rId8"/>
    <p:sldId id="784" r:id="rId9"/>
    <p:sldId id="785" r:id="rId10"/>
    <p:sldId id="786" r:id="rId11"/>
    <p:sldId id="787" r:id="rId12"/>
    <p:sldId id="788" r:id="rId13"/>
    <p:sldId id="789" r:id="rId14"/>
    <p:sldId id="790" r:id="rId15"/>
    <p:sldId id="791" r:id="rId16"/>
    <p:sldId id="792" r:id="rId17"/>
    <p:sldId id="793" r:id="rId18"/>
    <p:sldId id="794" r:id="rId19"/>
    <p:sldId id="795" r:id="rId20"/>
    <p:sldId id="796" r:id="rId21"/>
    <p:sldId id="797" r:id="rId22"/>
    <p:sldId id="799" r:id="rId23"/>
    <p:sldId id="800" r:id="rId24"/>
    <p:sldId id="801" r:id="rId25"/>
    <p:sldId id="802" r:id="rId26"/>
    <p:sldId id="803" r:id="rId27"/>
    <p:sldId id="804" r:id="rId28"/>
    <p:sldId id="805" r:id="rId29"/>
    <p:sldId id="820" r:id="rId30"/>
    <p:sldId id="807" r:id="rId31"/>
    <p:sldId id="808" r:id="rId32"/>
    <p:sldId id="809" r:id="rId33"/>
    <p:sldId id="821" r:id="rId34"/>
    <p:sldId id="810" r:id="rId35"/>
    <p:sldId id="811" r:id="rId36"/>
    <p:sldId id="812" r:id="rId37"/>
    <p:sldId id="813" r:id="rId38"/>
    <p:sldId id="814" r:id="rId39"/>
  </p:sldIdLst>
  <p:sldSz cx="9144000" cy="6858000" type="letter"/>
  <p:notesSz cx="6985000" cy="92821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itchFamily="3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itchFamily="3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itchFamily="3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itchFamily="3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itchFamily="31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pitchFamily="31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pitchFamily="31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pitchFamily="31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pitchFamily="3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tx1"/>
    </p:penClr>
  </p:showPr>
  <p:clrMru>
    <a:srgbClr val="00279F"/>
    <a:srgbClr val="FFFF00"/>
    <a:srgbClr val="00CC00"/>
    <a:srgbClr val="FFFFFF"/>
    <a:srgbClr val="CC3300"/>
    <a:srgbClr val="FF0066"/>
    <a:srgbClr val="000000"/>
    <a:srgbClr val="004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44" y="149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50"/>
    </p:cViewPr>
  </p:sorterViewPr>
  <p:notesViewPr>
    <p:cSldViewPr>
      <p:cViewPr varScale="1">
        <p:scale>
          <a:sx n="107" d="100"/>
          <a:sy n="107" d="100"/>
        </p:scale>
        <p:origin x="-618" y="-78"/>
      </p:cViewPr>
      <p:guideLst>
        <p:guide orient="horz" pos="2922"/>
        <p:guide pos="220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05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t" anchorCtr="0" compatLnSpc="1">
            <a:prstTxWarp prst="textNoShape">
              <a:avLst/>
            </a:prstTxWarp>
          </a:bodyPr>
          <a:lstStyle>
            <a:lvl1pPr defTabSz="422275">
              <a:defRPr sz="600" i="1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305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t" anchorCtr="0" compatLnSpc="1">
            <a:prstTxWarp prst="textNoShape">
              <a:avLst/>
            </a:prstTxWarp>
          </a:bodyPr>
          <a:lstStyle>
            <a:lvl1pPr algn="r" defTabSz="422275">
              <a:defRPr sz="600" i="1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769350"/>
            <a:ext cx="30305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b" anchorCtr="0" compatLnSpc="1">
            <a:prstTxWarp prst="textNoShape">
              <a:avLst/>
            </a:prstTxWarp>
          </a:bodyPr>
          <a:lstStyle>
            <a:lvl1pPr defTabSz="422275">
              <a:defRPr sz="600" i="1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769350"/>
            <a:ext cx="30305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b" anchorCtr="0" compatLnSpc="1">
            <a:prstTxWarp prst="textNoShape">
              <a:avLst/>
            </a:prstTxWarp>
          </a:bodyPr>
          <a:lstStyle>
            <a:lvl1pPr algn="r" defTabSz="422275">
              <a:defRPr sz="600" i="1">
                <a:latin typeface="Arial" pitchFamily="-110" charset="0"/>
              </a:defRPr>
            </a:lvl1pPr>
          </a:lstStyle>
          <a:p>
            <a:pPr>
              <a:defRPr/>
            </a:pPr>
            <a:fld id="{DDBF75B2-1AEA-0745-9E9D-6063BBDCD7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05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t" anchorCtr="0" compatLnSpc="1">
            <a:prstTxWarp prst="textNoShape">
              <a:avLst/>
            </a:prstTxWarp>
          </a:bodyPr>
          <a:lstStyle>
            <a:lvl1pPr defTabSz="422275">
              <a:defRPr sz="6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305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t" anchorCtr="0" compatLnSpc="1">
            <a:prstTxWarp prst="textNoShape">
              <a:avLst/>
            </a:prstTxWarp>
          </a:bodyPr>
          <a:lstStyle>
            <a:lvl1pPr algn="r" defTabSz="422275">
              <a:defRPr sz="6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769350"/>
            <a:ext cx="30305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b" anchorCtr="0" compatLnSpc="1">
            <a:prstTxWarp prst="textNoShape">
              <a:avLst/>
            </a:prstTxWarp>
          </a:bodyPr>
          <a:lstStyle>
            <a:lvl1pPr defTabSz="422275">
              <a:defRPr sz="6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769350"/>
            <a:ext cx="30305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99" tIns="0" rIns="13299" bIns="0" numCol="1" anchor="b" anchorCtr="0" compatLnSpc="1">
            <a:prstTxWarp prst="textNoShape">
              <a:avLst/>
            </a:prstTxWarp>
          </a:bodyPr>
          <a:lstStyle>
            <a:lvl1pPr algn="r" defTabSz="422275">
              <a:defRPr sz="600" i="1">
                <a:latin typeface="Times New Roman" pitchFamily="-110" charset="0"/>
              </a:defRPr>
            </a:lvl1pPr>
          </a:lstStyle>
          <a:p>
            <a:pPr>
              <a:defRPr/>
            </a:pPr>
            <a:fld id="{3750C0FC-1EFF-CB45-A3AD-F96DF20F4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2138"/>
            <a:ext cx="512127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178" tIns="33254" rIns="63178" bIns="332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8500"/>
            <a:ext cx="4637087" cy="3478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03225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1pPr>
    <a:lvl2pPr marL="303213" algn="l" defTabSz="403225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604838" algn="l" defTabSz="403225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908050" algn="l" defTabSz="403225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211263" algn="l" defTabSz="403225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7186613" y="6477000"/>
            <a:ext cx="1905000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800" dirty="0" smtClean="0">
                <a:latin typeface="Arial" pitchFamily="-110" charset="0"/>
              </a:rPr>
              <a:t>27  January</a:t>
            </a:r>
            <a:r>
              <a:rPr lang="en-US" sz="800" baseline="0" dirty="0" smtClean="0">
                <a:latin typeface="Arial" pitchFamily="-110" charset="0"/>
              </a:rPr>
              <a:t> 2010</a:t>
            </a:r>
            <a:endParaRPr lang="en-US" sz="800" dirty="0">
              <a:latin typeface="Arial" pitchFamily="-110" charset="0"/>
            </a:endParaRPr>
          </a:p>
        </p:txBody>
      </p:sp>
      <p:pic>
        <p:nvPicPr>
          <p:cNvPr id="5" name="Picture 8" descr="hltcoe logo.bmp"/>
          <p:cNvPicPr>
            <a:picLocks noChangeAspect="1"/>
          </p:cNvPicPr>
          <p:nvPr userDrawn="1"/>
        </p:nvPicPr>
        <p:blipFill>
          <a:blip r:embed="rId2"/>
          <a:srcRect l="11191" t="10115" r="18651" b="29524"/>
          <a:stretch>
            <a:fillRect/>
          </a:stretch>
        </p:blipFill>
        <p:spPr bwMode="auto">
          <a:xfrm>
            <a:off x="2724150" y="76200"/>
            <a:ext cx="36957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JHU_Mark_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400800"/>
            <a:ext cx="12954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676400"/>
          </a:xfrm>
        </p:spPr>
        <p:txBody>
          <a:bodyPr/>
          <a:lstStyle>
            <a:lvl1pPr marL="0" indent="0" algn="ctr">
              <a:buFont typeface="Wingdings" pitchFamily="-110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230313"/>
            <a:ext cx="3810000" cy="494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230313"/>
            <a:ext cx="3810000" cy="494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46063"/>
            <a:ext cx="2062162" cy="5926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3263" y="246063"/>
            <a:ext cx="6035675" cy="5926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400" y="246063"/>
            <a:ext cx="7150100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03263" y="1230313"/>
            <a:ext cx="3810000" cy="239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5663" y="1230313"/>
            <a:ext cx="3810000" cy="239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703263" y="3776663"/>
            <a:ext cx="7772400" cy="2395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400" y="246063"/>
            <a:ext cx="7150100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03263" y="1230313"/>
            <a:ext cx="7772400" cy="4941887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400" y="246063"/>
            <a:ext cx="7150100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03263" y="1230313"/>
            <a:ext cx="7772400" cy="4941887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400" y="246063"/>
            <a:ext cx="7150100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3263" y="1230313"/>
            <a:ext cx="3810000" cy="494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5663" y="1230313"/>
            <a:ext cx="3810000" cy="239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5663" y="3776663"/>
            <a:ext cx="3810000" cy="2395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803400" y="246063"/>
            <a:ext cx="71501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3263" y="1230313"/>
            <a:ext cx="7772400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97317" name="Rectangle 5"/>
          <p:cNvSpPr>
            <a:spLocks noChangeArrowheads="1"/>
          </p:cNvSpPr>
          <p:nvPr/>
        </p:nvSpPr>
        <p:spPr bwMode="auto">
          <a:xfrm>
            <a:off x="1936750" y="858838"/>
            <a:ext cx="7207250" cy="6032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imes" pitchFamily="-110" charset="0"/>
            </a:endParaRPr>
          </a:p>
        </p:txBody>
      </p:sp>
      <p:pic>
        <p:nvPicPr>
          <p:cNvPr id="1030" name="Picture 4" descr="hltcoe logo.bmp"/>
          <p:cNvPicPr>
            <a:picLocks noChangeAspect="1"/>
          </p:cNvPicPr>
          <p:nvPr userDrawn="1"/>
        </p:nvPicPr>
        <p:blipFill>
          <a:blip r:embed="rId17"/>
          <a:srcRect l="11191" t="10115" r="18651" b="29524"/>
          <a:stretch>
            <a:fillRect/>
          </a:stretch>
        </p:blipFill>
        <p:spPr bwMode="auto">
          <a:xfrm>
            <a:off x="0" y="11113"/>
            <a:ext cx="1905000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6" descr="JHU_Mark_Blue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152400" y="6400800"/>
            <a:ext cx="12954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31" charset="2"/>
        <a:buChar char="l"/>
        <a:defRPr sz="2400" b="1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31" charset="2"/>
        <a:buChar char="Ø"/>
        <a:defRPr sz="2000" b="1">
          <a:solidFill>
            <a:schemeClr val="tx1"/>
          </a:solidFill>
          <a:latin typeface="+mn-lt"/>
          <a:ea typeface="ＭＳ Ｐゴシック" pitchFamily="-110" charset="-128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Font typeface="Symbol" pitchFamily="31" charset="2"/>
        <a:buChar char="-"/>
        <a:defRPr b="1">
          <a:solidFill>
            <a:schemeClr val="tx1"/>
          </a:solidFill>
          <a:latin typeface="+mn-lt"/>
          <a:ea typeface="ＭＳ Ｐゴシック" pitchFamily="-110" charset="-128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itchFamily="31" charset="2"/>
        <a:buChar char="l"/>
        <a:defRPr sz="1600" b="1">
          <a:solidFill>
            <a:schemeClr val="tx1"/>
          </a:solidFill>
          <a:latin typeface="+mn-lt"/>
          <a:ea typeface="ＭＳ Ｐゴシック" pitchFamily="-110" charset="-128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5pPr>
      <a:lvl6pPr marL="222885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6pPr>
      <a:lvl7pPr marL="268605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7pPr>
      <a:lvl8pPr marL="314325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8pPr>
      <a:lvl9pPr marL="360045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modality lexicon and its use in automatic tagging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858000" cy="1600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Kathryn Baker, Michael </a:t>
            </a:r>
            <a:r>
              <a:rPr lang="en-US" dirty="0" err="1" smtClean="0"/>
              <a:t>Bloodgood</a:t>
            </a:r>
            <a:r>
              <a:rPr lang="en-US" dirty="0" smtClean="0"/>
              <a:t>, Bonnie Dorr, Nathanial W. </a:t>
            </a:r>
            <a:r>
              <a:rPr lang="en-US" dirty="0" err="1" smtClean="0"/>
              <a:t>Filardo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Lori Levin</a:t>
            </a:r>
            <a:r>
              <a:rPr lang="en-US" dirty="0" smtClean="0"/>
              <a:t>, Christine </a:t>
            </a:r>
            <a:r>
              <a:rPr lang="en-US" dirty="0" err="1" smtClean="0"/>
              <a:t>Piatko</a:t>
            </a:r>
            <a:endParaRPr lang="en-US" dirty="0" smtClean="0"/>
          </a:p>
          <a:p>
            <a:r>
              <a:rPr lang="en-US" dirty="0" smtClean="0"/>
              <a:t>May 20, </a:t>
            </a:r>
            <a:r>
              <a:rPr lang="en-US" dirty="0" smtClean="0"/>
              <a:t>2010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Presented by Lori Levin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Language Technologies Institute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Carnegie Mellon University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SCALE 2009</a:t>
            </a:r>
          </a:p>
          <a:p>
            <a:pPr lvl="1"/>
            <a:r>
              <a:rPr lang="en-US" dirty="0" smtClean="0"/>
              <a:t>Summer Camp in Applied Language Engineering</a:t>
            </a:r>
          </a:p>
          <a:p>
            <a:pPr lvl="1"/>
            <a:r>
              <a:rPr lang="en-US" dirty="0" smtClean="0"/>
              <a:t>Johns Hopkins University Human Language Technology Center of Excellence</a:t>
            </a:r>
          </a:p>
          <a:p>
            <a:r>
              <a:rPr lang="en-US" dirty="0" smtClean="0"/>
              <a:t>SIMT</a:t>
            </a:r>
          </a:p>
          <a:p>
            <a:pPr lvl="1"/>
            <a:r>
              <a:rPr lang="en-US" dirty="0" smtClean="0"/>
              <a:t>Semantically informed MT</a:t>
            </a:r>
          </a:p>
          <a:p>
            <a:pPr lvl="1"/>
            <a:r>
              <a:rPr lang="en-US" dirty="0" smtClean="0"/>
              <a:t>Can we improve statistical MT with semantic knowledge?</a:t>
            </a:r>
          </a:p>
          <a:p>
            <a:pPr lvl="2"/>
            <a:r>
              <a:rPr lang="en-US" dirty="0" smtClean="0"/>
              <a:t>experiments with modality and named entities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5562600" cy="838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Modality Tagger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789863" cy="4637087"/>
          </a:xfrm>
          <a:noFill/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1: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 should know that we can not hand over Dr. Khan to them.</a:t>
            </a: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should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know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that we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TrigAble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can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TrigNegation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not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br>
              <a:rPr lang="en-US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TargNOTAble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hand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over Dr. Khan to them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2: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He managed to hold general elections in the year 2002, but he can not be ignorant of the fact that the world at large did not accept these elections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TrigSucceed</a:t>
            </a:r>
            <a:r>
              <a:rPr lang="en-US" dirty="0" smtClean="0">
                <a:latin typeface="Calibri" pitchFamily="34" charset="0"/>
              </a:rPr>
              <a:t> managed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to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TargSucceed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hold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general elections in the year 2002, but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TrigAble</a:t>
            </a:r>
            <a:r>
              <a:rPr lang="en-US" dirty="0" smtClean="0">
                <a:latin typeface="Calibri" pitchFamily="34" charset="0"/>
              </a:rPr>
              <a:t> can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TargNOTAble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be</a:t>
            </a:r>
            <a:r>
              <a:rPr lang="en-US" b="1" dirty="0" smtClean="0">
                <a:latin typeface="Calibri" pitchFamily="34" charset="0"/>
              </a:rPr>
              <a:t>&gt; </a:t>
            </a:r>
            <a:r>
              <a:rPr lang="en-US" dirty="0" smtClean="0">
                <a:latin typeface="Calibri" pitchFamily="34" charset="0"/>
              </a:rPr>
              <a:t>ignorant of the fact that the world at large did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 &lt;</a:t>
            </a:r>
            <a:r>
              <a:rPr lang="en-US" b="1" dirty="0" err="1" smtClean="0">
                <a:latin typeface="Calibri" pitchFamily="34" charset="0"/>
              </a:rPr>
              <a:t>TrigBelief</a:t>
            </a:r>
            <a:r>
              <a:rPr lang="en-US" dirty="0" smtClean="0">
                <a:latin typeface="Calibri" pitchFamily="34" charset="0"/>
              </a:rPr>
              <a:t> accept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these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TargBelief</a:t>
            </a:r>
            <a:r>
              <a:rPr lang="en-US" dirty="0" smtClean="0">
                <a:latin typeface="Calibri" pitchFamily="34" charset="0"/>
              </a:rPr>
              <a:t> elections</a:t>
            </a:r>
            <a:r>
              <a:rPr lang="en-US" b="1" dirty="0" smtClean="0">
                <a:latin typeface="Calibri" pitchFamily="34" charset="0"/>
              </a:rPr>
              <a:t>&gt;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200" y="2667000"/>
            <a:ext cx="50292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24600" y="609600"/>
            <a:ext cx="26670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Trigger:</a:t>
            </a:r>
            <a:r>
              <a:rPr lang="en-US" dirty="0" smtClean="0"/>
              <a:t> lexical item that carries a modal meaning.</a:t>
            </a:r>
          </a:p>
          <a:p>
            <a:r>
              <a:rPr lang="en-US" b="1" dirty="0" smtClean="0"/>
              <a:t>Target:</a:t>
            </a:r>
            <a:r>
              <a:rPr lang="en-US" dirty="0" smtClean="0"/>
              <a:t> head of the proposition that it scopes over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2895600"/>
            <a:ext cx="4572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38400" y="1219200"/>
            <a:ext cx="26670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Holder:  </a:t>
            </a:r>
            <a:r>
              <a:rPr lang="en-US" dirty="0" smtClean="0"/>
              <a:t>the </a:t>
            </a:r>
            <a:r>
              <a:rPr lang="en-US" dirty="0" err="1" smtClean="0"/>
              <a:t>experiencer</a:t>
            </a:r>
            <a:r>
              <a:rPr lang="en-US" dirty="0" smtClean="0"/>
              <a:t> or </a:t>
            </a:r>
            <a:r>
              <a:rPr lang="en-US" dirty="0" err="1" smtClean="0"/>
              <a:t>cognizer</a:t>
            </a:r>
            <a:r>
              <a:rPr lang="en-US" dirty="0" smtClean="0"/>
              <a:t> of the modality.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600200" y="2133600"/>
            <a:ext cx="10668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562600" y="2057400"/>
            <a:ext cx="7620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modality annotation scheme</a:t>
            </a:r>
          </a:p>
          <a:p>
            <a:r>
              <a:rPr lang="en-US" dirty="0" smtClean="0"/>
              <a:t>A modality lexicon</a:t>
            </a:r>
          </a:p>
          <a:p>
            <a:r>
              <a:rPr lang="en-US" dirty="0" smtClean="0"/>
              <a:t>A string based modality tagger</a:t>
            </a:r>
          </a:p>
          <a:p>
            <a:r>
              <a:rPr lang="en-US" dirty="0" smtClean="0"/>
              <a:t>A tree based modality </a:t>
            </a:r>
            <a:r>
              <a:rPr lang="en-US" dirty="0" smtClean="0"/>
              <a:t>tagger</a:t>
            </a:r>
          </a:p>
          <a:p>
            <a:r>
              <a:rPr lang="en-US" dirty="0" smtClean="0"/>
              <a:t>Evaluation of the taggers</a:t>
            </a:r>
          </a:p>
          <a:p>
            <a:r>
              <a:rPr lang="en-US" dirty="0" smtClean="0"/>
              <a:t>Semantically informed MT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153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Core Cases of Modality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52600" y="2057400"/>
          <a:ext cx="60960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25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Necessity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Possibility</a:t>
                      </a:r>
                      <a:endParaRPr lang="en-US" dirty="0"/>
                    </a:p>
                  </a:txBody>
                  <a:tcPr/>
                </a:tc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 smtClean="0"/>
                        <a:t>Epistemic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John must have arrived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John may have arrived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3004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Deontic</a:t>
                      </a:r>
                      <a:r>
                        <a:rPr lang="en-US" dirty="0" smtClean="0"/>
                        <a:t>/Situational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John has to leave 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 may leave now.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One can get to Staten Island using a ferry.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58674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(van </a:t>
            </a:r>
            <a:r>
              <a:rPr lang="en-US" sz="2000" dirty="0" err="1" smtClean="0"/>
              <a:t>der</a:t>
            </a:r>
            <a:r>
              <a:rPr lang="en-US" sz="2000" dirty="0" smtClean="0"/>
              <a:t> </a:t>
            </a:r>
            <a:r>
              <a:rPr lang="en-US" sz="2000" dirty="0" err="1" smtClean="0"/>
              <a:t>Auwera</a:t>
            </a:r>
            <a:r>
              <a:rPr lang="en-US" sz="2000" dirty="0" smtClean="0"/>
              <a:t> and Amman, World Atlas of Language Structures)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Concepts: </a:t>
            </a:r>
            <a:r>
              <a:rPr lang="en-US" dirty="0" err="1" smtClean="0"/>
              <a:t>Factivity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the proposition happen or not?</a:t>
            </a:r>
          </a:p>
          <a:p>
            <a:pPr lvl="1"/>
            <a:r>
              <a:rPr lang="en-US" dirty="0" smtClean="0"/>
              <a:t>John went to New York.</a:t>
            </a:r>
          </a:p>
          <a:p>
            <a:pPr lvl="1"/>
            <a:r>
              <a:rPr lang="en-US" dirty="0" smtClean="0"/>
              <a:t>John may go to New York.</a:t>
            </a:r>
          </a:p>
          <a:p>
            <a:pPr lvl="1"/>
            <a:r>
              <a:rPr lang="en-US" dirty="0" smtClean="0"/>
              <a:t>If John goes to New York, he will visit MOMA.</a:t>
            </a:r>
          </a:p>
          <a:p>
            <a:pPr lvl="1"/>
            <a:r>
              <a:rPr lang="en-US" dirty="0" smtClean="0"/>
              <a:t>John bought a ticket to go to NY.</a:t>
            </a:r>
          </a:p>
          <a:p>
            <a:endParaRPr lang="en-US" dirty="0" smtClean="0"/>
          </a:p>
          <a:p>
            <a:r>
              <a:rPr lang="en-US" dirty="0" err="1" smtClean="0"/>
              <a:t>FactBank</a:t>
            </a:r>
            <a:r>
              <a:rPr lang="en-US" dirty="0" smtClean="0"/>
              <a:t>:  </a:t>
            </a:r>
            <a:r>
              <a:rPr lang="en-US" dirty="0" err="1" smtClean="0"/>
              <a:t>Saurí</a:t>
            </a:r>
            <a:r>
              <a:rPr lang="en-US" dirty="0" smtClean="0"/>
              <a:t> and </a:t>
            </a:r>
            <a:r>
              <a:rPr lang="en-US" dirty="0" err="1" smtClean="0"/>
              <a:t>Pustejovsky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Concepts: </a:t>
            </a:r>
            <a:r>
              <a:rPr lang="en-US" dirty="0" err="1" smtClean="0"/>
              <a:t>Evidentiality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 of information</a:t>
            </a:r>
          </a:p>
          <a:p>
            <a:pPr lvl="1"/>
            <a:r>
              <a:rPr lang="en-US" dirty="0" smtClean="0"/>
              <a:t>First hand experience or hearsay</a:t>
            </a:r>
          </a:p>
          <a:p>
            <a:pPr lvl="2"/>
            <a:r>
              <a:rPr lang="en-US" dirty="0" smtClean="0"/>
              <a:t>They say that John went to NY.  </a:t>
            </a:r>
          </a:p>
          <a:p>
            <a:pPr lvl="1"/>
            <a:r>
              <a:rPr lang="en-US" dirty="0" smtClean="0"/>
              <a:t>Sensory information</a:t>
            </a:r>
          </a:p>
          <a:p>
            <a:pPr lvl="2"/>
            <a:r>
              <a:rPr lang="en-US" dirty="0" smtClean="0"/>
              <a:t>I heard that John went to NY.</a:t>
            </a:r>
          </a:p>
          <a:p>
            <a:pPr lvl="1"/>
            <a:r>
              <a:rPr lang="en-US" dirty="0" smtClean="0"/>
              <a:t>Conclusion from evidence</a:t>
            </a:r>
          </a:p>
          <a:p>
            <a:pPr lvl="2"/>
            <a:r>
              <a:rPr lang="en-US" dirty="0" smtClean="0"/>
              <a:t>I don’t see John, so he must have gone to 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Related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Speaker attitude and sentiment</a:t>
            </a:r>
          </a:p>
          <a:p>
            <a:r>
              <a:rPr lang="en-US" dirty="0" smtClean="0"/>
              <a:t>Conditionality</a:t>
            </a:r>
          </a:p>
          <a:p>
            <a:r>
              <a:rPr lang="en-US" dirty="0" err="1" smtClean="0"/>
              <a:t>Hypotheticality</a:t>
            </a:r>
            <a:endParaRPr lang="en-US" dirty="0" smtClean="0"/>
          </a:p>
          <a:p>
            <a:r>
              <a:rPr lang="en-US" dirty="0" err="1" smtClean="0"/>
              <a:t>Realis</a:t>
            </a:r>
            <a:r>
              <a:rPr lang="en-US" dirty="0" smtClean="0"/>
              <a:t> and </a:t>
            </a:r>
            <a:r>
              <a:rPr lang="en-US" dirty="0" err="1" smtClean="0"/>
              <a:t>Irrealis</a:t>
            </a:r>
            <a:r>
              <a:rPr lang="en-US" dirty="0" smtClean="0"/>
              <a:t> mood</a:t>
            </a:r>
          </a:p>
          <a:p>
            <a:r>
              <a:rPr lang="en-US" dirty="0" smtClean="0"/>
              <a:t>Tense, aspect, etc.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1: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 should know that we can not hand over Dr. Khan to them.</a:t>
            </a: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should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know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that we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TrigAble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can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TrigNegation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not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br>
              <a:rPr lang="en-US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TargNOTAble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hand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over Dr. Khan to them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2: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He managed to hold general elections in the year 2002, but he can not be ignorant of the fact that the world at large did not accept these elections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TrigSucceed</a:t>
            </a:r>
            <a:r>
              <a:rPr lang="en-US" dirty="0" smtClean="0">
                <a:latin typeface="Calibri" pitchFamily="34" charset="0"/>
              </a:rPr>
              <a:t> managed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to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TargSucceed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hold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general elections in the year 2002, but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TrigAble</a:t>
            </a:r>
            <a:r>
              <a:rPr lang="en-US" dirty="0" smtClean="0">
                <a:latin typeface="Calibri" pitchFamily="34" charset="0"/>
              </a:rPr>
              <a:t> can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TargNOTAble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be</a:t>
            </a:r>
            <a:r>
              <a:rPr lang="en-US" b="1" dirty="0" smtClean="0">
                <a:latin typeface="Calibri" pitchFamily="34" charset="0"/>
              </a:rPr>
              <a:t>&gt; </a:t>
            </a:r>
            <a:r>
              <a:rPr lang="en-US" dirty="0" smtClean="0">
                <a:latin typeface="Calibri" pitchFamily="34" charset="0"/>
              </a:rPr>
              <a:t>ignorant of the fact that the world at large did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 &lt;</a:t>
            </a:r>
            <a:r>
              <a:rPr lang="en-US" b="1" dirty="0" err="1" smtClean="0">
                <a:latin typeface="Calibri" pitchFamily="34" charset="0"/>
              </a:rPr>
              <a:t>TrigBelief</a:t>
            </a:r>
            <a:r>
              <a:rPr lang="en-US" dirty="0" smtClean="0">
                <a:latin typeface="Calibri" pitchFamily="34" charset="0"/>
              </a:rPr>
              <a:t> accept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these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TargBelief</a:t>
            </a:r>
            <a:r>
              <a:rPr lang="en-US" dirty="0" smtClean="0">
                <a:latin typeface="Calibri" pitchFamily="34" charset="0"/>
              </a:rPr>
              <a:t> elections</a:t>
            </a:r>
            <a:r>
              <a:rPr lang="en-US" b="1" dirty="0" smtClean="0">
                <a:latin typeface="Calibri" pitchFamily="34" charset="0"/>
              </a:rPr>
              <a:t>&gt;</a:t>
            </a:r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Modality Annotation and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Annotation:  Humans add labels to text, following instructions from a coding manual that defines an annotation scheme.</a:t>
            </a:r>
          </a:p>
          <a:p>
            <a:r>
              <a:rPr lang="en-US" dirty="0" smtClean="0"/>
              <a:t>Tagging:  A program automatically assigns labels</a:t>
            </a:r>
          </a:p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Design an annotation scheme that can be followed with high </a:t>
            </a:r>
            <a:r>
              <a:rPr lang="en-US" dirty="0" err="1" smtClean="0"/>
              <a:t>intercoder</a:t>
            </a:r>
            <a:r>
              <a:rPr lang="en-US" dirty="0" smtClean="0"/>
              <a:t> agreement and low annotation time and cost</a:t>
            </a:r>
          </a:p>
          <a:p>
            <a:pPr lvl="1"/>
            <a:r>
              <a:rPr lang="en-US" dirty="0" smtClean="0"/>
              <a:t>Train a tagger on human annotated data</a:t>
            </a:r>
          </a:p>
          <a:p>
            <a:pPr lvl="1"/>
            <a:r>
              <a:rPr lang="en-US" dirty="0" smtClean="0"/>
              <a:t>Build a tagger based on the annotation scheme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inventory of modalities in the annotation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42672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Belief</a:t>
            </a:r>
            <a:r>
              <a:rPr lang="en-US" b="1" dirty="0"/>
              <a:t>: </a:t>
            </a:r>
            <a:r>
              <a:rPr lang="en-US" dirty="0"/>
              <a:t>with what strength does H believe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Requirement: </a:t>
            </a:r>
            <a:r>
              <a:rPr lang="en-US" dirty="0"/>
              <a:t>does H require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Permissive: </a:t>
            </a:r>
            <a:r>
              <a:rPr lang="en-US" dirty="0"/>
              <a:t>does H allow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Intention:</a:t>
            </a:r>
            <a:r>
              <a:rPr lang="en-US" dirty="0"/>
              <a:t> does H intend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Effort:</a:t>
            </a:r>
            <a:r>
              <a:rPr lang="en-US" dirty="0"/>
              <a:t> does H try to do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Ability:</a:t>
            </a:r>
            <a:r>
              <a:rPr lang="en-US" dirty="0"/>
              <a:t> can H do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Success: </a:t>
            </a:r>
            <a:r>
              <a:rPr lang="en-US" dirty="0"/>
              <a:t>does H succeed in </a:t>
            </a:r>
            <a:r>
              <a:rPr lang="en-US" dirty="0" smtClean="0"/>
              <a:t>P?</a:t>
            </a:r>
            <a:endParaRPr lang="en-US" dirty="0"/>
          </a:p>
          <a:p>
            <a:pPr lvl="0"/>
            <a:r>
              <a:rPr lang="en-US" b="1" dirty="0"/>
              <a:t>Want:</a:t>
            </a:r>
            <a:r>
              <a:rPr lang="en-US" dirty="0"/>
              <a:t> does H want </a:t>
            </a:r>
            <a:r>
              <a:rPr lang="en-US" dirty="0" smtClean="0"/>
              <a:t>P?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67400" y="4953000"/>
            <a:ext cx="29718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Joint work with Sergei </a:t>
            </a:r>
            <a:r>
              <a:rPr lang="en-US" dirty="0" err="1" smtClean="0"/>
              <a:t>Nirenburg</a:t>
            </a:r>
            <a:r>
              <a:rPr lang="en-US" dirty="0" smtClean="0"/>
              <a:t>, Marge </a:t>
            </a:r>
            <a:r>
              <a:rPr lang="en-US" dirty="0" err="1" smtClean="0"/>
              <a:t>McShane</a:t>
            </a:r>
            <a:r>
              <a:rPr lang="en-US" dirty="0" smtClean="0"/>
              <a:t>, Teruko </a:t>
            </a:r>
            <a:r>
              <a:rPr lang="en-US" dirty="0" err="1" smtClean="0"/>
              <a:t>Mitamura</a:t>
            </a:r>
            <a:r>
              <a:rPr lang="en-US" dirty="0" smtClean="0"/>
              <a:t>, Owen </a:t>
            </a:r>
            <a:r>
              <a:rPr lang="en-US" dirty="0" err="1" smtClean="0"/>
              <a:t>Rambow</a:t>
            </a:r>
            <a:r>
              <a:rPr lang="en-US" dirty="0" smtClean="0"/>
              <a:t>, Mona </a:t>
            </a:r>
            <a:r>
              <a:rPr lang="en-US" dirty="0" err="1" smtClean="0"/>
              <a:t>Diab</a:t>
            </a:r>
            <a:r>
              <a:rPr lang="en-US" dirty="0" smtClean="0"/>
              <a:t>, Eduard </a:t>
            </a:r>
            <a:r>
              <a:rPr lang="en-US" dirty="0" err="1" smtClean="0"/>
              <a:t>Hovy</a:t>
            </a:r>
            <a:r>
              <a:rPr lang="en-US" dirty="0" smtClean="0"/>
              <a:t>, Bonnie Dorr, Christine </a:t>
            </a:r>
            <a:r>
              <a:rPr lang="en-US" dirty="0" err="1" smtClean="0"/>
              <a:t>Piatko</a:t>
            </a:r>
            <a:r>
              <a:rPr lang="en-US" dirty="0" smtClean="0"/>
              <a:t>, Michael </a:t>
            </a:r>
            <a:r>
              <a:rPr lang="en-US" dirty="0" err="1" smtClean="0"/>
              <a:t>Bloodgood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715000"/>
            <a:ext cx="39624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 = Holder (</a:t>
            </a:r>
            <a:r>
              <a:rPr lang="en-US" dirty="0" err="1" smtClean="0"/>
              <a:t>experiencer</a:t>
            </a:r>
            <a:r>
              <a:rPr lang="en-US" dirty="0" smtClean="0"/>
              <a:t> or </a:t>
            </a:r>
            <a:r>
              <a:rPr lang="en-US" dirty="0" err="1" smtClean="0"/>
              <a:t>cognizer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P = Proposition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The Annotation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556260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 smtClean="0">
                <a:solidFill>
                  <a:schemeClr val="tx2"/>
                </a:solidFill>
              </a:rPr>
              <a:t>Identify a modality target P and then choose one of these modalities (choose the first one that applies)</a:t>
            </a:r>
            <a:endParaRPr lang="en-US" dirty="0" smtClean="0">
              <a:solidFill>
                <a:schemeClr val="tx2"/>
              </a:solidFill>
            </a:endParaRPr>
          </a:p>
          <a:p>
            <a:pPr lvl="1"/>
            <a:r>
              <a:rPr lang="en-US" sz="3400" dirty="0" smtClean="0"/>
              <a:t>H </a:t>
            </a:r>
            <a:r>
              <a:rPr lang="en-US" sz="3400" dirty="0"/>
              <a:t>requires </a:t>
            </a:r>
            <a:r>
              <a:rPr lang="en-US" sz="3400" dirty="0" smtClean="0"/>
              <a:t>[P </a:t>
            </a:r>
            <a:r>
              <a:rPr lang="en-US" sz="3400" dirty="0"/>
              <a:t>to be true/false] </a:t>
            </a:r>
            <a:endParaRPr lang="en-US" sz="2600" dirty="0"/>
          </a:p>
          <a:p>
            <a:pPr lvl="1"/>
            <a:r>
              <a:rPr lang="en-US" sz="3400" dirty="0"/>
              <a:t>H permits </a:t>
            </a:r>
            <a:r>
              <a:rPr lang="en-US" sz="3400" dirty="0" smtClean="0"/>
              <a:t>[P </a:t>
            </a:r>
            <a:r>
              <a:rPr lang="en-US" sz="3400" dirty="0"/>
              <a:t>to be true/false] </a:t>
            </a:r>
            <a:endParaRPr lang="en-US" sz="2600" dirty="0"/>
          </a:p>
          <a:p>
            <a:pPr lvl="1"/>
            <a:r>
              <a:rPr lang="en-US" sz="3400" dirty="0"/>
              <a:t>H succeeds in [making </a:t>
            </a:r>
            <a:r>
              <a:rPr lang="en-US" sz="3400" dirty="0" smtClean="0"/>
              <a:t>P </a:t>
            </a:r>
            <a:r>
              <a:rPr lang="en-US" sz="3400" dirty="0"/>
              <a:t>true/false] </a:t>
            </a:r>
            <a:endParaRPr lang="en-US" sz="2600" dirty="0"/>
          </a:p>
          <a:p>
            <a:pPr lvl="1"/>
            <a:r>
              <a:rPr lang="en-US" sz="3400" dirty="0"/>
              <a:t>H does not succeed in [making </a:t>
            </a:r>
            <a:r>
              <a:rPr lang="en-US" sz="3400" dirty="0" smtClean="0"/>
              <a:t>P </a:t>
            </a:r>
            <a:r>
              <a:rPr lang="en-US" sz="3400" dirty="0"/>
              <a:t>true/false]</a:t>
            </a:r>
            <a:endParaRPr lang="en-US" sz="2600" dirty="0"/>
          </a:p>
          <a:p>
            <a:pPr lvl="1"/>
            <a:r>
              <a:rPr lang="en-US" sz="3400" dirty="0"/>
              <a:t>H is trying [to make </a:t>
            </a:r>
            <a:r>
              <a:rPr lang="en-US" sz="3400" dirty="0" smtClean="0"/>
              <a:t>P </a:t>
            </a:r>
            <a:r>
              <a:rPr lang="en-US" sz="3400" dirty="0"/>
              <a:t>true/false] </a:t>
            </a:r>
            <a:endParaRPr lang="en-US" sz="2600" dirty="0"/>
          </a:p>
          <a:p>
            <a:pPr lvl="1"/>
            <a:r>
              <a:rPr lang="en-US" sz="3400" dirty="0"/>
              <a:t>H is not trying [to make </a:t>
            </a:r>
            <a:r>
              <a:rPr lang="en-US" sz="3400" dirty="0" smtClean="0"/>
              <a:t>P </a:t>
            </a:r>
            <a:r>
              <a:rPr lang="en-US" sz="3400" dirty="0"/>
              <a:t>true/false]</a:t>
            </a:r>
            <a:endParaRPr lang="en-US" sz="2600" dirty="0"/>
          </a:p>
          <a:p>
            <a:pPr lvl="1"/>
            <a:r>
              <a:rPr lang="en-US" sz="3400" dirty="0"/>
              <a:t>H intends [to make </a:t>
            </a:r>
            <a:r>
              <a:rPr lang="en-US" sz="3400" dirty="0" smtClean="0"/>
              <a:t>P </a:t>
            </a:r>
            <a:r>
              <a:rPr lang="en-US" sz="3400" dirty="0"/>
              <a:t>true/false] </a:t>
            </a:r>
            <a:endParaRPr lang="en-US" sz="2600" dirty="0"/>
          </a:p>
          <a:p>
            <a:pPr lvl="1"/>
            <a:r>
              <a:rPr lang="en-US" sz="3400" dirty="0"/>
              <a:t>H does not intend [to make </a:t>
            </a:r>
            <a:r>
              <a:rPr lang="en-US" sz="3400" dirty="0" smtClean="0"/>
              <a:t>P </a:t>
            </a:r>
            <a:r>
              <a:rPr lang="en-US" sz="3400" dirty="0"/>
              <a:t>true/false] </a:t>
            </a:r>
            <a:endParaRPr lang="en-US" sz="2600" dirty="0"/>
          </a:p>
          <a:p>
            <a:pPr lvl="1"/>
            <a:r>
              <a:rPr lang="en-US" sz="3400" dirty="0"/>
              <a:t>H is able [to make </a:t>
            </a:r>
            <a:r>
              <a:rPr lang="en-US" sz="3400" dirty="0" smtClean="0"/>
              <a:t>P </a:t>
            </a:r>
            <a:r>
              <a:rPr lang="en-US" sz="3400" dirty="0"/>
              <a:t>true/false] </a:t>
            </a:r>
            <a:endParaRPr lang="en-US" sz="2600" dirty="0"/>
          </a:p>
          <a:p>
            <a:pPr lvl="1"/>
            <a:r>
              <a:rPr lang="en-US" sz="3400" dirty="0"/>
              <a:t>H is not able [to make </a:t>
            </a:r>
            <a:r>
              <a:rPr lang="en-US" sz="3400" dirty="0" smtClean="0"/>
              <a:t>P </a:t>
            </a:r>
            <a:r>
              <a:rPr lang="en-US" sz="3400" dirty="0"/>
              <a:t>true/false]</a:t>
            </a:r>
            <a:endParaRPr lang="en-US" sz="2600" dirty="0"/>
          </a:p>
          <a:p>
            <a:pPr lvl="1"/>
            <a:r>
              <a:rPr lang="en-US" sz="3400" dirty="0"/>
              <a:t>H wants </a:t>
            </a:r>
            <a:r>
              <a:rPr lang="en-US" sz="3400" dirty="0" smtClean="0"/>
              <a:t>[P </a:t>
            </a:r>
            <a:r>
              <a:rPr lang="en-US" sz="3400" dirty="0"/>
              <a:t>to be true/false]</a:t>
            </a:r>
            <a:endParaRPr lang="en-US" sz="2600" dirty="0"/>
          </a:p>
          <a:p>
            <a:pPr lvl="1"/>
            <a:r>
              <a:rPr lang="en-US" sz="3400" dirty="0"/>
              <a:t>H firmly believes </a:t>
            </a:r>
            <a:r>
              <a:rPr lang="en-US" sz="3400" dirty="0" smtClean="0"/>
              <a:t>[P </a:t>
            </a:r>
            <a:r>
              <a:rPr lang="en-US" sz="3400" dirty="0"/>
              <a:t>is true/false] </a:t>
            </a:r>
            <a:endParaRPr lang="en-US" sz="2600" dirty="0"/>
          </a:p>
          <a:p>
            <a:pPr lvl="1"/>
            <a:r>
              <a:rPr lang="en-US" sz="3400" dirty="0"/>
              <a:t>H believes </a:t>
            </a:r>
            <a:r>
              <a:rPr lang="en-US" sz="3400" dirty="0" smtClean="0"/>
              <a:t>[P may </a:t>
            </a:r>
            <a:r>
              <a:rPr lang="en-US" sz="3400" dirty="0"/>
              <a:t>be true/false] </a:t>
            </a:r>
            <a:endParaRPr lang="en-US" sz="26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Simplifications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Transparency to negation</a:t>
            </a:r>
          </a:p>
          <a:p>
            <a:r>
              <a:rPr lang="en-US" dirty="0" smtClean="0"/>
              <a:t>Duality of require and permit</a:t>
            </a:r>
          </a:p>
          <a:p>
            <a:r>
              <a:rPr lang="en-US" dirty="0" smtClean="0"/>
              <a:t>Ordering for entailment</a:t>
            </a:r>
          </a:p>
          <a:p>
            <a:r>
              <a:rPr lang="en-US" dirty="0" smtClean="0"/>
              <a:t>Annotators were not asked to nest modalities.</a:t>
            </a:r>
          </a:p>
          <a:p>
            <a:r>
              <a:rPr lang="en-US" dirty="0" smtClean="0"/>
              <a:t>Default is Firmly Believe</a:t>
            </a:r>
          </a:p>
          <a:p>
            <a:r>
              <a:rPr lang="en-US" dirty="0" smtClean="0"/>
              <a:t>Annotators were not asked to mark the holder.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Simplifications</a:t>
            </a:r>
            <a:br>
              <a:rPr lang="en-US" dirty="0" smtClean="0"/>
            </a:br>
            <a:r>
              <a:rPr lang="en-US" dirty="0" smtClean="0"/>
              <a:t>Transparency to 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modalities have negatives in the annotation scheme: not intend, not try, not be able, not succeed</a:t>
            </a:r>
          </a:p>
          <a:p>
            <a:r>
              <a:rPr lang="en-US" i="1" dirty="0" smtClean="0"/>
              <a:t>Believe</a:t>
            </a:r>
            <a:r>
              <a:rPr lang="en-US" dirty="0" smtClean="0"/>
              <a:t> and </a:t>
            </a:r>
            <a:r>
              <a:rPr lang="en-US" i="1" dirty="0" smtClean="0"/>
              <a:t>want </a:t>
            </a:r>
            <a:r>
              <a:rPr lang="en-US" dirty="0" smtClean="0"/>
              <a:t>do not have negatives in our annotation scheme because of the similarity of</a:t>
            </a:r>
          </a:p>
          <a:p>
            <a:pPr lvl="1"/>
            <a:r>
              <a:rPr lang="en-US" i="1" dirty="0" smtClean="0"/>
              <a:t>I don’t want him to go/I want him not to go.</a:t>
            </a:r>
          </a:p>
          <a:p>
            <a:pPr lvl="2"/>
            <a:r>
              <a:rPr lang="en-US" dirty="0" smtClean="0"/>
              <a:t>Both are coded as </a:t>
            </a:r>
            <a:r>
              <a:rPr lang="en-US" i="1" dirty="0" smtClean="0"/>
              <a:t>H wants P to be false</a:t>
            </a:r>
          </a:p>
          <a:p>
            <a:pPr lvl="1"/>
            <a:r>
              <a:rPr lang="en-US" i="1" dirty="0" smtClean="0"/>
              <a:t>I don’t believe he will go/I believe he will not go.</a:t>
            </a:r>
          </a:p>
          <a:p>
            <a:pPr lvl="2"/>
            <a:r>
              <a:rPr lang="en-US" dirty="0" smtClean="0"/>
              <a:t>Both are coded as </a:t>
            </a:r>
            <a:r>
              <a:rPr lang="en-US" i="1" dirty="0" smtClean="0"/>
              <a:t>H believes P to be false.</a:t>
            </a:r>
            <a:endParaRPr lang="en-US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Simplifications</a:t>
            </a:r>
            <a:br>
              <a:rPr lang="en-US" dirty="0" smtClean="0"/>
            </a:br>
            <a:r>
              <a:rPr lang="en-US" dirty="0" smtClean="0"/>
              <a:t>Duality of </a:t>
            </a:r>
            <a:r>
              <a:rPr lang="en-US" i="1" dirty="0" smtClean="0"/>
              <a:t>require</a:t>
            </a:r>
            <a:r>
              <a:rPr lang="en-US" dirty="0" smtClean="0"/>
              <a:t> and </a:t>
            </a:r>
            <a:r>
              <a:rPr lang="en-US" i="1" dirty="0" smtClean="0"/>
              <a:t>permit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4495800"/>
          </a:xfrm>
        </p:spPr>
        <p:txBody>
          <a:bodyPr/>
          <a:lstStyle/>
          <a:p>
            <a:r>
              <a:rPr lang="en-US" i="1" dirty="0" smtClean="0"/>
              <a:t>Require</a:t>
            </a:r>
            <a:r>
              <a:rPr lang="en-US" dirty="0" smtClean="0"/>
              <a:t> and </a:t>
            </a:r>
            <a:r>
              <a:rPr lang="en-US" i="1" dirty="0" smtClean="0"/>
              <a:t>permit</a:t>
            </a:r>
            <a:r>
              <a:rPr lang="en-US" dirty="0" smtClean="0"/>
              <a:t> do not have negations in the annotation scheme because</a:t>
            </a:r>
          </a:p>
          <a:p>
            <a:pPr lvl="1"/>
            <a:r>
              <a:rPr lang="en-US" i="1" dirty="0" smtClean="0"/>
              <a:t>Not require P to be true</a:t>
            </a:r>
            <a:r>
              <a:rPr lang="en-US" dirty="0" smtClean="0"/>
              <a:t> means </a:t>
            </a:r>
            <a:r>
              <a:rPr lang="en-US" i="1" dirty="0" smtClean="0"/>
              <a:t>Permit P to be false</a:t>
            </a:r>
          </a:p>
          <a:p>
            <a:pPr lvl="1"/>
            <a:r>
              <a:rPr lang="en-US" i="1" dirty="0" smtClean="0"/>
              <a:t>Not permit P to be true </a:t>
            </a:r>
            <a:r>
              <a:rPr lang="en-US" dirty="0" smtClean="0"/>
              <a:t>means</a:t>
            </a:r>
            <a:r>
              <a:rPr lang="en-US" i="1" dirty="0" smtClean="0"/>
              <a:t> Require P to be false</a:t>
            </a:r>
          </a:p>
          <a:p>
            <a:pPr lvl="1">
              <a:buNone/>
            </a:pPr>
            <a:endParaRPr lang="en-US" i="1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Simplifications</a:t>
            </a:r>
            <a:br>
              <a:rPr lang="en-US" dirty="0" smtClean="0"/>
            </a:br>
            <a:r>
              <a:rPr lang="en-US" dirty="0" smtClean="0"/>
              <a:t>Ordering for entailment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 managed to go to NY.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 smtClean="0"/>
              <a:t>modality is this?  Success?  Intent? Effort? Desire? Ability?</a:t>
            </a:r>
          </a:p>
          <a:p>
            <a:r>
              <a:rPr lang="en-US" dirty="0" smtClean="0"/>
              <a:t>Two  entailment groupings ordered with respect to each other: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{requires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permits}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{succeeds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tries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intends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is able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wants}</a:t>
            </a:r>
          </a:p>
          <a:p>
            <a:pPr marL="571500" indent="-514350"/>
            <a:r>
              <a:rPr lang="en-US" dirty="0" smtClean="0"/>
              <a:t>Both apply before “believe”, which is not in an entailment relation with either grouping.  </a:t>
            </a:r>
          </a:p>
          <a:p>
            <a:endParaRPr lang="en-US" dirty="0" smtClean="0"/>
          </a:p>
          <a:p>
            <a:r>
              <a:rPr lang="en-US" dirty="0" smtClean="0"/>
              <a:t>The annotators are instructed to choose the first modality in the list that applies.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Simplifications</a:t>
            </a:r>
            <a:br>
              <a:rPr lang="en-US" dirty="0" smtClean="0"/>
            </a:br>
            <a:r>
              <a:rPr lang="en-US" dirty="0" smtClean="0"/>
              <a:t>No embedding of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might be able to swim</a:t>
            </a:r>
          </a:p>
          <a:p>
            <a:pPr lvl="1"/>
            <a:r>
              <a:rPr lang="en-US" dirty="0" smtClean="0"/>
              <a:t>Only ability is tagged</a:t>
            </a:r>
          </a:p>
          <a:p>
            <a:r>
              <a:rPr lang="en-US" dirty="0" smtClean="0"/>
              <a:t>Modals are never considered as targets of other modals in the annotation process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Simplifications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Transparency to negation</a:t>
            </a:r>
          </a:p>
          <a:p>
            <a:r>
              <a:rPr lang="en-US" dirty="0" smtClean="0"/>
              <a:t>Duality of require and permit</a:t>
            </a:r>
          </a:p>
          <a:p>
            <a:r>
              <a:rPr lang="en-US" dirty="0" smtClean="0"/>
              <a:t>Ordering for entailment</a:t>
            </a:r>
          </a:p>
          <a:p>
            <a:r>
              <a:rPr lang="en-US" dirty="0" smtClean="0"/>
              <a:t>Annotators were not asked to nest modalities.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Default is Firmly Believe</a:t>
            </a:r>
          </a:p>
          <a:p>
            <a:r>
              <a:rPr lang="en-US" dirty="0" smtClean="0"/>
              <a:t>Annotators were not asked to mark the holder.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Simplifications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Transparency to negation</a:t>
            </a:r>
          </a:p>
          <a:p>
            <a:r>
              <a:rPr lang="en-US" dirty="0" smtClean="0"/>
              <a:t>Duality of require and permit</a:t>
            </a:r>
          </a:p>
          <a:p>
            <a:r>
              <a:rPr lang="en-US" dirty="0" smtClean="0"/>
              <a:t>Ordering for entailment</a:t>
            </a:r>
          </a:p>
          <a:p>
            <a:r>
              <a:rPr lang="en-US" dirty="0" smtClean="0"/>
              <a:t>Annotators were not asked to nest modalities.</a:t>
            </a:r>
          </a:p>
          <a:p>
            <a:r>
              <a:rPr lang="en-US" dirty="0" smtClean="0"/>
              <a:t>Default is Firmly Believe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Annotators were not asked to mark the holder.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Modality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Modality trigger </a:t>
            </a:r>
            <a:r>
              <a:rPr lang="en-US" dirty="0" smtClean="0"/>
              <a:t>words</a:t>
            </a:r>
          </a:p>
          <a:p>
            <a:pPr lvl="1"/>
            <a:r>
              <a:rPr lang="en-US" dirty="0" smtClean="0"/>
              <a:t>might, should, require, permit, need, try, possible, fail, etc.  </a:t>
            </a:r>
            <a:endParaRPr lang="en-US" dirty="0" smtClean="0"/>
          </a:p>
          <a:p>
            <a:r>
              <a:rPr lang="en-US" dirty="0" smtClean="0"/>
              <a:t>About 150 lemmas</a:t>
            </a:r>
          </a:p>
          <a:p>
            <a:pPr lvl="1"/>
            <a:r>
              <a:rPr lang="en-US" dirty="0" smtClean="0"/>
              <a:t>plus five forms for each verb where applicable</a:t>
            </a:r>
          </a:p>
          <a:p>
            <a:pPr lvl="2"/>
            <a:r>
              <a:rPr lang="en-US" dirty="0" smtClean="0"/>
              <a:t>bare infinitive, present tense –s, past tense, past participle, present participle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Modality Lexicon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410200"/>
          </a:xfrm>
        </p:spPr>
        <p:txBody>
          <a:bodyPr>
            <a:noAutofit/>
          </a:bodyPr>
          <a:lstStyle/>
          <a:p>
            <a:r>
              <a:rPr lang="en-US" b="1" dirty="0" smtClean="0"/>
              <a:t>need</a:t>
            </a:r>
          </a:p>
          <a:p>
            <a:pPr lvl="1"/>
            <a:r>
              <a:rPr lang="en-US" sz="2000" b="1" dirty="0" smtClean="0"/>
              <a:t>Pos:</a:t>
            </a:r>
            <a:r>
              <a:rPr lang="en-US" sz="2000" dirty="0" smtClean="0"/>
              <a:t> VB</a:t>
            </a:r>
          </a:p>
          <a:p>
            <a:pPr lvl="1"/>
            <a:r>
              <a:rPr lang="en-US" sz="2000" b="1" dirty="0" smtClean="0"/>
              <a:t>Modality:</a:t>
            </a:r>
            <a:r>
              <a:rPr lang="en-US" sz="2000" dirty="0" smtClean="0"/>
              <a:t> Require </a:t>
            </a:r>
          </a:p>
          <a:p>
            <a:pPr lvl="1"/>
            <a:r>
              <a:rPr lang="en-US" sz="2000" b="1" dirty="0" smtClean="0"/>
              <a:t>Trigger word: </a:t>
            </a:r>
            <a:r>
              <a:rPr lang="en-US" sz="2000" dirty="0" smtClean="0"/>
              <a:t>Need</a:t>
            </a:r>
          </a:p>
          <a:p>
            <a:pPr lvl="1"/>
            <a:r>
              <a:rPr lang="en-US" sz="2000" b="1" dirty="0" err="1" smtClean="0"/>
              <a:t>Subcategorization</a:t>
            </a:r>
            <a:r>
              <a:rPr lang="en-US" sz="2000" b="1" dirty="0" smtClean="0"/>
              <a:t> codes</a:t>
            </a:r>
          </a:p>
          <a:p>
            <a:pPr lvl="2"/>
            <a:r>
              <a:rPr lang="en-US" sz="1800" dirty="0" smtClean="0"/>
              <a:t>V3-passive-basic</a:t>
            </a:r>
          </a:p>
          <a:p>
            <a:pPr lvl="3"/>
            <a:r>
              <a:rPr lang="en-US" sz="1400" dirty="0" smtClean="0"/>
              <a:t>Large helicopters are needed to dispatch urgent relief materials.</a:t>
            </a:r>
          </a:p>
          <a:p>
            <a:pPr lvl="2"/>
            <a:r>
              <a:rPr lang="en-US" sz="1800" dirty="0" smtClean="0"/>
              <a:t>V3-I3-basic </a:t>
            </a:r>
          </a:p>
          <a:p>
            <a:pPr lvl="3"/>
            <a:r>
              <a:rPr lang="en-US" sz="1400" dirty="0" smtClean="0"/>
              <a:t>The government will need to work continuously for at least a year.</a:t>
            </a:r>
          </a:p>
          <a:p>
            <a:pPr lvl="3"/>
            <a:r>
              <a:rPr lang="en-US" sz="1400" dirty="0" smtClean="0"/>
              <a:t>We will need them to work continuously.</a:t>
            </a:r>
          </a:p>
          <a:p>
            <a:pPr lvl="2"/>
            <a:r>
              <a:rPr lang="en-US" sz="1800" dirty="0" smtClean="0"/>
              <a:t>T1-monotransitive-for-V3-verbs </a:t>
            </a:r>
          </a:p>
          <a:p>
            <a:pPr lvl="3"/>
            <a:r>
              <a:rPr lang="en-US" sz="1400" dirty="0" smtClean="0"/>
              <a:t>We need a Sir </a:t>
            </a:r>
            <a:r>
              <a:rPr lang="en-US" sz="1400" dirty="0" err="1" smtClean="0"/>
              <a:t>Sayyed</a:t>
            </a:r>
            <a:r>
              <a:rPr lang="en-US" sz="1400" dirty="0" smtClean="0"/>
              <a:t> again to maintain this sentiment.</a:t>
            </a:r>
          </a:p>
          <a:p>
            <a:pPr lvl="2"/>
            <a:r>
              <a:rPr lang="en-US" sz="1800" dirty="0" smtClean="0"/>
              <a:t>T1-passive-for-V3-verb </a:t>
            </a:r>
          </a:p>
          <a:p>
            <a:pPr lvl="3"/>
            <a:r>
              <a:rPr lang="en-US" sz="1400" dirty="0" smtClean="0"/>
              <a:t>He is needed to work continuously.</a:t>
            </a:r>
          </a:p>
          <a:p>
            <a:pPr lvl="2"/>
            <a:r>
              <a:rPr lang="en-US" sz="1800" dirty="0" smtClean="0"/>
              <a:t>modal-auxiliary-basic</a:t>
            </a:r>
          </a:p>
          <a:p>
            <a:pPr lvl="3"/>
            <a:r>
              <a:rPr lang="en-US" sz="1400" dirty="0" smtClean="0"/>
              <a:t>He need not go.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1: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 should know that we can not hand over Dr. Khan to them.</a:t>
            </a: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Americans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should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TargRequire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know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that we 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TrigAble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can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TrigNegation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not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br>
              <a:rPr lang="en-US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alibri" pitchFamily="34" charset="0"/>
              </a:rPr>
              <a:t>TargNOTAble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hand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over Dr. Khan to them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Calibri" pitchFamily="34" charset="0"/>
              </a:rPr>
              <a:t>Example 2: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Input: He managed to hold general elections in the year 2002, but he can not be ignorant of the fact that the world at large did not accept these elections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Output: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TrigSucceed</a:t>
            </a:r>
            <a:r>
              <a:rPr lang="en-US" dirty="0" smtClean="0">
                <a:latin typeface="Calibri" pitchFamily="34" charset="0"/>
              </a:rPr>
              <a:t> managed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to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TargSucceed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hold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general elections in the year 2002, but he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TrigAble</a:t>
            </a:r>
            <a:r>
              <a:rPr lang="en-US" dirty="0" smtClean="0">
                <a:latin typeface="Calibri" pitchFamily="34" charset="0"/>
              </a:rPr>
              <a:t> can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TargNOTAble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be</a:t>
            </a:r>
            <a:r>
              <a:rPr lang="en-US" b="1" dirty="0" smtClean="0">
                <a:latin typeface="Calibri" pitchFamily="34" charset="0"/>
              </a:rPr>
              <a:t>&gt; </a:t>
            </a:r>
            <a:r>
              <a:rPr lang="en-US" dirty="0" smtClean="0">
                <a:latin typeface="Calibri" pitchFamily="34" charset="0"/>
              </a:rPr>
              <a:t>ignorant of the fact that the world at large did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TrigNegation</a:t>
            </a:r>
            <a:r>
              <a:rPr lang="en-US" dirty="0" smtClean="0">
                <a:latin typeface="Calibri" pitchFamily="34" charset="0"/>
              </a:rPr>
              <a:t> not</a:t>
            </a:r>
            <a:r>
              <a:rPr lang="en-US" b="1" dirty="0" smtClean="0">
                <a:latin typeface="Calibri" pitchFamily="34" charset="0"/>
              </a:rPr>
              <a:t>&gt; &lt;</a:t>
            </a:r>
            <a:r>
              <a:rPr lang="en-US" b="1" dirty="0" err="1" smtClean="0">
                <a:latin typeface="Calibri" pitchFamily="34" charset="0"/>
              </a:rPr>
              <a:t>TrigBelief</a:t>
            </a:r>
            <a:r>
              <a:rPr lang="en-US" dirty="0" smtClean="0">
                <a:latin typeface="Calibri" pitchFamily="34" charset="0"/>
              </a:rPr>
              <a:t> accept</a:t>
            </a:r>
            <a:r>
              <a:rPr lang="en-US" b="1" dirty="0" smtClean="0">
                <a:latin typeface="Calibri" pitchFamily="34" charset="0"/>
              </a:rPr>
              <a:t>&gt;</a:t>
            </a:r>
            <a:r>
              <a:rPr lang="en-US" dirty="0" smtClean="0">
                <a:latin typeface="Calibri" pitchFamily="34" charset="0"/>
              </a:rPr>
              <a:t> these </a:t>
            </a:r>
            <a:r>
              <a:rPr lang="en-US" b="1" dirty="0" smtClean="0">
                <a:latin typeface="Calibri" pitchFamily="34" charset="0"/>
              </a:rPr>
              <a:t>&lt;</a:t>
            </a:r>
            <a:r>
              <a:rPr lang="en-US" b="1" dirty="0" err="1" smtClean="0">
                <a:latin typeface="Calibri" pitchFamily="34" charset="0"/>
              </a:rPr>
              <a:t>TargBelief</a:t>
            </a:r>
            <a:r>
              <a:rPr lang="en-US" dirty="0" smtClean="0">
                <a:latin typeface="Calibri" pitchFamily="34" charset="0"/>
              </a:rPr>
              <a:t> elections</a:t>
            </a:r>
            <a:r>
              <a:rPr lang="en-US" b="1" dirty="0" smtClean="0">
                <a:latin typeface="Calibri" pitchFamily="34" charset="0"/>
              </a:rPr>
              <a:t>&gt;</a:t>
            </a:r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String Based English Modality Tagger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Input</a:t>
            </a:r>
          </a:p>
          <a:p>
            <a:pPr lvl="1"/>
            <a:r>
              <a:rPr lang="en-US" dirty="0" smtClean="0"/>
              <a:t>Text that has been tagged with parts of speech.</a:t>
            </a:r>
          </a:p>
          <a:p>
            <a:r>
              <a:rPr lang="en-US" b="1" dirty="0" smtClean="0"/>
              <a:t>Mark Triggers</a:t>
            </a:r>
          </a:p>
          <a:p>
            <a:pPr lvl="1"/>
            <a:r>
              <a:rPr lang="en-US" dirty="0" smtClean="0"/>
              <a:t>Mark spans of words that are exact matches to entries in the modality lexicon and that have the same part of speech.</a:t>
            </a:r>
          </a:p>
          <a:p>
            <a:r>
              <a:rPr lang="en-US" b="1" dirty="0" smtClean="0"/>
              <a:t>Mark Targets  </a:t>
            </a:r>
          </a:p>
          <a:p>
            <a:pPr lvl="1"/>
            <a:r>
              <a:rPr lang="en-US" dirty="0" smtClean="0"/>
              <a:t>Next non-auxiliary verb to the right of a trigger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Spans of words can be marked multiple times with different triggers and targets.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1227138"/>
            <a:ext cx="4800600" cy="4945062"/>
            <a:chOff x="48" y="773"/>
            <a:chExt cx="3552" cy="3116"/>
          </a:xfrm>
        </p:grpSpPr>
        <p:sp>
          <p:nvSpPr>
            <p:cNvPr id="18454" name="Text Box 3"/>
            <p:cNvSpPr txBox="1">
              <a:spLocks noChangeArrowheads="1"/>
            </p:cNvSpPr>
            <p:nvPr/>
          </p:nvSpPr>
          <p:spPr bwMode="auto">
            <a:xfrm>
              <a:off x="48" y="1672"/>
              <a:ext cx="8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Americans</a:t>
              </a:r>
              <a:r>
                <a:rPr lang="en-US" sz="1400" baseline="-25000"/>
                <a:t>NNPS</a:t>
              </a:r>
              <a:endParaRPr lang="en-US" sz="1400"/>
            </a:p>
          </p:txBody>
        </p:sp>
        <p:sp>
          <p:nvSpPr>
            <p:cNvPr id="18455" name="Text Box 4"/>
            <p:cNvSpPr txBox="1">
              <a:spLocks noChangeArrowheads="1"/>
            </p:cNvSpPr>
            <p:nvPr/>
          </p:nvSpPr>
          <p:spPr bwMode="auto">
            <a:xfrm>
              <a:off x="1236" y="773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18456" name="Text Box 5"/>
            <p:cNvSpPr txBox="1">
              <a:spLocks noChangeArrowheads="1"/>
            </p:cNvSpPr>
            <p:nvPr/>
          </p:nvSpPr>
          <p:spPr bwMode="auto">
            <a:xfrm>
              <a:off x="349" y="1200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cxnSp>
          <p:nvCxnSpPr>
            <p:cNvPr id="18457" name="AutoShape 6"/>
            <p:cNvCxnSpPr>
              <a:cxnSpLocks noChangeShapeType="1"/>
              <a:stCxn id="18456" idx="2"/>
              <a:endCxn id="18454" idx="0"/>
            </p:cNvCxnSpPr>
            <p:nvPr/>
          </p:nvCxnSpPr>
          <p:spPr bwMode="auto">
            <a:xfrm flipH="1">
              <a:off x="470" y="1392"/>
              <a:ext cx="15" cy="2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458" name="AutoShape 7"/>
            <p:cNvCxnSpPr>
              <a:cxnSpLocks noChangeShapeType="1"/>
              <a:stCxn id="18455" idx="2"/>
              <a:endCxn id="18456" idx="3"/>
            </p:cNvCxnSpPr>
            <p:nvPr/>
          </p:nvCxnSpPr>
          <p:spPr bwMode="auto">
            <a:xfrm flipH="1">
              <a:off x="621" y="965"/>
              <a:ext cx="711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59" name="Text Box 8"/>
            <p:cNvSpPr txBox="1">
              <a:spLocks noChangeArrowheads="1"/>
            </p:cNvSpPr>
            <p:nvPr/>
          </p:nvSpPr>
          <p:spPr bwMode="auto">
            <a:xfrm>
              <a:off x="1612" y="1281"/>
              <a:ext cx="2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VP</a:t>
              </a:r>
            </a:p>
          </p:txBody>
        </p:sp>
        <p:cxnSp>
          <p:nvCxnSpPr>
            <p:cNvPr id="18460" name="AutoShape 9"/>
            <p:cNvCxnSpPr>
              <a:cxnSpLocks noChangeShapeType="1"/>
              <a:stCxn id="18455" idx="2"/>
              <a:endCxn id="18459" idx="0"/>
            </p:cNvCxnSpPr>
            <p:nvPr/>
          </p:nvCxnSpPr>
          <p:spPr bwMode="auto">
            <a:xfrm>
              <a:off x="1332" y="965"/>
              <a:ext cx="413" cy="3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61" name="Text Box 10"/>
            <p:cNvSpPr txBox="1">
              <a:spLocks noChangeArrowheads="1"/>
            </p:cNvSpPr>
            <p:nvPr/>
          </p:nvSpPr>
          <p:spPr bwMode="auto">
            <a:xfrm>
              <a:off x="864" y="1695"/>
              <a:ext cx="11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should</a:t>
              </a:r>
              <a:r>
                <a:rPr lang="en-US" sz="1400" baseline="-25000"/>
                <a:t>MD</a:t>
              </a:r>
              <a:r>
                <a:rPr lang="en-US" sz="1400"/>
                <a:t> know</a:t>
              </a:r>
              <a:r>
                <a:rPr lang="en-US" sz="1400" baseline="-25000"/>
                <a:t>VB</a:t>
              </a:r>
              <a:r>
                <a:rPr lang="en-US" sz="1400"/>
                <a:t> that</a:t>
              </a:r>
            </a:p>
          </p:txBody>
        </p:sp>
        <p:cxnSp>
          <p:nvCxnSpPr>
            <p:cNvPr id="18462" name="AutoShape 11"/>
            <p:cNvCxnSpPr>
              <a:cxnSpLocks noChangeShapeType="1"/>
              <a:stCxn id="18459" idx="2"/>
              <a:endCxn id="18461" idx="0"/>
            </p:cNvCxnSpPr>
            <p:nvPr/>
          </p:nvCxnSpPr>
          <p:spPr bwMode="auto">
            <a:xfrm flipH="1">
              <a:off x="1445" y="1473"/>
              <a:ext cx="300" cy="2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63" name="Text Box 12"/>
            <p:cNvSpPr txBox="1">
              <a:spLocks noChangeArrowheads="1"/>
            </p:cNvSpPr>
            <p:nvPr/>
          </p:nvSpPr>
          <p:spPr bwMode="auto">
            <a:xfrm>
              <a:off x="2075" y="1746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18464" name="Text Box 13"/>
            <p:cNvSpPr txBox="1">
              <a:spLocks noChangeArrowheads="1"/>
            </p:cNvSpPr>
            <p:nvPr/>
          </p:nvSpPr>
          <p:spPr bwMode="auto">
            <a:xfrm>
              <a:off x="1694" y="2029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18465" name="Text Box 14"/>
            <p:cNvSpPr txBox="1">
              <a:spLocks noChangeArrowheads="1"/>
            </p:cNvSpPr>
            <p:nvPr/>
          </p:nvSpPr>
          <p:spPr bwMode="auto">
            <a:xfrm>
              <a:off x="1500" y="2424"/>
              <a:ext cx="4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we</a:t>
              </a:r>
              <a:r>
                <a:rPr lang="en-US" sz="1400" baseline="-25000"/>
                <a:t>PRP</a:t>
              </a:r>
              <a:endParaRPr lang="en-US" sz="1400"/>
            </a:p>
          </p:txBody>
        </p:sp>
        <p:cxnSp>
          <p:nvCxnSpPr>
            <p:cNvPr id="18466" name="AutoShape 15"/>
            <p:cNvCxnSpPr>
              <a:cxnSpLocks noChangeShapeType="1"/>
              <a:stCxn id="18464" idx="2"/>
              <a:endCxn id="18465" idx="0"/>
            </p:cNvCxnSpPr>
            <p:nvPr/>
          </p:nvCxnSpPr>
          <p:spPr bwMode="auto">
            <a:xfrm flipH="1">
              <a:off x="1704" y="2221"/>
              <a:ext cx="126" cy="2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67" name="Text Box 16"/>
            <p:cNvSpPr txBox="1">
              <a:spLocks noChangeArrowheads="1"/>
            </p:cNvSpPr>
            <p:nvPr/>
          </p:nvSpPr>
          <p:spPr bwMode="auto">
            <a:xfrm>
              <a:off x="2039" y="2479"/>
              <a:ext cx="2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VP</a:t>
              </a:r>
            </a:p>
          </p:txBody>
        </p:sp>
        <p:cxnSp>
          <p:nvCxnSpPr>
            <p:cNvPr id="18468" name="AutoShape 17"/>
            <p:cNvCxnSpPr>
              <a:cxnSpLocks noChangeShapeType="1"/>
              <a:stCxn id="18463" idx="2"/>
              <a:endCxn id="18467" idx="0"/>
            </p:cNvCxnSpPr>
            <p:nvPr/>
          </p:nvCxnSpPr>
          <p:spPr bwMode="auto">
            <a:xfrm>
              <a:off x="2154" y="1964"/>
              <a:ext cx="0" cy="4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69" name="Text Box 18"/>
            <p:cNvSpPr txBox="1">
              <a:spLocks noChangeArrowheads="1"/>
            </p:cNvSpPr>
            <p:nvPr/>
          </p:nvSpPr>
          <p:spPr bwMode="auto">
            <a:xfrm>
              <a:off x="960" y="3007"/>
              <a:ext cx="61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can</a:t>
              </a:r>
              <a:r>
                <a:rPr lang="en-US" sz="1400" baseline="-25000"/>
                <a:t>MD         </a:t>
              </a:r>
              <a:r>
                <a:rPr lang="en-US" sz="1400"/>
                <a:t> </a:t>
              </a:r>
            </a:p>
          </p:txBody>
        </p:sp>
        <p:cxnSp>
          <p:nvCxnSpPr>
            <p:cNvPr id="18470" name="AutoShape 19"/>
            <p:cNvCxnSpPr>
              <a:cxnSpLocks noChangeShapeType="1"/>
              <a:stCxn id="18467" idx="2"/>
              <a:endCxn id="18469" idx="0"/>
            </p:cNvCxnSpPr>
            <p:nvPr/>
          </p:nvCxnSpPr>
          <p:spPr bwMode="auto">
            <a:xfrm flipH="1">
              <a:off x="1270" y="2671"/>
              <a:ext cx="902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471" name="AutoShape 20"/>
            <p:cNvCxnSpPr>
              <a:cxnSpLocks noChangeShapeType="1"/>
              <a:stCxn id="18463" idx="2"/>
              <a:endCxn id="18464" idx="3"/>
            </p:cNvCxnSpPr>
            <p:nvPr/>
          </p:nvCxnSpPr>
          <p:spPr bwMode="auto">
            <a:xfrm flipH="1">
              <a:off x="1931" y="1964"/>
              <a:ext cx="223" cy="1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72" name="Text Box 21"/>
            <p:cNvSpPr txBox="1">
              <a:spLocks noChangeArrowheads="1"/>
            </p:cNvSpPr>
            <p:nvPr/>
          </p:nvSpPr>
          <p:spPr bwMode="auto">
            <a:xfrm>
              <a:off x="1531" y="3044"/>
              <a:ext cx="40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not</a:t>
              </a:r>
              <a:r>
                <a:rPr lang="en-US" sz="1400" baseline="-25000"/>
                <a:t>RB</a:t>
              </a:r>
              <a:r>
                <a:rPr lang="en-US" sz="1400"/>
                <a:t> </a:t>
              </a:r>
            </a:p>
          </p:txBody>
        </p:sp>
        <p:cxnSp>
          <p:nvCxnSpPr>
            <p:cNvPr id="18473" name="AutoShape 22"/>
            <p:cNvCxnSpPr>
              <a:cxnSpLocks noChangeShapeType="1"/>
              <a:stCxn id="18467" idx="2"/>
              <a:endCxn id="18472" idx="0"/>
            </p:cNvCxnSpPr>
            <p:nvPr/>
          </p:nvCxnSpPr>
          <p:spPr bwMode="auto">
            <a:xfrm flipH="1">
              <a:off x="1732" y="2671"/>
              <a:ext cx="440" cy="3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74" name="Text Box 23"/>
            <p:cNvSpPr txBox="1">
              <a:spLocks noChangeArrowheads="1"/>
            </p:cNvSpPr>
            <p:nvPr/>
          </p:nvSpPr>
          <p:spPr bwMode="auto">
            <a:xfrm>
              <a:off x="1819" y="3312"/>
              <a:ext cx="6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hand</a:t>
              </a:r>
              <a:r>
                <a:rPr lang="en-US" sz="1400" baseline="-25000"/>
                <a:t>VB </a:t>
              </a:r>
              <a:r>
                <a:rPr lang="en-US" sz="1400"/>
                <a:t>over</a:t>
              </a:r>
            </a:p>
          </p:txBody>
        </p:sp>
        <p:sp>
          <p:nvSpPr>
            <p:cNvPr id="18475" name="Text Box 24"/>
            <p:cNvSpPr txBox="1">
              <a:spLocks noChangeArrowheads="1"/>
            </p:cNvSpPr>
            <p:nvPr/>
          </p:nvSpPr>
          <p:spPr bwMode="auto">
            <a:xfrm>
              <a:off x="2491" y="3359"/>
              <a:ext cx="2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18476" name="Text Box 25"/>
            <p:cNvSpPr txBox="1">
              <a:spLocks noChangeArrowheads="1"/>
            </p:cNvSpPr>
            <p:nvPr/>
          </p:nvSpPr>
          <p:spPr bwMode="auto">
            <a:xfrm>
              <a:off x="2304" y="3696"/>
              <a:ext cx="8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Dr</a:t>
              </a:r>
              <a:r>
                <a:rPr lang="en-US" sz="1400" baseline="-25000"/>
                <a:t>NNP</a:t>
              </a:r>
              <a:r>
                <a:rPr lang="en-US" sz="1400"/>
                <a:t> Khan</a:t>
              </a:r>
              <a:r>
                <a:rPr lang="en-US" sz="1400" baseline="-25000"/>
                <a:t>NNP</a:t>
              </a:r>
              <a:endParaRPr lang="en-US" sz="1400"/>
            </a:p>
          </p:txBody>
        </p:sp>
        <p:sp>
          <p:nvSpPr>
            <p:cNvPr id="18477" name="AutoShape 26"/>
            <p:cNvSpPr>
              <a:spLocks noChangeArrowheads="1"/>
            </p:cNvSpPr>
            <p:nvPr/>
          </p:nvSpPr>
          <p:spPr bwMode="auto">
            <a:xfrm>
              <a:off x="2512" y="3503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478" name="AutoShape 27"/>
            <p:cNvCxnSpPr>
              <a:cxnSpLocks noChangeShapeType="1"/>
              <a:stCxn id="18467" idx="2"/>
              <a:endCxn id="18474" idx="0"/>
            </p:cNvCxnSpPr>
            <p:nvPr/>
          </p:nvCxnSpPr>
          <p:spPr bwMode="auto">
            <a:xfrm flipH="1">
              <a:off x="2168" y="2671"/>
              <a:ext cx="4" cy="64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479" name="AutoShape 28"/>
            <p:cNvCxnSpPr>
              <a:cxnSpLocks noChangeShapeType="1"/>
              <a:stCxn id="18459" idx="2"/>
              <a:endCxn id="18463" idx="0"/>
            </p:cNvCxnSpPr>
            <p:nvPr/>
          </p:nvCxnSpPr>
          <p:spPr bwMode="auto">
            <a:xfrm>
              <a:off x="1745" y="1473"/>
              <a:ext cx="426" cy="2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480" name="AutoShape 29"/>
            <p:cNvCxnSpPr>
              <a:cxnSpLocks noChangeShapeType="1"/>
              <a:stCxn id="18467" idx="2"/>
              <a:endCxn id="18475" idx="0"/>
            </p:cNvCxnSpPr>
            <p:nvPr/>
          </p:nvCxnSpPr>
          <p:spPr bwMode="auto">
            <a:xfrm>
              <a:off x="2172" y="2671"/>
              <a:ext cx="455" cy="6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481" name="Text Box 30"/>
            <p:cNvSpPr txBox="1">
              <a:spLocks noChangeArrowheads="1"/>
            </p:cNvSpPr>
            <p:nvPr/>
          </p:nvSpPr>
          <p:spPr bwMode="auto">
            <a:xfrm>
              <a:off x="3149" y="3360"/>
              <a:ext cx="2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PP</a:t>
              </a:r>
            </a:p>
          </p:txBody>
        </p:sp>
        <p:sp>
          <p:nvSpPr>
            <p:cNvPr id="18482" name="Text Box 31"/>
            <p:cNvSpPr txBox="1">
              <a:spLocks noChangeArrowheads="1"/>
            </p:cNvSpPr>
            <p:nvPr/>
          </p:nvSpPr>
          <p:spPr bwMode="auto">
            <a:xfrm>
              <a:off x="3112" y="3697"/>
              <a:ext cx="4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to them</a:t>
              </a:r>
            </a:p>
          </p:txBody>
        </p:sp>
        <p:sp>
          <p:nvSpPr>
            <p:cNvPr id="18483" name="AutoShape 32"/>
            <p:cNvSpPr>
              <a:spLocks noChangeArrowheads="1"/>
            </p:cNvSpPr>
            <p:nvPr/>
          </p:nvSpPr>
          <p:spPr bwMode="auto">
            <a:xfrm>
              <a:off x="3170" y="3504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484" name="AutoShape 33"/>
            <p:cNvCxnSpPr>
              <a:cxnSpLocks noChangeShapeType="1"/>
              <a:stCxn id="18467" idx="2"/>
              <a:endCxn id="18481" idx="0"/>
            </p:cNvCxnSpPr>
            <p:nvPr/>
          </p:nvCxnSpPr>
          <p:spPr bwMode="auto">
            <a:xfrm>
              <a:off x="2172" y="2671"/>
              <a:ext cx="1110" cy="6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8435" name="Rectangle 37"/>
          <p:cNvSpPr>
            <a:spLocks/>
          </p:cNvSpPr>
          <p:nvPr/>
        </p:nvSpPr>
        <p:spPr bwMode="auto">
          <a:xfrm>
            <a:off x="1871663" y="320675"/>
            <a:ext cx="76533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ct val="95000"/>
              </a:lnSpc>
            </a:pPr>
            <a:r>
              <a:rPr lang="en-US" sz="3400">
                <a:solidFill>
                  <a:schemeClr val="bg1"/>
                </a:solidFill>
                <a:latin typeface="Calibri" pitchFamily="34" charset="0"/>
              </a:rPr>
              <a:t>Modality Tagging</a:t>
            </a:r>
          </a:p>
        </p:txBody>
      </p: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4876800" y="1524000"/>
            <a:ext cx="3581400" cy="3141663"/>
            <a:chOff x="3072" y="960"/>
            <a:chExt cx="2256" cy="1979"/>
          </a:xfrm>
        </p:grpSpPr>
        <p:grpSp>
          <p:nvGrpSpPr>
            <p:cNvPr id="4" name="Group 57"/>
            <p:cNvGrpSpPr>
              <a:grpSpLocks/>
            </p:cNvGrpSpPr>
            <p:nvPr/>
          </p:nvGrpSpPr>
          <p:grpSpPr bwMode="auto">
            <a:xfrm>
              <a:off x="4176" y="1008"/>
              <a:ext cx="960" cy="768"/>
              <a:chOff x="4176" y="1008"/>
              <a:chExt cx="960" cy="768"/>
            </a:xfrm>
          </p:grpSpPr>
          <p:sp>
            <p:nvSpPr>
              <p:cNvPr id="18447" name="TextBox 41"/>
              <p:cNvSpPr txBox="1">
                <a:spLocks noChangeArrowheads="1"/>
              </p:cNvSpPr>
              <p:nvPr/>
            </p:nvSpPr>
            <p:spPr bwMode="auto">
              <a:xfrm>
                <a:off x="4848" y="1296"/>
                <a:ext cx="28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VB</a:t>
                </a:r>
              </a:p>
            </p:txBody>
          </p:sp>
          <p:sp>
            <p:nvSpPr>
              <p:cNvPr id="18448" name="Text Box 8"/>
              <p:cNvSpPr txBox="1">
                <a:spLocks noChangeArrowheads="1"/>
              </p:cNvSpPr>
              <p:nvPr/>
            </p:nvSpPr>
            <p:spPr bwMode="auto">
              <a:xfrm>
                <a:off x="4512" y="1008"/>
                <a:ext cx="26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VP</a:t>
                </a:r>
              </a:p>
            </p:txBody>
          </p:sp>
          <p:sp>
            <p:nvSpPr>
              <p:cNvPr id="18449" name="TextBox 40"/>
              <p:cNvSpPr txBox="1">
                <a:spLocks noChangeArrowheads="1"/>
              </p:cNvSpPr>
              <p:nvPr/>
            </p:nvSpPr>
            <p:spPr bwMode="auto">
              <a:xfrm>
                <a:off x="4224" y="1296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MD</a:t>
                </a:r>
              </a:p>
            </p:txBody>
          </p:sp>
          <p:sp>
            <p:nvSpPr>
              <p:cNvPr id="18450" name="TextBox 42"/>
              <p:cNvSpPr txBox="1">
                <a:spLocks noChangeArrowheads="1"/>
              </p:cNvSpPr>
              <p:nvPr/>
            </p:nvSpPr>
            <p:spPr bwMode="auto">
              <a:xfrm>
                <a:off x="4176" y="1584"/>
                <a:ext cx="48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should</a:t>
                </a:r>
              </a:p>
            </p:txBody>
          </p:sp>
          <p:cxnSp>
            <p:nvCxnSpPr>
              <p:cNvPr id="18451" name="Straight Connector 44"/>
              <p:cNvCxnSpPr>
                <a:cxnSpLocks noChangeShapeType="1"/>
                <a:stCxn id="18448" idx="2"/>
                <a:endCxn id="18449" idx="0"/>
              </p:cNvCxnSpPr>
              <p:nvPr/>
            </p:nvCxnSpPr>
            <p:spPr bwMode="auto">
              <a:xfrm rot="5400000">
                <a:off x="4483" y="1133"/>
                <a:ext cx="96" cy="22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8452" name="Straight Connector 46"/>
              <p:cNvCxnSpPr>
                <a:cxnSpLocks noChangeShapeType="1"/>
                <a:stCxn id="18448" idx="2"/>
                <a:endCxn id="18447" idx="0"/>
              </p:cNvCxnSpPr>
              <p:nvPr/>
            </p:nvCxnSpPr>
            <p:spPr bwMode="auto">
              <a:xfrm>
                <a:off x="4645" y="1200"/>
                <a:ext cx="347" cy="9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8453" name="Straight Connector 48"/>
              <p:cNvCxnSpPr>
                <a:cxnSpLocks noChangeShapeType="1"/>
                <a:stCxn id="18449" idx="2"/>
                <a:endCxn id="18450" idx="0"/>
              </p:cNvCxnSpPr>
              <p:nvPr/>
            </p:nvCxnSpPr>
            <p:spPr bwMode="auto">
              <a:xfrm rot="5400000">
                <a:off x="4370" y="1536"/>
                <a:ext cx="94" cy="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8445" name="TextBox 56"/>
            <p:cNvSpPr txBox="1">
              <a:spLocks noChangeArrowheads="1"/>
            </p:cNvSpPr>
            <p:nvPr/>
          </p:nvSpPr>
          <p:spPr bwMode="auto">
            <a:xfrm>
              <a:off x="3072" y="960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n-US" dirty="0"/>
                <a:t>Template</a:t>
              </a:r>
            </a:p>
          </p:txBody>
        </p:sp>
        <p:sp>
          <p:nvSpPr>
            <p:cNvPr id="18446" name="TextBox 59"/>
            <p:cNvSpPr txBox="1">
              <a:spLocks noChangeArrowheads="1"/>
            </p:cNvSpPr>
            <p:nvPr/>
          </p:nvSpPr>
          <p:spPr bwMode="auto">
            <a:xfrm>
              <a:off x="3408" y="2016"/>
              <a:ext cx="1920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Used T-Surgeon (Stanford NLP tools) to find trees that match templates and mark modality triggers and targets.</a:t>
              </a:r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2514600" y="2058988"/>
            <a:ext cx="6019800" cy="560387"/>
            <a:chOff x="1584" y="1297"/>
            <a:chExt cx="3792" cy="353"/>
          </a:xfrm>
        </p:grpSpPr>
        <p:sp>
          <p:nvSpPr>
            <p:cNvPr id="18442" name="TextBox 58"/>
            <p:cNvSpPr txBox="1">
              <a:spLocks noChangeArrowheads="1"/>
            </p:cNvSpPr>
            <p:nvPr/>
          </p:nvSpPr>
          <p:spPr bwMode="auto">
            <a:xfrm>
              <a:off x="4800" y="1419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Target</a:t>
              </a:r>
            </a:p>
          </p:txBody>
        </p:sp>
        <p:cxnSp>
          <p:nvCxnSpPr>
            <p:cNvPr id="18443" name="AutoShape 49"/>
            <p:cNvCxnSpPr>
              <a:cxnSpLocks noChangeShapeType="1"/>
              <a:stCxn id="18447" idx="3"/>
            </p:cNvCxnSpPr>
            <p:nvPr/>
          </p:nvCxnSpPr>
          <p:spPr bwMode="auto">
            <a:xfrm flipH="1" flipV="1">
              <a:off x="1584" y="1297"/>
              <a:ext cx="3552" cy="96"/>
            </a:xfrm>
            <a:prstGeom prst="curvedConnector5">
              <a:avLst>
                <a:gd name="adj1" fmla="val -4056"/>
                <a:gd name="adj2" fmla="val 777083"/>
                <a:gd name="adj3" fmla="val 57148"/>
              </a:avLst>
            </a:prstGeom>
            <a:noFill/>
            <a:ln w="222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1752600" y="2657475"/>
            <a:ext cx="5638800" cy="366713"/>
            <a:chOff x="1104" y="1674"/>
            <a:chExt cx="3552" cy="231"/>
          </a:xfrm>
        </p:grpSpPr>
        <p:sp>
          <p:nvSpPr>
            <p:cNvPr id="18440" name="TextBox 57"/>
            <p:cNvSpPr txBox="1">
              <a:spLocks noChangeArrowheads="1"/>
            </p:cNvSpPr>
            <p:nvPr/>
          </p:nvSpPr>
          <p:spPr bwMode="auto">
            <a:xfrm>
              <a:off x="4080" y="1674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Trigger</a:t>
              </a:r>
            </a:p>
          </p:txBody>
        </p:sp>
        <p:cxnSp>
          <p:nvCxnSpPr>
            <p:cNvPr id="18441" name="AutoShape 51"/>
            <p:cNvCxnSpPr>
              <a:cxnSpLocks noChangeShapeType="1"/>
            </p:cNvCxnSpPr>
            <p:nvPr/>
          </p:nvCxnSpPr>
          <p:spPr bwMode="auto">
            <a:xfrm rot="16200000" flipV="1">
              <a:off x="2564" y="235"/>
              <a:ext cx="210" cy="3130"/>
            </a:xfrm>
            <a:prstGeom prst="curvedConnector5">
              <a:avLst>
                <a:gd name="adj1" fmla="val -68097"/>
                <a:gd name="adj2" fmla="val 46708"/>
                <a:gd name="adj3" fmla="val 168569"/>
              </a:avLst>
            </a:prstGeom>
            <a:noFill/>
            <a:ln w="222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Structure-Based English modality Tagger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1066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Structure-Based English Modality Tagger</a:t>
            </a:r>
            <a:endParaRPr lang="en-US" sz="36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7200" y="1219200"/>
            <a:ext cx="5638800" cy="4946650"/>
            <a:chOff x="48" y="773"/>
            <a:chExt cx="3552" cy="311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236" y="773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349" y="1200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8" y="1672"/>
              <a:ext cx="8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Americans</a:t>
              </a:r>
              <a:r>
                <a:rPr lang="en-US" sz="1400" baseline="-25000"/>
                <a:t>NNPS</a:t>
              </a:r>
              <a:endParaRPr lang="en-US" sz="1400"/>
            </a:p>
          </p:txBody>
        </p:sp>
        <p:cxnSp>
          <p:nvCxnSpPr>
            <p:cNvPr id="8" name="AutoShape 7"/>
            <p:cNvCxnSpPr>
              <a:cxnSpLocks noChangeShapeType="1"/>
              <a:stCxn id="6" idx="2"/>
              <a:endCxn id="7" idx="0"/>
            </p:cNvCxnSpPr>
            <p:nvPr/>
          </p:nvCxnSpPr>
          <p:spPr bwMode="auto">
            <a:xfrm flipH="1">
              <a:off x="470" y="1392"/>
              <a:ext cx="15" cy="2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" name="AutoShape 8"/>
            <p:cNvCxnSpPr>
              <a:cxnSpLocks noChangeShapeType="1"/>
              <a:stCxn id="5" idx="2"/>
              <a:endCxn id="6" idx="3"/>
            </p:cNvCxnSpPr>
            <p:nvPr/>
          </p:nvCxnSpPr>
          <p:spPr bwMode="auto">
            <a:xfrm flipH="1">
              <a:off x="621" y="965"/>
              <a:ext cx="711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612" y="1281"/>
              <a:ext cx="61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VP-require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AutoShape 10"/>
            <p:cNvCxnSpPr>
              <a:cxnSpLocks noChangeShapeType="1"/>
              <a:stCxn id="5" idx="2"/>
              <a:endCxn id="10" idx="0"/>
            </p:cNvCxnSpPr>
            <p:nvPr/>
          </p:nvCxnSpPr>
          <p:spPr bwMode="auto">
            <a:xfrm rot="16200000" flipH="1">
              <a:off x="1468" y="828"/>
              <a:ext cx="316" cy="5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864" y="1695"/>
              <a:ext cx="968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MD-</a:t>
              </a:r>
              <a:r>
                <a:rPr lang="en-US" sz="1400" b="1" dirty="0" err="1">
                  <a:solidFill>
                    <a:srgbClr val="FF0000"/>
                  </a:solidFill>
                </a:rPr>
                <a:t>TrigRequire</a:t>
              </a:r>
              <a:r>
                <a:rPr lang="en-US" sz="1400" b="1" dirty="0">
                  <a:solidFill>
                    <a:srgbClr val="FF0000"/>
                  </a:solidFill>
                </a:rPr>
                <a:t> </a:t>
              </a:r>
              <a:br>
                <a:rPr lang="en-US" sz="1400" b="1" dirty="0">
                  <a:solidFill>
                    <a:srgbClr val="FF0000"/>
                  </a:solidFill>
                </a:rPr>
              </a:br>
              <a:r>
                <a:rPr lang="en-US" sz="1400" b="1" dirty="0" smtClean="0">
                  <a:solidFill>
                    <a:srgbClr val="FF0000"/>
                  </a:solidFill>
                </a:rPr>
                <a:t>     VB-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TargRequire</a:t>
              </a:r>
              <a:endParaRPr lang="en-US" sz="1400" b="1" dirty="0">
                <a:solidFill>
                  <a:srgbClr val="FF0000"/>
                </a:solidFill>
              </a:endParaRPr>
            </a:p>
            <a:p>
              <a:r>
                <a:rPr lang="en-US" sz="1400" dirty="0"/>
                <a:t>should</a:t>
              </a:r>
              <a:r>
                <a:rPr lang="en-US" sz="1400" baseline="-25000" dirty="0"/>
                <a:t>  </a:t>
              </a:r>
              <a:r>
                <a:rPr lang="en-US" sz="1400" dirty="0"/>
                <a:t> know</a:t>
              </a:r>
              <a:r>
                <a:rPr lang="en-US" sz="1400" baseline="-25000" dirty="0"/>
                <a:t> </a:t>
              </a:r>
              <a:r>
                <a:rPr lang="en-US" sz="1400" dirty="0"/>
                <a:t> that</a:t>
              </a:r>
              <a:br>
                <a:rPr lang="en-US" sz="1400" dirty="0"/>
              </a:br>
              <a:endParaRPr lang="en-US" sz="1400" dirty="0"/>
            </a:p>
          </p:txBody>
        </p:sp>
        <p:cxnSp>
          <p:nvCxnSpPr>
            <p:cNvPr id="13" name="AutoShape 12"/>
            <p:cNvCxnSpPr>
              <a:cxnSpLocks noChangeShapeType="1"/>
              <a:stCxn id="10" idx="2"/>
              <a:endCxn id="12" idx="0"/>
            </p:cNvCxnSpPr>
            <p:nvPr/>
          </p:nvCxnSpPr>
          <p:spPr bwMode="auto">
            <a:xfrm rot="5400000">
              <a:off x="1525" y="1298"/>
              <a:ext cx="220" cy="5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2075" y="1746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694" y="2029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500" y="2424"/>
              <a:ext cx="4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we</a:t>
              </a:r>
              <a:r>
                <a:rPr lang="en-US" sz="1400" baseline="-25000"/>
                <a:t>PRP</a:t>
              </a:r>
              <a:endParaRPr lang="en-US" sz="1400"/>
            </a:p>
          </p:txBody>
        </p:sp>
        <p:cxnSp>
          <p:nvCxnSpPr>
            <p:cNvPr id="17" name="AutoShape 16"/>
            <p:cNvCxnSpPr>
              <a:cxnSpLocks noChangeShapeType="1"/>
              <a:stCxn id="15" idx="2"/>
              <a:endCxn id="16" idx="0"/>
            </p:cNvCxnSpPr>
            <p:nvPr/>
          </p:nvCxnSpPr>
          <p:spPr bwMode="auto">
            <a:xfrm flipH="1">
              <a:off x="1704" y="2221"/>
              <a:ext cx="126" cy="2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039" y="2479"/>
              <a:ext cx="68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VP-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NOTAble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AutoShape 18"/>
            <p:cNvCxnSpPr>
              <a:cxnSpLocks noChangeShapeType="1"/>
              <a:stCxn id="14" idx="2"/>
              <a:endCxn id="18" idx="0"/>
            </p:cNvCxnSpPr>
            <p:nvPr/>
          </p:nvCxnSpPr>
          <p:spPr bwMode="auto">
            <a:xfrm rot="16200000" flipH="1">
              <a:off x="2006" y="2102"/>
              <a:ext cx="541" cy="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288" y="3007"/>
              <a:ext cx="864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ea typeface="MS PGothic" pitchFamily="34" charset="-128"/>
                </a:rPr>
                <a:t>MD-TrigAble</a:t>
              </a:r>
            </a:p>
            <a:p>
              <a:r>
                <a:rPr lang="en-US" sz="1400"/>
                <a:t>can</a:t>
              </a:r>
              <a:endParaRPr lang="en-US" sz="1400" baseline="-25000"/>
            </a:p>
            <a:p>
              <a:r>
                <a:rPr lang="en-US" sz="1400"/>
                <a:t> </a:t>
              </a:r>
            </a:p>
          </p:txBody>
        </p:sp>
        <p:cxnSp>
          <p:nvCxnSpPr>
            <p:cNvPr id="21" name="AutoShape 20"/>
            <p:cNvCxnSpPr>
              <a:cxnSpLocks noChangeShapeType="1"/>
              <a:stCxn id="18" idx="2"/>
              <a:endCxn id="20" idx="0"/>
            </p:cNvCxnSpPr>
            <p:nvPr/>
          </p:nvCxnSpPr>
          <p:spPr bwMode="auto">
            <a:xfrm rot="5400000">
              <a:off x="1384" y="2009"/>
              <a:ext cx="334" cy="16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2" name="AutoShape 21"/>
            <p:cNvCxnSpPr>
              <a:cxnSpLocks noChangeShapeType="1"/>
              <a:stCxn id="14" idx="2"/>
              <a:endCxn id="15" idx="3"/>
            </p:cNvCxnSpPr>
            <p:nvPr/>
          </p:nvCxnSpPr>
          <p:spPr bwMode="auto">
            <a:xfrm flipH="1">
              <a:off x="1931" y="1964"/>
              <a:ext cx="223" cy="1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1152" y="3026"/>
              <a:ext cx="100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</a:rPr>
                <a:t>RB-TrigNegation</a:t>
              </a:r>
            </a:p>
            <a:p>
              <a:r>
                <a:rPr lang="en-US" sz="1400"/>
                <a:t>not</a:t>
              </a:r>
            </a:p>
          </p:txBody>
        </p:sp>
        <p:cxnSp>
          <p:nvCxnSpPr>
            <p:cNvPr id="24" name="AutoShape 23"/>
            <p:cNvCxnSpPr>
              <a:cxnSpLocks noChangeShapeType="1"/>
              <a:stCxn id="18" idx="2"/>
              <a:endCxn id="23" idx="0"/>
            </p:cNvCxnSpPr>
            <p:nvPr/>
          </p:nvCxnSpPr>
          <p:spPr bwMode="auto">
            <a:xfrm rot="5400000">
              <a:off x="1842" y="2485"/>
              <a:ext cx="353" cy="7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488" y="3312"/>
              <a:ext cx="102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ea typeface="MS PGothic" pitchFamily="34" charset="-128"/>
                </a:rPr>
                <a:t>VB-TargNOTAble</a:t>
              </a:r>
            </a:p>
            <a:p>
              <a:r>
                <a:rPr lang="en-US" sz="1400"/>
                <a:t>hand</a:t>
              </a:r>
              <a:r>
                <a:rPr lang="en-US" sz="1400" baseline="-25000"/>
                <a:t>VB </a:t>
              </a:r>
              <a:r>
                <a:rPr lang="en-US" sz="1400"/>
                <a:t>over</a:t>
              </a: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491" y="3359"/>
              <a:ext cx="2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304" y="3696"/>
              <a:ext cx="8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Dr</a:t>
              </a:r>
              <a:r>
                <a:rPr lang="en-US" sz="1400" baseline="-25000"/>
                <a:t>NNP</a:t>
              </a:r>
              <a:r>
                <a:rPr lang="en-US" sz="1400"/>
                <a:t> Khan</a:t>
              </a:r>
              <a:r>
                <a:rPr lang="en-US" sz="1400" baseline="-25000"/>
                <a:t>NNP</a:t>
              </a:r>
              <a:endParaRPr lang="en-US" sz="1400"/>
            </a:p>
          </p:txBody>
        </p:sp>
        <p:sp>
          <p:nvSpPr>
            <p:cNvPr id="28" name="AutoShape 27"/>
            <p:cNvSpPr>
              <a:spLocks noChangeArrowheads="1"/>
            </p:cNvSpPr>
            <p:nvPr/>
          </p:nvSpPr>
          <p:spPr bwMode="auto">
            <a:xfrm>
              <a:off x="2512" y="3503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9" name="AutoShape 28"/>
            <p:cNvCxnSpPr>
              <a:cxnSpLocks noChangeShapeType="1"/>
              <a:stCxn id="18" idx="2"/>
              <a:endCxn id="25" idx="0"/>
            </p:cNvCxnSpPr>
            <p:nvPr/>
          </p:nvCxnSpPr>
          <p:spPr bwMode="auto">
            <a:xfrm rot="5400000">
              <a:off x="1873" y="2802"/>
              <a:ext cx="639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" name="AutoShape 29"/>
            <p:cNvCxnSpPr>
              <a:cxnSpLocks noChangeShapeType="1"/>
              <a:stCxn id="10" idx="2"/>
              <a:endCxn id="14" idx="0"/>
            </p:cNvCxnSpPr>
            <p:nvPr/>
          </p:nvCxnSpPr>
          <p:spPr bwMode="auto">
            <a:xfrm rot="16200000" flipH="1">
              <a:off x="1910" y="1486"/>
              <a:ext cx="271" cy="2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AutoShape 30"/>
            <p:cNvCxnSpPr>
              <a:cxnSpLocks noChangeShapeType="1"/>
              <a:stCxn id="18" idx="2"/>
              <a:endCxn id="26" idx="0"/>
            </p:cNvCxnSpPr>
            <p:nvPr/>
          </p:nvCxnSpPr>
          <p:spPr bwMode="auto">
            <a:xfrm rot="16200000" flipH="1">
              <a:off x="2162" y="2894"/>
              <a:ext cx="686" cy="2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2" name="Text Box 31"/>
            <p:cNvSpPr txBox="1">
              <a:spLocks noChangeArrowheads="1"/>
            </p:cNvSpPr>
            <p:nvPr/>
          </p:nvSpPr>
          <p:spPr bwMode="auto">
            <a:xfrm>
              <a:off x="3149" y="3360"/>
              <a:ext cx="2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PP</a:t>
              </a: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3112" y="3697"/>
              <a:ext cx="4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to them</a:t>
              </a:r>
            </a:p>
          </p:txBody>
        </p:sp>
        <p:sp>
          <p:nvSpPr>
            <p:cNvPr id="34" name="AutoShape 33"/>
            <p:cNvSpPr>
              <a:spLocks noChangeArrowheads="1"/>
            </p:cNvSpPr>
            <p:nvPr/>
          </p:nvSpPr>
          <p:spPr bwMode="auto">
            <a:xfrm>
              <a:off x="3170" y="3504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5" name="AutoShape 34"/>
            <p:cNvCxnSpPr>
              <a:cxnSpLocks noChangeShapeType="1"/>
              <a:stCxn id="18" idx="2"/>
              <a:endCxn id="32" idx="0"/>
            </p:cNvCxnSpPr>
            <p:nvPr/>
          </p:nvCxnSpPr>
          <p:spPr bwMode="auto">
            <a:xfrm rot="16200000" flipH="1">
              <a:off x="2489" y="2567"/>
              <a:ext cx="687" cy="8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281" y="3456"/>
              <a:ext cx="11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1400" b="1">
                <a:ea typeface="MS PGothic" pitchFamily="34" charset="-128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410200" y="1905000"/>
            <a:ext cx="158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T-surgeon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Percolation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 </a:t>
            </a:r>
            <a:r>
              <a:rPr lang="en-US" dirty="0" err="1" smtClean="0"/>
              <a:t>subcategorization</a:t>
            </a:r>
            <a:r>
              <a:rPr lang="en-US" dirty="0" smtClean="0"/>
              <a:t> patterns</a:t>
            </a:r>
            <a:endParaRPr lang="en-US" dirty="0" smtClean="0"/>
          </a:p>
          <a:p>
            <a:r>
              <a:rPr lang="en-US" dirty="0" smtClean="0"/>
              <a:t>150 lemmas</a:t>
            </a:r>
          </a:p>
          <a:p>
            <a:r>
              <a:rPr lang="en-US" dirty="0" smtClean="0"/>
              <a:t>Expressions of modality with lexical triggers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wasn’t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fontScale="62500" lnSpcReduction="20000"/>
          </a:bodyPr>
          <a:lstStyle/>
          <a:p>
            <a:r>
              <a:rPr lang="en-US" sz="3400" dirty="0" smtClean="0"/>
              <a:t>Non-lexical modality</a:t>
            </a:r>
          </a:p>
          <a:p>
            <a:pPr lvl="1"/>
            <a:r>
              <a:rPr lang="en-US" sz="3400" dirty="0" smtClean="0"/>
              <a:t>Imperatives</a:t>
            </a:r>
          </a:p>
          <a:p>
            <a:pPr lvl="1"/>
            <a:r>
              <a:rPr lang="en-US" sz="3400" dirty="0" smtClean="0"/>
              <a:t>Other constructions</a:t>
            </a:r>
          </a:p>
          <a:p>
            <a:pPr lvl="2"/>
            <a:r>
              <a:rPr lang="en-US" sz="3000" dirty="0" smtClean="0"/>
              <a:t>It will be a long time/a cold day in hell  before…</a:t>
            </a:r>
          </a:p>
          <a:p>
            <a:r>
              <a:rPr lang="en-US" sz="3400" dirty="0" smtClean="0"/>
              <a:t>Targets in coordinate structures </a:t>
            </a:r>
          </a:p>
          <a:p>
            <a:pPr lvl="1"/>
            <a:r>
              <a:rPr lang="en-US" sz="3400" dirty="0" smtClean="0"/>
              <a:t>To do next</a:t>
            </a:r>
          </a:p>
          <a:p>
            <a:r>
              <a:rPr lang="en-US" sz="3400" dirty="0" smtClean="0"/>
              <a:t>Word sense disambiguation</a:t>
            </a:r>
          </a:p>
          <a:p>
            <a:pPr lvl="1"/>
            <a:r>
              <a:rPr lang="en-US" sz="3400" dirty="0" smtClean="0"/>
              <a:t>Can, must:  </a:t>
            </a:r>
            <a:r>
              <a:rPr lang="en-US" sz="3400" dirty="0" err="1" smtClean="0"/>
              <a:t>deontic</a:t>
            </a:r>
            <a:r>
              <a:rPr lang="en-US" sz="3400" dirty="0" smtClean="0"/>
              <a:t> or epistemic</a:t>
            </a:r>
          </a:p>
          <a:p>
            <a:pPr lvl="1"/>
            <a:r>
              <a:rPr lang="en-US" sz="3400" dirty="0" smtClean="0"/>
              <a:t>Manage: manage to do something </a:t>
            </a:r>
            <a:r>
              <a:rPr lang="en-US" sz="3400" i="1" dirty="0" err="1" smtClean="0"/>
              <a:t>vs</a:t>
            </a:r>
            <a:r>
              <a:rPr lang="en-US" sz="3400" dirty="0" smtClean="0"/>
              <a:t> manage a project</a:t>
            </a:r>
          </a:p>
          <a:p>
            <a:r>
              <a:rPr lang="en-US" sz="3400" dirty="0" smtClean="0"/>
              <a:t>Transitivity alternations:  alternate mappings between grammatical relations and semantic roles</a:t>
            </a:r>
          </a:p>
          <a:p>
            <a:pPr lvl="1"/>
            <a:r>
              <a:rPr lang="en-US" sz="3400" dirty="0" smtClean="0"/>
              <a:t>The plan succeeded</a:t>
            </a:r>
          </a:p>
          <a:p>
            <a:pPr lvl="1"/>
            <a:r>
              <a:rPr lang="en-US" sz="3400" dirty="0" smtClean="0"/>
              <a:t>The government succeeded in its plan.</a:t>
            </a:r>
          </a:p>
          <a:p>
            <a:pPr lvl="1"/>
            <a:r>
              <a:rPr lang="en-US" sz="3400" dirty="0" smtClean="0"/>
              <a:t>The government succeeded ????</a:t>
            </a:r>
            <a:endParaRPr lang="en-U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Evaluation: agreement between string-based and structure-based taggers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Calculated Kappa on the basis of 88108 sentences </a:t>
            </a:r>
          </a:p>
          <a:p>
            <a:pPr lvl="1"/>
            <a:r>
              <a:rPr lang="en-US" dirty="0" smtClean="0"/>
              <a:t>from the English side of the Urdu-English corpus for </a:t>
            </a:r>
            <a:r>
              <a:rPr lang="en-US" dirty="0" err="1" smtClean="0"/>
              <a:t>MTEval</a:t>
            </a:r>
            <a:r>
              <a:rPr lang="en-US" dirty="0" smtClean="0"/>
              <a:t> 2009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err="1" smtClean="0"/>
              <a:t>TargPermit</a:t>
            </a:r>
            <a:r>
              <a:rPr lang="en-US" dirty="0" smtClean="0"/>
              <a:t>  (John is allowed to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en-US" dirty="0" err="1" smtClean="0">
                <a:solidFill>
                  <a:srgbClr val="FF0000"/>
                </a:solidFill>
              </a:rPr>
              <a:t>TargPermit</a:t>
            </a:r>
            <a:r>
              <a:rPr lang="en-US" dirty="0" smtClean="0">
                <a:solidFill>
                  <a:srgbClr val="FF0000"/>
                </a:solidFill>
              </a:rPr>
              <a:t> go&gt; </a:t>
            </a:r>
            <a:r>
              <a:rPr lang="en-US" dirty="0" smtClean="0"/>
              <a:t>to NY)</a:t>
            </a:r>
          </a:p>
          <a:p>
            <a:pPr lvl="2"/>
            <a:r>
              <a:rPr lang="en-US" dirty="0" smtClean="0"/>
              <a:t>585 </a:t>
            </a:r>
            <a:r>
              <a:rPr lang="en-US" dirty="0" smtClean="0"/>
              <a:t>Matching Both </a:t>
            </a:r>
            <a:r>
              <a:rPr lang="en-US" dirty="0" smtClean="0"/>
              <a:t>taggers</a:t>
            </a:r>
          </a:p>
          <a:p>
            <a:pPr lvl="2"/>
            <a:r>
              <a:rPr lang="en-US" dirty="0" smtClean="0"/>
              <a:t>163 </a:t>
            </a:r>
            <a:r>
              <a:rPr lang="en-US" dirty="0" smtClean="0"/>
              <a:t>Matching just </a:t>
            </a:r>
            <a:r>
              <a:rPr lang="en-US" dirty="0" smtClean="0"/>
              <a:t>structure-based tagger </a:t>
            </a:r>
          </a:p>
          <a:p>
            <a:pPr lvl="2"/>
            <a:r>
              <a:rPr lang="en-US" dirty="0" smtClean="0"/>
              <a:t>194 </a:t>
            </a:r>
            <a:r>
              <a:rPr lang="en-US" dirty="0" smtClean="0"/>
              <a:t>Matching just </a:t>
            </a:r>
            <a:r>
              <a:rPr lang="en-US" dirty="0" smtClean="0"/>
              <a:t>string-based tagger</a:t>
            </a:r>
          </a:p>
          <a:p>
            <a:pPr lvl="2"/>
            <a:r>
              <a:rPr lang="en-US" dirty="0" smtClean="0"/>
              <a:t>87166 </a:t>
            </a:r>
            <a:r>
              <a:rPr lang="en-US" dirty="0" smtClean="0"/>
              <a:t>No match either </a:t>
            </a:r>
            <a:r>
              <a:rPr lang="en-US" dirty="0" smtClean="0"/>
              <a:t>tagger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Triggers:  Kappa = .82</a:t>
            </a:r>
          </a:p>
          <a:p>
            <a:r>
              <a:rPr lang="en-US" dirty="0" smtClean="0"/>
              <a:t>Targets:   Kappa = .76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Structure Based Tagger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Recall:  not feasible to look for all expressions of modality that we didn’t tag.</a:t>
            </a:r>
          </a:p>
          <a:p>
            <a:pPr lvl="2"/>
            <a:r>
              <a:rPr lang="en-US" dirty="0" smtClean="0"/>
              <a:t>No gold-standard annotated corpus.</a:t>
            </a:r>
          </a:p>
          <a:p>
            <a:pPr lvl="1"/>
            <a:r>
              <a:rPr lang="en-US" dirty="0" smtClean="0"/>
              <a:t>Precision:  </a:t>
            </a:r>
          </a:p>
          <a:p>
            <a:pPr lvl="2"/>
            <a:r>
              <a:rPr lang="en-US" dirty="0" smtClean="0"/>
              <a:t>249 sentences that were tagged with triggers and targets</a:t>
            </a:r>
          </a:p>
          <a:p>
            <a:pPr lvl="2"/>
            <a:r>
              <a:rPr lang="en-US" dirty="0" smtClean="0"/>
              <a:t>From the English side of the </a:t>
            </a:r>
            <a:r>
              <a:rPr lang="en-US" dirty="0" err="1" smtClean="0"/>
              <a:t>MTEval</a:t>
            </a:r>
            <a:r>
              <a:rPr lang="en-US" dirty="0" smtClean="0"/>
              <a:t> 2009 training sentences</a:t>
            </a:r>
          </a:p>
          <a:p>
            <a:pPr lvl="2"/>
            <a:r>
              <a:rPr lang="en-US" dirty="0" smtClean="0"/>
              <a:t>86.3% correct  </a:t>
            </a:r>
          </a:p>
          <a:p>
            <a:pPr lvl="3"/>
            <a:r>
              <a:rPr lang="en-US" dirty="0" smtClean="0"/>
              <a:t>But ranges from about 82% to about 92% depending on genre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Precision: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Light verb or noun is correct syntactic target but not the correct semantic target. </a:t>
            </a:r>
          </a:p>
          <a:p>
            <a:pPr lvl="1"/>
            <a:r>
              <a:rPr lang="en-US" dirty="0" smtClean="0"/>
              <a:t>Earthquake affected areas in Pakistan will be provided the </a:t>
            </a:r>
            <a:r>
              <a:rPr lang="en-US" dirty="0" smtClean="0">
                <a:solidFill>
                  <a:srgbClr val="FF0000"/>
                </a:solidFill>
              </a:rPr>
              <a:t>required number </a:t>
            </a:r>
            <a:r>
              <a:rPr lang="en-US" dirty="0" smtClean="0"/>
              <a:t>of tents and blankets by November 15.</a:t>
            </a:r>
          </a:p>
          <a:p>
            <a:pPr lvl="1"/>
            <a:r>
              <a:rPr lang="en-US" dirty="0" smtClean="0"/>
              <a:t>The decision </a:t>
            </a:r>
            <a:r>
              <a:rPr lang="en-US" dirty="0" smtClean="0">
                <a:solidFill>
                  <a:srgbClr val="FF0000"/>
                </a:solidFill>
              </a:rPr>
              <a:t>should</a:t>
            </a:r>
            <a:r>
              <a:rPr lang="en-US" dirty="0" smtClean="0"/>
              <a:t> be </a:t>
            </a:r>
            <a:r>
              <a:rPr lang="en-US" dirty="0" smtClean="0">
                <a:solidFill>
                  <a:srgbClr val="FF0000"/>
                </a:solidFill>
              </a:rPr>
              <a:t>taken</a:t>
            </a:r>
            <a:r>
              <a:rPr lang="en-US" dirty="0" smtClean="0"/>
              <a:t> on delayed cases on the basis of merit.</a:t>
            </a:r>
          </a:p>
          <a:p>
            <a:r>
              <a:rPr lang="en-US" b="1" dirty="0" smtClean="0"/>
              <a:t>Wrong word sense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Bayas</a:t>
            </a:r>
            <a:r>
              <a:rPr lang="en-US" dirty="0" smtClean="0"/>
              <a:t>, Sikhs </a:t>
            </a:r>
            <a:r>
              <a:rPr lang="en-US" dirty="0" smtClean="0">
                <a:solidFill>
                  <a:srgbClr val="FF0000"/>
                </a:solidFill>
              </a:rPr>
              <a:t>attacked a train </a:t>
            </a:r>
            <a:r>
              <a:rPr lang="en-US" dirty="0" smtClean="0"/>
              <a:t>under cover of night and killed everyone. 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process</a:t>
            </a:r>
            <a:r>
              <a:rPr lang="en-US" dirty="0" smtClean="0"/>
              <a:t> of provision of relief goods to needy people should be </a:t>
            </a:r>
            <a:r>
              <a:rPr lang="en-US" dirty="0" smtClean="0">
                <a:solidFill>
                  <a:srgbClr val="FF0000"/>
                </a:solidFill>
              </a:rPr>
              <a:t>managed</a:t>
            </a:r>
            <a:r>
              <a:rPr lang="en-US" dirty="0" smtClean="0"/>
              <a:t> by the Army and the </a:t>
            </a:r>
            <a:r>
              <a:rPr lang="en-US" dirty="0" err="1" smtClean="0"/>
              <a:t>Edhi</a:t>
            </a:r>
            <a:r>
              <a:rPr lang="en-US" dirty="0" smtClean="0"/>
              <a:t> Trust. </a:t>
            </a:r>
          </a:p>
          <a:p>
            <a:pPr lvl="1"/>
            <a:r>
              <a:rPr lang="en-US" dirty="0" smtClean="0"/>
              <a:t>Should be allowed to </a:t>
            </a:r>
            <a:r>
              <a:rPr lang="en-US" dirty="0" smtClean="0">
                <a:solidFill>
                  <a:srgbClr val="FF0000"/>
                </a:solidFill>
              </a:rPr>
              <a:t>work</a:t>
            </a:r>
            <a:r>
              <a:rPr lang="en-US" dirty="0" smtClean="0"/>
              <a:t> like this in the </a:t>
            </a:r>
            <a:r>
              <a:rPr lang="en-US" dirty="0" smtClean="0">
                <a:solidFill>
                  <a:srgbClr val="FF0000"/>
                </a:solidFill>
              </a:rPr>
              <a:t>future</a:t>
            </a:r>
            <a:r>
              <a:rPr lang="en-US" dirty="0" smtClean="0"/>
              <a:t>. </a:t>
            </a:r>
          </a:p>
          <a:p>
            <a:pPr lvl="2"/>
            <a:r>
              <a:rPr lang="en-US" dirty="0" smtClean="0"/>
              <a:t>Like: succeed in something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Precision: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Wrong </a:t>
            </a:r>
            <a:r>
              <a:rPr lang="en-US" b="1" dirty="0" err="1" smtClean="0"/>
              <a:t>subcategorization</a:t>
            </a:r>
            <a:r>
              <a:rPr lang="en-US" b="1" dirty="0" smtClean="0"/>
              <a:t> pattern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officials should </a:t>
            </a:r>
            <a:r>
              <a:rPr lang="en-US" dirty="0" smtClean="0">
                <a:solidFill>
                  <a:srgbClr val="FF0000"/>
                </a:solidFill>
              </a:rPr>
              <a:t>consider themselves </a:t>
            </a:r>
            <a:r>
              <a:rPr lang="en-US" dirty="0" smtClean="0"/>
              <a:t>as servants of the people. </a:t>
            </a:r>
          </a:p>
          <a:p>
            <a:r>
              <a:rPr lang="en-US" b="1" dirty="0" smtClean="0"/>
              <a:t>Coordinate Structures</a:t>
            </a:r>
          </a:p>
          <a:p>
            <a:pPr lvl="1"/>
            <a:r>
              <a:rPr lang="en-US" dirty="0" smtClean="0"/>
              <a:t>Many large helicopters are </a:t>
            </a:r>
            <a:r>
              <a:rPr lang="en-US" dirty="0" smtClean="0">
                <a:solidFill>
                  <a:srgbClr val="FF0000"/>
                </a:solidFill>
              </a:rPr>
              <a:t>needed</a:t>
            </a:r>
            <a:r>
              <a:rPr lang="en-US" dirty="0" smtClean="0"/>
              <a:t> to dispatch urgent relief materials to the many affected in far flung areas of the </a:t>
            </a:r>
            <a:r>
              <a:rPr lang="en-US" dirty="0" err="1" smtClean="0"/>
              <a:t>Neelam</a:t>
            </a:r>
            <a:r>
              <a:rPr lang="en-US" dirty="0" smtClean="0"/>
              <a:t> Valley and only America can help us in this regard. 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 what did we miss?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b="1" dirty="0" smtClean="0"/>
              <a:t>Special forms of negation</a:t>
            </a:r>
          </a:p>
          <a:p>
            <a:pPr lvl="1"/>
            <a:r>
              <a:rPr lang="en-US" dirty="0" smtClean="0"/>
              <a:t>There was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place to seek shelter.</a:t>
            </a:r>
          </a:p>
          <a:p>
            <a:pPr lvl="1"/>
            <a:r>
              <a:rPr lang="en-US" dirty="0" smtClean="0"/>
              <a:t>The buildings should be reconstructed,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with the RCC, but with the wood and steel sheets. </a:t>
            </a:r>
          </a:p>
          <a:p>
            <a:r>
              <a:rPr lang="en-US" b="1" dirty="0" smtClean="0"/>
              <a:t>Constructional and phrasal triggers</a:t>
            </a:r>
          </a:p>
          <a:p>
            <a:pPr lvl="1"/>
            <a:r>
              <a:rPr lang="en-US" dirty="0" smtClean="0"/>
              <a:t>President </a:t>
            </a:r>
            <a:r>
              <a:rPr lang="en-US" dirty="0" err="1" smtClean="0"/>
              <a:t>Pervaiz</a:t>
            </a:r>
            <a:r>
              <a:rPr lang="en-US" dirty="0" smtClean="0"/>
              <a:t> </a:t>
            </a:r>
            <a:r>
              <a:rPr lang="en-US" dirty="0" err="1" smtClean="0"/>
              <a:t>Musharraf</a:t>
            </a:r>
            <a:r>
              <a:rPr lang="en-US" dirty="0" smtClean="0"/>
              <a:t> has said that he will </a:t>
            </a:r>
            <a:r>
              <a:rPr lang="en-US" dirty="0" smtClean="0">
                <a:solidFill>
                  <a:srgbClr val="FF0000"/>
                </a:solidFill>
              </a:rPr>
              <a:t>not rest unless </a:t>
            </a:r>
            <a:r>
              <a:rPr lang="en-US" dirty="0" smtClean="0"/>
              <a:t>the process of rehabilitation is completed. </a:t>
            </a:r>
          </a:p>
          <a:p>
            <a:r>
              <a:rPr lang="en-US" b="1" dirty="0" smtClean="0"/>
              <a:t>Random lexical omissions</a:t>
            </a:r>
          </a:p>
          <a:p>
            <a:pPr lvl="1"/>
            <a:r>
              <a:rPr lang="en-US" dirty="0" smtClean="0"/>
              <a:t>It is not </a:t>
            </a:r>
            <a:r>
              <a:rPr lang="en-US" dirty="0" smtClean="0">
                <a:solidFill>
                  <a:srgbClr val="FF0000"/>
                </a:solidFill>
              </a:rPr>
              <a:t>possible</a:t>
            </a:r>
            <a:r>
              <a:rPr lang="en-US" dirty="0" smtClean="0"/>
              <a:t> in the middle of winter to re-open the roads.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1066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SIMT</a:t>
            </a:r>
            <a:br>
              <a:rPr lang="en-US" sz="3600" dirty="0" smtClean="0"/>
            </a:br>
            <a:r>
              <a:rPr lang="en-US" sz="3600" dirty="0" smtClean="0"/>
              <a:t>Semantically Informed MT </a:t>
            </a:r>
            <a:endParaRPr lang="en-US" sz="36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7200" y="1219200"/>
            <a:ext cx="5638800" cy="4946650"/>
            <a:chOff x="48" y="773"/>
            <a:chExt cx="3552" cy="311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236" y="773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349" y="1200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8" y="1672"/>
              <a:ext cx="8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Americans</a:t>
              </a:r>
              <a:r>
                <a:rPr lang="en-US" sz="1400" baseline="-25000"/>
                <a:t>NNPS</a:t>
              </a:r>
              <a:endParaRPr lang="en-US" sz="1400"/>
            </a:p>
          </p:txBody>
        </p:sp>
        <p:cxnSp>
          <p:nvCxnSpPr>
            <p:cNvPr id="8" name="AutoShape 7"/>
            <p:cNvCxnSpPr>
              <a:cxnSpLocks noChangeShapeType="1"/>
              <a:stCxn id="6" idx="2"/>
              <a:endCxn id="7" idx="0"/>
            </p:cNvCxnSpPr>
            <p:nvPr/>
          </p:nvCxnSpPr>
          <p:spPr bwMode="auto">
            <a:xfrm flipH="1">
              <a:off x="470" y="1392"/>
              <a:ext cx="15" cy="2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" name="AutoShape 8"/>
            <p:cNvCxnSpPr>
              <a:cxnSpLocks noChangeShapeType="1"/>
              <a:stCxn id="5" idx="2"/>
              <a:endCxn id="6" idx="3"/>
            </p:cNvCxnSpPr>
            <p:nvPr/>
          </p:nvCxnSpPr>
          <p:spPr bwMode="auto">
            <a:xfrm flipH="1">
              <a:off x="621" y="965"/>
              <a:ext cx="711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612" y="1281"/>
              <a:ext cx="61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VP-require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AutoShape 10"/>
            <p:cNvCxnSpPr>
              <a:cxnSpLocks noChangeShapeType="1"/>
              <a:stCxn id="5" idx="2"/>
              <a:endCxn id="10" idx="0"/>
            </p:cNvCxnSpPr>
            <p:nvPr/>
          </p:nvCxnSpPr>
          <p:spPr bwMode="auto">
            <a:xfrm rot="16200000" flipH="1">
              <a:off x="1468" y="828"/>
              <a:ext cx="316" cy="5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864" y="1695"/>
              <a:ext cx="968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MD-</a:t>
              </a:r>
              <a:r>
                <a:rPr lang="en-US" sz="1400" b="1" dirty="0" err="1">
                  <a:solidFill>
                    <a:srgbClr val="FF0000"/>
                  </a:solidFill>
                </a:rPr>
                <a:t>TrigRequire</a:t>
              </a:r>
              <a:r>
                <a:rPr lang="en-US" sz="1400" b="1" dirty="0">
                  <a:solidFill>
                    <a:srgbClr val="FF0000"/>
                  </a:solidFill>
                </a:rPr>
                <a:t> </a:t>
              </a:r>
              <a:br>
                <a:rPr lang="en-US" sz="1400" b="1" dirty="0">
                  <a:solidFill>
                    <a:srgbClr val="FF0000"/>
                  </a:solidFill>
                </a:rPr>
              </a:br>
              <a:r>
                <a:rPr lang="en-US" sz="1400" b="1" dirty="0" smtClean="0">
                  <a:solidFill>
                    <a:srgbClr val="FF0000"/>
                  </a:solidFill>
                </a:rPr>
                <a:t>     VB-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TargRequire</a:t>
              </a:r>
              <a:endParaRPr lang="en-US" sz="1400" b="1" dirty="0">
                <a:solidFill>
                  <a:srgbClr val="FF0000"/>
                </a:solidFill>
              </a:endParaRPr>
            </a:p>
            <a:p>
              <a:r>
                <a:rPr lang="en-US" sz="1400" dirty="0"/>
                <a:t>should</a:t>
              </a:r>
              <a:r>
                <a:rPr lang="en-US" sz="1400" baseline="-25000" dirty="0"/>
                <a:t>  </a:t>
              </a:r>
              <a:r>
                <a:rPr lang="en-US" sz="1400" dirty="0"/>
                <a:t> know</a:t>
              </a:r>
              <a:r>
                <a:rPr lang="en-US" sz="1400" baseline="-25000" dirty="0"/>
                <a:t> </a:t>
              </a:r>
              <a:r>
                <a:rPr lang="en-US" sz="1400" dirty="0"/>
                <a:t> that</a:t>
              </a:r>
              <a:br>
                <a:rPr lang="en-US" sz="1400" dirty="0"/>
              </a:br>
              <a:endParaRPr lang="en-US" sz="1400" dirty="0"/>
            </a:p>
          </p:txBody>
        </p:sp>
        <p:cxnSp>
          <p:nvCxnSpPr>
            <p:cNvPr id="13" name="AutoShape 12"/>
            <p:cNvCxnSpPr>
              <a:cxnSpLocks noChangeShapeType="1"/>
              <a:stCxn id="10" idx="2"/>
              <a:endCxn id="12" idx="0"/>
            </p:cNvCxnSpPr>
            <p:nvPr/>
          </p:nvCxnSpPr>
          <p:spPr bwMode="auto">
            <a:xfrm rot="5400000">
              <a:off x="1525" y="1298"/>
              <a:ext cx="220" cy="5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2075" y="1746"/>
              <a:ext cx="1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694" y="2029"/>
              <a:ext cx="2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500" y="2424"/>
              <a:ext cx="4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we</a:t>
              </a:r>
              <a:r>
                <a:rPr lang="en-US" sz="1400" baseline="-25000"/>
                <a:t>PRP</a:t>
              </a:r>
              <a:endParaRPr lang="en-US" sz="1400"/>
            </a:p>
          </p:txBody>
        </p:sp>
        <p:cxnSp>
          <p:nvCxnSpPr>
            <p:cNvPr id="17" name="AutoShape 16"/>
            <p:cNvCxnSpPr>
              <a:cxnSpLocks noChangeShapeType="1"/>
              <a:stCxn id="15" idx="2"/>
              <a:endCxn id="16" idx="0"/>
            </p:cNvCxnSpPr>
            <p:nvPr/>
          </p:nvCxnSpPr>
          <p:spPr bwMode="auto">
            <a:xfrm flipH="1">
              <a:off x="1704" y="2221"/>
              <a:ext cx="126" cy="2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039" y="2479"/>
              <a:ext cx="68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VP-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NOTAble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AutoShape 18"/>
            <p:cNvCxnSpPr>
              <a:cxnSpLocks noChangeShapeType="1"/>
              <a:stCxn id="14" idx="2"/>
              <a:endCxn id="18" idx="0"/>
            </p:cNvCxnSpPr>
            <p:nvPr/>
          </p:nvCxnSpPr>
          <p:spPr bwMode="auto">
            <a:xfrm rot="16200000" flipH="1">
              <a:off x="2006" y="2102"/>
              <a:ext cx="541" cy="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288" y="3007"/>
              <a:ext cx="864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ea typeface="MS PGothic" pitchFamily="34" charset="-128"/>
                </a:rPr>
                <a:t>MD-TrigAble</a:t>
              </a:r>
            </a:p>
            <a:p>
              <a:r>
                <a:rPr lang="en-US" sz="1400"/>
                <a:t>can</a:t>
              </a:r>
              <a:endParaRPr lang="en-US" sz="1400" baseline="-25000"/>
            </a:p>
            <a:p>
              <a:r>
                <a:rPr lang="en-US" sz="1400"/>
                <a:t> </a:t>
              </a:r>
            </a:p>
          </p:txBody>
        </p:sp>
        <p:cxnSp>
          <p:nvCxnSpPr>
            <p:cNvPr id="21" name="AutoShape 20"/>
            <p:cNvCxnSpPr>
              <a:cxnSpLocks noChangeShapeType="1"/>
              <a:stCxn id="18" idx="2"/>
              <a:endCxn id="20" idx="0"/>
            </p:cNvCxnSpPr>
            <p:nvPr/>
          </p:nvCxnSpPr>
          <p:spPr bwMode="auto">
            <a:xfrm rot="5400000">
              <a:off x="1384" y="2009"/>
              <a:ext cx="334" cy="16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2" name="AutoShape 21"/>
            <p:cNvCxnSpPr>
              <a:cxnSpLocks noChangeShapeType="1"/>
              <a:stCxn id="14" idx="2"/>
              <a:endCxn id="15" idx="3"/>
            </p:cNvCxnSpPr>
            <p:nvPr/>
          </p:nvCxnSpPr>
          <p:spPr bwMode="auto">
            <a:xfrm flipH="1">
              <a:off x="1931" y="1964"/>
              <a:ext cx="223" cy="1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1152" y="3026"/>
              <a:ext cx="100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</a:rPr>
                <a:t>RB-TrigNegation</a:t>
              </a:r>
            </a:p>
            <a:p>
              <a:r>
                <a:rPr lang="en-US" sz="1400"/>
                <a:t>not</a:t>
              </a:r>
            </a:p>
          </p:txBody>
        </p:sp>
        <p:cxnSp>
          <p:nvCxnSpPr>
            <p:cNvPr id="24" name="AutoShape 23"/>
            <p:cNvCxnSpPr>
              <a:cxnSpLocks noChangeShapeType="1"/>
              <a:stCxn id="18" idx="2"/>
              <a:endCxn id="23" idx="0"/>
            </p:cNvCxnSpPr>
            <p:nvPr/>
          </p:nvCxnSpPr>
          <p:spPr bwMode="auto">
            <a:xfrm rot="5400000">
              <a:off x="1842" y="2485"/>
              <a:ext cx="353" cy="7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488" y="3312"/>
              <a:ext cx="102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ea typeface="MS PGothic" pitchFamily="34" charset="-128"/>
                </a:rPr>
                <a:t>VB-TargNOTAble</a:t>
              </a:r>
            </a:p>
            <a:p>
              <a:r>
                <a:rPr lang="en-US" sz="1400"/>
                <a:t>hand</a:t>
              </a:r>
              <a:r>
                <a:rPr lang="en-US" sz="1400" baseline="-25000"/>
                <a:t>VB </a:t>
              </a:r>
              <a:r>
                <a:rPr lang="en-US" sz="1400"/>
                <a:t>over</a:t>
              </a: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491" y="3359"/>
              <a:ext cx="2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NP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304" y="3696"/>
              <a:ext cx="8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Dr</a:t>
              </a:r>
              <a:r>
                <a:rPr lang="en-US" sz="1400" baseline="-25000"/>
                <a:t>NNP</a:t>
              </a:r>
              <a:r>
                <a:rPr lang="en-US" sz="1400"/>
                <a:t> Khan</a:t>
              </a:r>
              <a:r>
                <a:rPr lang="en-US" sz="1400" baseline="-25000"/>
                <a:t>NNP</a:t>
              </a:r>
              <a:endParaRPr lang="en-US" sz="1400"/>
            </a:p>
          </p:txBody>
        </p:sp>
        <p:sp>
          <p:nvSpPr>
            <p:cNvPr id="28" name="AutoShape 27"/>
            <p:cNvSpPr>
              <a:spLocks noChangeArrowheads="1"/>
            </p:cNvSpPr>
            <p:nvPr/>
          </p:nvSpPr>
          <p:spPr bwMode="auto">
            <a:xfrm>
              <a:off x="2512" y="3503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9" name="AutoShape 28"/>
            <p:cNvCxnSpPr>
              <a:cxnSpLocks noChangeShapeType="1"/>
              <a:stCxn id="18" idx="2"/>
              <a:endCxn id="25" idx="0"/>
            </p:cNvCxnSpPr>
            <p:nvPr/>
          </p:nvCxnSpPr>
          <p:spPr bwMode="auto">
            <a:xfrm rot="5400000">
              <a:off x="1873" y="2802"/>
              <a:ext cx="639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" name="AutoShape 29"/>
            <p:cNvCxnSpPr>
              <a:cxnSpLocks noChangeShapeType="1"/>
              <a:stCxn id="10" idx="2"/>
              <a:endCxn id="14" idx="0"/>
            </p:cNvCxnSpPr>
            <p:nvPr/>
          </p:nvCxnSpPr>
          <p:spPr bwMode="auto">
            <a:xfrm rot="16200000" flipH="1">
              <a:off x="1910" y="1486"/>
              <a:ext cx="271" cy="2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AutoShape 30"/>
            <p:cNvCxnSpPr>
              <a:cxnSpLocks noChangeShapeType="1"/>
              <a:stCxn id="18" idx="2"/>
              <a:endCxn id="26" idx="0"/>
            </p:cNvCxnSpPr>
            <p:nvPr/>
          </p:nvCxnSpPr>
          <p:spPr bwMode="auto">
            <a:xfrm rot="16200000" flipH="1">
              <a:off x="2162" y="2894"/>
              <a:ext cx="686" cy="2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2" name="Text Box 31"/>
            <p:cNvSpPr txBox="1">
              <a:spLocks noChangeArrowheads="1"/>
            </p:cNvSpPr>
            <p:nvPr/>
          </p:nvSpPr>
          <p:spPr bwMode="auto">
            <a:xfrm>
              <a:off x="3149" y="3360"/>
              <a:ext cx="2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PP</a:t>
              </a: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3112" y="3697"/>
              <a:ext cx="4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to them</a:t>
              </a:r>
            </a:p>
          </p:txBody>
        </p:sp>
        <p:sp>
          <p:nvSpPr>
            <p:cNvPr id="34" name="AutoShape 33"/>
            <p:cNvSpPr>
              <a:spLocks noChangeArrowheads="1"/>
            </p:cNvSpPr>
            <p:nvPr/>
          </p:nvSpPr>
          <p:spPr bwMode="auto">
            <a:xfrm>
              <a:off x="3170" y="3504"/>
              <a:ext cx="252" cy="17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5" name="AutoShape 34"/>
            <p:cNvCxnSpPr>
              <a:cxnSpLocks noChangeShapeType="1"/>
              <a:stCxn id="18" idx="2"/>
              <a:endCxn id="32" idx="0"/>
            </p:cNvCxnSpPr>
            <p:nvPr/>
          </p:nvCxnSpPr>
          <p:spPr bwMode="auto">
            <a:xfrm rot="16200000" flipH="1">
              <a:off x="2489" y="2567"/>
              <a:ext cx="687" cy="8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281" y="3456"/>
              <a:ext cx="11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1400" b="1">
                <a:ea typeface="MS PGothic" pitchFamily="34" charset="-128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410200" y="1905000"/>
            <a:ext cx="158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T-surgeon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Percolation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 of the modality tagger with Syntax Based SMT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Joshua Syntax Based SMT system </a:t>
            </a:r>
            <a:endParaRPr lang="en-US" dirty="0" smtClean="0"/>
          </a:p>
          <a:p>
            <a:pPr lvl="1"/>
            <a:r>
              <a:rPr lang="en-US" dirty="0" err="1" smtClean="0"/>
              <a:t>Callison</a:t>
            </a:r>
            <a:r>
              <a:rPr lang="en-US" dirty="0" smtClean="0"/>
              <a:t>-Burch</a:t>
            </a:r>
            <a:endParaRPr lang="en-US" dirty="0" smtClean="0"/>
          </a:p>
          <a:p>
            <a:r>
              <a:rPr lang="en-US" dirty="0" smtClean="0"/>
              <a:t>Tag modalities on the English side of the training data.</a:t>
            </a:r>
          </a:p>
          <a:p>
            <a:r>
              <a:rPr lang="en-US" dirty="0" smtClean="0"/>
              <a:t>Without modality tags:   BLUE 26.4</a:t>
            </a:r>
          </a:p>
          <a:p>
            <a:r>
              <a:rPr lang="en-US" dirty="0" smtClean="0"/>
              <a:t>With modality tags: BLUE 26.7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SIMT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for translation between a less commonly taught language and a common language</a:t>
            </a:r>
          </a:p>
          <a:p>
            <a:pPr lvl="1"/>
            <a:r>
              <a:rPr lang="en-US" dirty="0" smtClean="0"/>
              <a:t>Modality can be analyzed on the common language and projected via word alignments to the LCTL</a:t>
            </a:r>
          </a:p>
          <a:p>
            <a:r>
              <a:rPr lang="en-US" dirty="0" smtClean="0"/>
              <a:t>Depth of semantic analysis</a:t>
            </a:r>
          </a:p>
          <a:p>
            <a:r>
              <a:rPr lang="en-US" dirty="0" smtClean="0"/>
              <a:t>Robustness of statistical approach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Modality annotation </a:t>
            </a:r>
            <a:r>
              <a:rPr lang="en-US" dirty="0" smtClean="0"/>
              <a:t>scheme</a:t>
            </a:r>
          </a:p>
          <a:p>
            <a:r>
              <a:rPr lang="en-US" dirty="0" smtClean="0"/>
              <a:t>Modality lexicon</a:t>
            </a:r>
            <a:endParaRPr lang="en-US" dirty="0" smtClean="0"/>
          </a:p>
          <a:p>
            <a:r>
              <a:rPr lang="en-US" dirty="0" smtClean="0"/>
              <a:t>Automatic modality tagger</a:t>
            </a:r>
          </a:p>
          <a:p>
            <a:r>
              <a:rPr lang="en-US" dirty="0" smtClean="0"/>
              <a:t>An method for integrating semantics into SMT</a:t>
            </a:r>
          </a:p>
          <a:p>
            <a:pPr lvl="1"/>
            <a:r>
              <a:rPr lang="en-US" dirty="0" smtClean="0"/>
              <a:t>Good for translation between LCTLs </a:t>
            </a:r>
            <a:r>
              <a:rPr lang="en-US" dirty="0" smtClean="0"/>
              <a:t>and </a:t>
            </a:r>
            <a:r>
              <a:rPr lang="en-US" dirty="0" smtClean="0"/>
              <a:t>common languages	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Improvements to the tagger</a:t>
            </a:r>
          </a:p>
          <a:p>
            <a:pPr lvl="1"/>
            <a:r>
              <a:rPr lang="en-US" dirty="0" smtClean="0"/>
              <a:t>Add patterns for constructions without simple lexical triggers.</a:t>
            </a:r>
          </a:p>
          <a:p>
            <a:pPr lvl="1"/>
            <a:r>
              <a:rPr lang="en-US" dirty="0" smtClean="0"/>
              <a:t>Word sense disambiguation (manage, attack, etc.)</a:t>
            </a:r>
          </a:p>
          <a:p>
            <a:pPr lvl="1"/>
            <a:r>
              <a:rPr lang="en-US" dirty="0" smtClean="0"/>
              <a:t>Semantic composition of multiple modalities and negation.</a:t>
            </a:r>
          </a:p>
          <a:p>
            <a:pPr lvl="1"/>
            <a:r>
              <a:rPr lang="en-US" dirty="0" smtClean="0"/>
              <a:t>Tagging of holders</a:t>
            </a:r>
          </a:p>
          <a:p>
            <a:r>
              <a:rPr lang="en-US" dirty="0" smtClean="0"/>
              <a:t>Applications of the tagger</a:t>
            </a:r>
          </a:p>
          <a:p>
            <a:pPr lvl="1"/>
            <a:r>
              <a:rPr lang="en-US" dirty="0" smtClean="0"/>
              <a:t>Further experiments with SIMT</a:t>
            </a:r>
          </a:p>
          <a:p>
            <a:pPr lvl="1"/>
            <a:r>
              <a:rPr lang="en-US" dirty="0" smtClean="0"/>
              <a:t>Integration into tagger for Committed Belief (</a:t>
            </a:r>
            <a:r>
              <a:rPr lang="en-US" dirty="0" err="1" smtClean="0"/>
              <a:t>factivity</a:t>
            </a:r>
            <a:r>
              <a:rPr lang="en-US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TDC2001">
  <a:themeElements>
    <a:clrScheme name="Exhibit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RTDC2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lnDef>
  </a:objectDefaults>
  <a:extraClrSchemeLst>
    <a:extraClrScheme>
      <a:clrScheme name="RTDC20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DC20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DC20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DC20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DC20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DC20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DC20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Data\Microsoft\Templates\RTDC2001.pot</Template>
  <TotalTime>1579724742</TotalTime>
  <Pages>4</Pages>
  <Words>1981</Words>
  <Application>Microsoft Office PowerPoint</Application>
  <PresentationFormat>Letter Paper (8.5x11 in)</PresentationFormat>
  <Paragraphs>357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RTDC2001</vt:lpstr>
      <vt:lpstr>A modality lexicon and its use in automatic tagging</vt:lpstr>
      <vt:lpstr>Context</vt:lpstr>
      <vt:lpstr>Modality Tagger Output</vt:lpstr>
      <vt:lpstr>Outline</vt:lpstr>
      <vt:lpstr> Core Cases of Modality </vt:lpstr>
      <vt:lpstr>Related Concepts: Factivity</vt:lpstr>
      <vt:lpstr>Related Concepts: Evidentiality</vt:lpstr>
      <vt:lpstr>Other Related Concepts</vt:lpstr>
      <vt:lpstr>Modality</vt:lpstr>
      <vt:lpstr>Modality Annotation and Tagging</vt:lpstr>
      <vt:lpstr>The inventory of modalities in the annotation scheme</vt:lpstr>
      <vt:lpstr>The Annotation Scheme</vt:lpstr>
      <vt:lpstr>Six Simplifications</vt:lpstr>
      <vt:lpstr>Simplifications Transparency to negation</vt:lpstr>
      <vt:lpstr>Simplifications Duality of require and permit</vt:lpstr>
      <vt:lpstr>Simplifications Ordering for entailment</vt:lpstr>
      <vt:lpstr>Simplifications No embedding of modalities</vt:lpstr>
      <vt:lpstr>Six Simplifications</vt:lpstr>
      <vt:lpstr>Six Simplifications</vt:lpstr>
      <vt:lpstr>English Modality Lexicon</vt:lpstr>
      <vt:lpstr>English Modality Lexicon Example</vt:lpstr>
      <vt:lpstr>Modality</vt:lpstr>
      <vt:lpstr>String Based English Modality Tagger</vt:lpstr>
      <vt:lpstr>The Structure-Based English modality Tagger</vt:lpstr>
      <vt:lpstr>The Structure-Based English Modality Tagger</vt:lpstr>
      <vt:lpstr>What was covered</vt:lpstr>
      <vt:lpstr>What wasn’t covered</vt:lpstr>
      <vt:lpstr>Evaluation: agreement between string-based and structure-based taggers</vt:lpstr>
      <vt:lpstr>Evaluation: Structure Based Tagger</vt:lpstr>
      <vt:lpstr>Precision: Errors</vt:lpstr>
      <vt:lpstr>Precision: Errors</vt:lpstr>
      <vt:lpstr>Recall:  what did we miss?</vt:lpstr>
      <vt:lpstr>SIMT Semantically Informed MT </vt:lpstr>
      <vt:lpstr>Integration of the modality tagger with Syntax Based SMT</vt:lpstr>
      <vt:lpstr>Advantages of SIMT</vt:lpstr>
      <vt:lpstr>Summary</vt:lpstr>
      <vt:lpstr>Future work</vt:lpstr>
      <vt:lpstr>END</vt:lpstr>
    </vt:vector>
  </TitlesOfParts>
  <Company>JHU / APL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CLEF-2003 Talk</dc:title>
  <dc:subject>Experiments in CLIR at CLEF-2003</dc:subject>
  <dc:creator>Paul McNamee</dc:creator>
  <cp:keywords/>
  <dc:description/>
  <cp:lastModifiedBy> </cp:lastModifiedBy>
  <cp:revision>362</cp:revision>
  <cp:lastPrinted>2009-10-13T10:18:27Z</cp:lastPrinted>
  <dcterms:created xsi:type="dcterms:W3CDTF">2010-05-18T22:25:41Z</dcterms:created>
  <dcterms:modified xsi:type="dcterms:W3CDTF">2010-05-19T23:32:38Z</dcterms:modified>
</cp:coreProperties>
</file>