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5.xml" ContentType="application/vnd.openxmlformats-officedocument.presentationml.slideLayout+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Default Extension="pdf" ContentType="application/pdf"/>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Layouts/slideLayout3.xml" ContentType="application/vnd.openxmlformats-officedocument.presentationml.slideLayout+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Default Extension="bin" ContentType="application/vnd.openxmlformats-officedocument.presentationml.printerSettings"/>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notesMasterIdLst>
    <p:notesMasterId r:id="rId21"/>
  </p:notesMasterIdLst>
  <p:sldIdLst>
    <p:sldId id="281" r:id="rId2"/>
    <p:sldId id="256" r:id="rId3"/>
    <p:sldId id="269" r:id="rId4"/>
    <p:sldId id="278" r:id="rId5"/>
    <p:sldId id="259" r:id="rId6"/>
    <p:sldId id="279" r:id="rId7"/>
    <p:sldId id="273" r:id="rId8"/>
    <p:sldId id="274" r:id="rId9"/>
    <p:sldId id="261" r:id="rId10"/>
    <p:sldId id="262" r:id="rId11"/>
    <p:sldId id="270" r:id="rId12"/>
    <p:sldId id="257" r:id="rId13"/>
    <p:sldId id="267" r:id="rId14"/>
    <p:sldId id="264" r:id="rId15"/>
    <p:sldId id="268" r:id="rId16"/>
    <p:sldId id="271" r:id="rId17"/>
    <p:sldId id="258" r:id="rId18"/>
    <p:sldId id="265" r:id="rId19"/>
    <p:sldId id="280" r:id="rId20"/>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40" autoAdjust="0"/>
    <p:restoredTop sz="94617" autoAdjust="0"/>
  </p:normalViewPr>
  <p:slideViewPr>
    <p:cSldViewPr snapToObjects="1">
      <p:cViewPr varScale="1">
        <p:scale>
          <a:sx n="121" d="100"/>
          <a:sy n="121" d="100"/>
        </p:scale>
        <p:origin x="-376" y="-104"/>
      </p:cViewPr>
      <p:guideLst>
        <p:guide orient="horz" pos="2160"/>
        <p:guide pos="2880"/>
      </p:guideLst>
    </p:cSldViewPr>
  </p:slideViewPr>
  <p:outlineViewPr>
    <p:cViewPr>
      <p:scale>
        <a:sx n="33" d="100"/>
        <a:sy n="33" d="100"/>
      </p:scale>
      <p:origin x="0" y="4072"/>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C85F5F-B2FB-AE49-92BA-254D8310D6DE}" type="datetimeFigureOut">
              <a:rPr lang="fr-FR" smtClean="0"/>
              <a:pPr/>
              <a:t>19/05/10</a:t>
            </a:fld>
            <a:endParaRPr lang="en-US"/>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Cliquez pour modifier les styles du texte du masque</a:t>
            </a:r>
          </a:p>
          <a:p>
            <a:pPr lvl="1"/>
            <a:r>
              <a:rPr lang="en-US" smtClean="0"/>
              <a:t>Deuxième niveau</a:t>
            </a:r>
          </a:p>
          <a:p>
            <a:pPr lvl="2"/>
            <a:r>
              <a:rPr lang="en-US" smtClean="0"/>
              <a:t>Troisième niveau</a:t>
            </a:r>
          </a:p>
          <a:p>
            <a:pPr lvl="3"/>
            <a:r>
              <a:rPr lang="en-US" smtClean="0"/>
              <a:t>Quatrième niveau</a:t>
            </a:r>
          </a:p>
          <a:p>
            <a:pPr lvl="4"/>
            <a:r>
              <a:rPr lang="en-US" smtClean="0"/>
              <a:t>Cinquième niveau</a:t>
            </a:r>
            <a:endParaRPr lang="en-US"/>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47E00A-2F66-1E48-B2AD-2C89F1E548E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err="1" smtClean="0"/>
              <a:t>Robea</a:t>
            </a:r>
            <a:r>
              <a:rPr lang="en-US" dirty="0" smtClean="0"/>
              <a:t> is more signal processing; </a:t>
            </a:r>
            <a:r>
              <a:rPr lang="en-US" dirty="0" err="1" smtClean="0"/>
              <a:t>SignCom</a:t>
            </a:r>
            <a:r>
              <a:rPr lang="en-US" baseline="0" dirty="0" smtClean="0"/>
              <a:t> has linguists. Continuity between the two.</a:t>
            </a:r>
            <a:endParaRPr lang="en-US" dirty="0"/>
          </a:p>
        </p:txBody>
      </p:sp>
      <p:sp>
        <p:nvSpPr>
          <p:cNvPr id="4" name="Espace réservé du numéro de diapositive 3"/>
          <p:cNvSpPr>
            <a:spLocks noGrp="1"/>
          </p:cNvSpPr>
          <p:nvPr>
            <p:ph type="sldNum" sz="quarter" idx="10"/>
          </p:nvPr>
        </p:nvSpPr>
        <p:spPr/>
        <p:txBody>
          <a:bodyPr/>
          <a:lstStyle/>
          <a:p>
            <a:fld id="{2F47E00A-2F66-1E48-B2AD-2C89F1E548E8}" type="slidenum">
              <a:rPr lang="en-US" smtClean="0"/>
              <a:pPr/>
              <a:t>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err="1" smtClean="0"/>
              <a:t>Robea</a:t>
            </a:r>
            <a:r>
              <a:rPr lang="en-US" dirty="0" smtClean="0"/>
              <a:t> is more signal processing; </a:t>
            </a:r>
            <a:r>
              <a:rPr lang="en-US" dirty="0" err="1" smtClean="0"/>
              <a:t>SignCom</a:t>
            </a:r>
            <a:r>
              <a:rPr lang="en-US" baseline="0" dirty="0" smtClean="0"/>
              <a:t> has linguists. Continuity between the two.</a:t>
            </a:r>
            <a:endParaRPr lang="en-US" dirty="0"/>
          </a:p>
        </p:txBody>
      </p:sp>
      <p:sp>
        <p:nvSpPr>
          <p:cNvPr id="4" name="Espace réservé du numéro de diapositive 3"/>
          <p:cNvSpPr>
            <a:spLocks noGrp="1"/>
          </p:cNvSpPr>
          <p:nvPr>
            <p:ph type="sldNum" sz="quarter" idx="10"/>
          </p:nvPr>
        </p:nvSpPr>
        <p:spPr/>
        <p:txBody>
          <a:bodyPr/>
          <a:lstStyle/>
          <a:p>
            <a:fld id="{2F47E00A-2F66-1E48-B2AD-2C89F1E548E8}" type="slidenum">
              <a:rPr lang="en-US" smtClean="0"/>
              <a:pPr/>
              <a:t>12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EXAMPLE CAN PROVE LAW</a:t>
            </a:r>
          </a:p>
        </p:txBody>
      </p:sp>
      <p:sp>
        <p:nvSpPr>
          <p:cNvPr id="4" name="Espace réservé du numéro de diapositive 3"/>
          <p:cNvSpPr>
            <a:spLocks noGrp="1"/>
          </p:cNvSpPr>
          <p:nvPr>
            <p:ph type="sldNum" sz="quarter" idx="10"/>
          </p:nvPr>
        </p:nvSpPr>
        <p:spPr/>
        <p:txBody>
          <a:bodyPr/>
          <a:lstStyle/>
          <a:p>
            <a:fld id="{2F47E00A-2F66-1E48-B2AD-2C89F1E548E8}" type="slidenum">
              <a:rPr lang="en-US" smtClean="0"/>
              <a:pPr/>
              <a:t>13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SIGN 1 “PUSH”</a:t>
            </a:r>
          </a:p>
        </p:txBody>
      </p:sp>
      <p:sp>
        <p:nvSpPr>
          <p:cNvPr id="4" name="Espace réservé du numéro de diapositive 3"/>
          <p:cNvSpPr>
            <a:spLocks noGrp="1"/>
          </p:cNvSpPr>
          <p:nvPr>
            <p:ph type="sldNum" sz="quarter" idx="10"/>
          </p:nvPr>
        </p:nvSpPr>
        <p:spPr/>
        <p:txBody>
          <a:bodyPr/>
          <a:lstStyle/>
          <a:p>
            <a:fld id="{2F47E00A-2F66-1E48-B2AD-2C89F1E548E8}" type="slidenum">
              <a:rPr lang="en-US" smtClean="0"/>
              <a:pPr/>
              <a:t>14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smtClean="0"/>
              <a:t>EXAMPLE</a:t>
            </a:r>
            <a:endParaRPr lang="en-US" dirty="0"/>
          </a:p>
        </p:txBody>
      </p:sp>
      <p:sp>
        <p:nvSpPr>
          <p:cNvPr id="4" name="Espace réservé du numéro de diapositive 3"/>
          <p:cNvSpPr>
            <a:spLocks noGrp="1"/>
          </p:cNvSpPr>
          <p:nvPr>
            <p:ph type="sldNum" sz="quarter" idx="10"/>
          </p:nvPr>
        </p:nvSpPr>
        <p:spPr/>
        <p:txBody>
          <a:bodyPr/>
          <a:lstStyle/>
          <a:p>
            <a:fld id="{2F47E00A-2F66-1E48-B2AD-2C89F1E548E8}" type="slidenum">
              <a:rPr lang="en-US" smtClean="0"/>
              <a:pPr/>
              <a:t>15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FITTS</a:t>
            </a:r>
            <a:r>
              <a:rPr lang="en-US" baseline="0" dirty="0" smtClean="0"/>
              <a:t> LAW APPLY? NOT APPLY?</a:t>
            </a:r>
            <a:endParaRPr lang="en-US" dirty="0" smtClean="0"/>
          </a:p>
          <a:p>
            <a:endParaRPr lang="en-US" dirty="0"/>
          </a:p>
        </p:txBody>
      </p:sp>
      <p:sp>
        <p:nvSpPr>
          <p:cNvPr id="4" name="Espace réservé du numéro de diapositive 3"/>
          <p:cNvSpPr>
            <a:spLocks noGrp="1"/>
          </p:cNvSpPr>
          <p:nvPr>
            <p:ph type="sldNum" sz="quarter" idx="10"/>
          </p:nvPr>
        </p:nvSpPr>
        <p:spPr/>
        <p:txBody>
          <a:bodyPr/>
          <a:lstStyle/>
          <a:p>
            <a:fld id="{2F47E00A-2F66-1E48-B2AD-2C89F1E548E8}" type="slidenum">
              <a:rPr lang="en-US" smtClean="0"/>
              <a:pPr/>
              <a:t>16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smtClean="0"/>
              <a:t>PROBLEM</a:t>
            </a:r>
            <a:r>
              <a:rPr lang="en-US" baseline="0" dirty="0" smtClean="0"/>
              <a:t> FIRST-2</a:t>
            </a:r>
            <a:endParaRPr lang="en-US" dirty="0"/>
          </a:p>
        </p:txBody>
      </p:sp>
      <p:sp>
        <p:nvSpPr>
          <p:cNvPr id="4" name="Espace réservé du numéro de diapositive 3"/>
          <p:cNvSpPr>
            <a:spLocks noGrp="1"/>
          </p:cNvSpPr>
          <p:nvPr>
            <p:ph type="sldNum" sz="quarter" idx="10"/>
          </p:nvPr>
        </p:nvSpPr>
        <p:spPr/>
        <p:txBody>
          <a:bodyPr/>
          <a:lstStyle/>
          <a:p>
            <a:fld id="{2F47E00A-2F66-1E48-B2AD-2C89F1E548E8}"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Diapositive de titr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us-titr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Cliquez pour modifier le style des sous-titres du masque</a:t>
            </a:r>
            <a:endParaRPr kumimoji="0" lang="en-US"/>
          </a:p>
        </p:txBody>
      </p:sp>
      <p:sp>
        <p:nvSpPr>
          <p:cNvPr id="28" name="Espace réservé de la date 27"/>
          <p:cNvSpPr>
            <a:spLocks noGrp="1"/>
          </p:cNvSpPr>
          <p:nvPr>
            <p:ph type="dt" sz="half" idx="10"/>
          </p:nvPr>
        </p:nvSpPr>
        <p:spPr/>
        <p:txBody>
          <a:bodyPr/>
          <a:lstStyle/>
          <a:p>
            <a:fld id="{05C78854-51DB-BD4C-9E50-F940BEBB5C64}" type="datetimeFigureOut">
              <a:rPr lang="fr-FR" smtClean="0"/>
              <a:pPr/>
              <a:t>19/05/10</a:t>
            </a:fld>
            <a:endParaRPr lang="fr-FR"/>
          </a:p>
        </p:txBody>
      </p:sp>
      <p:sp>
        <p:nvSpPr>
          <p:cNvPr id="17" name="Espace réservé du pied de page 16"/>
          <p:cNvSpPr>
            <a:spLocks noGrp="1"/>
          </p:cNvSpPr>
          <p:nvPr>
            <p:ph type="ftr" sz="quarter" idx="11"/>
          </p:nvPr>
        </p:nvSpPr>
        <p:spPr/>
        <p:txBody>
          <a:bodyPr/>
          <a:lstStyle/>
          <a:p>
            <a:endParaRPr lang="fr-FR"/>
          </a:p>
        </p:txBody>
      </p:sp>
      <p:sp>
        <p:nvSpPr>
          <p:cNvPr id="7" name="Connecteur droit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Espace réservé du numéro de diapositive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648F39E-9C37-485F-AC97-16BB4BDF9F49}" type="slidenum">
              <a:rPr kumimoji="0" lang="en-US" smtClean="0"/>
              <a:pPr/>
              <a:t>‹#›</a:t>
            </a:fld>
            <a:endParaRPr kumimoji="0" lang="en-US"/>
          </a:p>
        </p:txBody>
      </p:sp>
      <p:sp>
        <p:nvSpPr>
          <p:cNvPr id="8" name="Titr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Cliquez et modifiez le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accent3">
                    <a:shade val="75000"/>
                  </a:schemeClr>
                </a:solidFill>
              </a:defRPr>
            </a:lvl1pPr>
          </a:lstStyle>
          <a:p>
            <a:r>
              <a:rPr kumimoji="0" lang="en-US" smtClean="0"/>
              <a:t>Cliquez et modifiez le titre</a:t>
            </a:r>
            <a:endParaRPr kumimoji="0" lang="en-US"/>
          </a:p>
        </p:txBody>
      </p:sp>
      <p:sp>
        <p:nvSpPr>
          <p:cNvPr id="4" name="Espace réservé de la date 3"/>
          <p:cNvSpPr>
            <a:spLocks noGrp="1"/>
          </p:cNvSpPr>
          <p:nvPr>
            <p:ph type="dt" sz="half" idx="10"/>
          </p:nvPr>
        </p:nvSpPr>
        <p:spPr/>
        <p:txBody>
          <a:bodyPr/>
          <a:lstStyle/>
          <a:p>
            <a:fld id="{05C78854-51DB-BD4C-9E50-F940BEBB5C64}" type="datetimeFigureOut">
              <a:rPr lang="fr-FR" smtClean="0"/>
              <a:pPr/>
              <a:t>19/05/10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a:xfrm>
            <a:off x="4361688" y="1026372"/>
            <a:ext cx="457200" cy="441325"/>
          </a:xfrm>
        </p:spPr>
        <p:txBody>
          <a:bodyPr/>
          <a:lstStyle/>
          <a:p>
            <a:fld id="{33A6C36B-0A0A-4D4D-B093-C618DD551F68}" type="slidenum">
              <a:rPr lang="fr-FR" smtClean="0"/>
              <a:pPr/>
              <a:t>‹#›</a:t>
            </a:fld>
            <a:endParaRPr lang="fr-FR"/>
          </a:p>
        </p:txBody>
      </p:sp>
      <p:sp>
        <p:nvSpPr>
          <p:cNvPr id="8" name="Espace réservé du contenu 7"/>
          <p:cNvSpPr>
            <a:spLocks noGrp="1"/>
          </p:cNvSpPr>
          <p:nvPr>
            <p:ph sz="quarter" idx="1"/>
          </p:nvPr>
        </p:nvSpPr>
        <p:spPr>
          <a:xfrm>
            <a:off x="301752" y="1527048"/>
            <a:ext cx="8503920" cy="4572000"/>
          </a:xfrm>
        </p:spPr>
        <p:txBody>
          <a:bodyPr/>
          <a:lstStyle/>
          <a:p>
            <a:pPr lvl="0" eaLnBrk="1" latinLnBrk="0" hangingPunct="1"/>
            <a:r>
              <a:rPr lang="en-US" smtClean="0"/>
              <a:t>Cliquez pour modifier les styles du texte du masque</a:t>
            </a:r>
          </a:p>
          <a:p>
            <a:pPr lvl="1" eaLnBrk="1" latinLnBrk="0" hangingPunct="1"/>
            <a:r>
              <a:rPr lang="en-US" smtClean="0"/>
              <a:t>Deuxième niveau</a:t>
            </a:r>
          </a:p>
          <a:p>
            <a:pPr lvl="2" eaLnBrk="1" latinLnBrk="0" hangingPunct="1"/>
            <a:r>
              <a:rPr lang="en-US" smtClean="0"/>
              <a:t>Troisième niveau</a:t>
            </a:r>
          </a:p>
          <a:p>
            <a:pPr lvl="3" eaLnBrk="1" latinLnBrk="0" hangingPunct="1"/>
            <a:r>
              <a:rPr lang="en-US" smtClean="0"/>
              <a:t>Quatrième niveau</a:t>
            </a:r>
          </a:p>
          <a:p>
            <a:pPr lvl="4" eaLnBrk="1" latinLnBrk="0" hangingPunct="1"/>
            <a:r>
              <a:rPr lang="en-US" smtClean="0"/>
              <a:t>Cinquième niveau</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En-tête de section">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Espace réservé du texte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Cliquez pour modifier les styles du texte du masque</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Espace réservé du pied de page 4"/>
          <p:cNvSpPr>
            <a:spLocks noGrp="1"/>
          </p:cNvSpPr>
          <p:nvPr>
            <p:ph type="ftr" sz="quarter" idx="11"/>
          </p:nvPr>
        </p:nvSpPr>
        <p:spPr/>
        <p:txBody>
          <a:bodyPr/>
          <a:lstStyle/>
          <a:p>
            <a:endParaRPr/>
          </a:p>
        </p:txBody>
      </p:sp>
      <p:sp>
        <p:nvSpPr>
          <p:cNvPr id="4" name="Espace réservé de la date 3"/>
          <p:cNvSpPr>
            <a:spLocks noGrp="1"/>
          </p:cNvSpPr>
          <p:nvPr>
            <p:ph type="dt" sz="half" idx="10"/>
          </p:nvPr>
        </p:nvSpPr>
        <p:spPr/>
        <p:txBody>
          <a:bodyPr/>
          <a:lstStyle/>
          <a:p>
            <a:fld id="{BBDD5338-5E5C-4C44-8E93-B98641B4B209}" type="datetimeFigureOut">
              <a:rPr smtClean="0"/>
              <a:pPr/>
              <a:t>6/3/2007</a:t>
            </a:fld>
            <a:endParaRPr/>
          </a:p>
        </p:txBody>
      </p:sp>
      <p:sp>
        <p:nvSpPr>
          <p:cNvPr id="8" name="Connecteur droit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F77D87C-65A5-496D-87B3-2194CD1739D5}" type="slidenum">
              <a:rPr smtClean="0"/>
              <a:pPr/>
              <a:t>‹#›</a:t>
            </a:fld>
            <a:endParaRPr/>
          </a:p>
        </p:txBody>
      </p:sp>
      <p:sp>
        <p:nvSpPr>
          <p:cNvPr id="2" name="Titr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Cliquez et modifiez le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301752" y="228600"/>
            <a:ext cx="8534400" cy="758952"/>
          </a:xfrm>
        </p:spPr>
        <p:txBody>
          <a:bodyPr/>
          <a:lstStyle/>
          <a:p>
            <a:r>
              <a:rPr kumimoji="0" lang="en-US" smtClean="0"/>
              <a:t>Cliquez et modifiez le titre</a:t>
            </a:r>
            <a:endParaRPr kumimoji="0" lang="en-US"/>
          </a:p>
        </p:txBody>
      </p:sp>
      <p:sp>
        <p:nvSpPr>
          <p:cNvPr id="5" name="Espace réservé de la date 4"/>
          <p:cNvSpPr>
            <a:spLocks noGrp="1"/>
          </p:cNvSpPr>
          <p:nvPr>
            <p:ph type="dt" sz="half" idx="10"/>
          </p:nvPr>
        </p:nvSpPr>
        <p:spPr>
          <a:xfrm>
            <a:off x="5791200" y="6409944"/>
            <a:ext cx="3044952" cy="365760"/>
          </a:xfrm>
        </p:spPr>
        <p:txBody>
          <a:bodyPr/>
          <a:lstStyle/>
          <a:p>
            <a:fld id="{05C78854-51DB-BD4C-9E50-F940BEBB5C64}" type="datetimeFigureOut">
              <a:rPr lang="fr-FR" smtClean="0"/>
              <a:pPr/>
              <a:t>19/05/10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3A6C36B-0A0A-4D4D-B093-C618DD551F68}" type="slidenum">
              <a:rPr lang="fr-FR" smtClean="0"/>
              <a:pPr/>
              <a:t>‹#›</a:t>
            </a:fld>
            <a:endParaRPr lang="fr-FR"/>
          </a:p>
        </p:txBody>
      </p:sp>
      <p:sp>
        <p:nvSpPr>
          <p:cNvPr id="8" name="Connecteur droit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space réservé du contenu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Cliquez pour modifier les styles du texte du masque</a:t>
            </a:r>
          </a:p>
          <a:p>
            <a:pPr lvl="1" eaLnBrk="1" latinLnBrk="0" hangingPunct="1"/>
            <a:r>
              <a:rPr lang="en-US" smtClean="0"/>
              <a:t>Deuxième niveau</a:t>
            </a:r>
          </a:p>
          <a:p>
            <a:pPr lvl="2" eaLnBrk="1" latinLnBrk="0" hangingPunct="1"/>
            <a:r>
              <a:rPr lang="en-US" smtClean="0"/>
              <a:t>Troisième niveau</a:t>
            </a:r>
          </a:p>
          <a:p>
            <a:pPr lvl="3" eaLnBrk="1" latinLnBrk="0" hangingPunct="1"/>
            <a:r>
              <a:rPr lang="en-US" smtClean="0"/>
              <a:t>Quatrième niveau</a:t>
            </a:r>
          </a:p>
          <a:p>
            <a:pPr lvl="4" eaLnBrk="1" latinLnBrk="0" hangingPunct="1"/>
            <a:r>
              <a:rPr lang="en-US" smtClean="0"/>
              <a:t>Cinquième niveau</a:t>
            </a:r>
            <a:endParaRPr kumimoji="0" lang="en-US"/>
          </a:p>
        </p:txBody>
      </p:sp>
      <p:sp>
        <p:nvSpPr>
          <p:cNvPr id="12" name="Espace réservé du contenu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Cliquez pour modifier les styles du texte du masque</a:t>
            </a:r>
          </a:p>
          <a:p>
            <a:pPr lvl="1" eaLnBrk="1" latinLnBrk="0" hangingPunct="1"/>
            <a:r>
              <a:rPr lang="en-US" smtClean="0"/>
              <a:t>Deuxième niveau</a:t>
            </a:r>
          </a:p>
          <a:p>
            <a:pPr lvl="2" eaLnBrk="1" latinLnBrk="0" hangingPunct="1"/>
            <a:r>
              <a:rPr lang="en-US" smtClean="0"/>
              <a:t>Troisième niveau</a:t>
            </a:r>
          </a:p>
          <a:p>
            <a:pPr lvl="3" eaLnBrk="1" latinLnBrk="0" hangingPunct="1"/>
            <a:r>
              <a:rPr lang="en-US" smtClean="0"/>
              <a:t>Quatrième niveau</a:t>
            </a:r>
          </a:p>
          <a:p>
            <a:pPr lvl="4" eaLnBrk="1" latinLnBrk="0" hangingPunct="1"/>
            <a:r>
              <a:rPr lang="en-US" smtClean="0"/>
              <a:t>Cinquième niveau</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aison">
    <p:bg>
      <p:bgRef idx="1001">
        <a:schemeClr val="bg2"/>
      </p:bgRef>
    </p:bg>
    <p:spTree>
      <p:nvGrpSpPr>
        <p:cNvPr id="1" name=""/>
        <p:cNvGrpSpPr/>
        <p:nvPr/>
      </p:nvGrpSpPr>
      <p:grpSpPr>
        <a:xfrm>
          <a:off x="0" y="0"/>
          <a:ext cx="0" cy="0"/>
          <a:chOff x="0" y="0"/>
          <a:chExt cx="0" cy="0"/>
        </a:xfrm>
      </p:grpSpPr>
      <p:sp>
        <p:nvSpPr>
          <p:cNvPr id="10" name="Connecteur droit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Espace réservé du texte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Cliquez pour modifier les styles du texte du masque</a:t>
            </a:r>
          </a:p>
        </p:txBody>
      </p:sp>
      <p:sp>
        <p:nvSpPr>
          <p:cNvPr id="4" name="Espace réservé du texte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Cliquez pour modifier les styles du texte du masque</a:t>
            </a:r>
          </a:p>
        </p:txBody>
      </p:sp>
      <p:sp>
        <p:nvSpPr>
          <p:cNvPr id="7" name="Espace réservé de la date 6"/>
          <p:cNvSpPr>
            <a:spLocks noGrp="1"/>
          </p:cNvSpPr>
          <p:nvPr>
            <p:ph type="dt" sz="half" idx="10"/>
          </p:nvPr>
        </p:nvSpPr>
        <p:spPr/>
        <p:txBody>
          <a:bodyPr/>
          <a:lstStyle/>
          <a:p>
            <a:fld id="{05C78854-51DB-BD4C-9E50-F940BEBB5C64}" type="datetimeFigureOut">
              <a:rPr lang="fr-FR" smtClean="0"/>
              <a:pPr/>
              <a:t>19/05/10</a:t>
            </a:fld>
            <a:endParaRPr lang="fr-FR"/>
          </a:p>
        </p:txBody>
      </p:sp>
      <p:sp>
        <p:nvSpPr>
          <p:cNvPr id="8" name="Espace réservé du pied de page 7"/>
          <p:cNvSpPr>
            <a:spLocks noGrp="1"/>
          </p:cNvSpPr>
          <p:nvPr>
            <p:ph type="ftr" sz="quarter" idx="11"/>
          </p:nvPr>
        </p:nvSpPr>
        <p:spPr>
          <a:xfrm>
            <a:off x="304800" y="6409944"/>
            <a:ext cx="3581400" cy="365760"/>
          </a:xfrm>
        </p:spPr>
        <p:txBody>
          <a:bodyPr/>
          <a:lstStyle/>
          <a:p>
            <a:endParaRPr lang="fr-FR"/>
          </a:p>
        </p:txBody>
      </p:sp>
      <p:sp>
        <p:nvSpPr>
          <p:cNvPr id="15" name="Connecteur droit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Espace réservé du contenu 23"/>
          <p:cNvSpPr>
            <a:spLocks noGrp="1"/>
          </p:cNvSpPr>
          <p:nvPr>
            <p:ph sz="quarter" idx="2"/>
          </p:nvPr>
        </p:nvSpPr>
        <p:spPr>
          <a:xfrm>
            <a:off x="301752" y="2471383"/>
            <a:ext cx="4041648" cy="3818404"/>
          </a:xfrm>
        </p:spPr>
        <p:txBody>
          <a:bodyPr/>
          <a:lstStyle/>
          <a:p>
            <a:pPr lvl="0" eaLnBrk="1" latinLnBrk="0" hangingPunct="1"/>
            <a:r>
              <a:rPr lang="en-US" smtClean="0"/>
              <a:t>Cliquez pour modifier les styles du texte du masque</a:t>
            </a:r>
          </a:p>
          <a:p>
            <a:pPr lvl="1" eaLnBrk="1" latinLnBrk="0" hangingPunct="1"/>
            <a:r>
              <a:rPr lang="en-US" smtClean="0"/>
              <a:t>Deuxième niveau</a:t>
            </a:r>
          </a:p>
          <a:p>
            <a:pPr lvl="2" eaLnBrk="1" latinLnBrk="0" hangingPunct="1"/>
            <a:r>
              <a:rPr lang="en-US" smtClean="0"/>
              <a:t>Troisième niveau</a:t>
            </a:r>
          </a:p>
          <a:p>
            <a:pPr lvl="3" eaLnBrk="1" latinLnBrk="0" hangingPunct="1"/>
            <a:r>
              <a:rPr lang="en-US" smtClean="0"/>
              <a:t>Quatrième niveau</a:t>
            </a:r>
          </a:p>
          <a:p>
            <a:pPr lvl="4" eaLnBrk="1" latinLnBrk="0" hangingPunct="1"/>
            <a:r>
              <a:rPr lang="en-US" smtClean="0"/>
              <a:t>Cinquième niveau</a:t>
            </a:r>
            <a:endParaRPr kumimoji="0" lang="en-US"/>
          </a:p>
        </p:txBody>
      </p:sp>
      <p:sp>
        <p:nvSpPr>
          <p:cNvPr id="26" name="Espace réservé du contenu 25"/>
          <p:cNvSpPr>
            <a:spLocks noGrp="1"/>
          </p:cNvSpPr>
          <p:nvPr>
            <p:ph sz="quarter" idx="4"/>
          </p:nvPr>
        </p:nvSpPr>
        <p:spPr>
          <a:xfrm>
            <a:off x="4800600" y="2471383"/>
            <a:ext cx="4038600" cy="3822192"/>
          </a:xfrm>
        </p:spPr>
        <p:txBody>
          <a:bodyPr/>
          <a:lstStyle/>
          <a:p>
            <a:pPr lvl="0" eaLnBrk="1" latinLnBrk="0" hangingPunct="1"/>
            <a:r>
              <a:rPr lang="en-US" smtClean="0"/>
              <a:t>Cliquez pour modifier les styles du texte du masque</a:t>
            </a:r>
          </a:p>
          <a:p>
            <a:pPr lvl="1" eaLnBrk="1" latinLnBrk="0" hangingPunct="1"/>
            <a:r>
              <a:rPr lang="en-US" smtClean="0"/>
              <a:t>Deuxième niveau</a:t>
            </a:r>
          </a:p>
          <a:p>
            <a:pPr lvl="2" eaLnBrk="1" latinLnBrk="0" hangingPunct="1"/>
            <a:r>
              <a:rPr lang="en-US" smtClean="0"/>
              <a:t>Troisième niveau</a:t>
            </a:r>
          </a:p>
          <a:p>
            <a:pPr lvl="3" eaLnBrk="1" latinLnBrk="0" hangingPunct="1"/>
            <a:r>
              <a:rPr lang="en-US" smtClean="0"/>
              <a:t>Quatrième niveau</a:t>
            </a:r>
          </a:p>
          <a:p>
            <a:pPr lvl="4" eaLnBrk="1" latinLnBrk="0" hangingPunct="1"/>
            <a:r>
              <a:rPr lang="en-US" smtClean="0"/>
              <a:t>Cinquième niveau</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Espace réservé du numéro de diapositive 8"/>
          <p:cNvSpPr>
            <a:spLocks noGrp="1"/>
          </p:cNvSpPr>
          <p:nvPr>
            <p:ph type="sldNum" sz="quarter" idx="12"/>
          </p:nvPr>
        </p:nvSpPr>
        <p:spPr>
          <a:xfrm>
            <a:off x="4343400" y="1042416"/>
            <a:ext cx="457200" cy="441325"/>
          </a:xfrm>
        </p:spPr>
        <p:txBody>
          <a:bodyPr/>
          <a:lstStyle>
            <a:lvl1pPr algn="ctr">
              <a:defRPr/>
            </a:lvl1pPr>
          </a:lstStyle>
          <a:p>
            <a:fld id="{33A6C36B-0A0A-4D4D-B093-C618DD551F68}" type="slidenum">
              <a:rPr lang="fr-FR" smtClean="0"/>
              <a:pPr/>
              <a:t>‹#›</a:t>
            </a:fld>
            <a:endParaRPr lang="fr-FR"/>
          </a:p>
        </p:txBody>
      </p:sp>
      <p:sp>
        <p:nvSpPr>
          <p:cNvPr id="23" name="Titre 22"/>
          <p:cNvSpPr>
            <a:spLocks noGrp="1"/>
          </p:cNvSpPr>
          <p:nvPr>
            <p:ph type="title"/>
          </p:nvPr>
        </p:nvSpPr>
        <p:spPr/>
        <p:txBody>
          <a:bodyPr rtlCol="0" anchor="b" anchorCtr="0"/>
          <a:lstStyle/>
          <a:p>
            <a:r>
              <a:rPr kumimoji="0" lang="en-US" smtClean="0"/>
              <a:t>Cliquez et modifiez le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en-US" smtClean="0"/>
              <a:t>Cliquez et modifiez le titre</a:t>
            </a:r>
            <a:endParaRPr kumimoji="0" lang="en-US"/>
          </a:p>
        </p:txBody>
      </p:sp>
      <p:sp>
        <p:nvSpPr>
          <p:cNvPr id="3" name="Espace réservé de la date 2"/>
          <p:cNvSpPr>
            <a:spLocks noGrp="1"/>
          </p:cNvSpPr>
          <p:nvPr>
            <p:ph type="dt" sz="half" idx="10"/>
          </p:nvPr>
        </p:nvSpPr>
        <p:spPr/>
        <p:txBody>
          <a:bodyPr/>
          <a:lstStyle/>
          <a:p>
            <a:fld id="{05C78854-51DB-BD4C-9E50-F940BEBB5C64}" type="datetimeFigureOut">
              <a:rPr lang="fr-FR" smtClean="0"/>
              <a:pPr/>
              <a:t>19/05/10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a:xfrm>
            <a:off x="4343400" y="1036020"/>
            <a:ext cx="457200" cy="441325"/>
          </a:xfrm>
        </p:spPr>
        <p:txBody>
          <a:bodyPr/>
          <a:lstStyle/>
          <a:p>
            <a:fld id="{33A6C36B-0A0A-4D4D-B093-C618DD551F68}"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Vide">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Espace réservé de la date 1"/>
          <p:cNvSpPr>
            <a:spLocks noGrp="1"/>
          </p:cNvSpPr>
          <p:nvPr>
            <p:ph type="dt" sz="half" idx="10"/>
          </p:nvPr>
        </p:nvSpPr>
        <p:spPr/>
        <p:txBody>
          <a:bodyPr/>
          <a:lstStyle/>
          <a:p>
            <a:fld id="{05C78854-51DB-BD4C-9E50-F940BEBB5C64}" type="datetimeFigureOut">
              <a:rPr lang="fr-FR" smtClean="0"/>
              <a:pPr/>
              <a:t>19/05/10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a:xfrm>
            <a:off x="4267200" y="6324600"/>
            <a:ext cx="609600" cy="441324"/>
          </a:xfrm>
        </p:spPr>
        <p:txBody>
          <a:bodyPr/>
          <a:lstStyle>
            <a:lvl1pPr>
              <a:defRPr>
                <a:solidFill>
                  <a:srgbClr val="FFFFFF"/>
                </a:solidFill>
              </a:defRPr>
            </a:lvl1pPr>
          </a:lstStyle>
          <a:p>
            <a:fld id="{33A6C36B-0A0A-4D4D-B093-C618DD551F68}"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u avec légende">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Cliquez et modifiez le titre</a:t>
            </a:r>
            <a:endParaRPr kumimoji="0" lang="en-US"/>
          </a:p>
        </p:txBody>
      </p:sp>
      <p:sp>
        <p:nvSpPr>
          <p:cNvPr id="3" name="Espace réservé du texte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Cliquez pour modifier les styles du texte du masque</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cteur droit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Espace réservé du contenu 19"/>
          <p:cNvSpPr>
            <a:spLocks noGrp="1"/>
          </p:cNvSpPr>
          <p:nvPr>
            <p:ph sz="quarter" idx="1"/>
          </p:nvPr>
        </p:nvSpPr>
        <p:spPr>
          <a:xfrm>
            <a:off x="3124200" y="685800"/>
            <a:ext cx="5638800" cy="5410200"/>
          </a:xfrm>
        </p:spPr>
        <p:txBody>
          <a:bodyPr/>
          <a:lstStyle/>
          <a:p>
            <a:pPr lvl="0" eaLnBrk="1" latinLnBrk="0" hangingPunct="1"/>
            <a:r>
              <a:rPr lang="en-US" smtClean="0"/>
              <a:t>Cliquez pour modifier les styles du texte du masque</a:t>
            </a:r>
          </a:p>
          <a:p>
            <a:pPr lvl="1" eaLnBrk="1" latinLnBrk="0" hangingPunct="1"/>
            <a:r>
              <a:rPr lang="en-US" smtClean="0"/>
              <a:t>Deuxième niveau</a:t>
            </a:r>
          </a:p>
          <a:p>
            <a:pPr lvl="2" eaLnBrk="1" latinLnBrk="0" hangingPunct="1"/>
            <a:r>
              <a:rPr lang="en-US" smtClean="0"/>
              <a:t>Troisième niveau</a:t>
            </a:r>
          </a:p>
          <a:p>
            <a:pPr lvl="3" eaLnBrk="1" latinLnBrk="0" hangingPunct="1"/>
            <a:r>
              <a:rPr lang="en-US" smtClean="0"/>
              <a:t>Quatrième niveau</a:t>
            </a:r>
          </a:p>
          <a:p>
            <a:pPr lvl="4" eaLnBrk="1" latinLnBrk="0" hangingPunct="1"/>
            <a:r>
              <a:rPr lang="en-US" smtClean="0"/>
              <a:t>Cinquième niveau</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Espace réservé du numéro de diapositive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1AA4845-A08A-4DF4-8D99-E2E7B6D41C67}" type="slidenum">
              <a:rPr smtClean="0"/>
              <a:pPr/>
              <a:t>‹#›</a:t>
            </a:fld>
            <a:endParaRPr/>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Espace réservé de la date 4"/>
          <p:cNvSpPr>
            <a:spLocks noGrp="1"/>
          </p:cNvSpPr>
          <p:nvPr>
            <p:ph type="dt" sz="half" idx="10"/>
          </p:nvPr>
        </p:nvSpPr>
        <p:spPr/>
        <p:txBody>
          <a:bodyPr/>
          <a:lstStyle/>
          <a:p>
            <a:fld id="{05C78854-51DB-BD4C-9E50-F940BEBB5C64}" type="datetimeFigureOut">
              <a:rPr lang="fr-FR" smtClean="0"/>
              <a:pPr/>
              <a:t>19/05/10</a:t>
            </a:fld>
            <a:endParaRPr lang="fr-FR"/>
          </a:p>
        </p:txBody>
      </p:sp>
      <p:sp>
        <p:nvSpPr>
          <p:cNvPr id="6" name="Espace réservé du pied de page 5"/>
          <p:cNvSpPr>
            <a:spLocks noGrp="1"/>
          </p:cNvSpPr>
          <p:nvPr>
            <p:ph type="ftr" sz="quarter" idx="11"/>
          </p:nvPr>
        </p:nvSpPr>
        <p:spPr>
          <a:xfrm>
            <a:off x="301752" y="6410848"/>
            <a:ext cx="3383280" cy="365760"/>
          </a:xfrm>
        </p:spPr>
        <p:txBody>
          <a:bodyPr/>
          <a:lstStyle/>
          <a:p>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Image avec légende">
    <p:spTree>
      <p:nvGrpSpPr>
        <p:cNvPr id="1" name=""/>
        <p:cNvGrpSpPr/>
        <p:nvPr/>
      </p:nvGrpSpPr>
      <p:grpSpPr>
        <a:xfrm>
          <a:off x="0" y="0"/>
          <a:ext cx="0" cy="0"/>
          <a:chOff x="0" y="0"/>
          <a:chExt cx="0" cy="0"/>
        </a:xfrm>
      </p:grpSpPr>
      <p:sp>
        <p:nvSpPr>
          <p:cNvPr id="21" name="Connecteur droit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Espace réservé du numéro de diapositive 6"/>
          <p:cNvSpPr>
            <a:spLocks noGrp="1"/>
          </p:cNvSpPr>
          <p:nvPr>
            <p:ph type="sldNum" sz="quarter" idx="12"/>
          </p:nvPr>
        </p:nvSpPr>
        <p:spPr>
          <a:xfrm>
            <a:off x="1371600" y="312738"/>
            <a:ext cx="457200" cy="441325"/>
          </a:xfrm>
        </p:spPr>
        <p:txBody>
          <a:bodyPr/>
          <a:lstStyle/>
          <a:p>
            <a:fld id="{33A6C36B-0A0A-4D4D-B093-C618DD551F68}" type="slidenum">
              <a:rPr lang="fr-FR" smtClean="0"/>
              <a:pPr/>
              <a:t>‹#›</a:t>
            </a:fld>
            <a:endParaRPr lang="fr-FR"/>
          </a:p>
        </p:txBody>
      </p:sp>
      <p:sp>
        <p:nvSpPr>
          <p:cNvPr id="2" name="Titr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Cliquez et modifiez le titre</a:t>
            </a:r>
            <a:endParaRPr kumimoji="0" lang="en-US"/>
          </a:p>
        </p:txBody>
      </p:sp>
      <p:sp>
        <p:nvSpPr>
          <p:cNvPr id="3" name="Espace réservé pour une image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Cliquez sur l'icône pour ajouter une image</a:t>
            </a:r>
            <a:endParaRPr kumimoji="0" lang="en-US" dirty="0"/>
          </a:p>
        </p:txBody>
      </p:sp>
      <p:sp>
        <p:nvSpPr>
          <p:cNvPr id="4" name="Espace réservé du texte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Cliquez pour modifier les styles du texte du masque</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Espace réservé de la date 4"/>
          <p:cNvSpPr>
            <a:spLocks noGrp="1"/>
          </p:cNvSpPr>
          <p:nvPr>
            <p:ph type="dt" sz="half" idx="10"/>
          </p:nvPr>
        </p:nvSpPr>
        <p:spPr>
          <a:xfrm>
            <a:off x="5788152" y="6404984"/>
            <a:ext cx="3044952" cy="365760"/>
          </a:xfrm>
        </p:spPr>
        <p:txBody>
          <a:bodyPr/>
          <a:lstStyle/>
          <a:p>
            <a:fld id="{05C78854-51DB-BD4C-9E50-F940BEBB5C64}" type="datetimeFigureOut">
              <a:rPr lang="fr-FR" smtClean="0"/>
              <a:pPr/>
              <a:t>19/05/10</a:t>
            </a:fld>
            <a:endParaRPr lang="fr-FR"/>
          </a:p>
        </p:txBody>
      </p:sp>
      <p:sp>
        <p:nvSpPr>
          <p:cNvPr id="6" name="Espace réservé du pied de page 5"/>
          <p:cNvSpPr>
            <a:spLocks noGrp="1"/>
          </p:cNvSpPr>
          <p:nvPr>
            <p:ph type="ftr" sz="quarter" idx="11"/>
          </p:nvPr>
        </p:nvSpPr>
        <p:spPr>
          <a:xfrm>
            <a:off x="301752" y="6410848"/>
            <a:ext cx="3584448" cy="365760"/>
          </a:xfrm>
        </p:spPr>
        <p:txBody>
          <a:bodyPr/>
          <a:lstStyle/>
          <a:p>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en-US" smtClean="0"/>
              <a:t>Cliquez et modifiez le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en-US" smtClean="0"/>
              <a:t>Cliquez pour modifier les styles du texte du masque</a:t>
            </a:r>
          </a:p>
          <a:p>
            <a:pPr lvl="1" eaLnBrk="1" latinLnBrk="0" hangingPunct="1"/>
            <a:r>
              <a:rPr lang="en-US" smtClean="0"/>
              <a:t>Deuxième niveau</a:t>
            </a:r>
          </a:p>
          <a:p>
            <a:pPr lvl="2" eaLnBrk="1" latinLnBrk="0" hangingPunct="1"/>
            <a:r>
              <a:rPr lang="en-US" smtClean="0"/>
              <a:t>Troisième niveau</a:t>
            </a:r>
          </a:p>
          <a:p>
            <a:pPr lvl="3" eaLnBrk="1" latinLnBrk="0" hangingPunct="1"/>
            <a:r>
              <a:rPr lang="en-US" smtClean="0"/>
              <a:t>Quatrième niveau</a:t>
            </a:r>
          </a:p>
          <a:p>
            <a:pPr lvl="4" eaLnBrk="1" latinLnBrk="0" hangingPunct="1"/>
            <a:r>
              <a:rPr lang="en-US" smtClean="0"/>
              <a:t>Cinquième niveau</a:t>
            </a:r>
            <a:endParaRPr kumimoji="0" lang="en-US"/>
          </a:p>
        </p:txBody>
      </p:sp>
      <p:sp>
        <p:nvSpPr>
          <p:cNvPr id="4" name="Espace réservé de la date 3"/>
          <p:cNvSpPr>
            <a:spLocks noGrp="1"/>
          </p:cNvSpPr>
          <p:nvPr>
            <p:ph type="dt" sz="half" idx="10"/>
          </p:nvPr>
        </p:nvSpPr>
        <p:spPr/>
        <p:txBody>
          <a:bodyPr/>
          <a:lstStyle/>
          <a:p>
            <a:fld id="{05C78854-51DB-BD4C-9E50-F940BEBB5C64}" type="datetimeFigureOut">
              <a:rPr lang="fr-FR" smtClean="0"/>
              <a:pPr/>
              <a:t>19/05/10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3A6C36B-0A0A-4D4D-B093-C618DD551F68}" type="slidenum">
              <a:rPr lang="fr-FR" smtClean="0"/>
              <a:pPr/>
              <a:t>‹#›</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Titre vertical et texte">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cteur droit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6915912" y="3009901"/>
            <a:ext cx="457200" cy="441325"/>
          </a:xfrm>
        </p:spPr>
        <p:txBody>
          <a:bodyPr/>
          <a:lstStyle/>
          <a:p>
            <a:fld id="{33A6C36B-0A0A-4D4D-B093-C618DD551F68}" type="slidenum">
              <a:rPr lang="fr-FR" smtClean="0"/>
              <a:pPr/>
              <a:t>‹#›</a:t>
            </a:fld>
            <a:endParaRPr lang="fr-FR"/>
          </a:p>
        </p:txBody>
      </p:sp>
      <p:sp>
        <p:nvSpPr>
          <p:cNvPr id="3" name="Espace réservé du texte vertical 2"/>
          <p:cNvSpPr>
            <a:spLocks noGrp="1"/>
          </p:cNvSpPr>
          <p:nvPr>
            <p:ph type="body" orient="vert" idx="1"/>
          </p:nvPr>
        </p:nvSpPr>
        <p:spPr>
          <a:xfrm>
            <a:off x="304800" y="304800"/>
            <a:ext cx="6553200" cy="5821366"/>
          </a:xfrm>
        </p:spPr>
        <p:txBody>
          <a:bodyPr vert="eaVert"/>
          <a:lstStyle/>
          <a:p>
            <a:pPr lvl="0" eaLnBrk="1" latinLnBrk="0" hangingPunct="1"/>
            <a:r>
              <a:rPr lang="en-US" smtClean="0"/>
              <a:t>Cliquez pour modifier les styles du texte du masque</a:t>
            </a:r>
          </a:p>
          <a:p>
            <a:pPr lvl="1" eaLnBrk="1" latinLnBrk="0" hangingPunct="1"/>
            <a:r>
              <a:rPr lang="en-US" smtClean="0"/>
              <a:t>Deuxième niveau</a:t>
            </a:r>
          </a:p>
          <a:p>
            <a:pPr lvl="2" eaLnBrk="1" latinLnBrk="0" hangingPunct="1"/>
            <a:r>
              <a:rPr lang="en-US" smtClean="0"/>
              <a:t>Troisième niveau</a:t>
            </a:r>
          </a:p>
          <a:p>
            <a:pPr lvl="3" eaLnBrk="1" latinLnBrk="0" hangingPunct="1"/>
            <a:r>
              <a:rPr lang="en-US" smtClean="0"/>
              <a:t>Quatrième niveau</a:t>
            </a:r>
          </a:p>
          <a:p>
            <a:pPr lvl="4" eaLnBrk="1" latinLnBrk="0" hangingPunct="1"/>
            <a:r>
              <a:rPr lang="en-US" smtClean="0"/>
              <a:t>Cinquième niveau</a:t>
            </a:r>
            <a:endParaRPr kumimoji="0" lang="en-US"/>
          </a:p>
        </p:txBody>
      </p:sp>
      <p:sp>
        <p:nvSpPr>
          <p:cNvPr id="4" name="Espace réservé de la date 3"/>
          <p:cNvSpPr>
            <a:spLocks noGrp="1"/>
          </p:cNvSpPr>
          <p:nvPr>
            <p:ph type="dt" sz="half" idx="10"/>
          </p:nvPr>
        </p:nvSpPr>
        <p:spPr/>
        <p:txBody>
          <a:bodyPr/>
          <a:lstStyle/>
          <a:p>
            <a:fld id="{05C78854-51DB-BD4C-9E50-F940BEBB5C64}" type="datetimeFigureOut">
              <a:rPr lang="fr-FR" smtClean="0"/>
              <a:pPr/>
              <a:t>19/05/10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2" name="Titre vertical 1"/>
          <p:cNvSpPr>
            <a:spLocks noGrp="1"/>
          </p:cNvSpPr>
          <p:nvPr>
            <p:ph type="title" orient="vert"/>
          </p:nvPr>
        </p:nvSpPr>
        <p:spPr>
          <a:xfrm>
            <a:off x="7391400" y="304801"/>
            <a:ext cx="1447800" cy="5851525"/>
          </a:xfrm>
        </p:spPr>
        <p:txBody>
          <a:bodyPr vert="eaVert"/>
          <a:lstStyle/>
          <a:p>
            <a:r>
              <a:rPr kumimoji="0" lang="en-US" smtClean="0"/>
              <a:t>Cliquez et modifiez le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Espace réservé de la date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05C78854-51DB-BD4C-9E50-F940BEBB5C64}" type="datetimeFigureOut">
              <a:rPr lang="fr-FR" smtClean="0"/>
              <a:pPr/>
              <a:t>19/05/10</a:t>
            </a:fld>
            <a:endParaRPr lang="fr-FR"/>
          </a:p>
        </p:txBody>
      </p:sp>
      <p:sp>
        <p:nvSpPr>
          <p:cNvPr id="3" name="Espace réservé du pied de page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fr-FR"/>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cteur droit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Espace réservé du numéro de diapositive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33A6C36B-0A0A-4D4D-B093-C618DD551F68}" type="slidenum">
              <a:rPr lang="fr-FR" smtClean="0"/>
              <a:pPr/>
              <a:t>‹#›</a:t>
            </a:fld>
            <a:endParaRPr lang="fr-FR"/>
          </a:p>
        </p:txBody>
      </p:sp>
      <p:sp>
        <p:nvSpPr>
          <p:cNvPr id="22" name="Espace réservé du titre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Cliquez et modifiez le titre</a:t>
            </a:r>
            <a:endParaRPr kumimoji="0" lang="en-US"/>
          </a:p>
        </p:txBody>
      </p:sp>
      <p:sp>
        <p:nvSpPr>
          <p:cNvPr id="13" name="Espace réservé du texte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Cliquez pour modifier les styles du texte du masque</a:t>
            </a:r>
          </a:p>
          <a:p>
            <a:pPr lvl="1" eaLnBrk="1" latinLnBrk="0" hangingPunct="1"/>
            <a:r>
              <a:rPr kumimoji="0" lang="en-US" smtClean="0"/>
              <a:t>Deuxième niveau</a:t>
            </a:r>
          </a:p>
          <a:p>
            <a:pPr lvl="2" eaLnBrk="1" latinLnBrk="0" hangingPunct="1"/>
            <a:r>
              <a:rPr kumimoji="0" lang="en-US" smtClean="0"/>
              <a:t>Troisième niveau</a:t>
            </a:r>
          </a:p>
          <a:p>
            <a:pPr lvl="3" eaLnBrk="1" latinLnBrk="0" hangingPunct="1"/>
            <a:r>
              <a:rPr kumimoji="0" lang="en-US" smtClean="0"/>
              <a:t>Quatrième niveau</a:t>
            </a:r>
          </a:p>
          <a:p>
            <a:pPr lvl="4" eaLnBrk="1" latinLnBrk="0" hangingPunct="1"/>
            <a:r>
              <a:rPr kumimoji="0" lang="en-US" smtClean="0"/>
              <a:t>Cinquième niveau</a:t>
            </a:r>
            <a:endParaRPr kumimoji="0" 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video" Target="file://localhost/Users/keduarte/Desktop/LREC2010%202/t14_mocap.mov" TargetMode="External"/><Relationship Id="rId2" Type="http://schemas.openxmlformats.org/officeDocument/2006/relationships/video" Target="file://localhost/Users/keduarte/Desktop/LREC2010%202/face_t17.avi"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df"/><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df"/><Relationship Id="rId4" Type="http://schemas.openxmlformats.org/officeDocument/2006/relationships/image" Target="../media/image11.pn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15.xml.rels><?xml version="1.0" encoding="UTF-8" standalone="yes"?>
<Relationships xmlns="http://schemas.openxmlformats.org/package/2006/relationships"><Relationship Id="rId3" Type="http://schemas.openxmlformats.org/officeDocument/2006/relationships/image" Target="../media/image8.pdf"/><Relationship Id="rId4" Type="http://schemas.openxmlformats.org/officeDocument/2006/relationships/image" Target="../media/image9.png"/><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1" Type="http://schemas.openxmlformats.org/officeDocument/2006/relationships/video" Target="file://localhost/Users/keduarte/Desktop/LREC2010%202/take14-EFL.m4v" TargetMode="External"/><Relationship Id="rId2" Type="http://schemas.openxmlformats.org/officeDocument/2006/relationships/slideLayout" Target="../slideLayouts/slideLayout2.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en-US" sz="2400" dirty="0" smtClean="0"/>
              <a:t>Political Statement by Kyle Duarte</a:t>
            </a:r>
            <a:br>
              <a:rPr lang="en-US" sz="2400" dirty="0" smtClean="0"/>
            </a:br>
            <a:r>
              <a:rPr lang="en-US" sz="2400" dirty="0" smtClean="0"/>
              <a:t>(Signed in American Sign Language)</a:t>
            </a:r>
            <a:endParaRPr lang="en-US" sz="2400" dirty="0"/>
          </a:p>
        </p:txBody>
      </p:sp>
      <p:sp>
        <p:nvSpPr>
          <p:cNvPr id="3" name="Espace réservé du contenu 2"/>
          <p:cNvSpPr>
            <a:spLocks noGrp="1"/>
          </p:cNvSpPr>
          <p:nvPr>
            <p:ph sz="quarter" idx="1"/>
          </p:nvPr>
        </p:nvSpPr>
        <p:spPr>
          <a:xfrm>
            <a:off x="228600" y="1752600"/>
            <a:ext cx="8503920" cy="4572000"/>
          </a:xfrm>
        </p:spPr>
        <p:txBody>
          <a:bodyPr>
            <a:normAutofit fontScale="70000" lnSpcReduction="20000"/>
          </a:bodyPr>
          <a:lstStyle/>
          <a:p>
            <a:pPr>
              <a:buNone/>
            </a:pPr>
            <a:r>
              <a:rPr lang="en-US" dirty="0" smtClean="0"/>
              <a:t>	</a:t>
            </a:r>
            <a:r>
              <a:rPr lang="en-US" sz="2880" dirty="0" smtClean="0"/>
              <a:t>It is shameful that as a community of signed language linguists we continually exploit the Deaf people whose languages we study, without providing any accessible means for them to understand the experiments and opinions garnered from their generosity.</a:t>
            </a:r>
            <a:br>
              <a:rPr lang="en-US" sz="2880" dirty="0" smtClean="0"/>
            </a:br>
            <a:r>
              <a:rPr lang="en-US" sz="2880" dirty="0" smtClean="0"/>
              <a:t/>
            </a:r>
            <a:br>
              <a:rPr lang="en-US" sz="2880" dirty="0" smtClean="0"/>
            </a:br>
            <a:r>
              <a:rPr lang="en-US" sz="2880" dirty="0" smtClean="0"/>
              <a:t>Signed language interpreters are skilled individuals who are trained to facilitate communication between Deaf and hearing; we </a:t>
            </a:r>
            <a:r>
              <a:rPr lang="en-US" sz="2880" b="1" dirty="0" smtClean="0"/>
              <a:t>must </a:t>
            </a:r>
            <a:r>
              <a:rPr lang="en-US" sz="2880" dirty="0" smtClean="0"/>
              <a:t>ensure that interpreters are available at all scientific conferences for which Deaf people are present.</a:t>
            </a:r>
            <a:br>
              <a:rPr lang="en-US" sz="2880" dirty="0" smtClean="0"/>
            </a:br>
            <a:r>
              <a:rPr lang="en-US" sz="2880" dirty="0" smtClean="0"/>
              <a:t/>
            </a:r>
            <a:br>
              <a:rPr lang="en-US" sz="2880" dirty="0" smtClean="0"/>
            </a:br>
            <a:r>
              <a:rPr lang="en-US" sz="2880" dirty="0" smtClean="0"/>
              <a:t>It is only through making these sessions accessible to our target audience that we will distance ourselves from the very historical oppression that we shun and manage to retain the well-wishes of the Deaf community to continue our research.</a:t>
            </a:r>
            <a:br>
              <a:rPr lang="en-US" sz="2880" dirty="0" smtClean="0"/>
            </a:br>
            <a:r>
              <a:rPr lang="en-US" sz="2880" dirty="0" smtClean="0"/>
              <a:t/>
            </a:r>
            <a:br>
              <a:rPr lang="en-US" sz="2880" dirty="0" smtClean="0"/>
            </a:br>
            <a:r>
              <a:rPr lang="en-US" sz="2880" dirty="0" smtClean="0"/>
              <a:t>I regretfully present this work in English and hope that I will soon have the opportunity to present it to Deaf linguists.</a:t>
            </a:r>
            <a:endParaRPr lang="en-US" sz="192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52400" y="685800"/>
            <a:ext cx="8839200" cy="1752600"/>
          </a:xfrm>
        </p:spPr>
        <p:txBody>
          <a:bodyPr>
            <a:normAutofit/>
          </a:bodyPr>
          <a:lstStyle/>
          <a:p>
            <a:r>
              <a:rPr lang="fr-FR" dirty="0" smtClean="0"/>
              <a:t>Kyle Duarte </a:t>
            </a:r>
            <a:r>
              <a:rPr lang="fr-FR" cap="none" dirty="0" smtClean="0"/>
              <a:t>and </a:t>
            </a:r>
            <a:r>
              <a:rPr lang="fr-FR" dirty="0" smtClean="0"/>
              <a:t>Sylvie Gibet</a:t>
            </a:r>
          </a:p>
          <a:p>
            <a:r>
              <a:rPr lang="fr-FR" cap="none" dirty="0" smtClean="0"/>
              <a:t>Université de </a:t>
            </a:r>
            <a:r>
              <a:rPr lang="fr-FR" cap="none" dirty="0" err="1" smtClean="0"/>
              <a:t>Bretagne-Sud</a:t>
            </a:r>
            <a:r>
              <a:rPr lang="fr-FR" cap="none" dirty="0" smtClean="0"/>
              <a:t>, Laboratoire VALORIA</a:t>
            </a:r>
          </a:p>
          <a:p>
            <a:r>
              <a:rPr lang="fr-FR" cap="none" dirty="0" smtClean="0"/>
              <a:t>Vannes, France</a:t>
            </a:r>
            <a:endParaRPr lang="fr-FR" cap="none" dirty="0"/>
          </a:p>
        </p:txBody>
      </p:sp>
      <p:sp>
        <p:nvSpPr>
          <p:cNvPr id="2" name="Titre 1"/>
          <p:cNvSpPr>
            <a:spLocks noGrp="1"/>
          </p:cNvSpPr>
          <p:nvPr>
            <p:ph type="ctrTitle"/>
          </p:nvPr>
        </p:nvSpPr>
        <p:spPr>
          <a:xfrm>
            <a:off x="685800" y="3276600"/>
            <a:ext cx="7772400" cy="1752600"/>
          </a:xfrm>
        </p:spPr>
        <p:txBody>
          <a:bodyPr>
            <a:normAutofit fontScale="90000"/>
          </a:bodyPr>
          <a:lstStyle/>
          <a:p>
            <a:r>
              <a:rPr lang="en-US" dirty="0" smtClean="0"/>
              <a:t>Heterogeneous Data Sources for Signed Language Analysis and Synthesis: The </a:t>
            </a:r>
            <a:r>
              <a:rPr lang="en-US" dirty="0" err="1" smtClean="0"/>
              <a:t>SignCom</a:t>
            </a:r>
            <a:r>
              <a:rPr lang="en-US" dirty="0" smtClean="0"/>
              <a:t> Project</a:t>
            </a:r>
            <a:endParaRPr lang="en-US" dirty="0"/>
          </a:p>
        </p:txBody>
      </p:sp>
      <p:sp>
        <p:nvSpPr>
          <p:cNvPr id="4" name="Sous-titre 2"/>
          <p:cNvSpPr txBox="1">
            <a:spLocks/>
          </p:cNvSpPr>
          <p:nvPr/>
        </p:nvSpPr>
        <p:spPr>
          <a:xfrm>
            <a:off x="152400" y="5791200"/>
            <a:ext cx="8839200" cy="800100"/>
          </a:xfrm>
          <a:prstGeom prst="rect">
            <a:avLst/>
          </a:prstGeom>
        </p:spPr>
        <p:txBody>
          <a:bodyPr vert="horz">
            <a:normAutofit/>
          </a:bodyPr>
          <a:lstStyle/>
          <a:p>
            <a:pPr marL="0" marR="0" lvl="0" indent="0" algn="ctr"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kumimoji="0" lang="fr-FR" sz="1600" b="1" i="0" u="none" strike="noStrike" kern="1200" spc="250" normalizeH="0" baseline="0" noProof="0" dirty="0" smtClean="0">
                <a:ln>
                  <a:noFill/>
                </a:ln>
                <a:solidFill>
                  <a:schemeClr val="tx2"/>
                </a:solidFill>
                <a:effectLst/>
                <a:uLnTx/>
                <a:uFillTx/>
                <a:latin typeface="+mn-lt"/>
                <a:ea typeface="+mn-ea"/>
                <a:cs typeface="+mn-cs"/>
              </a:rPr>
              <a:t>LREC 2010, </a:t>
            </a:r>
            <a:r>
              <a:rPr kumimoji="0" lang="fr-FR" sz="1600" b="1" i="0" u="none" strike="noStrike" kern="1200" spc="250" normalizeH="0" baseline="0" noProof="0" dirty="0" err="1" smtClean="0">
                <a:ln>
                  <a:noFill/>
                </a:ln>
                <a:solidFill>
                  <a:schemeClr val="tx2"/>
                </a:solidFill>
                <a:effectLst/>
                <a:uLnTx/>
                <a:uFillTx/>
                <a:latin typeface="+mn-lt"/>
                <a:ea typeface="+mn-ea"/>
                <a:cs typeface="+mn-cs"/>
              </a:rPr>
              <a:t>Valletta</a:t>
            </a:r>
            <a:r>
              <a:rPr kumimoji="0" lang="fr-FR" sz="1600" b="1" i="0" u="none" strike="noStrike" kern="1200" spc="250" normalizeH="0" baseline="0" noProof="0" dirty="0" smtClean="0">
                <a:ln>
                  <a:noFill/>
                </a:ln>
                <a:solidFill>
                  <a:schemeClr val="tx2"/>
                </a:solidFill>
                <a:effectLst/>
                <a:uLnTx/>
                <a:uFillTx/>
                <a:latin typeface="+mn-lt"/>
                <a:ea typeface="+mn-ea"/>
                <a:cs typeface="+mn-cs"/>
              </a:rPr>
              <a:t>, Malta</a:t>
            </a:r>
            <a:endParaRPr kumimoji="0" lang="fr-FR" sz="1600" b="1" i="0" u="none" strike="noStrike" kern="1200" spc="250" normalizeH="0" baseline="0" noProof="0" dirty="0">
              <a:ln>
                <a:noFill/>
              </a:ln>
              <a:solidFill>
                <a:schemeClr val="tx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Contents</a:t>
            </a:r>
            <a:endParaRPr lang="en-US" dirty="0"/>
          </a:p>
        </p:txBody>
      </p:sp>
      <p:sp>
        <p:nvSpPr>
          <p:cNvPr id="3" name="Espace réservé du contenu 2"/>
          <p:cNvSpPr>
            <a:spLocks noGrp="1"/>
          </p:cNvSpPr>
          <p:nvPr>
            <p:ph sz="quarter" idx="1"/>
          </p:nvPr>
        </p:nvSpPr>
        <p:spPr>
          <a:xfrm>
            <a:off x="301752" y="2133600"/>
            <a:ext cx="8503920" cy="3965448"/>
          </a:xfrm>
        </p:spPr>
        <p:txBody>
          <a:bodyPr/>
          <a:lstStyle/>
          <a:p>
            <a:r>
              <a:rPr lang="en-US" dirty="0" smtClean="0"/>
              <a:t>Heterogeneous Data Sources</a:t>
            </a:r>
          </a:p>
          <a:p>
            <a:r>
              <a:rPr lang="en-US" dirty="0" smtClean="0"/>
              <a:t>Data Collection: MOCAP + </a:t>
            </a:r>
            <a:r>
              <a:rPr lang="en-US" dirty="0" err="1" smtClean="0"/>
              <a:t>vidéo</a:t>
            </a:r>
            <a:r>
              <a:rPr lang="en-US" dirty="0" smtClean="0"/>
              <a:t> + annotations</a:t>
            </a:r>
          </a:p>
          <a:p>
            <a:r>
              <a:rPr lang="en-US" dirty="0" smtClean="0"/>
              <a:t>Data Annotation</a:t>
            </a:r>
          </a:p>
          <a:p>
            <a:r>
              <a:rPr lang="en-US" dirty="0" smtClean="0"/>
              <a:t>The </a:t>
            </a:r>
            <a:r>
              <a:rPr lang="en-US" dirty="0" err="1" smtClean="0"/>
              <a:t>SignCom</a:t>
            </a:r>
            <a:r>
              <a:rPr lang="en-US" dirty="0" smtClean="0"/>
              <a:t> Project Goals</a:t>
            </a:r>
          </a:p>
          <a:p>
            <a:pPr lvl="1"/>
            <a:r>
              <a:rPr lang="en-US" dirty="0" smtClean="0"/>
              <a:t>Signed Language Analysis</a:t>
            </a:r>
          </a:p>
          <a:p>
            <a:pPr lvl="1"/>
            <a:r>
              <a:rPr lang="en-US" dirty="0" smtClean="0"/>
              <a:t>Signed Language Animation</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“Heterogeneous Data Sources”</a:t>
            </a:r>
            <a:endParaRPr lang="en-US" dirty="0"/>
          </a:p>
        </p:txBody>
      </p:sp>
      <p:sp>
        <p:nvSpPr>
          <p:cNvPr id="3" name="Espace réservé du contenu 2"/>
          <p:cNvSpPr>
            <a:spLocks noGrp="1"/>
          </p:cNvSpPr>
          <p:nvPr>
            <p:ph sz="quarter" idx="4294967295"/>
          </p:nvPr>
        </p:nvSpPr>
        <p:spPr>
          <a:xfrm>
            <a:off x="334962" y="1527175"/>
            <a:ext cx="8504238" cy="4572000"/>
          </a:xfrm>
        </p:spPr>
        <p:txBody>
          <a:bodyPr>
            <a:normAutofit lnSpcReduction="10000"/>
          </a:bodyPr>
          <a:lstStyle/>
          <a:p>
            <a:r>
              <a:rPr lang="en-US" dirty="0" smtClean="0"/>
              <a:t>Video</a:t>
            </a:r>
          </a:p>
          <a:p>
            <a:pPr lvl="1"/>
            <a:r>
              <a:rPr lang="en-US" dirty="0" smtClean="0"/>
              <a:t>1 – 6+ cameras</a:t>
            </a:r>
          </a:p>
          <a:p>
            <a:pPr lvl="1"/>
            <a:r>
              <a:rPr lang="en-US" dirty="0" smtClean="0"/>
              <a:t>2D (3D ?) phonological data</a:t>
            </a:r>
          </a:p>
          <a:p>
            <a:pPr lvl="1"/>
            <a:r>
              <a:rPr lang="en-US" dirty="0" smtClean="0"/>
              <a:t>Standard definition (SD - noise) or high definition (HD)</a:t>
            </a:r>
          </a:p>
          <a:p>
            <a:r>
              <a:rPr lang="en-US" dirty="0" smtClean="0"/>
              <a:t>Text annotations</a:t>
            </a:r>
          </a:p>
          <a:p>
            <a:pPr lvl="1"/>
            <a:r>
              <a:rPr lang="en-US" dirty="0" smtClean="0"/>
              <a:t>ELAN coder popular among signed language linguists</a:t>
            </a:r>
          </a:p>
          <a:p>
            <a:pPr lvl="1"/>
            <a:r>
              <a:rPr lang="en-US" dirty="0" smtClean="0"/>
              <a:t>Rich semantic data</a:t>
            </a:r>
          </a:p>
          <a:p>
            <a:pPr lvl="1"/>
            <a:r>
              <a:rPr lang="en-US" dirty="0" smtClean="0"/>
              <a:t>Makes video text-searchable</a:t>
            </a:r>
          </a:p>
          <a:p>
            <a:pPr lvl="1"/>
            <a:r>
              <a:rPr lang="en-US" dirty="0" smtClean="0"/>
              <a:t>Metadata tags give information about signer, topic, etc.</a:t>
            </a:r>
            <a:br>
              <a:rPr lang="en-US" dirty="0" smtClean="0"/>
            </a:br>
            <a:endParaRPr lang="en-US" dirty="0" smtClean="0"/>
          </a:p>
          <a:p>
            <a:r>
              <a:rPr lang="en-US" dirty="0" smtClean="0"/>
              <a:t>Motion capture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sz="2800" dirty="0" smtClean="0"/>
              <a:t>Data Collection:</a:t>
            </a:r>
            <a:r>
              <a:rPr lang="en-US" sz="2800" dirty="0" smtClean="0"/>
              <a:t> Motion Capture (</a:t>
            </a:r>
            <a:r>
              <a:rPr lang="en-US" sz="2800" dirty="0" err="1" smtClean="0"/>
              <a:t>mocap</a:t>
            </a:r>
            <a:r>
              <a:rPr lang="en-US" sz="2800" dirty="0" smtClean="0"/>
              <a:t>)</a:t>
            </a:r>
            <a:endParaRPr lang="en-US" sz="2800" dirty="0"/>
          </a:p>
        </p:txBody>
      </p:sp>
      <p:sp>
        <p:nvSpPr>
          <p:cNvPr id="4" name="Espace réservé du contenu 3"/>
          <p:cNvSpPr>
            <a:spLocks noGrp="1"/>
          </p:cNvSpPr>
          <p:nvPr>
            <p:ph sz="half" idx="1"/>
          </p:nvPr>
        </p:nvSpPr>
        <p:spPr>
          <a:xfrm>
            <a:off x="301752" y="1371600"/>
            <a:ext cx="4422648" cy="4681728"/>
          </a:xfrm>
        </p:spPr>
        <p:txBody>
          <a:bodyPr>
            <a:normAutofit/>
          </a:bodyPr>
          <a:lstStyle/>
          <a:p>
            <a:r>
              <a:rPr lang="en-US" dirty="0" smtClean="0"/>
              <a:t>12 cameras placed around the subject capture the placement of body markers:</a:t>
            </a:r>
          </a:p>
          <a:p>
            <a:pPr lvl="1"/>
            <a:r>
              <a:rPr lang="en-US" dirty="0" smtClean="0"/>
              <a:t>41 facial markers</a:t>
            </a:r>
          </a:p>
          <a:p>
            <a:pPr lvl="1"/>
            <a:r>
              <a:rPr lang="en-US" dirty="0" smtClean="0"/>
              <a:t>43 body markers</a:t>
            </a:r>
          </a:p>
          <a:p>
            <a:pPr lvl="1"/>
            <a:r>
              <a:rPr lang="en-US" dirty="0" smtClean="0"/>
              <a:t>12 hand markers (6/hand)</a:t>
            </a:r>
          </a:p>
          <a:p>
            <a:r>
              <a:rPr lang="en-US" dirty="0" smtClean="0"/>
              <a:t>Compute 3D body points</a:t>
            </a:r>
          </a:p>
          <a:p>
            <a:pPr lvl="1"/>
            <a:r>
              <a:rPr lang="en-US" dirty="0" smtClean="0"/>
              <a:t>Position &amp; rotation</a:t>
            </a:r>
          </a:p>
          <a:p>
            <a:pPr lvl="1"/>
            <a:r>
              <a:rPr lang="en-US" dirty="0" smtClean="0"/>
              <a:t>Accuracy up to 1 mm</a:t>
            </a:r>
          </a:p>
          <a:p>
            <a:pPr lvl="1"/>
            <a:r>
              <a:rPr lang="en-US" dirty="0" smtClean="0"/>
              <a:t>Skeleton reconstructed from points</a:t>
            </a:r>
          </a:p>
        </p:txBody>
      </p:sp>
      <p:pic>
        <p:nvPicPr>
          <p:cNvPr id="6" name="Espace réservé du contenu 4" descr="zoom.png"/>
          <p:cNvPicPr>
            <a:picLocks noGrp="1" noChangeAspect="1"/>
          </p:cNvPicPr>
          <p:nvPr>
            <p:ph sz="half" idx="2"/>
          </p:nvPr>
        </p:nvPicPr>
        <p:blipFill>
          <a:blip r:embed="rId2"/>
          <a:stretch>
            <a:fillRect/>
          </a:stretch>
        </p:blipFill>
        <p:spPr>
          <a:xfrm>
            <a:off x="5257800" y="1500176"/>
            <a:ext cx="3124200" cy="2344318"/>
          </a:xfrm>
          <a:ln>
            <a:solidFill>
              <a:schemeClr val="tx1"/>
            </a:solidFill>
          </a:ln>
        </p:spPr>
      </p:pic>
      <p:pic>
        <p:nvPicPr>
          <p:cNvPr id="7" name="Image 6" descr="video.png"/>
          <p:cNvPicPr>
            <a:picLocks noChangeAspect="1"/>
          </p:cNvPicPr>
          <p:nvPr/>
        </p:nvPicPr>
        <p:blipFill>
          <a:blip r:embed="rId3"/>
          <a:stretch>
            <a:fillRect/>
          </a:stretch>
        </p:blipFill>
        <p:spPr>
          <a:xfrm>
            <a:off x="5257800" y="3958995"/>
            <a:ext cx="3124200" cy="2341781"/>
          </a:xfrm>
          <a:prstGeom prst="rect">
            <a:avLst/>
          </a:prstGeom>
          <a:ln>
            <a:solidFill>
              <a:schemeClr val="tx1"/>
            </a:solid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US" sz="3600" dirty="0" smtClean="0"/>
              <a:t>Data Collection: </a:t>
            </a:r>
            <a:r>
              <a:rPr lang="en-US" dirty="0" smtClean="0"/>
              <a:t>Benefits of Motion Capture</a:t>
            </a:r>
            <a:endParaRPr lang="en-US" dirty="0"/>
          </a:p>
        </p:txBody>
      </p:sp>
      <p:sp>
        <p:nvSpPr>
          <p:cNvPr id="3" name="Espace réservé du contenu 2"/>
          <p:cNvSpPr>
            <a:spLocks noGrp="1"/>
          </p:cNvSpPr>
          <p:nvPr>
            <p:ph sz="half" idx="1"/>
          </p:nvPr>
        </p:nvSpPr>
        <p:spPr/>
        <p:txBody>
          <a:bodyPr/>
          <a:lstStyle/>
          <a:p>
            <a:r>
              <a:rPr lang="en-US" dirty="0" err="1" smtClean="0"/>
              <a:t>Mocap</a:t>
            </a:r>
            <a:r>
              <a:rPr lang="en-US" dirty="0" smtClean="0"/>
              <a:t> data does not degrade like video data</a:t>
            </a:r>
          </a:p>
          <a:p>
            <a:r>
              <a:rPr lang="en-US" dirty="0" smtClean="0"/>
              <a:t>Higher capture rate:</a:t>
            </a:r>
            <a:br>
              <a:rPr lang="en-US" dirty="0" smtClean="0"/>
            </a:br>
            <a:r>
              <a:rPr lang="en-US" dirty="0" smtClean="0"/>
              <a:t>from 25-30 Hz to 100 Hz</a:t>
            </a:r>
          </a:p>
          <a:p>
            <a:pPr lvl="1"/>
            <a:r>
              <a:rPr lang="en-US" dirty="0" smtClean="0"/>
              <a:t>Or more! (1000 Hz)</a:t>
            </a:r>
          </a:p>
          <a:p>
            <a:r>
              <a:rPr lang="en-US" dirty="0" smtClean="0"/>
              <a:t>Smaller file size compared to high-quality video</a:t>
            </a:r>
          </a:p>
          <a:p>
            <a:r>
              <a:rPr lang="en-US" dirty="0" err="1" smtClean="0"/>
              <a:t>Mocap</a:t>
            </a:r>
            <a:r>
              <a:rPr lang="en-US" dirty="0" smtClean="0"/>
              <a:t> skeleton can expose hidden articulators</a:t>
            </a:r>
          </a:p>
        </p:txBody>
      </p:sp>
      <p:pic>
        <p:nvPicPr>
          <p:cNvPr id="5" name="Espace réservé du contenu 4" descr="zoom.png"/>
          <p:cNvPicPr>
            <a:picLocks noGrp="1" noChangeAspect="1"/>
          </p:cNvPicPr>
          <p:nvPr>
            <p:ph sz="half" idx="2"/>
          </p:nvPr>
        </p:nvPicPr>
        <p:blipFill>
          <a:blip r:embed="rId2"/>
          <a:stretch>
            <a:fillRect/>
          </a:stretch>
        </p:blipFill>
        <p:spPr>
          <a:xfrm>
            <a:off x="5257800" y="1500176"/>
            <a:ext cx="3124200" cy="2344318"/>
          </a:xfrm>
          <a:ln>
            <a:solidFill>
              <a:schemeClr val="tx1"/>
            </a:solidFill>
          </a:ln>
        </p:spPr>
      </p:pic>
      <p:pic>
        <p:nvPicPr>
          <p:cNvPr id="6" name="Image 5" descr="video.png"/>
          <p:cNvPicPr>
            <a:picLocks noChangeAspect="1"/>
          </p:cNvPicPr>
          <p:nvPr/>
        </p:nvPicPr>
        <p:blipFill>
          <a:blip r:embed="rId3"/>
          <a:stretch>
            <a:fillRect/>
          </a:stretch>
        </p:blipFill>
        <p:spPr>
          <a:xfrm>
            <a:off x="5257800" y="3958995"/>
            <a:ext cx="3124200" cy="2341781"/>
          </a:xfrm>
          <a:prstGeom prst="rect">
            <a:avLst/>
          </a:prstGeom>
          <a:ln>
            <a:solidFill>
              <a:schemeClr val="tx1"/>
            </a:solid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US" sz="3600" dirty="0" smtClean="0"/>
              <a:t>Data Collection:</a:t>
            </a:r>
            <a:r>
              <a:rPr lang="en-US" sz="3600" dirty="0" smtClean="0"/>
              <a:t> Motion Capture Processing</a:t>
            </a:r>
            <a:endParaRPr lang="en-US" dirty="0"/>
          </a:p>
        </p:txBody>
      </p:sp>
      <p:sp>
        <p:nvSpPr>
          <p:cNvPr id="3" name="Espace réservé du contenu 2"/>
          <p:cNvSpPr>
            <a:spLocks noGrp="1"/>
          </p:cNvSpPr>
          <p:nvPr>
            <p:ph sz="half" idx="1"/>
          </p:nvPr>
        </p:nvSpPr>
        <p:spPr/>
        <p:txBody>
          <a:bodyPr>
            <a:normAutofit fontScale="92500"/>
          </a:bodyPr>
          <a:lstStyle/>
          <a:p>
            <a:r>
              <a:rPr lang="en-US" dirty="0" smtClean="0"/>
              <a:t>Occlusions</a:t>
            </a:r>
          </a:p>
          <a:p>
            <a:pPr marL="548640" lvl="3" indent="-274320">
              <a:buClr>
                <a:schemeClr val="accent2"/>
              </a:buClr>
              <a:buSzPct val="85000"/>
              <a:buFont typeface="Courier New"/>
              <a:buChar char="o"/>
            </a:pPr>
            <a:r>
              <a:rPr lang="en-US" sz="2200" dirty="0" smtClean="0"/>
              <a:t>Hand: Inverse </a:t>
            </a:r>
            <a:r>
              <a:rPr lang="en-US" sz="2200" dirty="0" smtClean="0"/>
              <a:t>kinematics to compute the </a:t>
            </a:r>
            <a:r>
              <a:rPr lang="en-US" sz="2200" dirty="0" smtClean="0"/>
              <a:t>missing articulators</a:t>
            </a:r>
          </a:p>
          <a:p>
            <a:pPr marL="548640" lvl="3" indent="-274320">
              <a:buClr>
                <a:schemeClr val="accent2"/>
              </a:buClr>
              <a:buSzPct val="85000"/>
              <a:buFont typeface="Courier New"/>
              <a:buChar char="o"/>
            </a:pPr>
            <a:r>
              <a:rPr lang="en-US" sz="2200" dirty="0" smtClean="0"/>
              <a:t>Face: Filtering (for noise too)  </a:t>
            </a:r>
            <a:endParaRPr lang="en-US" sz="2200" dirty="0" smtClean="0"/>
          </a:p>
          <a:p>
            <a:r>
              <a:rPr lang="en-US" dirty="0" smtClean="0"/>
              <a:t>Anthropometric Models</a:t>
            </a:r>
          </a:p>
          <a:p>
            <a:pPr lvl="1"/>
            <a:r>
              <a:rPr lang="en-US" dirty="0" smtClean="0"/>
              <a:t>Hand</a:t>
            </a:r>
          </a:p>
          <a:p>
            <a:pPr lvl="1"/>
            <a:r>
              <a:rPr lang="en-US" dirty="0" smtClean="0"/>
              <a:t>Body</a:t>
            </a:r>
          </a:p>
          <a:p>
            <a:r>
              <a:rPr lang="en-US" dirty="0" smtClean="0"/>
              <a:t>Data format:</a:t>
            </a:r>
            <a:r>
              <a:rPr lang="en-US" dirty="0" smtClean="0"/>
              <a:t> BVH</a:t>
            </a:r>
          </a:p>
          <a:p>
            <a:pPr lvl="1"/>
            <a:r>
              <a:rPr lang="en-US" dirty="0" smtClean="0"/>
              <a:t>Hierarchical information (skeleton)</a:t>
            </a:r>
          </a:p>
          <a:p>
            <a:pPr lvl="1"/>
            <a:r>
              <a:rPr lang="en-US" dirty="0" smtClean="0"/>
              <a:t>Raw data: motion</a:t>
            </a:r>
          </a:p>
        </p:txBody>
      </p:sp>
      <p:pic>
        <p:nvPicPr>
          <p:cNvPr id="6" name="t14_mocap.mov">
            <a:hlinkClick r:id="" action="ppaction://media"/>
          </p:cNvPr>
          <p:cNvPicPr/>
          <p:nvPr>
            <p:ph sz="half" idx="2"/>
            <a:videoFile r:link="rId1"/>
          </p:nvPr>
        </p:nvPicPr>
        <p:blipFill>
          <a:blip r:embed="rId4"/>
          <a:stretch>
            <a:fillRect/>
          </a:stretch>
        </p:blipFill>
        <p:spPr>
          <a:xfrm>
            <a:off x="5420878" y="1524000"/>
            <a:ext cx="2884922" cy="2501768"/>
          </a:xfrm>
        </p:spPr>
      </p:pic>
      <p:pic>
        <p:nvPicPr>
          <p:cNvPr id="5" name="face_t17.avi">
            <a:hlinkClick r:id="" action="ppaction://media"/>
          </p:cNvPr>
          <p:cNvPicPr/>
          <p:nvPr>
            <a:videoFile r:link="rId2"/>
          </p:nvPr>
        </p:nvPicPr>
        <p:blipFill>
          <a:blip r:embed="rId5"/>
          <a:stretch>
            <a:fillRect/>
          </a:stretch>
        </p:blipFill>
        <p:spPr>
          <a:xfrm>
            <a:off x="5420878" y="4114800"/>
            <a:ext cx="2846090" cy="2134568"/>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video>
              <p:cMediaNode>
                <p:cTn id="13"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a:t>
            </a:r>
            <a:r>
              <a:rPr lang="fr-FR" dirty="0" err="1" smtClean="0"/>
              <a:t>SignCom</a:t>
            </a:r>
            <a:r>
              <a:rPr lang="fr-FR" dirty="0" smtClean="0"/>
              <a:t> Project” Data </a:t>
            </a:r>
            <a:r>
              <a:rPr lang="fr-FR" dirty="0" smtClean="0"/>
              <a:t>Collection</a:t>
            </a:r>
            <a:endParaRPr lang="fr-FR" dirty="0"/>
          </a:p>
        </p:txBody>
      </p:sp>
      <p:sp>
        <p:nvSpPr>
          <p:cNvPr id="3" name="Espace réservé du contenu 2"/>
          <p:cNvSpPr>
            <a:spLocks noGrp="1"/>
          </p:cNvSpPr>
          <p:nvPr>
            <p:ph sz="quarter" idx="4294967295"/>
          </p:nvPr>
        </p:nvSpPr>
        <p:spPr>
          <a:xfrm>
            <a:off x="304800" y="1527175"/>
            <a:ext cx="8504238" cy="4572000"/>
          </a:xfrm>
        </p:spPr>
        <p:txBody>
          <a:bodyPr>
            <a:normAutofit/>
          </a:bodyPr>
          <a:lstStyle/>
          <a:p>
            <a:r>
              <a:rPr lang="en-US" dirty="0" smtClean="0"/>
              <a:t>Corpus (presented in</a:t>
            </a:r>
            <a:r>
              <a:rPr lang="en-US" dirty="0" smtClean="0"/>
              <a:t> </a:t>
            </a:r>
            <a:r>
              <a:rPr lang="en-US" dirty="0" smtClean="0"/>
              <a:t>weekend</a:t>
            </a:r>
            <a:r>
              <a:rPr lang="en-US" dirty="0" smtClean="0"/>
              <a:t> </a:t>
            </a:r>
            <a:r>
              <a:rPr lang="en-US" dirty="0" smtClean="0"/>
              <a:t>workshop)</a:t>
            </a:r>
          </a:p>
          <a:p>
            <a:pPr lvl="1"/>
            <a:r>
              <a:rPr lang="en-US" dirty="0" smtClean="0"/>
              <a:t>3</a:t>
            </a:r>
            <a:r>
              <a:rPr lang="en-US" dirty="0" smtClean="0"/>
              <a:t> stories about a cocktail party, and recipes for salads and </a:t>
            </a:r>
            <a:r>
              <a:rPr lang="en-US" dirty="0" err="1" smtClean="0"/>
              <a:t>galettes</a:t>
            </a:r>
            <a:endParaRPr lang="en-US" dirty="0" smtClean="0"/>
          </a:p>
          <a:p>
            <a:pPr lvl="1"/>
            <a:r>
              <a:rPr lang="en-US" dirty="0" smtClean="0"/>
              <a:t>~ 10 dialogues/story; 2 roles per dialog; each performed 2x</a:t>
            </a:r>
          </a:p>
          <a:p>
            <a:r>
              <a:rPr lang="en-US" dirty="0" smtClean="0"/>
              <a:t>Recordings:</a:t>
            </a:r>
            <a:r>
              <a:rPr lang="en-US" dirty="0" smtClean="0"/>
              <a:t> </a:t>
            </a:r>
            <a:r>
              <a:rPr lang="en-US" dirty="0" err="1" smtClean="0"/>
              <a:t>mocap</a:t>
            </a:r>
            <a:r>
              <a:rPr lang="en-US" dirty="0" smtClean="0"/>
              <a:t> data </a:t>
            </a:r>
            <a:r>
              <a:rPr lang="en-US" dirty="0" smtClean="0"/>
              <a:t>+ video</a:t>
            </a:r>
            <a:endParaRPr lang="en-US" dirty="0" smtClean="0"/>
          </a:p>
          <a:p>
            <a:pPr lvl="1"/>
            <a:r>
              <a:rPr lang="en-US" dirty="0" smtClean="0"/>
              <a:t>~ 35 min </a:t>
            </a:r>
            <a:r>
              <a:rPr lang="en-US" dirty="0" smtClean="0"/>
              <a:t>for all the scenarios</a:t>
            </a:r>
            <a:endParaRPr lang="en-US" dirty="0" smtClean="0"/>
          </a:p>
          <a:p>
            <a:pPr lvl="1"/>
            <a:r>
              <a:rPr lang="en-US" dirty="0" smtClean="0"/>
              <a:t>~ 1 </a:t>
            </a:r>
            <a:r>
              <a:rPr lang="en-US" dirty="0" err="1" smtClean="0"/>
              <a:t>Gb</a:t>
            </a:r>
            <a:r>
              <a:rPr lang="en-US" dirty="0" smtClean="0"/>
              <a:t> </a:t>
            </a:r>
            <a:r>
              <a:rPr lang="en-US" dirty="0" smtClean="0"/>
              <a:t>data</a:t>
            </a:r>
          </a:p>
          <a:p>
            <a:pPr lvl="1"/>
            <a:r>
              <a:rPr lang="en-US" dirty="0" smtClean="0"/>
              <a:t>Post-</a:t>
            </a:r>
            <a:r>
              <a:rPr lang="en-US" dirty="0" smtClean="0"/>
              <a:t>processing:</a:t>
            </a:r>
            <a:r>
              <a:rPr lang="en-US" dirty="0" smtClean="0"/>
              <a:t> ~ 3 months</a:t>
            </a:r>
            <a:endParaRPr lang="en-US" dirty="0" smtClean="0"/>
          </a:p>
          <a:p>
            <a:pPr lvl="2"/>
            <a:r>
              <a:rPr lang="en-US" dirty="0" err="1" smtClean="0"/>
              <a:t>M</a:t>
            </a:r>
            <a:r>
              <a:rPr lang="en-US" dirty="0" err="1" smtClean="0"/>
              <a:t>ocap</a:t>
            </a:r>
            <a:r>
              <a:rPr lang="en-US" dirty="0" smtClean="0"/>
              <a:t> post-processing</a:t>
            </a:r>
            <a:endParaRPr lang="en-US" dirty="0" smtClean="0"/>
          </a:p>
          <a:p>
            <a:pPr lvl="2"/>
            <a:r>
              <a:rPr lang="en-US" dirty="0" smtClean="0"/>
              <a:t>Hand inverse kinematics</a:t>
            </a:r>
          </a:p>
          <a:p>
            <a:pPr lvl="2"/>
            <a:r>
              <a:rPr lang="en-US" dirty="0" smtClean="0"/>
              <a:t>F</a:t>
            </a:r>
            <a:r>
              <a:rPr lang="en-US" dirty="0" smtClean="0"/>
              <a:t>acial </a:t>
            </a:r>
            <a:r>
              <a:rPr lang="en-US" dirty="0" err="1" smtClean="0"/>
              <a:t>morphtarget</a:t>
            </a:r>
            <a:r>
              <a:rPr lang="en-US" dirty="0" smtClean="0"/>
              <a:t> </a:t>
            </a:r>
            <a:r>
              <a:rPr lang="en-US" dirty="0" smtClean="0"/>
              <a:t>extraction</a:t>
            </a:r>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Data Annotation</a:t>
            </a:r>
            <a:endParaRPr lang="en-US" dirty="0"/>
          </a:p>
        </p:txBody>
      </p:sp>
      <p:sp>
        <p:nvSpPr>
          <p:cNvPr id="3" name="Espace réservé du contenu 2"/>
          <p:cNvSpPr>
            <a:spLocks noGrp="1"/>
          </p:cNvSpPr>
          <p:nvPr>
            <p:ph sz="quarter" idx="4294967295"/>
          </p:nvPr>
        </p:nvSpPr>
        <p:spPr>
          <a:xfrm>
            <a:off x="304800" y="1527175"/>
            <a:ext cx="8504238" cy="4572000"/>
          </a:xfrm>
        </p:spPr>
        <p:txBody>
          <a:bodyPr/>
          <a:lstStyle/>
          <a:p>
            <a:r>
              <a:rPr lang="en-US" dirty="0" smtClean="0"/>
              <a:t>ELAN encodes video and signal data:</a:t>
            </a:r>
            <a:endParaRPr lang="en-US" dirty="0"/>
          </a:p>
        </p:txBody>
      </p:sp>
      <p:pic>
        <p:nvPicPr>
          <p:cNvPr id="4" name="Image 3" descr="elan2.png"/>
          <p:cNvPicPr>
            <a:picLocks noChangeAspect="1"/>
          </p:cNvPicPr>
          <p:nvPr/>
        </p:nvPicPr>
        <p:blipFill>
          <a:blip r:embed="rId2"/>
          <a:stretch>
            <a:fillRect/>
          </a:stretch>
        </p:blipFill>
        <p:spPr>
          <a:xfrm>
            <a:off x="273050" y="2441448"/>
            <a:ext cx="8597900" cy="3657600"/>
          </a:xfrm>
          <a:prstGeom prst="rect">
            <a:avLst/>
          </a:prstGeom>
          <a:ln>
            <a:solidFill>
              <a:schemeClr val="tx1"/>
            </a:solid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Data Annotation</a:t>
            </a:r>
            <a:endParaRPr lang="en-US" dirty="0"/>
          </a:p>
        </p:txBody>
      </p:sp>
      <p:sp>
        <p:nvSpPr>
          <p:cNvPr id="3" name="Espace réservé du contenu 2"/>
          <p:cNvSpPr>
            <a:spLocks noGrp="1"/>
          </p:cNvSpPr>
          <p:nvPr>
            <p:ph sz="half" idx="1"/>
          </p:nvPr>
        </p:nvSpPr>
        <p:spPr/>
        <p:txBody>
          <a:bodyPr>
            <a:normAutofit lnSpcReduction="10000"/>
          </a:bodyPr>
          <a:lstStyle/>
          <a:p>
            <a:r>
              <a:rPr lang="en-US" dirty="0" smtClean="0"/>
              <a:t>Traditionally:</a:t>
            </a:r>
          </a:p>
          <a:p>
            <a:pPr lvl="1"/>
            <a:r>
              <a:rPr lang="en-US" dirty="0" smtClean="0"/>
              <a:t>Linguistics</a:t>
            </a:r>
          </a:p>
          <a:p>
            <a:pPr lvl="2"/>
            <a:r>
              <a:rPr lang="en-US" dirty="0" smtClean="0"/>
              <a:t>Many tiers (phonetic, semantic, grammatical, etc.)</a:t>
            </a:r>
          </a:p>
          <a:p>
            <a:pPr lvl="2"/>
            <a:r>
              <a:rPr lang="en-US" dirty="0" smtClean="0"/>
              <a:t>Synchronicity of signs</a:t>
            </a:r>
          </a:p>
          <a:p>
            <a:pPr lvl="1"/>
            <a:r>
              <a:rPr lang="en-US" dirty="0" smtClean="0"/>
              <a:t>Gesture</a:t>
            </a:r>
          </a:p>
          <a:p>
            <a:pPr lvl="2"/>
            <a:r>
              <a:rPr lang="en-US" dirty="0" smtClean="0"/>
              <a:t>Fewer tiers (prosodic)</a:t>
            </a:r>
          </a:p>
          <a:p>
            <a:pPr lvl="2"/>
            <a:r>
              <a:rPr lang="en-US" dirty="0" err="1" smtClean="0"/>
              <a:t>Asynchronicity</a:t>
            </a:r>
            <a:r>
              <a:rPr lang="en-US" dirty="0" smtClean="0"/>
              <a:t> of event</a:t>
            </a:r>
            <a:br>
              <a:rPr lang="en-US" dirty="0" smtClean="0"/>
            </a:br>
            <a:endParaRPr lang="en-US" dirty="0" smtClean="0"/>
          </a:p>
          <a:p>
            <a:r>
              <a:rPr lang="en-US" dirty="0" smtClean="0"/>
              <a:t>We include:</a:t>
            </a:r>
          </a:p>
          <a:p>
            <a:pPr lvl="1"/>
            <a:r>
              <a:rPr lang="en-US" dirty="0" smtClean="0"/>
              <a:t>Multi-level linguistic annotation (many tiers)</a:t>
            </a:r>
          </a:p>
        </p:txBody>
      </p:sp>
      <p:sp>
        <p:nvSpPr>
          <p:cNvPr id="4" name="Espace réservé du contenu 3"/>
          <p:cNvSpPr>
            <a:spLocks noGrp="1"/>
          </p:cNvSpPr>
          <p:nvPr>
            <p:ph sz="half" idx="2"/>
          </p:nvPr>
        </p:nvSpPr>
        <p:spPr>
          <a:xfrm>
            <a:off x="4800600" y="1371600"/>
            <a:ext cx="4038600" cy="4953000"/>
          </a:xfrm>
        </p:spPr>
        <p:txBody>
          <a:bodyPr>
            <a:normAutofit fontScale="62500" lnSpcReduction="20000"/>
          </a:bodyPr>
          <a:lstStyle/>
          <a:p>
            <a:r>
              <a:rPr lang="en-US" dirty="0" smtClean="0"/>
              <a:t>Annotation</a:t>
            </a:r>
          </a:p>
          <a:p>
            <a:pPr lvl="1"/>
            <a:r>
              <a:rPr lang="en-US" dirty="0" smtClean="0"/>
              <a:t>Hands</a:t>
            </a:r>
          </a:p>
          <a:p>
            <a:pPr lvl="2"/>
            <a:r>
              <a:rPr lang="en-US" dirty="0" err="1" smtClean="0"/>
              <a:t>GlossesR</a:t>
            </a:r>
            <a:endParaRPr lang="en-US" dirty="0" smtClean="0"/>
          </a:p>
          <a:p>
            <a:pPr lvl="3"/>
            <a:r>
              <a:rPr lang="en-US" dirty="0" smtClean="0"/>
              <a:t>HC_R</a:t>
            </a:r>
          </a:p>
          <a:p>
            <a:pPr lvl="3"/>
            <a:r>
              <a:rPr lang="en-US" dirty="0" smtClean="0"/>
              <a:t>PL_R</a:t>
            </a:r>
          </a:p>
          <a:p>
            <a:pPr lvl="3"/>
            <a:r>
              <a:rPr lang="en-US" dirty="0" err="1" smtClean="0"/>
              <a:t>GramCls_R</a:t>
            </a:r>
            <a:endParaRPr lang="en-US" dirty="0" smtClean="0"/>
          </a:p>
          <a:p>
            <a:pPr lvl="2"/>
            <a:r>
              <a:rPr lang="en-US" dirty="0" err="1" smtClean="0"/>
              <a:t>GlossesL</a:t>
            </a:r>
            <a:endParaRPr lang="en-US" dirty="0" smtClean="0"/>
          </a:p>
          <a:p>
            <a:pPr lvl="3"/>
            <a:r>
              <a:rPr lang="en-US" dirty="0" smtClean="0"/>
              <a:t>HC_L</a:t>
            </a:r>
          </a:p>
          <a:p>
            <a:pPr lvl="3"/>
            <a:r>
              <a:rPr lang="en-US" dirty="0" smtClean="0"/>
              <a:t>PL_L</a:t>
            </a:r>
          </a:p>
          <a:p>
            <a:pPr lvl="3"/>
            <a:r>
              <a:rPr lang="en-US" dirty="0" err="1" smtClean="0"/>
              <a:t>GramCls_L</a:t>
            </a:r>
            <a:endParaRPr lang="en-US" dirty="0" smtClean="0"/>
          </a:p>
          <a:p>
            <a:pPr lvl="2"/>
            <a:r>
              <a:rPr lang="en-US" dirty="0" smtClean="0"/>
              <a:t>FR_FR Translation</a:t>
            </a:r>
          </a:p>
          <a:p>
            <a:pPr lvl="2"/>
            <a:r>
              <a:rPr lang="en-US" dirty="0" smtClean="0"/>
              <a:t>EN_US Translation</a:t>
            </a:r>
          </a:p>
          <a:p>
            <a:pPr lvl="2"/>
            <a:r>
              <a:rPr lang="en-US" dirty="0" smtClean="0"/>
              <a:t>Comments: Glosses</a:t>
            </a:r>
          </a:p>
          <a:p>
            <a:pPr lvl="2"/>
            <a:r>
              <a:rPr lang="en-US" dirty="0" smtClean="0"/>
              <a:t>Mouthing</a:t>
            </a:r>
          </a:p>
          <a:p>
            <a:pPr lvl="1"/>
            <a:r>
              <a:rPr lang="en-US" dirty="0" smtClean="0"/>
              <a:t>Facial Expression</a:t>
            </a:r>
          </a:p>
          <a:p>
            <a:pPr lvl="2"/>
            <a:r>
              <a:rPr lang="en-US" dirty="0" smtClean="0"/>
              <a:t>Clausal</a:t>
            </a:r>
          </a:p>
          <a:p>
            <a:pPr lvl="2"/>
            <a:r>
              <a:rPr lang="en-US" dirty="0" smtClean="0"/>
              <a:t>Adjectival</a:t>
            </a:r>
          </a:p>
          <a:p>
            <a:pPr lvl="2"/>
            <a:r>
              <a:rPr lang="en-US" dirty="0" smtClean="0"/>
              <a:t>Affective</a:t>
            </a:r>
          </a:p>
          <a:p>
            <a:pPr lvl="1"/>
            <a:r>
              <a:rPr lang="en-US" dirty="0" smtClean="0"/>
              <a:t>Gaze</a:t>
            </a:r>
          </a:p>
          <a:p>
            <a:pPr lvl="2"/>
            <a:r>
              <a:rPr lang="en-US" dirty="0" smtClean="0"/>
              <a:t>Gaze Target</a:t>
            </a:r>
          </a:p>
          <a:p>
            <a:pPr lvl="1"/>
            <a:r>
              <a:rPr lang="en-US" dirty="0" smtClean="0"/>
              <a:t>Head</a:t>
            </a:r>
          </a:p>
          <a:p>
            <a:pPr lvl="1"/>
            <a:r>
              <a:rPr lang="en-US" dirty="0" smtClean="0"/>
              <a:t>Shoulder</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en-US" dirty="0" smtClean="0"/>
              <a:t>Data Annotation</a:t>
            </a:r>
            <a:endParaRPr lang="en-US" dirty="0"/>
          </a:p>
        </p:txBody>
      </p:sp>
      <p:sp>
        <p:nvSpPr>
          <p:cNvPr id="4" name="Espace réservé du contenu 3"/>
          <p:cNvSpPr>
            <a:spLocks noGrp="1"/>
          </p:cNvSpPr>
          <p:nvPr>
            <p:ph sz="quarter" idx="1"/>
          </p:nvPr>
        </p:nvSpPr>
        <p:spPr/>
        <p:txBody>
          <a:bodyPr/>
          <a:lstStyle/>
          <a:p>
            <a:r>
              <a:rPr lang="en-US" dirty="0" smtClean="0"/>
              <a:t>We include:</a:t>
            </a:r>
          </a:p>
          <a:p>
            <a:pPr lvl="1"/>
            <a:r>
              <a:rPr lang="en-US" dirty="0" smtClean="0"/>
              <a:t>Asynchronous segmentation along different tracks</a:t>
            </a:r>
          </a:p>
          <a:p>
            <a:endParaRPr lang="en-US" dirty="0"/>
          </a:p>
        </p:txBody>
      </p:sp>
      <p:pic>
        <p:nvPicPr>
          <p:cNvPr id="5" name="Image 4" descr="asynchronous.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1600200" y="3355644"/>
            <a:ext cx="5943600" cy="2816556"/>
          </a:xfrm>
          <a:prstGeom prst="rect">
            <a:avLst/>
          </a:prstGeom>
        </p:spPr>
      </p:pic>
      <p:sp>
        <p:nvSpPr>
          <p:cNvPr id="6" name="ZoneTexte 5"/>
          <p:cNvSpPr txBox="1"/>
          <p:nvPr/>
        </p:nvSpPr>
        <p:spPr>
          <a:xfrm>
            <a:off x="533400" y="2942378"/>
            <a:ext cx="3000003" cy="369332"/>
          </a:xfrm>
          <a:prstGeom prst="rect">
            <a:avLst/>
          </a:prstGeom>
          <a:noFill/>
        </p:spPr>
        <p:txBody>
          <a:bodyPr wrap="none" rtlCol="0">
            <a:spAutoFit/>
          </a:bodyPr>
          <a:lstStyle/>
          <a:p>
            <a:r>
              <a:rPr lang="en-US" dirty="0" smtClean="0"/>
              <a:t>1</a:t>
            </a:r>
            <a:r>
              <a:rPr lang="en-US" baseline="30000" dirty="0" smtClean="0"/>
              <a:t>st</a:t>
            </a:r>
            <a:r>
              <a:rPr lang="en-US" dirty="0" smtClean="0"/>
              <a:t> Person Possessive (LSF):</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a:t>
            </a:r>
            <a:r>
              <a:rPr lang="fr-FR" dirty="0" err="1" smtClean="0"/>
              <a:t>SignCom</a:t>
            </a:r>
            <a:r>
              <a:rPr lang="fr-FR" dirty="0" smtClean="0"/>
              <a:t> Project” Goals</a:t>
            </a:r>
            <a:endParaRPr lang="fr-FR" dirty="0"/>
          </a:p>
        </p:txBody>
      </p:sp>
      <p:sp>
        <p:nvSpPr>
          <p:cNvPr id="3" name="Espace réservé du contenu 2"/>
          <p:cNvSpPr>
            <a:spLocks noGrp="1"/>
          </p:cNvSpPr>
          <p:nvPr>
            <p:ph sz="quarter" idx="4294967295"/>
          </p:nvPr>
        </p:nvSpPr>
        <p:spPr>
          <a:xfrm>
            <a:off x="304800" y="1527175"/>
            <a:ext cx="8504238" cy="4572000"/>
          </a:xfrm>
        </p:spPr>
        <p:txBody>
          <a:bodyPr>
            <a:normAutofit lnSpcReduction="10000"/>
          </a:bodyPr>
          <a:lstStyle/>
          <a:p>
            <a:r>
              <a:rPr lang="en-US" dirty="0" smtClean="0"/>
              <a:t>Pair signed language data (video &amp; linguistic annotations) with biometric (</a:t>
            </a:r>
            <a:r>
              <a:rPr lang="en-US" dirty="0" err="1" smtClean="0"/>
              <a:t>mocap</a:t>
            </a:r>
            <a:r>
              <a:rPr lang="en-US" dirty="0" smtClean="0"/>
              <a:t>) data</a:t>
            </a:r>
          </a:p>
          <a:p>
            <a:pPr lvl="1"/>
            <a:r>
              <a:rPr lang="en-US" dirty="0" smtClean="0"/>
              <a:t>First interdisciplinary attempts, with </a:t>
            </a:r>
            <a:r>
              <a:rPr lang="en-US" dirty="0" err="1" smtClean="0"/>
              <a:t>mocap</a:t>
            </a:r>
            <a:r>
              <a:rPr lang="en-US" dirty="0" smtClean="0"/>
              <a:t> recordings </a:t>
            </a:r>
          </a:p>
          <a:p>
            <a:pPr lvl="2"/>
            <a:r>
              <a:rPr lang="en-US" dirty="0" err="1" smtClean="0"/>
              <a:t>Robea</a:t>
            </a:r>
            <a:r>
              <a:rPr lang="en-US" dirty="0" smtClean="0"/>
              <a:t> Project (CNRS, 2003-2007): without</a:t>
            </a:r>
            <a:r>
              <a:rPr lang="en-US" dirty="0" smtClean="0"/>
              <a:t> facial </a:t>
            </a:r>
            <a:r>
              <a:rPr lang="en-US" dirty="0" smtClean="0"/>
              <a:t>expression</a:t>
            </a:r>
          </a:p>
          <a:p>
            <a:pPr lvl="2"/>
            <a:r>
              <a:rPr lang="en-US" dirty="0" err="1" smtClean="0"/>
              <a:t>SignCom</a:t>
            </a:r>
            <a:r>
              <a:rPr lang="en-US" dirty="0" smtClean="0"/>
              <a:t> Project (National Research Agency 2008-2011): 4 academic teams, 1</a:t>
            </a:r>
            <a:r>
              <a:rPr lang="en-US" dirty="0" smtClean="0"/>
              <a:t> private firm</a:t>
            </a:r>
            <a:br>
              <a:rPr lang="en-US" dirty="0" smtClean="0"/>
            </a:br>
            <a:endParaRPr lang="en-US" dirty="0" smtClean="0"/>
          </a:p>
          <a:p>
            <a:r>
              <a:rPr lang="en-US" dirty="0" smtClean="0"/>
              <a:t>“Signed Language Analysis”</a:t>
            </a:r>
          </a:p>
          <a:p>
            <a:pPr lvl="1"/>
            <a:r>
              <a:rPr lang="en-US" dirty="0" smtClean="0"/>
              <a:t>Phonological analysis with </a:t>
            </a:r>
            <a:r>
              <a:rPr lang="en-US" dirty="0" err="1" smtClean="0"/>
              <a:t>mocap</a:t>
            </a:r>
            <a:r>
              <a:rPr lang="en-US" dirty="0" smtClean="0"/>
              <a:t> data</a:t>
            </a:r>
          </a:p>
          <a:p>
            <a:pPr lvl="1"/>
            <a:r>
              <a:rPr lang="en-US" dirty="0" smtClean="0"/>
              <a:t>Recognition of signs from video and/or </a:t>
            </a:r>
            <a:r>
              <a:rPr lang="en-US" dirty="0" err="1" smtClean="0"/>
              <a:t>mocap</a:t>
            </a:r>
            <a:r>
              <a:rPr lang="en-US" dirty="0" smtClean="0"/>
              <a:t> (not discussed)</a:t>
            </a:r>
          </a:p>
          <a:p>
            <a:r>
              <a:rPr lang="en-US" dirty="0" smtClean="0"/>
              <a:t> “Signed Language Animation”</a:t>
            </a:r>
          </a:p>
          <a:p>
            <a:pPr lvl="1"/>
            <a:r>
              <a:rPr lang="en-US" dirty="0" smtClean="0"/>
              <a:t>Animate new sequences from stored signs using an avatar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Phonological Analysis: Articulator Velocity</a:t>
            </a:r>
            <a:endParaRPr lang="en-US" dirty="0"/>
          </a:p>
        </p:txBody>
      </p:sp>
      <p:sp>
        <p:nvSpPr>
          <p:cNvPr id="3" name="Espace réservé du contenu 2"/>
          <p:cNvSpPr>
            <a:spLocks noGrp="1"/>
          </p:cNvSpPr>
          <p:nvPr>
            <p:ph sz="quarter" idx="4294967295"/>
          </p:nvPr>
        </p:nvSpPr>
        <p:spPr>
          <a:xfrm>
            <a:off x="304800" y="1527175"/>
            <a:ext cx="8504238" cy="4572000"/>
          </a:xfrm>
        </p:spPr>
        <p:txBody>
          <a:bodyPr/>
          <a:lstStyle/>
          <a:p>
            <a:r>
              <a:rPr lang="en-US" dirty="0" smtClean="0"/>
              <a:t>Quickly-repeated signs (Liddell and Johnson)</a:t>
            </a:r>
          </a:p>
          <a:p>
            <a:pPr lvl="1"/>
            <a:r>
              <a:rPr lang="en-US" dirty="0" smtClean="0"/>
              <a:t>1</a:t>
            </a:r>
            <a:r>
              <a:rPr lang="en-US" baseline="30000" dirty="0" smtClean="0"/>
              <a:t>st</a:t>
            </a:r>
            <a:r>
              <a:rPr lang="en-US" dirty="0" smtClean="0"/>
              <a:t> iteration is the largest (distance traveled)</a:t>
            </a:r>
          </a:p>
          <a:p>
            <a:pPr lvl="1"/>
            <a:r>
              <a:rPr lang="en-US" dirty="0" smtClean="0"/>
              <a:t>2</a:t>
            </a:r>
            <a:r>
              <a:rPr lang="en-US" baseline="30000" dirty="0" smtClean="0"/>
              <a:t>nd</a:t>
            </a:r>
            <a:r>
              <a:rPr lang="en-US" dirty="0" smtClean="0"/>
              <a:t> iteration &gt; ½ 1</a:t>
            </a:r>
            <a:r>
              <a:rPr lang="en-US" baseline="30000" dirty="0" smtClean="0"/>
              <a:t>st</a:t>
            </a:r>
            <a:r>
              <a:rPr lang="en-US" dirty="0" smtClean="0"/>
              <a:t> iteration</a:t>
            </a:r>
          </a:p>
          <a:p>
            <a:pPr lvl="1"/>
            <a:r>
              <a:rPr lang="en-US" dirty="0" smtClean="0"/>
              <a:t>3</a:t>
            </a:r>
            <a:r>
              <a:rPr lang="en-US" baseline="30000" dirty="0" smtClean="0"/>
              <a:t>rd</a:t>
            </a:r>
            <a:r>
              <a:rPr lang="en-US" dirty="0" smtClean="0"/>
              <a:t> and subsequent iterations – smaller than 2</a:t>
            </a:r>
            <a:r>
              <a:rPr lang="en-US" baseline="30000" dirty="0" smtClean="0"/>
              <a:t>nd</a:t>
            </a:r>
            <a:r>
              <a:rPr lang="en-US" dirty="0" smtClean="0"/>
              <a:t>  </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Phonological Analysis: Articulator Velocity</a:t>
            </a:r>
            <a:endParaRPr lang="en-US" dirty="0"/>
          </a:p>
        </p:txBody>
      </p:sp>
      <p:pic>
        <p:nvPicPr>
          <p:cNvPr id="4" name="Espace réservé du contenu 3" descr="movements.pdf"/>
          <p:cNvPicPr>
            <a:picLocks noGrp="1" noChangeAspect="1"/>
          </p:cNvPicPr>
          <p:nvPr>
            <p:ph sz="quarter" idx="4294967295"/>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953679" y="1676400"/>
            <a:ext cx="7246938" cy="4572000"/>
          </a:xfrm>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Phonological Analysis: Timing</a:t>
            </a:r>
            <a:endParaRPr lang="en-US" dirty="0"/>
          </a:p>
        </p:txBody>
      </p:sp>
      <p:sp>
        <p:nvSpPr>
          <p:cNvPr id="5" name="Espace réservé du contenu 2"/>
          <p:cNvSpPr txBox="1">
            <a:spLocks/>
          </p:cNvSpPr>
          <p:nvPr/>
        </p:nvSpPr>
        <p:spPr>
          <a:xfrm>
            <a:off x="304800" y="1527175"/>
            <a:ext cx="8504238" cy="457200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kumimoji="0" lang="en-US" sz="2700" b="0" i="0" u="none" strike="noStrike" kern="1200" cap="none" spc="0" normalizeH="0" baseline="0" noProof="0" dirty="0" smtClean="0">
                <a:ln>
                  <a:noFill/>
                </a:ln>
                <a:solidFill>
                  <a:schemeClr val="tx1"/>
                </a:solidFill>
                <a:effectLst/>
                <a:uLnTx/>
                <a:uFillTx/>
                <a:latin typeface="+mn-lt"/>
                <a:ea typeface="+mn-ea"/>
                <a:cs typeface="+mn-cs"/>
              </a:rPr>
              <a:t>Sign components:</a:t>
            </a:r>
          </a:p>
          <a:p>
            <a:pPr marL="731520" lvl="1" indent="-274320" defTabSz="914400">
              <a:spcBef>
                <a:spcPct val="20000"/>
              </a:spcBef>
              <a:buClr>
                <a:schemeClr val="accent2"/>
              </a:buClr>
              <a:buSzPct val="85000"/>
              <a:buFont typeface="Courier New"/>
              <a:buChar char="o"/>
            </a:pPr>
            <a:r>
              <a:rPr lang="en-US" sz="2700" dirty="0" smtClean="0"/>
              <a:t>Learned as synchronized wholes</a:t>
            </a:r>
            <a:endParaRPr lang="en-US" sz="2700" baseline="0" dirty="0" smtClean="0"/>
          </a:p>
          <a:p>
            <a:pPr marL="731520" lvl="1" indent="-274320" defTabSz="914400">
              <a:spcBef>
                <a:spcPct val="20000"/>
              </a:spcBef>
              <a:buClr>
                <a:schemeClr val="accent2"/>
              </a:buClr>
              <a:buSzPct val="85000"/>
              <a:buFont typeface="Courier New"/>
              <a:buChar char="o"/>
            </a:pPr>
            <a:r>
              <a:rPr lang="en-US" sz="2700" dirty="0" smtClean="0"/>
              <a:t>O</a:t>
            </a:r>
            <a:r>
              <a:rPr kumimoji="0" lang="en-US" sz="2700" b="0" i="0" u="none" strike="noStrike" kern="1200" cap="none" spc="0" normalizeH="0" noProof="0" dirty="0" err="1" smtClean="0">
                <a:ln>
                  <a:noFill/>
                </a:ln>
                <a:solidFill>
                  <a:schemeClr val="tx1"/>
                </a:solidFill>
                <a:effectLst/>
                <a:uLnTx/>
                <a:uFillTx/>
                <a:latin typeface="+mn-lt"/>
                <a:ea typeface="+mn-ea"/>
                <a:cs typeface="+mn-cs"/>
              </a:rPr>
              <a:t>ften</a:t>
            </a:r>
            <a:r>
              <a:rPr kumimoji="0" lang="en-US" sz="2700" b="0" i="0" u="none" strike="noStrike" kern="1200" cap="none" spc="0" normalizeH="0" noProof="0" dirty="0" smtClean="0">
                <a:ln>
                  <a:noFill/>
                </a:ln>
                <a:solidFill>
                  <a:schemeClr val="tx1"/>
                </a:solidFill>
                <a:effectLst/>
                <a:uLnTx/>
                <a:uFillTx/>
                <a:latin typeface="+mn-lt"/>
                <a:ea typeface="+mn-ea"/>
                <a:cs typeface="+mn-cs"/>
              </a:rPr>
              <a:t> seem disjointed</a:t>
            </a:r>
          </a:p>
        </p:txBody>
      </p:sp>
      <p:pic>
        <p:nvPicPr>
          <p:cNvPr id="6" name="Image 5" descr="asynchronous.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1600200" y="3355644"/>
            <a:ext cx="5943600" cy="281655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Phonological Analysis: Future Extensions</a:t>
            </a:r>
            <a:endParaRPr lang="en-US" dirty="0"/>
          </a:p>
        </p:txBody>
      </p:sp>
      <p:sp>
        <p:nvSpPr>
          <p:cNvPr id="3" name="Espace réservé du contenu 2"/>
          <p:cNvSpPr>
            <a:spLocks noGrp="1"/>
          </p:cNvSpPr>
          <p:nvPr>
            <p:ph sz="quarter" idx="1"/>
          </p:nvPr>
        </p:nvSpPr>
        <p:spPr/>
        <p:txBody>
          <a:bodyPr>
            <a:normAutofit lnSpcReduction="10000"/>
          </a:bodyPr>
          <a:lstStyle/>
          <a:p>
            <a:r>
              <a:rPr lang="en-US" dirty="0" smtClean="0"/>
              <a:t>Invariant linguistic features</a:t>
            </a:r>
          </a:p>
          <a:p>
            <a:pPr lvl="1"/>
            <a:r>
              <a:rPr lang="en-US" dirty="0" smtClean="0"/>
              <a:t>Phonological phenomena</a:t>
            </a:r>
          </a:p>
          <a:p>
            <a:pPr lvl="2"/>
            <a:r>
              <a:rPr lang="en-US" dirty="0" smtClean="0"/>
              <a:t>✓ and * phonological structures</a:t>
            </a:r>
          </a:p>
          <a:p>
            <a:pPr lvl="3"/>
            <a:r>
              <a:rPr lang="en-US" dirty="0" smtClean="0"/>
              <a:t>Sign components (</a:t>
            </a:r>
            <a:r>
              <a:rPr lang="en-US" dirty="0" err="1" smtClean="0"/>
              <a:t>handshape</a:t>
            </a:r>
            <a:r>
              <a:rPr lang="en-US" dirty="0" smtClean="0"/>
              <a:t>, position, facial expression, etc.)</a:t>
            </a:r>
          </a:p>
          <a:p>
            <a:pPr lvl="3"/>
            <a:r>
              <a:rPr lang="en-US" dirty="0" smtClean="0"/>
              <a:t>Whole signs</a:t>
            </a:r>
          </a:p>
          <a:p>
            <a:pPr lvl="1"/>
            <a:r>
              <a:rPr lang="en-US" dirty="0" smtClean="0"/>
              <a:t>Prosodic laws</a:t>
            </a:r>
          </a:p>
          <a:p>
            <a:pPr lvl="2"/>
            <a:r>
              <a:rPr lang="en-US" dirty="0" smtClean="0"/>
              <a:t>Head nod, eye blink, etc. related to transitions, etc.</a:t>
            </a:r>
          </a:p>
          <a:p>
            <a:r>
              <a:rPr lang="en-US" dirty="0" smtClean="0"/>
              <a:t>Invariant movement features</a:t>
            </a:r>
          </a:p>
          <a:p>
            <a:pPr lvl="1"/>
            <a:r>
              <a:rPr lang="en-US" dirty="0" smtClean="0"/>
              <a:t>Motion laws for separate tracks</a:t>
            </a:r>
          </a:p>
          <a:p>
            <a:pPr lvl="2"/>
            <a:r>
              <a:rPr lang="en-US" dirty="0" smtClean="0"/>
              <a:t>Characteristics </a:t>
            </a:r>
            <a:r>
              <a:rPr lang="en-US" dirty="0" smtClean="0"/>
              <a:t>of hand movements (</a:t>
            </a:r>
            <a:r>
              <a:rPr lang="en-US" dirty="0" err="1" smtClean="0"/>
              <a:t>Isochrony</a:t>
            </a:r>
            <a:r>
              <a:rPr lang="en-US" dirty="0" smtClean="0"/>
              <a:t>, </a:t>
            </a:r>
            <a:r>
              <a:rPr lang="en-US" dirty="0" err="1" smtClean="0"/>
              <a:t>Fitts’s</a:t>
            </a:r>
            <a:r>
              <a:rPr lang="en-US" dirty="0" smtClean="0"/>
              <a:t> law?</a:t>
            </a:r>
            <a:r>
              <a:rPr lang="en-US" dirty="0" smtClean="0"/>
              <a:t>)</a:t>
            </a:r>
          </a:p>
          <a:p>
            <a:pPr lvl="2"/>
            <a:r>
              <a:rPr lang="en-US" dirty="0" smtClean="0"/>
              <a:t>Other laws for hand configuration, etc. </a:t>
            </a:r>
          </a:p>
          <a:p>
            <a:pPr lvl="1"/>
            <a:r>
              <a:rPr lang="en-US" dirty="0" smtClean="0"/>
              <a:t>Temporal relationship between tracks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Signed Language Animation</a:t>
            </a:r>
            <a:endParaRPr lang="en-US" dirty="0"/>
          </a:p>
        </p:txBody>
      </p:sp>
      <p:sp>
        <p:nvSpPr>
          <p:cNvPr id="3" name="Espace réservé du contenu 2"/>
          <p:cNvSpPr>
            <a:spLocks noGrp="1"/>
          </p:cNvSpPr>
          <p:nvPr>
            <p:ph sz="quarter" idx="4294967295"/>
          </p:nvPr>
        </p:nvSpPr>
        <p:spPr>
          <a:xfrm>
            <a:off x="304800" y="1527175"/>
            <a:ext cx="8504238" cy="4572000"/>
          </a:xfrm>
        </p:spPr>
        <p:txBody>
          <a:bodyPr/>
          <a:lstStyle/>
          <a:p>
            <a:r>
              <a:rPr lang="en-US" dirty="0" smtClean="0"/>
              <a:t>Key-frame animation: </a:t>
            </a:r>
          </a:p>
          <a:p>
            <a:pPr lvl="1"/>
            <a:r>
              <a:rPr lang="en-US" dirty="0" err="1" smtClean="0"/>
              <a:t>Parkhurst</a:t>
            </a:r>
            <a:r>
              <a:rPr lang="en-US" dirty="0" smtClean="0"/>
              <a:t>, </a:t>
            </a:r>
            <a:r>
              <a:rPr lang="en-US" dirty="0" err="1" smtClean="0"/>
              <a:t>Braffort</a:t>
            </a:r>
            <a:r>
              <a:rPr lang="en-US" dirty="0" smtClean="0"/>
              <a:t>, etc.</a:t>
            </a:r>
          </a:p>
          <a:p>
            <a:r>
              <a:rPr lang="en-US" dirty="0" smtClean="0"/>
              <a:t>Procedural animation:</a:t>
            </a:r>
          </a:p>
          <a:p>
            <a:pPr lvl="1"/>
            <a:r>
              <a:rPr lang="en-US" dirty="0" err="1" smtClean="0"/>
              <a:t>Lebourque</a:t>
            </a:r>
            <a:r>
              <a:rPr lang="en-US" dirty="0" smtClean="0"/>
              <a:t> (1999), </a:t>
            </a:r>
            <a:r>
              <a:rPr lang="en-US" dirty="0" err="1" smtClean="0"/>
              <a:t>Heunerfauth</a:t>
            </a:r>
            <a:r>
              <a:rPr lang="en-US" dirty="0" smtClean="0"/>
              <a:t> (2006), </a:t>
            </a:r>
            <a:r>
              <a:rPr lang="en-US" dirty="0" err="1" smtClean="0"/>
              <a:t>Kennaway</a:t>
            </a:r>
            <a:r>
              <a:rPr lang="en-US" dirty="0" smtClean="0"/>
              <a:t> (2001), etc.</a:t>
            </a:r>
          </a:p>
          <a:p>
            <a:r>
              <a:rPr lang="en-US" dirty="0" smtClean="0"/>
              <a:t>Data-driven animation is a new field:</a:t>
            </a:r>
          </a:p>
          <a:p>
            <a:pPr lvl="1"/>
            <a:r>
              <a:rPr lang="en-US" dirty="0" smtClean="0"/>
              <a:t>Generating expressive FSL gestures (</a:t>
            </a:r>
            <a:r>
              <a:rPr lang="en-US" dirty="0" err="1" smtClean="0"/>
              <a:t>Héloir</a:t>
            </a:r>
            <a:r>
              <a:rPr lang="en-US" dirty="0" smtClean="0"/>
              <a:t> &amp; al 2006),</a:t>
            </a:r>
          </a:p>
          <a:p>
            <a:pPr lvl="1"/>
            <a:r>
              <a:rPr lang="en-US" dirty="0" smtClean="0"/>
              <a:t>Database of stored signs (</a:t>
            </a:r>
            <a:r>
              <a:rPr lang="en-US" dirty="0" err="1" smtClean="0"/>
              <a:t>Awad</a:t>
            </a:r>
            <a:r>
              <a:rPr lang="en-US" dirty="0" smtClean="0"/>
              <a:t> et al. 2009)</a:t>
            </a:r>
          </a:p>
          <a:p>
            <a:pPr lvl="1"/>
            <a:r>
              <a:rPr lang="en-US" dirty="0" smtClean="0"/>
              <a:t>Multichannel animation engine (future publication)</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Signed Language Animation</a:t>
            </a:r>
            <a:endParaRPr lang="en-US" dirty="0"/>
          </a:p>
        </p:txBody>
      </p:sp>
      <p:pic>
        <p:nvPicPr>
          <p:cNvPr id="4" name="take14-EFL.m4v">
            <a:hlinkClick r:id="" action="ppaction://media"/>
          </p:cNvPr>
          <p:cNvPicPr/>
          <p:nvPr>
            <p:ph sz="quarter" idx="1"/>
            <a:videoFile r:link="rId1"/>
          </p:nvPr>
        </p:nvPicPr>
        <p:blipFill>
          <a:blip r:embed="rId3"/>
          <a:stretch>
            <a:fillRect/>
          </a:stretch>
        </p:blipFill>
        <p:spPr>
          <a:xfrm>
            <a:off x="1696244" y="1676400"/>
            <a:ext cx="5715000" cy="4572000"/>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Espace réservé du contenu 2"/>
          <p:cNvSpPr>
            <a:spLocks noGrp="1"/>
          </p:cNvSpPr>
          <p:nvPr>
            <p:ph sz="quarter" idx="4294967295"/>
          </p:nvPr>
        </p:nvSpPr>
        <p:spPr>
          <a:xfrm>
            <a:off x="334962" y="1527175"/>
            <a:ext cx="8504238" cy="4572000"/>
          </a:xfrm>
        </p:spPr>
        <p:txBody>
          <a:bodyPr/>
          <a:lstStyle/>
          <a:p>
            <a:pPr algn="ctr">
              <a:buNone/>
            </a:pPr>
            <a:r>
              <a:rPr lang="en-US" dirty="0" smtClean="0"/>
              <a:t>The </a:t>
            </a:r>
            <a:r>
              <a:rPr lang="en-US" dirty="0" err="1" smtClean="0"/>
              <a:t>SignCom</a:t>
            </a:r>
            <a:r>
              <a:rPr lang="en-US" dirty="0" smtClean="0"/>
              <a:t> </a:t>
            </a:r>
            <a:r>
              <a:rPr lang="en-US" dirty="0" smtClean="0"/>
              <a:t>P</a:t>
            </a:r>
            <a:r>
              <a:rPr lang="en-US" dirty="0" smtClean="0"/>
              <a:t>roject is funded by</a:t>
            </a:r>
            <a:endParaRPr lang="en-US" dirty="0"/>
          </a:p>
        </p:txBody>
      </p:sp>
      <p:pic>
        <p:nvPicPr>
          <p:cNvPr id="5" name="Image 4" descr="anr2.png"/>
          <p:cNvPicPr>
            <a:picLocks noChangeAspect="1"/>
          </p:cNvPicPr>
          <p:nvPr/>
        </p:nvPicPr>
        <p:blipFill>
          <a:blip r:embed="rId2"/>
          <a:stretch>
            <a:fillRect/>
          </a:stretch>
        </p:blipFill>
        <p:spPr>
          <a:xfrm>
            <a:off x="3124200" y="2286000"/>
            <a:ext cx="2895600" cy="1185816"/>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que">
  <a:themeElements>
    <a:clrScheme name="Civique">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que">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que">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Civique.thmx</Template>
  <TotalTime>3852</TotalTime>
  <Words>965</Words>
  <Application>Microsoft Macintosh PowerPoint</Application>
  <PresentationFormat>Présentation à l'écran (4:3)</PresentationFormat>
  <Paragraphs>157</Paragraphs>
  <Slides>19</Slides>
  <Notes>7</Notes>
  <HiddenSlides>0</HiddenSlides>
  <MMClips>3</MMClips>
  <ScaleCrop>false</ScaleCrop>
  <HeadingPairs>
    <vt:vector size="4" baseType="variant">
      <vt:variant>
        <vt:lpstr>Modèle de conception</vt:lpstr>
      </vt:variant>
      <vt:variant>
        <vt:i4>1</vt:i4>
      </vt:variant>
      <vt:variant>
        <vt:lpstr>Titres des diapositives</vt:lpstr>
      </vt:variant>
      <vt:variant>
        <vt:i4>19</vt:i4>
      </vt:variant>
    </vt:vector>
  </HeadingPairs>
  <TitlesOfParts>
    <vt:vector size="20" baseType="lpstr">
      <vt:lpstr>Civique</vt:lpstr>
      <vt:lpstr>Political Statement by Kyle Duarte (Signed in American Sign Language)</vt:lpstr>
      <vt:lpstr>Heterogeneous Data Sources for Signed Language Analysis and Synthesis: The SignCom Project</vt:lpstr>
      <vt:lpstr>Contents</vt:lpstr>
      <vt:lpstr>“Heterogeneous Data Sources”</vt:lpstr>
      <vt:lpstr>Data Collection: Motion Capture (mocap)</vt:lpstr>
      <vt:lpstr>Data Collection: Benefits of Motion Capture</vt:lpstr>
      <vt:lpstr>Data Collection: Motion Capture Processing</vt:lpstr>
      <vt:lpstr>“The SignCom Project” Data Collection</vt:lpstr>
      <vt:lpstr>Data Annotation</vt:lpstr>
      <vt:lpstr>Data Annotation</vt:lpstr>
      <vt:lpstr>Data Annotation</vt:lpstr>
      <vt:lpstr>“The SignCom Project” Goals</vt:lpstr>
      <vt:lpstr>Phonological Analysis: Articulator Velocity</vt:lpstr>
      <vt:lpstr>Phonological Analysis: Articulator Velocity</vt:lpstr>
      <vt:lpstr>Phonological Analysis: Timing</vt:lpstr>
      <vt:lpstr>Phonological Analysis: Future Extensions</vt:lpstr>
      <vt:lpstr>Signed Language Animation</vt:lpstr>
      <vt:lpstr>Signed Language Animation</vt:lpstr>
      <vt:lpstr>Diapositive 19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Heterogeneous Data Sources for Signed Language Analysis and Synthesis: The SignCom Project</dc:title>
  <dc:creator>Kyle Duarte</dc:creator>
  <cp:lastModifiedBy>Kyle Duarte</cp:lastModifiedBy>
  <cp:revision>134</cp:revision>
  <dcterms:created xsi:type="dcterms:W3CDTF">2010-05-19T12:12:31Z</dcterms:created>
  <dcterms:modified xsi:type="dcterms:W3CDTF">2010-05-19T12:42:09Z</dcterms:modified>
</cp:coreProperties>
</file>