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tags/tag12.xml" ContentType="application/vnd.openxmlformats-officedocument.presentationml.tag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tags/tag13.xml" ContentType="application/vnd.openxmlformats-officedocument.presentationml.tag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tags/tag6.xml" ContentType="application/vnd.openxmlformats-officedocument.presentationml.tag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371" r:id="rId2"/>
    <p:sldId id="423" r:id="rId3"/>
    <p:sldId id="372" r:id="rId4"/>
    <p:sldId id="391" r:id="rId5"/>
    <p:sldId id="390" r:id="rId6"/>
    <p:sldId id="389" r:id="rId7"/>
    <p:sldId id="311" r:id="rId8"/>
    <p:sldId id="368" r:id="rId9"/>
    <p:sldId id="362" r:id="rId10"/>
    <p:sldId id="363" r:id="rId11"/>
    <p:sldId id="364" r:id="rId12"/>
    <p:sldId id="342" r:id="rId13"/>
    <p:sldId id="373" r:id="rId14"/>
    <p:sldId id="374" r:id="rId15"/>
    <p:sldId id="355" r:id="rId16"/>
    <p:sldId id="376" r:id="rId17"/>
    <p:sldId id="375" r:id="rId18"/>
    <p:sldId id="369" r:id="rId19"/>
    <p:sldId id="425" r:id="rId20"/>
    <p:sldId id="398" r:id="rId21"/>
    <p:sldId id="426" r:id="rId22"/>
    <p:sldId id="377" r:id="rId23"/>
    <p:sldId id="382" r:id="rId24"/>
    <p:sldId id="427" r:id="rId25"/>
    <p:sldId id="428" r:id="rId26"/>
    <p:sldId id="429" r:id="rId27"/>
    <p:sldId id="430" r:id="rId28"/>
    <p:sldId id="379" r:id="rId29"/>
    <p:sldId id="380" r:id="rId30"/>
    <p:sldId id="394" r:id="rId31"/>
    <p:sldId id="393" r:id="rId32"/>
    <p:sldId id="381" r:id="rId33"/>
    <p:sldId id="434" r:id="rId34"/>
    <p:sldId id="431" r:id="rId35"/>
    <p:sldId id="354" r:id="rId36"/>
    <p:sldId id="383" r:id="rId37"/>
    <p:sldId id="384" r:id="rId38"/>
    <p:sldId id="385" r:id="rId39"/>
    <p:sldId id="432" r:id="rId40"/>
    <p:sldId id="392" r:id="rId41"/>
    <p:sldId id="399" r:id="rId42"/>
    <p:sldId id="386" r:id="rId43"/>
    <p:sldId id="405" r:id="rId44"/>
    <p:sldId id="404" r:id="rId45"/>
    <p:sldId id="435" r:id="rId46"/>
    <p:sldId id="436" r:id="rId47"/>
    <p:sldId id="418" r:id="rId48"/>
    <p:sldId id="439" r:id="rId49"/>
    <p:sldId id="440" r:id="rId50"/>
    <p:sldId id="441" r:id="rId51"/>
    <p:sldId id="410" r:id="rId52"/>
    <p:sldId id="411" r:id="rId53"/>
    <p:sldId id="408" r:id="rId54"/>
    <p:sldId id="414" r:id="rId55"/>
    <p:sldId id="437" r:id="rId56"/>
    <p:sldId id="438" r:id="rId57"/>
    <p:sldId id="415" r:id="rId58"/>
    <p:sldId id="413" r:id="rId59"/>
    <p:sldId id="424" r:id="rId60"/>
    <p:sldId id="419" r:id="rId61"/>
    <p:sldId id="421" r:id="rId62"/>
    <p:sldId id="359" r:id="rId63"/>
    <p:sldId id="422" r:id="rId64"/>
  </p:sldIdLst>
  <p:sldSz cx="9144000" cy="6858000" type="screen4x3"/>
  <p:notesSz cx="6873875" cy="1006316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no" initials="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FF99"/>
    <a:srgbClr val="B2B2B2"/>
    <a:srgbClr val="996633"/>
    <a:srgbClr val="FF0000"/>
    <a:srgbClr val="333333"/>
    <a:srgbClr val="292929"/>
    <a:srgbClr val="5F5F5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26" autoAdjust="0"/>
    <p:restoredTop sz="94664" autoAdjust="0"/>
  </p:normalViewPr>
  <p:slideViewPr>
    <p:cSldViewPr>
      <p:cViewPr>
        <p:scale>
          <a:sx n="60" d="100"/>
          <a:sy n="60" d="100"/>
        </p:scale>
        <p:origin x="-797" y="-1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64"/>
    </p:cViewPr>
  </p:sorterViewPr>
  <p:notesViewPr>
    <p:cSldViewPr>
      <p:cViewPr varScale="1">
        <p:scale>
          <a:sx n="56" d="100"/>
          <a:sy n="56" d="100"/>
        </p:scale>
        <p:origin x="-1038" y="-102"/>
      </p:cViewPr>
      <p:guideLst>
        <p:guide orient="horz" pos="3170"/>
        <p:guide pos="2165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B7DFFB-AEEA-4222-8FBF-F64B0287AEDC}" type="doc">
      <dgm:prSet loTypeId="urn:microsoft.com/office/officeart/2005/8/layout/hierarchy4" loCatId="list" qsTypeId="urn:microsoft.com/office/officeart/2005/8/quickstyle/simple3" qsCatId="simple" csTypeId="urn:microsoft.com/office/officeart/2005/8/colors/accent3_4" csCatId="accent3" phldr="1"/>
      <dgm:spPr/>
      <dgm:t>
        <a:bodyPr/>
        <a:lstStyle/>
        <a:p>
          <a:endParaRPr kumimoji="1" lang="ja-JP" altLang="en-US"/>
        </a:p>
      </dgm:t>
    </dgm:pt>
    <dgm:pt modelId="{14A7B6AD-13EA-43C3-A190-A4E09C30E8D3}">
      <dgm:prSet phldrT="[テキスト]" custT="1"/>
      <dgm:spPr/>
      <dgm:t>
        <a:bodyPr/>
        <a:lstStyle/>
        <a:p>
          <a:r>
            <a:rPr kumimoji="1" lang="en-US" altLang="ja-JP" sz="2800" dirty="0" smtClean="0"/>
            <a:t>UIMA Interoperability Levels </a:t>
          </a:r>
          <a:endParaRPr kumimoji="1" lang="ja-JP" altLang="en-US" sz="2800" dirty="0"/>
        </a:p>
      </dgm:t>
    </dgm:pt>
    <dgm:pt modelId="{1E5515A5-097E-4C22-A2A1-96E798EAF5F4}" type="parTrans" cxnId="{9DD82ADC-0C26-4135-AC7A-9C6ADACC62BA}">
      <dgm:prSet/>
      <dgm:spPr/>
      <dgm:t>
        <a:bodyPr/>
        <a:lstStyle/>
        <a:p>
          <a:endParaRPr kumimoji="1" lang="ja-JP" altLang="en-US"/>
        </a:p>
      </dgm:t>
    </dgm:pt>
    <dgm:pt modelId="{E70FF4CF-80AE-4899-B64E-222424AFEB74}" type="sibTrans" cxnId="{9DD82ADC-0C26-4135-AC7A-9C6ADACC62BA}">
      <dgm:prSet/>
      <dgm:spPr/>
      <dgm:t>
        <a:bodyPr/>
        <a:lstStyle/>
        <a:p>
          <a:endParaRPr kumimoji="1" lang="ja-JP" altLang="en-US"/>
        </a:p>
      </dgm:t>
    </dgm:pt>
    <dgm:pt modelId="{F6EFA241-9D79-45B0-BE3F-D5F9815D4238}">
      <dgm:prSet phldrT="[テキスト]"/>
      <dgm:spPr/>
      <dgm:t>
        <a:bodyPr/>
        <a:lstStyle/>
        <a:p>
          <a:r>
            <a:rPr kumimoji="1" lang="en-US" altLang="ja-JP" dirty="0" smtClean="0"/>
            <a:t>Data </a:t>
          </a:r>
        </a:p>
        <a:p>
          <a:r>
            <a:rPr kumimoji="1" lang="en-US" altLang="ja-JP" dirty="0" smtClean="0"/>
            <a:t>Representation</a:t>
          </a:r>
          <a:endParaRPr kumimoji="1" lang="ja-JP" altLang="en-US" dirty="0"/>
        </a:p>
      </dgm:t>
    </dgm:pt>
    <dgm:pt modelId="{3306B616-E6F1-4BFB-9B13-A4E6321562F9}" type="parTrans" cxnId="{7A2CBD8C-B8C1-4DDC-A5B5-230D665F23B9}">
      <dgm:prSet/>
      <dgm:spPr/>
      <dgm:t>
        <a:bodyPr/>
        <a:lstStyle/>
        <a:p>
          <a:endParaRPr kumimoji="1" lang="ja-JP" altLang="en-US"/>
        </a:p>
      </dgm:t>
    </dgm:pt>
    <dgm:pt modelId="{C672C099-BB83-4FCB-A3CF-F9ED4D27CB3A}" type="sibTrans" cxnId="{7A2CBD8C-B8C1-4DDC-A5B5-230D665F23B9}">
      <dgm:prSet/>
      <dgm:spPr/>
      <dgm:t>
        <a:bodyPr/>
        <a:lstStyle/>
        <a:p>
          <a:endParaRPr kumimoji="1" lang="ja-JP" altLang="en-US"/>
        </a:p>
      </dgm:t>
    </dgm:pt>
    <dgm:pt modelId="{8B9DB478-177B-421A-8431-A3576A12D17F}">
      <dgm:prSet phldrT="[テキスト]"/>
      <dgm:spPr/>
      <dgm:t>
        <a:bodyPr/>
        <a:lstStyle/>
        <a:p>
          <a:r>
            <a:rPr kumimoji="1" lang="en-US" altLang="ja-JP" dirty="0" smtClean="0"/>
            <a:t>Data Structure</a:t>
          </a:r>
          <a:endParaRPr kumimoji="1" lang="ja-JP" altLang="en-US" dirty="0"/>
        </a:p>
      </dgm:t>
    </dgm:pt>
    <dgm:pt modelId="{82BC0EB1-71BE-476D-AB25-CC455801E81F}" type="parTrans" cxnId="{DAB37ECB-7C09-4D2F-BED9-8E80C5FBA56B}">
      <dgm:prSet/>
      <dgm:spPr/>
      <dgm:t>
        <a:bodyPr/>
        <a:lstStyle/>
        <a:p>
          <a:endParaRPr kumimoji="1" lang="ja-JP" altLang="en-US"/>
        </a:p>
      </dgm:t>
    </dgm:pt>
    <dgm:pt modelId="{56A933F6-E9B1-4A64-BC87-F22AC9B6B796}" type="sibTrans" cxnId="{DAB37ECB-7C09-4D2F-BED9-8E80C5FBA56B}">
      <dgm:prSet/>
      <dgm:spPr/>
      <dgm:t>
        <a:bodyPr/>
        <a:lstStyle/>
        <a:p>
          <a:endParaRPr kumimoji="1" lang="ja-JP" altLang="en-US"/>
        </a:p>
      </dgm:t>
    </dgm:pt>
    <dgm:pt modelId="{F9DDC67A-09AE-4A44-97FC-88A9B2A87B4C}">
      <dgm:prSet phldrT="[テキスト]"/>
      <dgm:spPr/>
      <dgm:t>
        <a:bodyPr/>
        <a:lstStyle/>
        <a:p>
          <a:r>
            <a:rPr kumimoji="1" lang="en-US" altLang="ja-JP" dirty="0" smtClean="0"/>
            <a:t>Type System</a:t>
          </a:r>
          <a:endParaRPr kumimoji="1" lang="ja-JP" altLang="en-US" dirty="0"/>
        </a:p>
      </dgm:t>
    </dgm:pt>
    <dgm:pt modelId="{8556F129-F609-4104-8EBB-B3791BAB6AF4}" type="parTrans" cxnId="{CDF2A1A0-D632-4903-A0DD-7BA3F62BDF13}">
      <dgm:prSet/>
      <dgm:spPr/>
      <dgm:t>
        <a:bodyPr/>
        <a:lstStyle/>
        <a:p>
          <a:endParaRPr kumimoji="1" lang="ja-JP" altLang="en-US"/>
        </a:p>
      </dgm:t>
    </dgm:pt>
    <dgm:pt modelId="{610AF875-3116-4E7A-8DEF-6D5B2C7C0D11}" type="sibTrans" cxnId="{CDF2A1A0-D632-4903-A0DD-7BA3F62BDF13}">
      <dgm:prSet/>
      <dgm:spPr/>
      <dgm:t>
        <a:bodyPr/>
        <a:lstStyle/>
        <a:p>
          <a:endParaRPr kumimoji="1" lang="ja-JP" altLang="en-US"/>
        </a:p>
      </dgm:t>
    </dgm:pt>
    <dgm:pt modelId="{C9E1916D-95BD-43FF-BA90-F22A7CB6DB83}">
      <dgm:prSet phldrT="[テキスト]"/>
      <dgm:spPr/>
      <dgm:t>
        <a:bodyPr/>
        <a:lstStyle/>
        <a:p>
          <a:r>
            <a:rPr kumimoji="1" lang="en-US" altLang="ja-JP" dirty="0" smtClean="0"/>
            <a:t>Work Flow</a:t>
          </a:r>
          <a:endParaRPr kumimoji="1" lang="ja-JP" altLang="en-US" dirty="0"/>
        </a:p>
      </dgm:t>
    </dgm:pt>
    <dgm:pt modelId="{A051B32B-8443-4EEB-8AA1-2D51025C031F}" type="parTrans" cxnId="{C750672F-6B58-4EA2-87C3-F01BBA76E76E}">
      <dgm:prSet/>
      <dgm:spPr/>
      <dgm:t>
        <a:bodyPr/>
        <a:lstStyle/>
        <a:p>
          <a:endParaRPr kumimoji="1" lang="ja-JP" altLang="en-US"/>
        </a:p>
      </dgm:t>
    </dgm:pt>
    <dgm:pt modelId="{0B8A629D-0574-41E2-9991-9012B7ECEEA3}" type="sibTrans" cxnId="{C750672F-6B58-4EA2-87C3-F01BBA76E76E}">
      <dgm:prSet/>
      <dgm:spPr/>
      <dgm:t>
        <a:bodyPr/>
        <a:lstStyle/>
        <a:p>
          <a:endParaRPr kumimoji="1" lang="ja-JP" altLang="en-US"/>
        </a:p>
      </dgm:t>
    </dgm:pt>
    <dgm:pt modelId="{C6AA6A75-DFA5-47A2-8ADF-070DF8002DFC}">
      <dgm:prSet/>
      <dgm:spPr/>
      <dgm:t>
        <a:bodyPr/>
        <a:lstStyle/>
        <a:p>
          <a:r>
            <a:rPr kumimoji="1" lang="en-US" altLang="ja-JP" dirty="0" smtClean="0"/>
            <a:t>Data Format</a:t>
          </a:r>
          <a:endParaRPr kumimoji="1" lang="ja-JP" altLang="en-US" dirty="0"/>
        </a:p>
      </dgm:t>
    </dgm:pt>
    <dgm:pt modelId="{DB3F0497-D1B1-4923-BD9D-FD05B75E0B17}" type="parTrans" cxnId="{BEC5D50F-4F30-442E-BA9C-56F20C2C9E21}">
      <dgm:prSet/>
      <dgm:spPr/>
      <dgm:t>
        <a:bodyPr/>
        <a:lstStyle/>
        <a:p>
          <a:endParaRPr kumimoji="1" lang="ja-JP" altLang="en-US"/>
        </a:p>
      </dgm:t>
    </dgm:pt>
    <dgm:pt modelId="{734BF042-95C7-41D1-AB1A-346FCD40E69B}" type="sibTrans" cxnId="{BEC5D50F-4F30-442E-BA9C-56F20C2C9E21}">
      <dgm:prSet/>
      <dgm:spPr/>
      <dgm:t>
        <a:bodyPr/>
        <a:lstStyle/>
        <a:p>
          <a:endParaRPr kumimoji="1" lang="ja-JP" altLang="en-US"/>
        </a:p>
      </dgm:t>
    </dgm:pt>
    <dgm:pt modelId="{F9848F94-F7FB-48C4-84BE-9D4E83F919D1}">
      <dgm:prSet/>
      <dgm:spPr/>
      <dgm:t>
        <a:bodyPr/>
        <a:lstStyle/>
        <a:p>
          <a:r>
            <a:rPr kumimoji="1" lang="en-US" altLang="ja-JP" dirty="0" smtClean="0"/>
            <a:t>Network Services</a:t>
          </a:r>
          <a:endParaRPr kumimoji="1" lang="ja-JP" altLang="en-US" dirty="0"/>
        </a:p>
      </dgm:t>
    </dgm:pt>
    <dgm:pt modelId="{A38FECDD-0F00-4DCA-B754-07CC2BFC1BFF}" type="parTrans" cxnId="{FDAB4DF8-93AC-4C8E-B7B3-A6265C3209B8}">
      <dgm:prSet/>
      <dgm:spPr/>
      <dgm:t>
        <a:bodyPr/>
        <a:lstStyle/>
        <a:p>
          <a:endParaRPr kumimoji="1" lang="ja-JP" altLang="en-US"/>
        </a:p>
      </dgm:t>
    </dgm:pt>
    <dgm:pt modelId="{E9D9E403-612F-4322-9DE1-61ED6FA1390C}" type="sibTrans" cxnId="{FDAB4DF8-93AC-4C8E-B7B3-A6265C3209B8}">
      <dgm:prSet/>
      <dgm:spPr/>
      <dgm:t>
        <a:bodyPr/>
        <a:lstStyle/>
        <a:p>
          <a:endParaRPr kumimoji="1" lang="ja-JP" altLang="en-US"/>
        </a:p>
      </dgm:t>
    </dgm:pt>
    <dgm:pt modelId="{DAC1D434-1E2E-4A5D-B252-F2C04A9E5354}">
      <dgm:prSet/>
      <dgm:spPr/>
      <dgm:t>
        <a:bodyPr/>
        <a:lstStyle/>
        <a:p>
          <a:r>
            <a:rPr kumimoji="1" lang="en-US" altLang="ja-JP" dirty="0" smtClean="0"/>
            <a:t>SOAP Web Service</a:t>
          </a:r>
          <a:endParaRPr kumimoji="1" lang="ja-JP" altLang="en-US" dirty="0"/>
        </a:p>
      </dgm:t>
    </dgm:pt>
    <dgm:pt modelId="{E4790EE8-7226-4176-A1C7-9BBA76F51DB2}" type="parTrans" cxnId="{4A984C6D-8375-49A7-86A5-CC6475164423}">
      <dgm:prSet/>
      <dgm:spPr/>
      <dgm:t>
        <a:bodyPr/>
        <a:lstStyle/>
        <a:p>
          <a:endParaRPr kumimoji="1" lang="ja-JP" altLang="en-US"/>
        </a:p>
      </dgm:t>
    </dgm:pt>
    <dgm:pt modelId="{594304B5-BE19-4373-9FF5-B1520F01F1D5}" type="sibTrans" cxnId="{4A984C6D-8375-49A7-86A5-CC6475164423}">
      <dgm:prSet/>
      <dgm:spPr/>
      <dgm:t>
        <a:bodyPr/>
        <a:lstStyle/>
        <a:p>
          <a:endParaRPr kumimoji="1" lang="ja-JP" altLang="en-US"/>
        </a:p>
      </dgm:t>
    </dgm:pt>
    <dgm:pt modelId="{E10970DC-002D-4F10-AC57-CCDC9529DB49}">
      <dgm:prSet/>
      <dgm:spPr/>
      <dgm:t>
        <a:bodyPr/>
        <a:lstStyle/>
        <a:p>
          <a:r>
            <a:rPr kumimoji="1" lang="en-US" altLang="ja-JP" dirty="0" smtClean="0"/>
            <a:t>Vinci Service</a:t>
          </a:r>
          <a:endParaRPr kumimoji="1" lang="ja-JP" altLang="en-US" dirty="0"/>
        </a:p>
      </dgm:t>
    </dgm:pt>
    <dgm:pt modelId="{80E577B2-9601-460F-89FB-7B5648C60361}" type="parTrans" cxnId="{B4DB0139-B2F8-49A9-AA92-BF748E0287F7}">
      <dgm:prSet/>
      <dgm:spPr/>
      <dgm:t>
        <a:bodyPr/>
        <a:lstStyle/>
        <a:p>
          <a:endParaRPr kumimoji="1" lang="ja-JP" altLang="en-US"/>
        </a:p>
      </dgm:t>
    </dgm:pt>
    <dgm:pt modelId="{F6961C12-FEFE-4E19-9C32-CD810CCE9412}" type="sibTrans" cxnId="{B4DB0139-B2F8-49A9-AA92-BF748E0287F7}">
      <dgm:prSet/>
      <dgm:spPr/>
      <dgm:t>
        <a:bodyPr/>
        <a:lstStyle/>
        <a:p>
          <a:endParaRPr kumimoji="1" lang="ja-JP" altLang="en-US"/>
        </a:p>
      </dgm:t>
    </dgm:pt>
    <dgm:pt modelId="{07EEE0A4-657D-4895-852C-40AE692F751A}">
      <dgm:prSet phldrT="[テキスト]"/>
      <dgm:spPr/>
      <dgm:t>
        <a:bodyPr/>
        <a:lstStyle/>
        <a:p>
          <a:r>
            <a:rPr kumimoji="1" lang="en-US" altLang="ja-JP" dirty="0" smtClean="0"/>
            <a:t>Type</a:t>
          </a:r>
          <a:endParaRPr kumimoji="1" lang="ja-JP" altLang="en-US" dirty="0"/>
        </a:p>
      </dgm:t>
    </dgm:pt>
    <dgm:pt modelId="{FCF7ABB1-8AAD-4D3F-A3BB-8A50C5292E95}" type="parTrans" cxnId="{5A937176-71AC-46CF-B5CB-7079E652E224}">
      <dgm:prSet/>
      <dgm:spPr/>
      <dgm:t>
        <a:bodyPr/>
        <a:lstStyle/>
        <a:p>
          <a:endParaRPr kumimoji="1" lang="ja-JP" altLang="en-US"/>
        </a:p>
      </dgm:t>
    </dgm:pt>
    <dgm:pt modelId="{AF1DFB85-3F77-4CD4-B302-B339E13771B6}" type="sibTrans" cxnId="{5A937176-71AC-46CF-B5CB-7079E652E224}">
      <dgm:prSet/>
      <dgm:spPr/>
      <dgm:t>
        <a:bodyPr/>
        <a:lstStyle/>
        <a:p>
          <a:endParaRPr kumimoji="1" lang="ja-JP" altLang="en-US"/>
        </a:p>
      </dgm:t>
    </dgm:pt>
    <dgm:pt modelId="{3E80B9E2-4109-48CE-91C4-06822181215A}">
      <dgm:prSet phldrT="[テキスト]"/>
      <dgm:spPr/>
      <dgm:t>
        <a:bodyPr/>
        <a:lstStyle/>
        <a:p>
          <a:r>
            <a:rPr kumimoji="1" lang="en-US" altLang="ja-JP" dirty="0" smtClean="0"/>
            <a:t>Capability</a:t>
          </a:r>
          <a:endParaRPr kumimoji="1" lang="ja-JP" altLang="en-US" dirty="0"/>
        </a:p>
      </dgm:t>
    </dgm:pt>
    <dgm:pt modelId="{DF8A4ABB-1E3E-44CA-A6FA-63DDEC3C1D36}" type="parTrans" cxnId="{D940B4F5-BF0F-45CD-AC05-DF93F9115DB8}">
      <dgm:prSet/>
      <dgm:spPr/>
      <dgm:t>
        <a:bodyPr/>
        <a:lstStyle/>
        <a:p>
          <a:endParaRPr kumimoji="1" lang="ja-JP" altLang="en-US"/>
        </a:p>
      </dgm:t>
    </dgm:pt>
    <dgm:pt modelId="{FC198AFA-D6E3-4B08-BA5E-C851FEC3A297}" type="sibTrans" cxnId="{D940B4F5-BF0F-45CD-AC05-DF93F9115DB8}">
      <dgm:prSet/>
      <dgm:spPr/>
      <dgm:t>
        <a:bodyPr/>
        <a:lstStyle/>
        <a:p>
          <a:endParaRPr kumimoji="1" lang="ja-JP" altLang="en-US"/>
        </a:p>
      </dgm:t>
    </dgm:pt>
    <dgm:pt modelId="{EC8B361C-F898-4B5E-A279-A38FAF881464}">
      <dgm:prSet phldrT="[テキスト]"/>
      <dgm:spPr/>
      <dgm:t>
        <a:bodyPr/>
        <a:lstStyle/>
        <a:p>
          <a:r>
            <a:rPr kumimoji="1" lang="en-US" altLang="ja-JP" dirty="0" smtClean="0"/>
            <a:t>Component</a:t>
          </a:r>
          <a:endParaRPr kumimoji="1" lang="ja-JP" altLang="en-US" dirty="0"/>
        </a:p>
      </dgm:t>
    </dgm:pt>
    <dgm:pt modelId="{BEB1B137-46BC-44A9-9158-B96E10BA6509}" type="parTrans" cxnId="{B3BB7C65-450D-4730-83A9-017D5F36071B}">
      <dgm:prSet/>
      <dgm:spPr/>
      <dgm:t>
        <a:bodyPr/>
        <a:lstStyle/>
        <a:p>
          <a:endParaRPr kumimoji="1" lang="ja-JP" altLang="en-US"/>
        </a:p>
      </dgm:t>
    </dgm:pt>
    <dgm:pt modelId="{04C06D99-0F9B-401C-926C-625E06285392}" type="sibTrans" cxnId="{B3BB7C65-450D-4730-83A9-017D5F36071B}">
      <dgm:prSet/>
      <dgm:spPr/>
      <dgm:t>
        <a:bodyPr/>
        <a:lstStyle/>
        <a:p>
          <a:endParaRPr kumimoji="1" lang="ja-JP" altLang="en-US"/>
        </a:p>
      </dgm:t>
    </dgm:pt>
    <dgm:pt modelId="{95945112-E2CC-49C8-B6F9-4E7C89616EBA}" type="pres">
      <dgm:prSet presAssocID="{61B7DFFB-AEEA-4222-8FBF-F64B0287AED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kumimoji="1" lang="ja-JP" altLang="en-US"/>
        </a:p>
      </dgm:t>
    </dgm:pt>
    <dgm:pt modelId="{4394FB11-6454-4ECE-808A-584D65CEB3FD}" type="pres">
      <dgm:prSet presAssocID="{14A7B6AD-13EA-43C3-A190-A4E09C30E8D3}" presName="vertOne" presStyleCnt="0"/>
      <dgm:spPr/>
    </dgm:pt>
    <dgm:pt modelId="{F2FA83EF-7F13-442A-971F-7CFBE967B086}" type="pres">
      <dgm:prSet presAssocID="{14A7B6AD-13EA-43C3-A190-A4E09C30E8D3}" presName="txOne" presStyleLbl="node0" presStyleIdx="0" presStyleCnt="1" custLinFactNeighborX="-11" custLinFactNeighborY="-460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C1161BB7-12F8-4FAD-A6F2-CA715ABB158D}" type="pres">
      <dgm:prSet presAssocID="{14A7B6AD-13EA-43C3-A190-A4E09C30E8D3}" presName="parTransOne" presStyleCnt="0"/>
      <dgm:spPr/>
    </dgm:pt>
    <dgm:pt modelId="{DC81E30A-B8CF-41D8-900D-AD99C1548A01}" type="pres">
      <dgm:prSet presAssocID="{14A7B6AD-13EA-43C3-A190-A4E09C30E8D3}" presName="horzOne" presStyleCnt="0"/>
      <dgm:spPr/>
    </dgm:pt>
    <dgm:pt modelId="{F8B6A65A-631E-4CBA-BBE6-87B94BFB707A}" type="pres">
      <dgm:prSet presAssocID="{F6EFA241-9D79-45B0-BE3F-D5F9815D4238}" presName="vertTwo" presStyleCnt="0"/>
      <dgm:spPr/>
    </dgm:pt>
    <dgm:pt modelId="{E3AEE0E1-75CC-4F8C-8923-69989A3857B3}" type="pres">
      <dgm:prSet presAssocID="{F6EFA241-9D79-45B0-BE3F-D5F9815D4238}" presName="txTwo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A53815A6-057A-4346-A751-FCCC7A2647D6}" type="pres">
      <dgm:prSet presAssocID="{F6EFA241-9D79-45B0-BE3F-D5F9815D4238}" presName="parTransTwo" presStyleCnt="0"/>
      <dgm:spPr/>
    </dgm:pt>
    <dgm:pt modelId="{A28ECC45-F288-476E-B75F-4497CC4AB783}" type="pres">
      <dgm:prSet presAssocID="{F6EFA241-9D79-45B0-BE3F-D5F9815D4238}" presName="horzTwo" presStyleCnt="0"/>
      <dgm:spPr/>
    </dgm:pt>
    <dgm:pt modelId="{42CF0E6C-A945-4648-9821-388C270921AA}" type="pres">
      <dgm:prSet presAssocID="{8B9DB478-177B-421A-8431-A3576A12D17F}" presName="vertThree" presStyleCnt="0"/>
      <dgm:spPr/>
    </dgm:pt>
    <dgm:pt modelId="{84EDBAAB-8E58-4C57-AE9E-349E2A097AD7}" type="pres">
      <dgm:prSet presAssocID="{8B9DB478-177B-421A-8431-A3576A12D17F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77F7A579-8783-4E55-9D82-388F19E26F57}" type="pres">
      <dgm:prSet presAssocID="{8B9DB478-177B-421A-8431-A3576A12D17F}" presName="parTransThree" presStyleCnt="0"/>
      <dgm:spPr/>
    </dgm:pt>
    <dgm:pt modelId="{92F37ADE-1ECC-4EA2-A51F-E0F4D31A4238}" type="pres">
      <dgm:prSet presAssocID="{8B9DB478-177B-421A-8431-A3576A12D17F}" presName="horzThree" presStyleCnt="0"/>
      <dgm:spPr/>
    </dgm:pt>
    <dgm:pt modelId="{A4FA9D6F-69C9-44AD-93AD-654D042274A5}" type="pres">
      <dgm:prSet presAssocID="{C6AA6A75-DFA5-47A2-8ADF-070DF8002DFC}" presName="vertFour" presStyleCnt="0">
        <dgm:presLayoutVars>
          <dgm:chPref val="3"/>
        </dgm:presLayoutVars>
      </dgm:prSet>
      <dgm:spPr/>
    </dgm:pt>
    <dgm:pt modelId="{F13F67F6-CA24-4AC5-8D26-776A554E3F30}" type="pres">
      <dgm:prSet presAssocID="{C6AA6A75-DFA5-47A2-8ADF-070DF8002DFC}" presName="txFour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489B2800-BDD6-48A2-BD04-A6D4D505B2A5}" type="pres">
      <dgm:prSet presAssocID="{C6AA6A75-DFA5-47A2-8ADF-070DF8002DFC}" presName="horzFour" presStyleCnt="0"/>
      <dgm:spPr/>
    </dgm:pt>
    <dgm:pt modelId="{0A0CEA56-69A8-4E3F-B35C-ED31D65FAAEF}" type="pres">
      <dgm:prSet presAssocID="{56A933F6-E9B1-4A64-BC87-F22AC9B6B796}" presName="sibSpaceThree" presStyleCnt="0"/>
      <dgm:spPr/>
    </dgm:pt>
    <dgm:pt modelId="{98F2E073-D84F-4D20-8186-6A97E6E87706}" type="pres">
      <dgm:prSet presAssocID="{F9DDC67A-09AE-4A44-97FC-88A9B2A87B4C}" presName="vertThree" presStyleCnt="0"/>
      <dgm:spPr/>
    </dgm:pt>
    <dgm:pt modelId="{A0BBE4DC-8984-4B81-8CA5-8A9B573E901F}" type="pres">
      <dgm:prSet presAssocID="{F9DDC67A-09AE-4A44-97FC-88A9B2A87B4C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EDD44D80-0747-4CFE-8FFE-8B266AF09AAC}" type="pres">
      <dgm:prSet presAssocID="{F9DDC67A-09AE-4A44-97FC-88A9B2A87B4C}" presName="parTransThree" presStyleCnt="0"/>
      <dgm:spPr/>
    </dgm:pt>
    <dgm:pt modelId="{D652BF1E-26C9-4043-8710-356A66272BB8}" type="pres">
      <dgm:prSet presAssocID="{F9DDC67A-09AE-4A44-97FC-88A9B2A87B4C}" presName="horzThree" presStyleCnt="0"/>
      <dgm:spPr/>
    </dgm:pt>
    <dgm:pt modelId="{93866588-5B2D-4DD4-A8E0-FEBAFA4A7812}" type="pres">
      <dgm:prSet presAssocID="{07EEE0A4-657D-4895-852C-40AE692F751A}" presName="vertFour" presStyleCnt="0">
        <dgm:presLayoutVars>
          <dgm:chPref val="3"/>
        </dgm:presLayoutVars>
      </dgm:prSet>
      <dgm:spPr/>
    </dgm:pt>
    <dgm:pt modelId="{AB15B217-947D-4B12-B25A-FC44AB794265}" type="pres">
      <dgm:prSet presAssocID="{07EEE0A4-657D-4895-852C-40AE692F751A}" presName="txFour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C8E6B148-B063-4BB4-AA8B-D331A090E357}" type="pres">
      <dgm:prSet presAssocID="{07EEE0A4-657D-4895-852C-40AE692F751A}" presName="horzFour" presStyleCnt="0"/>
      <dgm:spPr/>
    </dgm:pt>
    <dgm:pt modelId="{B8224B83-34E3-49B8-9B3C-86A33AAACE32}" type="pres">
      <dgm:prSet presAssocID="{C672C099-BB83-4FCB-A3CF-F9ED4D27CB3A}" presName="sibSpaceTwo" presStyleCnt="0"/>
      <dgm:spPr/>
    </dgm:pt>
    <dgm:pt modelId="{111AEFBA-F567-4B3E-BF5B-65478607029B}" type="pres">
      <dgm:prSet presAssocID="{EC8B361C-F898-4B5E-A279-A38FAF881464}" presName="vertTwo" presStyleCnt="0"/>
      <dgm:spPr/>
    </dgm:pt>
    <dgm:pt modelId="{B616C71D-7A94-4D27-B837-C08222D9B20F}" type="pres">
      <dgm:prSet presAssocID="{EC8B361C-F898-4B5E-A279-A38FAF881464}" presName="txTwo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9527543-B4A2-45E5-BCB6-AE3D09180B1D}" type="pres">
      <dgm:prSet presAssocID="{EC8B361C-F898-4B5E-A279-A38FAF881464}" presName="parTransTwo" presStyleCnt="0"/>
      <dgm:spPr/>
    </dgm:pt>
    <dgm:pt modelId="{8D9EC6E2-DEAC-4FC9-83F7-0CB5F4F3D3C6}" type="pres">
      <dgm:prSet presAssocID="{EC8B361C-F898-4B5E-A279-A38FAF881464}" presName="horzTwo" presStyleCnt="0"/>
      <dgm:spPr/>
    </dgm:pt>
    <dgm:pt modelId="{3BFF66D9-95A1-46BA-9F0C-17AFF41C0DAC}" type="pres">
      <dgm:prSet presAssocID="{3E80B9E2-4109-48CE-91C4-06822181215A}" presName="vertThree" presStyleCnt="0"/>
      <dgm:spPr/>
    </dgm:pt>
    <dgm:pt modelId="{4F0A2577-FFB3-492F-9196-C27DBE73E41A}" type="pres">
      <dgm:prSet presAssocID="{3E80B9E2-4109-48CE-91C4-06822181215A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6AF3BD8-D1DE-4D56-87B9-8ED3FFADB027}" type="pres">
      <dgm:prSet presAssocID="{3E80B9E2-4109-48CE-91C4-06822181215A}" presName="horzThree" presStyleCnt="0"/>
      <dgm:spPr/>
    </dgm:pt>
    <dgm:pt modelId="{F4EB68C9-DBBF-47C8-9970-DC21F012FB62}" type="pres">
      <dgm:prSet presAssocID="{04C06D99-0F9B-401C-926C-625E06285392}" presName="sibSpaceTwo" presStyleCnt="0"/>
      <dgm:spPr/>
    </dgm:pt>
    <dgm:pt modelId="{171544BF-6C45-4E08-AA92-926697235687}" type="pres">
      <dgm:prSet presAssocID="{C9E1916D-95BD-43FF-BA90-F22A7CB6DB83}" presName="vertTwo" presStyleCnt="0"/>
      <dgm:spPr/>
    </dgm:pt>
    <dgm:pt modelId="{CD6FAF47-1B5F-4146-9B0A-217009A52443}" type="pres">
      <dgm:prSet presAssocID="{C9E1916D-95BD-43FF-BA90-F22A7CB6DB83}" presName="txTwo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7803F966-D0CA-43D7-955D-D73BDF613E8C}" type="pres">
      <dgm:prSet presAssocID="{C9E1916D-95BD-43FF-BA90-F22A7CB6DB83}" presName="horzTwo" presStyleCnt="0"/>
      <dgm:spPr/>
    </dgm:pt>
    <dgm:pt modelId="{4A4F188C-9001-48D1-9A57-2D004820413C}" type="pres">
      <dgm:prSet presAssocID="{0B8A629D-0574-41E2-9991-9012B7ECEEA3}" presName="sibSpaceTwo" presStyleCnt="0"/>
      <dgm:spPr/>
    </dgm:pt>
    <dgm:pt modelId="{2F60CB50-BB30-496D-BF59-D42EA5AE65FD}" type="pres">
      <dgm:prSet presAssocID="{F9848F94-F7FB-48C4-84BE-9D4E83F919D1}" presName="vertTwo" presStyleCnt="0"/>
      <dgm:spPr/>
    </dgm:pt>
    <dgm:pt modelId="{7B44899D-290A-4A20-B605-AEEDE0EB011A}" type="pres">
      <dgm:prSet presAssocID="{F9848F94-F7FB-48C4-84BE-9D4E83F919D1}" presName="txTwo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F17B9200-B887-4296-B112-995BF20D506D}" type="pres">
      <dgm:prSet presAssocID="{F9848F94-F7FB-48C4-84BE-9D4E83F919D1}" presName="parTransTwo" presStyleCnt="0"/>
      <dgm:spPr/>
    </dgm:pt>
    <dgm:pt modelId="{473AECB4-C176-4B1A-9F8D-37A84C5EDD9E}" type="pres">
      <dgm:prSet presAssocID="{F9848F94-F7FB-48C4-84BE-9D4E83F919D1}" presName="horzTwo" presStyleCnt="0"/>
      <dgm:spPr/>
    </dgm:pt>
    <dgm:pt modelId="{AEBCC339-6133-4A32-A942-F17812D563FE}" type="pres">
      <dgm:prSet presAssocID="{DAC1D434-1E2E-4A5D-B252-F2C04A9E5354}" presName="vertThree" presStyleCnt="0"/>
      <dgm:spPr/>
    </dgm:pt>
    <dgm:pt modelId="{8D2ACBB9-6BEC-4CE0-8ACF-DDC9C789FA78}" type="pres">
      <dgm:prSet presAssocID="{DAC1D434-1E2E-4A5D-B252-F2C04A9E5354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7432331F-492D-4E01-BDB4-878CF0D096B6}" type="pres">
      <dgm:prSet presAssocID="{DAC1D434-1E2E-4A5D-B252-F2C04A9E5354}" presName="horzThree" presStyleCnt="0"/>
      <dgm:spPr/>
    </dgm:pt>
    <dgm:pt modelId="{F5D0F912-3328-40AB-935B-6614D42ABD51}" type="pres">
      <dgm:prSet presAssocID="{594304B5-BE19-4373-9FF5-B1520F01F1D5}" presName="sibSpaceThree" presStyleCnt="0"/>
      <dgm:spPr/>
    </dgm:pt>
    <dgm:pt modelId="{C29C625D-7FC3-4975-86A5-A6AE24D5D7F3}" type="pres">
      <dgm:prSet presAssocID="{E10970DC-002D-4F10-AC57-CCDC9529DB49}" presName="vertThree" presStyleCnt="0"/>
      <dgm:spPr/>
    </dgm:pt>
    <dgm:pt modelId="{D5DA1024-F043-4203-9CAC-94F4E6EB6CD5}" type="pres">
      <dgm:prSet presAssocID="{E10970DC-002D-4F10-AC57-CCDC9529DB49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2F2064F1-485C-4668-A923-CD63F6308C69}" type="pres">
      <dgm:prSet presAssocID="{E10970DC-002D-4F10-AC57-CCDC9529DB49}" presName="horzThree" presStyleCnt="0"/>
      <dgm:spPr/>
    </dgm:pt>
  </dgm:ptLst>
  <dgm:cxnLst>
    <dgm:cxn modelId="{9DD82ADC-0C26-4135-AC7A-9C6ADACC62BA}" srcId="{61B7DFFB-AEEA-4222-8FBF-F64B0287AEDC}" destId="{14A7B6AD-13EA-43C3-A190-A4E09C30E8D3}" srcOrd="0" destOrd="0" parTransId="{1E5515A5-097E-4C22-A2A1-96E798EAF5F4}" sibTransId="{E70FF4CF-80AE-4899-B64E-222424AFEB74}"/>
    <dgm:cxn modelId="{4A984C6D-8375-49A7-86A5-CC6475164423}" srcId="{F9848F94-F7FB-48C4-84BE-9D4E83F919D1}" destId="{DAC1D434-1E2E-4A5D-B252-F2C04A9E5354}" srcOrd="0" destOrd="0" parTransId="{E4790EE8-7226-4176-A1C7-9BBA76F51DB2}" sibTransId="{594304B5-BE19-4373-9FF5-B1520F01F1D5}"/>
    <dgm:cxn modelId="{31E50424-4AF0-4FF7-B879-15673274B08B}" type="presOf" srcId="{3E80B9E2-4109-48CE-91C4-06822181215A}" destId="{4F0A2577-FFB3-492F-9196-C27DBE73E41A}" srcOrd="0" destOrd="0" presId="urn:microsoft.com/office/officeart/2005/8/layout/hierarchy4"/>
    <dgm:cxn modelId="{EF59CB51-CD4F-464A-B322-66DBFAE32C84}" type="presOf" srcId="{C9E1916D-95BD-43FF-BA90-F22A7CB6DB83}" destId="{CD6FAF47-1B5F-4146-9B0A-217009A52443}" srcOrd="0" destOrd="0" presId="urn:microsoft.com/office/officeart/2005/8/layout/hierarchy4"/>
    <dgm:cxn modelId="{DAB37ECB-7C09-4D2F-BED9-8E80C5FBA56B}" srcId="{F6EFA241-9D79-45B0-BE3F-D5F9815D4238}" destId="{8B9DB478-177B-421A-8431-A3576A12D17F}" srcOrd="0" destOrd="0" parTransId="{82BC0EB1-71BE-476D-AB25-CC455801E81F}" sibTransId="{56A933F6-E9B1-4A64-BC87-F22AC9B6B796}"/>
    <dgm:cxn modelId="{FDAB4DF8-93AC-4C8E-B7B3-A6265C3209B8}" srcId="{14A7B6AD-13EA-43C3-A190-A4E09C30E8D3}" destId="{F9848F94-F7FB-48C4-84BE-9D4E83F919D1}" srcOrd="3" destOrd="0" parTransId="{A38FECDD-0F00-4DCA-B754-07CC2BFC1BFF}" sibTransId="{E9D9E403-612F-4322-9DE1-61ED6FA1390C}"/>
    <dgm:cxn modelId="{CDF2A1A0-D632-4903-A0DD-7BA3F62BDF13}" srcId="{F6EFA241-9D79-45B0-BE3F-D5F9815D4238}" destId="{F9DDC67A-09AE-4A44-97FC-88A9B2A87B4C}" srcOrd="1" destOrd="0" parTransId="{8556F129-F609-4104-8EBB-B3791BAB6AF4}" sibTransId="{610AF875-3116-4E7A-8DEF-6D5B2C7C0D11}"/>
    <dgm:cxn modelId="{00D84FB2-8801-494D-AA1D-1F3B32758B98}" type="presOf" srcId="{C6AA6A75-DFA5-47A2-8ADF-070DF8002DFC}" destId="{F13F67F6-CA24-4AC5-8D26-776A554E3F30}" srcOrd="0" destOrd="0" presId="urn:microsoft.com/office/officeart/2005/8/layout/hierarchy4"/>
    <dgm:cxn modelId="{4FB60034-2AF4-4214-A383-706A941489A4}" type="presOf" srcId="{EC8B361C-F898-4B5E-A279-A38FAF881464}" destId="{B616C71D-7A94-4D27-B837-C08222D9B20F}" srcOrd="0" destOrd="0" presId="urn:microsoft.com/office/officeart/2005/8/layout/hierarchy4"/>
    <dgm:cxn modelId="{27A7801D-5CC0-46FC-A7EA-C08B4CD68D13}" type="presOf" srcId="{F9848F94-F7FB-48C4-84BE-9D4E83F919D1}" destId="{7B44899D-290A-4A20-B605-AEEDE0EB011A}" srcOrd="0" destOrd="0" presId="urn:microsoft.com/office/officeart/2005/8/layout/hierarchy4"/>
    <dgm:cxn modelId="{D940B4F5-BF0F-45CD-AC05-DF93F9115DB8}" srcId="{EC8B361C-F898-4B5E-A279-A38FAF881464}" destId="{3E80B9E2-4109-48CE-91C4-06822181215A}" srcOrd="0" destOrd="0" parTransId="{DF8A4ABB-1E3E-44CA-A6FA-63DDEC3C1D36}" sibTransId="{FC198AFA-D6E3-4B08-BA5E-C851FEC3A297}"/>
    <dgm:cxn modelId="{CE3BE428-FD4A-4786-A82A-5F6C612D603E}" type="presOf" srcId="{14A7B6AD-13EA-43C3-A190-A4E09C30E8D3}" destId="{F2FA83EF-7F13-442A-971F-7CFBE967B086}" srcOrd="0" destOrd="0" presId="urn:microsoft.com/office/officeart/2005/8/layout/hierarchy4"/>
    <dgm:cxn modelId="{5A937176-71AC-46CF-B5CB-7079E652E224}" srcId="{F9DDC67A-09AE-4A44-97FC-88A9B2A87B4C}" destId="{07EEE0A4-657D-4895-852C-40AE692F751A}" srcOrd="0" destOrd="0" parTransId="{FCF7ABB1-8AAD-4D3F-A3BB-8A50C5292E95}" sibTransId="{AF1DFB85-3F77-4CD4-B302-B339E13771B6}"/>
    <dgm:cxn modelId="{7A2CBD8C-B8C1-4DDC-A5B5-230D665F23B9}" srcId="{14A7B6AD-13EA-43C3-A190-A4E09C30E8D3}" destId="{F6EFA241-9D79-45B0-BE3F-D5F9815D4238}" srcOrd="0" destOrd="0" parTransId="{3306B616-E6F1-4BFB-9B13-A4E6321562F9}" sibTransId="{C672C099-BB83-4FCB-A3CF-F9ED4D27CB3A}"/>
    <dgm:cxn modelId="{C750672F-6B58-4EA2-87C3-F01BBA76E76E}" srcId="{14A7B6AD-13EA-43C3-A190-A4E09C30E8D3}" destId="{C9E1916D-95BD-43FF-BA90-F22A7CB6DB83}" srcOrd="2" destOrd="0" parTransId="{A051B32B-8443-4EEB-8AA1-2D51025C031F}" sibTransId="{0B8A629D-0574-41E2-9991-9012B7ECEEA3}"/>
    <dgm:cxn modelId="{555B0762-08C9-41FE-82CB-8CEEB674F67D}" type="presOf" srcId="{61B7DFFB-AEEA-4222-8FBF-F64B0287AEDC}" destId="{95945112-E2CC-49C8-B6F9-4E7C89616EBA}" srcOrd="0" destOrd="0" presId="urn:microsoft.com/office/officeart/2005/8/layout/hierarchy4"/>
    <dgm:cxn modelId="{DBEA6EDA-80A3-4381-BC73-B57523DEBB01}" type="presOf" srcId="{E10970DC-002D-4F10-AC57-CCDC9529DB49}" destId="{D5DA1024-F043-4203-9CAC-94F4E6EB6CD5}" srcOrd="0" destOrd="0" presId="urn:microsoft.com/office/officeart/2005/8/layout/hierarchy4"/>
    <dgm:cxn modelId="{99E96F6F-BD9B-4BF1-B32B-72E2676FCD6E}" type="presOf" srcId="{F9DDC67A-09AE-4A44-97FC-88A9B2A87B4C}" destId="{A0BBE4DC-8984-4B81-8CA5-8A9B573E901F}" srcOrd="0" destOrd="0" presId="urn:microsoft.com/office/officeart/2005/8/layout/hierarchy4"/>
    <dgm:cxn modelId="{450EEBC2-5627-41E2-87FC-F329C17C312F}" type="presOf" srcId="{8B9DB478-177B-421A-8431-A3576A12D17F}" destId="{84EDBAAB-8E58-4C57-AE9E-349E2A097AD7}" srcOrd="0" destOrd="0" presId="urn:microsoft.com/office/officeart/2005/8/layout/hierarchy4"/>
    <dgm:cxn modelId="{9EA04CB7-78B1-4107-9A49-7239B37BC733}" type="presOf" srcId="{07EEE0A4-657D-4895-852C-40AE692F751A}" destId="{AB15B217-947D-4B12-B25A-FC44AB794265}" srcOrd="0" destOrd="0" presId="urn:microsoft.com/office/officeart/2005/8/layout/hierarchy4"/>
    <dgm:cxn modelId="{F4326C2D-124C-4BF0-89A2-170F8DD92D71}" type="presOf" srcId="{F6EFA241-9D79-45B0-BE3F-D5F9815D4238}" destId="{E3AEE0E1-75CC-4F8C-8923-69989A3857B3}" srcOrd="0" destOrd="0" presId="urn:microsoft.com/office/officeart/2005/8/layout/hierarchy4"/>
    <dgm:cxn modelId="{B4DB0139-B2F8-49A9-AA92-BF748E0287F7}" srcId="{F9848F94-F7FB-48C4-84BE-9D4E83F919D1}" destId="{E10970DC-002D-4F10-AC57-CCDC9529DB49}" srcOrd="1" destOrd="0" parTransId="{80E577B2-9601-460F-89FB-7B5648C60361}" sibTransId="{F6961C12-FEFE-4E19-9C32-CD810CCE9412}"/>
    <dgm:cxn modelId="{B3BB7C65-450D-4730-83A9-017D5F36071B}" srcId="{14A7B6AD-13EA-43C3-A190-A4E09C30E8D3}" destId="{EC8B361C-F898-4B5E-A279-A38FAF881464}" srcOrd="1" destOrd="0" parTransId="{BEB1B137-46BC-44A9-9158-B96E10BA6509}" sibTransId="{04C06D99-0F9B-401C-926C-625E06285392}"/>
    <dgm:cxn modelId="{0A205CBB-E2DE-43CE-AEB5-3EC7E05C6358}" type="presOf" srcId="{DAC1D434-1E2E-4A5D-B252-F2C04A9E5354}" destId="{8D2ACBB9-6BEC-4CE0-8ACF-DDC9C789FA78}" srcOrd="0" destOrd="0" presId="urn:microsoft.com/office/officeart/2005/8/layout/hierarchy4"/>
    <dgm:cxn modelId="{BEC5D50F-4F30-442E-BA9C-56F20C2C9E21}" srcId="{8B9DB478-177B-421A-8431-A3576A12D17F}" destId="{C6AA6A75-DFA5-47A2-8ADF-070DF8002DFC}" srcOrd="0" destOrd="0" parTransId="{DB3F0497-D1B1-4923-BD9D-FD05B75E0B17}" sibTransId="{734BF042-95C7-41D1-AB1A-346FCD40E69B}"/>
    <dgm:cxn modelId="{A7F6C715-E416-4B12-B260-90B91F9C6728}" type="presParOf" srcId="{95945112-E2CC-49C8-B6F9-4E7C89616EBA}" destId="{4394FB11-6454-4ECE-808A-584D65CEB3FD}" srcOrd="0" destOrd="0" presId="urn:microsoft.com/office/officeart/2005/8/layout/hierarchy4"/>
    <dgm:cxn modelId="{A5DB4306-8E1D-4C7B-ABE3-2BFC0902DAFA}" type="presParOf" srcId="{4394FB11-6454-4ECE-808A-584D65CEB3FD}" destId="{F2FA83EF-7F13-442A-971F-7CFBE967B086}" srcOrd="0" destOrd="0" presId="urn:microsoft.com/office/officeart/2005/8/layout/hierarchy4"/>
    <dgm:cxn modelId="{73F50517-93EB-4967-9585-A1271B4D2D48}" type="presParOf" srcId="{4394FB11-6454-4ECE-808A-584D65CEB3FD}" destId="{C1161BB7-12F8-4FAD-A6F2-CA715ABB158D}" srcOrd="1" destOrd="0" presId="urn:microsoft.com/office/officeart/2005/8/layout/hierarchy4"/>
    <dgm:cxn modelId="{650A839E-4DE8-4A0B-87B0-74C4914C3AC7}" type="presParOf" srcId="{4394FB11-6454-4ECE-808A-584D65CEB3FD}" destId="{DC81E30A-B8CF-41D8-900D-AD99C1548A01}" srcOrd="2" destOrd="0" presId="urn:microsoft.com/office/officeart/2005/8/layout/hierarchy4"/>
    <dgm:cxn modelId="{5B05A0B3-4DAA-4359-B9E2-A4F0707B717B}" type="presParOf" srcId="{DC81E30A-B8CF-41D8-900D-AD99C1548A01}" destId="{F8B6A65A-631E-4CBA-BBE6-87B94BFB707A}" srcOrd="0" destOrd="0" presId="urn:microsoft.com/office/officeart/2005/8/layout/hierarchy4"/>
    <dgm:cxn modelId="{EBD7848F-6638-406B-A9D3-DC28E9D0F1DE}" type="presParOf" srcId="{F8B6A65A-631E-4CBA-BBE6-87B94BFB707A}" destId="{E3AEE0E1-75CC-4F8C-8923-69989A3857B3}" srcOrd="0" destOrd="0" presId="urn:microsoft.com/office/officeart/2005/8/layout/hierarchy4"/>
    <dgm:cxn modelId="{A4761618-A897-46A4-8133-DC901134DC1A}" type="presParOf" srcId="{F8B6A65A-631E-4CBA-BBE6-87B94BFB707A}" destId="{A53815A6-057A-4346-A751-FCCC7A2647D6}" srcOrd="1" destOrd="0" presId="urn:microsoft.com/office/officeart/2005/8/layout/hierarchy4"/>
    <dgm:cxn modelId="{F4080AB9-8C4C-4CDE-8B97-4C93573F1F93}" type="presParOf" srcId="{F8B6A65A-631E-4CBA-BBE6-87B94BFB707A}" destId="{A28ECC45-F288-476E-B75F-4497CC4AB783}" srcOrd="2" destOrd="0" presId="urn:microsoft.com/office/officeart/2005/8/layout/hierarchy4"/>
    <dgm:cxn modelId="{3C93271E-04FC-4E15-8F03-004985548FEB}" type="presParOf" srcId="{A28ECC45-F288-476E-B75F-4497CC4AB783}" destId="{42CF0E6C-A945-4648-9821-388C270921AA}" srcOrd="0" destOrd="0" presId="urn:microsoft.com/office/officeart/2005/8/layout/hierarchy4"/>
    <dgm:cxn modelId="{2B7C5A09-9A68-4471-AA92-C2F30BACE9B5}" type="presParOf" srcId="{42CF0E6C-A945-4648-9821-388C270921AA}" destId="{84EDBAAB-8E58-4C57-AE9E-349E2A097AD7}" srcOrd="0" destOrd="0" presId="urn:microsoft.com/office/officeart/2005/8/layout/hierarchy4"/>
    <dgm:cxn modelId="{4B27BC0D-BD1F-4F61-B63E-984368DAEF4E}" type="presParOf" srcId="{42CF0E6C-A945-4648-9821-388C270921AA}" destId="{77F7A579-8783-4E55-9D82-388F19E26F57}" srcOrd="1" destOrd="0" presId="urn:microsoft.com/office/officeart/2005/8/layout/hierarchy4"/>
    <dgm:cxn modelId="{639C121F-1F6C-43FD-B70E-0D588406DF75}" type="presParOf" srcId="{42CF0E6C-A945-4648-9821-388C270921AA}" destId="{92F37ADE-1ECC-4EA2-A51F-E0F4D31A4238}" srcOrd="2" destOrd="0" presId="urn:microsoft.com/office/officeart/2005/8/layout/hierarchy4"/>
    <dgm:cxn modelId="{CAF3231B-17FB-4E84-B7B9-965F7C15052B}" type="presParOf" srcId="{92F37ADE-1ECC-4EA2-A51F-E0F4D31A4238}" destId="{A4FA9D6F-69C9-44AD-93AD-654D042274A5}" srcOrd="0" destOrd="0" presId="urn:microsoft.com/office/officeart/2005/8/layout/hierarchy4"/>
    <dgm:cxn modelId="{879F3772-E017-417F-A245-A01E38243B12}" type="presParOf" srcId="{A4FA9D6F-69C9-44AD-93AD-654D042274A5}" destId="{F13F67F6-CA24-4AC5-8D26-776A554E3F30}" srcOrd="0" destOrd="0" presId="urn:microsoft.com/office/officeart/2005/8/layout/hierarchy4"/>
    <dgm:cxn modelId="{660AFFBC-206B-4E22-B075-AAF81BEBA901}" type="presParOf" srcId="{A4FA9D6F-69C9-44AD-93AD-654D042274A5}" destId="{489B2800-BDD6-48A2-BD04-A6D4D505B2A5}" srcOrd="1" destOrd="0" presId="urn:microsoft.com/office/officeart/2005/8/layout/hierarchy4"/>
    <dgm:cxn modelId="{34E8C81E-5D8C-41C5-B9C1-D2882853F700}" type="presParOf" srcId="{A28ECC45-F288-476E-B75F-4497CC4AB783}" destId="{0A0CEA56-69A8-4E3F-B35C-ED31D65FAAEF}" srcOrd="1" destOrd="0" presId="urn:microsoft.com/office/officeart/2005/8/layout/hierarchy4"/>
    <dgm:cxn modelId="{03230F82-C13A-4081-8F6E-74606E83294B}" type="presParOf" srcId="{A28ECC45-F288-476E-B75F-4497CC4AB783}" destId="{98F2E073-D84F-4D20-8186-6A97E6E87706}" srcOrd="2" destOrd="0" presId="urn:microsoft.com/office/officeart/2005/8/layout/hierarchy4"/>
    <dgm:cxn modelId="{77A298DE-250B-4673-9D0A-1E18571B1C49}" type="presParOf" srcId="{98F2E073-D84F-4D20-8186-6A97E6E87706}" destId="{A0BBE4DC-8984-4B81-8CA5-8A9B573E901F}" srcOrd="0" destOrd="0" presId="urn:microsoft.com/office/officeart/2005/8/layout/hierarchy4"/>
    <dgm:cxn modelId="{8AB6A30B-7F31-4B2A-B5BE-FB5F555128AD}" type="presParOf" srcId="{98F2E073-D84F-4D20-8186-6A97E6E87706}" destId="{EDD44D80-0747-4CFE-8FFE-8B266AF09AAC}" srcOrd="1" destOrd="0" presId="urn:microsoft.com/office/officeart/2005/8/layout/hierarchy4"/>
    <dgm:cxn modelId="{B47AFA93-1CE2-41C5-B2D9-901A7BD9E3B2}" type="presParOf" srcId="{98F2E073-D84F-4D20-8186-6A97E6E87706}" destId="{D652BF1E-26C9-4043-8710-356A66272BB8}" srcOrd="2" destOrd="0" presId="urn:microsoft.com/office/officeart/2005/8/layout/hierarchy4"/>
    <dgm:cxn modelId="{17AD81EA-9C40-41CC-903F-44E91FD17635}" type="presParOf" srcId="{D652BF1E-26C9-4043-8710-356A66272BB8}" destId="{93866588-5B2D-4DD4-A8E0-FEBAFA4A7812}" srcOrd="0" destOrd="0" presId="urn:microsoft.com/office/officeart/2005/8/layout/hierarchy4"/>
    <dgm:cxn modelId="{1C8E2FB5-0452-4FE8-ADF7-B7468F22F129}" type="presParOf" srcId="{93866588-5B2D-4DD4-A8E0-FEBAFA4A7812}" destId="{AB15B217-947D-4B12-B25A-FC44AB794265}" srcOrd="0" destOrd="0" presId="urn:microsoft.com/office/officeart/2005/8/layout/hierarchy4"/>
    <dgm:cxn modelId="{86DB6079-9121-4DEF-AC53-BA8D0842DD6F}" type="presParOf" srcId="{93866588-5B2D-4DD4-A8E0-FEBAFA4A7812}" destId="{C8E6B148-B063-4BB4-AA8B-D331A090E357}" srcOrd="1" destOrd="0" presId="urn:microsoft.com/office/officeart/2005/8/layout/hierarchy4"/>
    <dgm:cxn modelId="{97057CE9-1205-4EA2-B840-BBEC5C5CCC43}" type="presParOf" srcId="{DC81E30A-B8CF-41D8-900D-AD99C1548A01}" destId="{B8224B83-34E3-49B8-9B3C-86A33AAACE32}" srcOrd="1" destOrd="0" presId="urn:microsoft.com/office/officeart/2005/8/layout/hierarchy4"/>
    <dgm:cxn modelId="{7659B16C-59BA-4B4B-8CF4-A39C7E757982}" type="presParOf" srcId="{DC81E30A-B8CF-41D8-900D-AD99C1548A01}" destId="{111AEFBA-F567-4B3E-BF5B-65478607029B}" srcOrd="2" destOrd="0" presId="urn:microsoft.com/office/officeart/2005/8/layout/hierarchy4"/>
    <dgm:cxn modelId="{25234D43-3133-4615-BD00-29A294B35929}" type="presParOf" srcId="{111AEFBA-F567-4B3E-BF5B-65478607029B}" destId="{B616C71D-7A94-4D27-B837-C08222D9B20F}" srcOrd="0" destOrd="0" presId="urn:microsoft.com/office/officeart/2005/8/layout/hierarchy4"/>
    <dgm:cxn modelId="{9CF47796-1288-401B-B542-A91F49033FDF}" type="presParOf" srcId="{111AEFBA-F567-4B3E-BF5B-65478607029B}" destId="{D9527543-B4A2-45E5-BCB6-AE3D09180B1D}" srcOrd="1" destOrd="0" presId="urn:microsoft.com/office/officeart/2005/8/layout/hierarchy4"/>
    <dgm:cxn modelId="{7E2098B1-AF7F-4ACC-9597-409D348C07CB}" type="presParOf" srcId="{111AEFBA-F567-4B3E-BF5B-65478607029B}" destId="{8D9EC6E2-DEAC-4FC9-83F7-0CB5F4F3D3C6}" srcOrd="2" destOrd="0" presId="urn:microsoft.com/office/officeart/2005/8/layout/hierarchy4"/>
    <dgm:cxn modelId="{4D9E3C21-1066-483E-B864-E44ED51416D0}" type="presParOf" srcId="{8D9EC6E2-DEAC-4FC9-83F7-0CB5F4F3D3C6}" destId="{3BFF66D9-95A1-46BA-9F0C-17AFF41C0DAC}" srcOrd="0" destOrd="0" presId="urn:microsoft.com/office/officeart/2005/8/layout/hierarchy4"/>
    <dgm:cxn modelId="{3ED73B23-47D7-4F5F-B872-D820A9075AAD}" type="presParOf" srcId="{3BFF66D9-95A1-46BA-9F0C-17AFF41C0DAC}" destId="{4F0A2577-FFB3-492F-9196-C27DBE73E41A}" srcOrd="0" destOrd="0" presId="urn:microsoft.com/office/officeart/2005/8/layout/hierarchy4"/>
    <dgm:cxn modelId="{19CFFB09-7253-4748-960A-E4E33A9FB9FE}" type="presParOf" srcId="{3BFF66D9-95A1-46BA-9F0C-17AFF41C0DAC}" destId="{D6AF3BD8-D1DE-4D56-87B9-8ED3FFADB027}" srcOrd="1" destOrd="0" presId="urn:microsoft.com/office/officeart/2005/8/layout/hierarchy4"/>
    <dgm:cxn modelId="{76B23BB1-4038-4D8B-AC64-A037D23B2003}" type="presParOf" srcId="{DC81E30A-B8CF-41D8-900D-AD99C1548A01}" destId="{F4EB68C9-DBBF-47C8-9970-DC21F012FB62}" srcOrd="3" destOrd="0" presId="urn:microsoft.com/office/officeart/2005/8/layout/hierarchy4"/>
    <dgm:cxn modelId="{50568E6A-D873-4242-8E8D-673F2381AA52}" type="presParOf" srcId="{DC81E30A-B8CF-41D8-900D-AD99C1548A01}" destId="{171544BF-6C45-4E08-AA92-926697235687}" srcOrd="4" destOrd="0" presId="urn:microsoft.com/office/officeart/2005/8/layout/hierarchy4"/>
    <dgm:cxn modelId="{2398F396-FB40-4064-895A-61353567BFD3}" type="presParOf" srcId="{171544BF-6C45-4E08-AA92-926697235687}" destId="{CD6FAF47-1B5F-4146-9B0A-217009A52443}" srcOrd="0" destOrd="0" presId="urn:microsoft.com/office/officeart/2005/8/layout/hierarchy4"/>
    <dgm:cxn modelId="{CDF46FB9-1B79-4F00-97F6-D0D138B3CBC6}" type="presParOf" srcId="{171544BF-6C45-4E08-AA92-926697235687}" destId="{7803F966-D0CA-43D7-955D-D73BDF613E8C}" srcOrd="1" destOrd="0" presId="urn:microsoft.com/office/officeart/2005/8/layout/hierarchy4"/>
    <dgm:cxn modelId="{94CC7034-B03E-43F0-B6EE-219E939E480C}" type="presParOf" srcId="{DC81E30A-B8CF-41D8-900D-AD99C1548A01}" destId="{4A4F188C-9001-48D1-9A57-2D004820413C}" srcOrd="5" destOrd="0" presId="urn:microsoft.com/office/officeart/2005/8/layout/hierarchy4"/>
    <dgm:cxn modelId="{0A86DC02-BDCC-4B64-8848-268DE3CB27E4}" type="presParOf" srcId="{DC81E30A-B8CF-41D8-900D-AD99C1548A01}" destId="{2F60CB50-BB30-496D-BF59-D42EA5AE65FD}" srcOrd="6" destOrd="0" presId="urn:microsoft.com/office/officeart/2005/8/layout/hierarchy4"/>
    <dgm:cxn modelId="{80CA90C0-72BC-444D-A118-671ECB7C0BA4}" type="presParOf" srcId="{2F60CB50-BB30-496D-BF59-D42EA5AE65FD}" destId="{7B44899D-290A-4A20-B605-AEEDE0EB011A}" srcOrd="0" destOrd="0" presId="urn:microsoft.com/office/officeart/2005/8/layout/hierarchy4"/>
    <dgm:cxn modelId="{09F84308-AEC2-40C7-A6D5-CB854B6E603D}" type="presParOf" srcId="{2F60CB50-BB30-496D-BF59-D42EA5AE65FD}" destId="{F17B9200-B887-4296-B112-995BF20D506D}" srcOrd="1" destOrd="0" presId="urn:microsoft.com/office/officeart/2005/8/layout/hierarchy4"/>
    <dgm:cxn modelId="{68EE1440-AEAD-4DB5-8DFB-2B53A7A4B5A1}" type="presParOf" srcId="{2F60CB50-BB30-496D-BF59-D42EA5AE65FD}" destId="{473AECB4-C176-4B1A-9F8D-37A84C5EDD9E}" srcOrd="2" destOrd="0" presId="urn:microsoft.com/office/officeart/2005/8/layout/hierarchy4"/>
    <dgm:cxn modelId="{66A059B0-562E-45BF-A35F-C9D06538CBC7}" type="presParOf" srcId="{473AECB4-C176-4B1A-9F8D-37A84C5EDD9E}" destId="{AEBCC339-6133-4A32-A942-F17812D563FE}" srcOrd="0" destOrd="0" presId="urn:microsoft.com/office/officeart/2005/8/layout/hierarchy4"/>
    <dgm:cxn modelId="{D1671BA4-0935-465E-97FF-D19C94950D32}" type="presParOf" srcId="{AEBCC339-6133-4A32-A942-F17812D563FE}" destId="{8D2ACBB9-6BEC-4CE0-8ACF-DDC9C789FA78}" srcOrd="0" destOrd="0" presId="urn:microsoft.com/office/officeart/2005/8/layout/hierarchy4"/>
    <dgm:cxn modelId="{0CB286E4-F777-4F8A-A0D5-2DAA62EFFEE5}" type="presParOf" srcId="{AEBCC339-6133-4A32-A942-F17812D563FE}" destId="{7432331F-492D-4E01-BDB4-878CF0D096B6}" srcOrd="1" destOrd="0" presId="urn:microsoft.com/office/officeart/2005/8/layout/hierarchy4"/>
    <dgm:cxn modelId="{26249465-E3DA-4AD6-A33C-AAC640F3E0DF}" type="presParOf" srcId="{473AECB4-C176-4B1A-9F8D-37A84C5EDD9E}" destId="{F5D0F912-3328-40AB-935B-6614D42ABD51}" srcOrd="1" destOrd="0" presId="urn:microsoft.com/office/officeart/2005/8/layout/hierarchy4"/>
    <dgm:cxn modelId="{C5A0922F-8A84-4C6A-BAB8-F9DDB24E2563}" type="presParOf" srcId="{473AECB4-C176-4B1A-9F8D-37A84C5EDD9E}" destId="{C29C625D-7FC3-4975-86A5-A6AE24D5D7F3}" srcOrd="2" destOrd="0" presId="urn:microsoft.com/office/officeart/2005/8/layout/hierarchy4"/>
    <dgm:cxn modelId="{9724C44B-CEF5-48CD-AD6B-81E812E20BBB}" type="presParOf" srcId="{C29C625D-7FC3-4975-86A5-A6AE24D5D7F3}" destId="{D5DA1024-F043-4203-9CAC-94F4E6EB6CD5}" srcOrd="0" destOrd="0" presId="urn:microsoft.com/office/officeart/2005/8/layout/hierarchy4"/>
    <dgm:cxn modelId="{E9F42D5D-7C7F-4138-8F18-126A32106AB2}" type="presParOf" srcId="{C29C625D-7FC3-4975-86A5-A6AE24D5D7F3}" destId="{2F2064F1-485C-4668-A923-CD63F6308C6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724F00-75CD-4E72-9EA1-78DCAC6B486F}" type="doc">
      <dgm:prSet loTypeId="urn:microsoft.com/office/officeart/2005/8/layout/process1" loCatId="process" qsTypeId="urn:microsoft.com/office/officeart/2005/8/quickstyle/simple4" qsCatId="simple" csTypeId="urn:microsoft.com/office/officeart/2005/8/colors/colorful1" csCatId="colorful" phldr="1"/>
      <dgm:spPr/>
    </dgm:pt>
    <dgm:pt modelId="{486DAF9F-F8AE-441B-8D9D-0476AE524785}">
      <dgm:prSet phldrT="[テキスト]"/>
      <dgm:spPr/>
      <dgm:t>
        <a:bodyPr/>
        <a:lstStyle/>
        <a:p>
          <a:r>
            <a:rPr kumimoji="1" lang="en-US" altLang="ja-JP" dirty="0" smtClean="0"/>
            <a:t>Sentence</a:t>
          </a:r>
        </a:p>
        <a:p>
          <a:r>
            <a:rPr kumimoji="1" lang="en-US" altLang="ja-JP" dirty="0" smtClean="0"/>
            <a:t>Detector</a:t>
          </a:r>
          <a:endParaRPr kumimoji="1" lang="ja-JP" altLang="en-US" dirty="0"/>
        </a:p>
      </dgm:t>
    </dgm:pt>
    <dgm:pt modelId="{9C90A763-2E96-473B-982D-0524CA324D70}" type="parTrans" cxnId="{24F9CE75-8C0D-4AAD-9A67-E0DE2C18EAC8}">
      <dgm:prSet/>
      <dgm:spPr/>
      <dgm:t>
        <a:bodyPr/>
        <a:lstStyle/>
        <a:p>
          <a:endParaRPr kumimoji="1" lang="ja-JP" altLang="en-US"/>
        </a:p>
      </dgm:t>
    </dgm:pt>
    <dgm:pt modelId="{8D09C075-0368-4422-9FC4-75AB077FF5F1}" type="sibTrans" cxnId="{24F9CE75-8C0D-4AAD-9A67-E0DE2C18EAC8}">
      <dgm:prSet/>
      <dgm:spPr/>
      <dgm:t>
        <a:bodyPr/>
        <a:lstStyle/>
        <a:p>
          <a:endParaRPr kumimoji="1" lang="ja-JP" altLang="en-US"/>
        </a:p>
      </dgm:t>
    </dgm:pt>
    <dgm:pt modelId="{F02BB39F-4BB4-47F8-A03F-179CD6B87F4F}">
      <dgm:prSet phldrT="[テキスト]"/>
      <dgm:spPr/>
      <dgm:t>
        <a:bodyPr/>
        <a:lstStyle/>
        <a:p>
          <a:r>
            <a:rPr kumimoji="1" lang="en-US" altLang="ja-JP" dirty="0" smtClean="0"/>
            <a:t>POS Tagger</a:t>
          </a:r>
          <a:endParaRPr kumimoji="1" lang="ja-JP" altLang="en-US" dirty="0"/>
        </a:p>
      </dgm:t>
    </dgm:pt>
    <dgm:pt modelId="{9D3E3A14-EFFF-4AA5-8AF5-00E25ED5DDA1}" type="parTrans" cxnId="{245E732C-2F4E-4EEC-9C92-9599D48065F0}">
      <dgm:prSet/>
      <dgm:spPr/>
      <dgm:t>
        <a:bodyPr/>
        <a:lstStyle/>
        <a:p>
          <a:endParaRPr kumimoji="1" lang="ja-JP" altLang="en-US"/>
        </a:p>
      </dgm:t>
    </dgm:pt>
    <dgm:pt modelId="{BBC3CCEE-EE5C-45C3-8194-9BC54211DDF1}" type="sibTrans" cxnId="{245E732C-2F4E-4EEC-9C92-9599D48065F0}">
      <dgm:prSet/>
      <dgm:spPr/>
      <dgm:t>
        <a:bodyPr/>
        <a:lstStyle/>
        <a:p>
          <a:endParaRPr kumimoji="1" lang="ja-JP" altLang="en-US"/>
        </a:p>
      </dgm:t>
    </dgm:pt>
    <dgm:pt modelId="{A70E4FF6-9000-49C9-BABF-5096E5D10E74}">
      <dgm:prSet phldrT="[テキスト]"/>
      <dgm:spPr/>
      <dgm:t>
        <a:bodyPr/>
        <a:lstStyle/>
        <a:p>
          <a:r>
            <a:rPr kumimoji="1" lang="en-US" altLang="ja-JP" dirty="0" smtClean="0"/>
            <a:t>Named Entity Recognizer</a:t>
          </a:r>
          <a:endParaRPr kumimoji="1" lang="ja-JP" altLang="en-US" dirty="0"/>
        </a:p>
      </dgm:t>
    </dgm:pt>
    <dgm:pt modelId="{D9B316D8-77C2-4259-B1C6-6F476B9B585D}" type="parTrans" cxnId="{599DF1E2-1D3C-4769-9111-1FD97FEC81DC}">
      <dgm:prSet/>
      <dgm:spPr/>
      <dgm:t>
        <a:bodyPr/>
        <a:lstStyle/>
        <a:p>
          <a:endParaRPr kumimoji="1" lang="ja-JP" altLang="en-US"/>
        </a:p>
      </dgm:t>
    </dgm:pt>
    <dgm:pt modelId="{A7507E75-10A8-4FB9-9FC7-FDE1D6174EE2}" type="sibTrans" cxnId="{599DF1E2-1D3C-4769-9111-1FD97FEC81DC}">
      <dgm:prSet/>
      <dgm:spPr/>
      <dgm:t>
        <a:bodyPr/>
        <a:lstStyle/>
        <a:p>
          <a:endParaRPr kumimoji="1" lang="ja-JP" altLang="en-US"/>
        </a:p>
      </dgm:t>
    </dgm:pt>
    <dgm:pt modelId="{29E0FB3B-9DE3-408D-9364-6FB59A59D0C8}">
      <dgm:prSet phldrT="[テキスト]"/>
      <dgm:spPr/>
      <dgm:t>
        <a:bodyPr/>
        <a:lstStyle/>
        <a:p>
          <a:r>
            <a:rPr kumimoji="1" lang="en-US" altLang="ja-JP" dirty="0" err="1" smtClean="0"/>
            <a:t>Tokenizer</a:t>
          </a:r>
          <a:endParaRPr kumimoji="1" lang="ja-JP" altLang="en-US" dirty="0"/>
        </a:p>
      </dgm:t>
    </dgm:pt>
    <dgm:pt modelId="{D86C02B5-B6E1-40F6-9B95-D57B21CFA789}" type="parTrans" cxnId="{3147BFA9-A82F-49B0-B31D-7298B996528D}">
      <dgm:prSet/>
      <dgm:spPr/>
      <dgm:t>
        <a:bodyPr/>
        <a:lstStyle/>
        <a:p>
          <a:endParaRPr kumimoji="1" lang="ja-JP" altLang="en-US"/>
        </a:p>
      </dgm:t>
    </dgm:pt>
    <dgm:pt modelId="{ECA914CE-89C7-445D-B8E6-5C168580427E}" type="sibTrans" cxnId="{3147BFA9-A82F-49B0-B31D-7298B996528D}">
      <dgm:prSet/>
      <dgm:spPr/>
      <dgm:t>
        <a:bodyPr/>
        <a:lstStyle/>
        <a:p>
          <a:endParaRPr kumimoji="1" lang="ja-JP" altLang="en-US"/>
        </a:p>
      </dgm:t>
    </dgm:pt>
    <dgm:pt modelId="{3A04BDD7-DF7D-465F-9340-18508C7B7D6D}" type="pres">
      <dgm:prSet presAssocID="{BF724F00-75CD-4E72-9EA1-78DCAC6B486F}" presName="Name0" presStyleCnt="0">
        <dgm:presLayoutVars>
          <dgm:dir/>
          <dgm:resizeHandles val="exact"/>
        </dgm:presLayoutVars>
      </dgm:prSet>
      <dgm:spPr/>
    </dgm:pt>
    <dgm:pt modelId="{82272BE6-7338-40DC-AA00-07C8AAD0092F}" type="pres">
      <dgm:prSet presAssocID="{486DAF9F-F8AE-441B-8D9D-0476AE524785}" presName="node" presStyleLbl="node1" presStyleIdx="0" presStyleCnt="4" custLinFactNeighborX="10379" custLinFactNeighborY="-2788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39156448-D83D-4E21-928E-B84962EE156C}" type="pres">
      <dgm:prSet presAssocID="{8D09C075-0368-4422-9FC4-75AB077FF5F1}" presName="sibTrans" presStyleLbl="sibTrans2D1" presStyleIdx="0" presStyleCnt="3"/>
      <dgm:spPr/>
      <dgm:t>
        <a:bodyPr/>
        <a:lstStyle/>
        <a:p>
          <a:endParaRPr kumimoji="1" lang="ja-JP" altLang="en-US"/>
        </a:p>
      </dgm:t>
    </dgm:pt>
    <dgm:pt modelId="{97FFB0DA-621B-4399-AADF-F7CCD1E10F19}" type="pres">
      <dgm:prSet presAssocID="{8D09C075-0368-4422-9FC4-75AB077FF5F1}" presName="connectorText" presStyleLbl="sibTrans2D1" presStyleIdx="0" presStyleCnt="3"/>
      <dgm:spPr/>
      <dgm:t>
        <a:bodyPr/>
        <a:lstStyle/>
        <a:p>
          <a:endParaRPr kumimoji="1" lang="ja-JP" altLang="en-US"/>
        </a:p>
      </dgm:t>
    </dgm:pt>
    <dgm:pt modelId="{0BA2F79B-99D4-472B-8961-A772ACB4F985}" type="pres">
      <dgm:prSet presAssocID="{29E0FB3B-9DE3-408D-9364-6FB59A59D0C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1627BEAF-1D7C-4F61-B086-E87527A63D3D}" type="pres">
      <dgm:prSet presAssocID="{ECA914CE-89C7-445D-B8E6-5C168580427E}" presName="sibTrans" presStyleLbl="sibTrans2D1" presStyleIdx="1" presStyleCnt="3"/>
      <dgm:spPr/>
      <dgm:t>
        <a:bodyPr/>
        <a:lstStyle/>
        <a:p>
          <a:endParaRPr lang="en-US"/>
        </a:p>
      </dgm:t>
    </dgm:pt>
    <dgm:pt modelId="{4A2924C3-F2DA-43EB-8E34-0225B390BA9B}" type="pres">
      <dgm:prSet presAssocID="{ECA914CE-89C7-445D-B8E6-5C168580427E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E6D856EC-417C-43F0-8617-254D8CE221C0}" type="pres">
      <dgm:prSet presAssocID="{F02BB39F-4BB4-47F8-A03F-179CD6B87F4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9484A34B-E2B2-4DC9-9D79-38686BFF443D}" type="pres">
      <dgm:prSet presAssocID="{BBC3CCEE-EE5C-45C3-8194-9BC54211DDF1}" presName="sibTrans" presStyleLbl="sibTrans2D1" presStyleIdx="2" presStyleCnt="3"/>
      <dgm:spPr/>
      <dgm:t>
        <a:bodyPr/>
        <a:lstStyle/>
        <a:p>
          <a:endParaRPr kumimoji="1" lang="ja-JP" altLang="en-US"/>
        </a:p>
      </dgm:t>
    </dgm:pt>
    <dgm:pt modelId="{30347E6E-41E6-4A2F-956A-7E4A0725632F}" type="pres">
      <dgm:prSet presAssocID="{BBC3CCEE-EE5C-45C3-8194-9BC54211DDF1}" presName="connectorText" presStyleLbl="sibTrans2D1" presStyleIdx="2" presStyleCnt="3"/>
      <dgm:spPr/>
      <dgm:t>
        <a:bodyPr/>
        <a:lstStyle/>
        <a:p>
          <a:endParaRPr kumimoji="1" lang="ja-JP" altLang="en-US"/>
        </a:p>
      </dgm:t>
    </dgm:pt>
    <dgm:pt modelId="{D2B4C850-6A22-41DC-89E4-AADBDA65AD2E}" type="pres">
      <dgm:prSet presAssocID="{A70E4FF6-9000-49C9-BABF-5096E5D10E7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F091C42D-F467-4F55-B613-AE3E065D7E1E}" type="presOf" srcId="{ECA914CE-89C7-445D-B8E6-5C168580427E}" destId="{1627BEAF-1D7C-4F61-B086-E87527A63D3D}" srcOrd="0" destOrd="0" presId="urn:microsoft.com/office/officeart/2005/8/layout/process1"/>
    <dgm:cxn modelId="{5AECD5EE-93E3-47E8-9265-B964062F414F}" type="presOf" srcId="{486DAF9F-F8AE-441B-8D9D-0476AE524785}" destId="{82272BE6-7338-40DC-AA00-07C8AAD0092F}" srcOrd="0" destOrd="0" presId="urn:microsoft.com/office/officeart/2005/8/layout/process1"/>
    <dgm:cxn modelId="{AE23BF62-4599-43D6-934F-C31D8A8B71F2}" type="presOf" srcId="{BBC3CCEE-EE5C-45C3-8194-9BC54211DDF1}" destId="{9484A34B-E2B2-4DC9-9D79-38686BFF443D}" srcOrd="0" destOrd="0" presId="urn:microsoft.com/office/officeart/2005/8/layout/process1"/>
    <dgm:cxn modelId="{599DF1E2-1D3C-4769-9111-1FD97FEC81DC}" srcId="{BF724F00-75CD-4E72-9EA1-78DCAC6B486F}" destId="{A70E4FF6-9000-49C9-BABF-5096E5D10E74}" srcOrd="3" destOrd="0" parTransId="{D9B316D8-77C2-4259-B1C6-6F476B9B585D}" sibTransId="{A7507E75-10A8-4FB9-9FC7-FDE1D6174EE2}"/>
    <dgm:cxn modelId="{927A0A85-3134-4566-85B0-0AAC3C0A5569}" type="presOf" srcId="{8D09C075-0368-4422-9FC4-75AB077FF5F1}" destId="{39156448-D83D-4E21-928E-B84962EE156C}" srcOrd="0" destOrd="0" presId="urn:microsoft.com/office/officeart/2005/8/layout/process1"/>
    <dgm:cxn modelId="{EE31083D-9C52-4D25-B5EF-2A4A03ECCED4}" type="presOf" srcId="{8D09C075-0368-4422-9FC4-75AB077FF5F1}" destId="{97FFB0DA-621B-4399-AADF-F7CCD1E10F19}" srcOrd="1" destOrd="0" presId="urn:microsoft.com/office/officeart/2005/8/layout/process1"/>
    <dgm:cxn modelId="{A26EAC56-280A-436E-BC9A-E5C935A0B16F}" type="presOf" srcId="{A70E4FF6-9000-49C9-BABF-5096E5D10E74}" destId="{D2B4C850-6A22-41DC-89E4-AADBDA65AD2E}" srcOrd="0" destOrd="0" presId="urn:microsoft.com/office/officeart/2005/8/layout/process1"/>
    <dgm:cxn modelId="{D7A0A572-F8F9-4813-82ED-A41CD368A8EF}" type="presOf" srcId="{ECA914CE-89C7-445D-B8E6-5C168580427E}" destId="{4A2924C3-F2DA-43EB-8E34-0225B390BA9B}" srcOrd="1" destOrd="0" presId="urn:microsoft.com/office/officeart/2005/8/layout/process1"/>
    <dgm:cxn modelId="{C55877A8-E8C0-4A93-A6BE-B8230C62AC27}" type="presOf" srcId="{BBC3CCEE-EE5C-45C3-8194-9BC54211DDF1}" destId="{30347E6E-41E6-4A2F-956A-7E4A0725632F}" srcOrd="1" destOrd="0" presId="urn:microsoft.com/office/officeart/2005/8/layout/process1"/>
    <dgm:cxn modelId="{3147BFA9-A82F-49B0-B31D-7298B996528D}" srcId="{BF724F00-75CD-4E72-9EA1-78DCAC6B486F}" destId="{29E0FB3B-9DE3-408D-9364-6FB59A59D0C8}" srcOrd="1" destOrd="0" parTransId="{D86C02B5-B6E1-40F6-9B95-D57B21CFA789}" sibTransId="{ECA914CE-89C7-445D-B8E6-5C168580427E}"/>
    <dgm:cxn modelId="{24F9CE75-8C0D-4AAD-9A67-E0DE2C18EAC8}" srcId="{BF724F00-75CD-4E72-9EA1-78DCAC6B486F}" destId="{486DAF9F-F8AE-441B-8D9D-0476AE524785}" srcOrd="0" destOrd="0" parTransId="{9C90A763-2E96-473B-982D-0524CA324D70}" sibTransId="{8D09C075-0368-4422-9FC4-75AB077FF5F1}"/>
    <dgm:cxn modelId="{AE39CF30-5D73-4398-8AD8-6D02D37A6097}" type="presOf" srcId="{29E0FB3B-9DE3-408D-9364-6FB59A59D0C8}" destId="{0BA2F79B-99D4-472B-8961-A772ACB4F985}" srcOrd="0" destOrd="0" presId="urn:microsoft.com/office/officeart/2005/8/layout/process1"/>
    <dgm:cxn modelId="{155792B7-F6DC-4D82-96CF-3D0B2F26FE75}" type="presOf" srcId="{F02BB39F-4BB4-47F8-A03F-179CD6B87F4F}" destId="{E6D856EC-417C-43F0-8617-254D8CE221C0}" srcOrd="0" destOrd="0" presId="urn:microsoft.com/office/officeart/2005/8/layout/process1"/>
    <dgm:cxn modelId="{B213C60D-DDF7-406F-8805-B18FFAAC21DF}" type="presOf" srcId="{BF724F00-75CD-4E72-9EA1-78DCAC6B486F}" destId="{3A04BDD7-DF7D-465F-9340-18508C7B7D6D}" srcOrd="0" destOrd="0" presId="urn:microsoft.com/office/officeart/2005/8/layout/process1"/>
    <dgm:cxn modelId="{245E732C-2F4E-4EEC-9C92-9599D48065F0}" srcId="{BF724F00-75CD-4E72-9EA1-78DCAC6B486F}" destId="{F02BB39F-4BB4-47F8-A03F-179CD6B87F4F}" srcOrd="2" destOrd="0" parTransId="{9D3E3A14-EFFF-4AA5-8AF5-00E25ED5DDA1}" sibTransId="{BBC3CCEE-EE5C-45C3-8194-9BC54211DDF1}"/>
    <dgm:cxn modelId="{95843FF5-9FBE-4140-992A-5C24AF22289E}" type="presParOf" srcId="{3A04BDD7-DF7D-465F-9340-18508C7B7D6D}" destId="{82272BE6-7338-40DC-AA00-07C8AAD0092F}" srcOrd="0" destOrd="0" presId="urn:microsoft.com/office/officeart/2005/8/layout/process1"/>
    <dgm:cxn modelId="{61DD05F5-1355-4361-B996-6CA42571ACCF}" type="presParOf" srcId="{3A04BDD7-DF7D-465F-9340-18508C7B7D6D}" destId="{39156448-D83D-4E21-928E-B84962EE156C}" srcOrd="1" destOrd="0" presId="urn:microsoft.com/office/officeart/2005/8/layout/process1"/>
    <dgm:cxn modelId="{AC4DE3B2-5BFC-4882-B1C8-4B51931FD94D}" type="presParOf" srcId="{39156448-D83D-4E21-928E-B84962EE156C}" destId="{97FFB0DA-621B-4399-AADF-F7CCD1E10F19}" srcOrd="0" destOrd="0" presId="urn:microsoft.com/office/officeart/2005/8/layout/process1"/>
    <dgm:cxn modelId="{EEFABE16-81E8-40B8-BF39-F83E3B4F0A21}" type="presParOf" srcId="{3A04BDD7-DF7D-465F-9340-18508C7B7D6D}" destId="{0BA2F79B-99D4-472B-8961-A772ACB4F985}" srcOrd="2" destOrd="0" presId="urn:microsoft.com/office/officeart/2005/8/layout/process1"/>
    <dgm:cxn modelId="{6D043B0D-6802-45B2-A621-889143EAD203}" type="presParOf" srcId="{3A04BDD7-DF7D-465F-9340-18508C7B7D6D}" destId="{1627BEAF-1D7C-4F61-B086-E87527A63D3D}" srcOrd="3" destOrd="0" presId="urn:microsoft.com/office/officeart/2005/8/layout/process1"/>
    <dgm:cxn modelId="{B1282D10-B1B8-4D75-BDC2-E3386E49A9A9}" type="presParOf" srcId="{1627BEAF-1D7C-4F61-B086-E87527A63D3D}" destId="{4A2924C3-F2DA-43EB-8E34-0225B390BA9B}" srcOrd="0" destOrd="0" presId="urn:microsoft.com/office/officeart/2005/8/layout/process1"/>
    <dgm:cxn modelId="{387EA1C5-36F7-48ED-ABB3-6316DBAFD446}" type="presParOf" srcId="{3A04BDD7-DF7D-465F-9340-18508C7B7D6D}" destId="{E6D856EC-417C-43F0-8617-254D8CE221C0}" srcOrd="4" destOrd="0" presId="urn:microsoft.com/office/officeart/2005/8/layout/process1"/>
    <dgm:cxn modelId="{D3A81AA6-91C3-4552-90F2-287CCC31AC08}" type="presParOf" srcId="{3A04BDD7-DF7D-465F-9340-18508C7B7D6D}" destId="{9484A34B-E2B2-4DC9-9D79-38686BFF443D}" srcOrd="5" destOrd="0" presId="urn:microsoft.com/office/officeart/2005/8/layout/process1"/>
    <dgm:cxn modelId="{FD338A20-C2FD-4FFF-B9A7-2E1D0306F2CC}" type="presParOf" srcId="{9484A34B-E2B2-4DC9-9D79-38686BFF443D}" destId="{30347E6E-41E6-4A2F-956A-7E4A0725632F}" srcOrd="0" destOrd="0" presId="urn:microsoft.com/office/officeart/2005/8/layout/process1"/>
    <dgm:cxn modelId="{A856B9BF-6B56-4DEA-8982-FF0C427F2B79}" type="presParOf" srcId="{3A04BDD7-DF7D-465F-9340-18508C7B7D6D}" destId="{D2B4C850-6A22-41DC-89E4-AADBDA65AD2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724F00-75CD-4E72-9EA1-78DCAC6B486F}" type="doc">
      <dgm:prSet loTypeId="urn:microsoft.com/office/officeart/2005/8/layout/process1" loCatId="process" qsTypeId="urn:microsoft.com/office/officeart/2005/8/quickstyle/simple4" qsCatId="simple" csTypeId="urn:microsoft.com/office/officeart/2005/8/colors/colorful1" csCatId="colorful" phldr="1"/>
      <dgm:spPr/>
    </dgm:pt>
    <dgm:pt modelId="{486DAF9F-F8AE-441B-8D9D-0476AE524785}">
      <dgm:prSet phldrT="[テキスト]"/>
      <dgm:spPr/>
      <dgm:t>
        <a:bodyPr/>
        <a:lstStyle/>
        <a:p>
          <a:r>
            <a:rPr kumimoji="1" lang="en-US" altLang="ja-JP" dirty="0" smtClean="0"/>
            <a:t>UIMA SD</a:t>
          </a:r>
        </a:p>
        <a:p>
          <a:r>
            <a:rPr kumimoji="1" lang="en-US" altLang="ja-JP" dirty="0" err="1" smtClean="0"/>
            <a:t>OpenNLP</a:t>
          </a:r>
          <a:r>
            <a:rPr kumimoji="1" lang="en-US" altLang="ja-JP" dirty="0" smtClean="0"/>
            <a:t> SD</a:t>
          </a:r>
        </a:p>
        <a:p>
          <a:r>
            <a:rPr kumimoji="1" lang="en-US" altLang="ja-JP" dirty="0" smtClean="0"/>
            <a:t>GENIA SD</a:t>
          </a:r>
        </a:p>
      </dgm:t>
    </dgm:pt>
    <dgm:pt modelId="{9C90A763-2E96-473B-982D-0524CA324D70}" type="parTrans" cxnId="{24F9CE75-8C0D-4AAD-9A67-E0DE2C18EAC8}">
      <dgm:prSet/>
      <dgm:spPr/>
      <dgm:t>
        <a:bodyPr/>
        <a:lstStyle/>
        <a:p>
          <a:endParaRPr kumimoji="1" lang="ja-JP" altLang="en-US"/>
        </a:p>
      </dgm:t>
    </dgm:pt>
    <dgm:pt modelId="{8D09C075-0368-4422-9FC4-75AB077FF5F1}" type="sibTrans" cxnId="{24F9CE75-8C0D-4AAD-9A67-E0DE2C18EAC8}">
      <dgm:prSet/>
      <dgm:spPr/>
      <dgm:t>
        <a:bodyPr/>
        <a:lstStyle/>
        <a:p>
          <a:endParaRPr kumimoji="1" lang="ja-JP" altLang="en-US"/>
        </a:p>
      </dgm:t>
    </dgm:pt>
    <dgm:pt modelId="{F02BB39F-4BB4-47F8-A03F-179CD6B87F4F}">
      <dgm:prSet phldrT="[テキスト]"/>
      <dgm:spPr/>
      <dgm:t>
        <a:bodyPr/>
        <a:lstStyle/>
        <a:p>
          <a:r>
            <a:rPr kumimoji="1" lang="en-US" altLang="ja-JP" dirty="0" smtClean="0"/>
            <a:t>GENIA Tagger</a:t>
          </a:r>
        </a:p>
        <a:p>
          <a:r>
            <a:rPr kumimoji="1" lang="en-US" altLang="ja-JP" dirty="0" err="1" smtClean="0"/>
            <a:t>Stepp</a:t>
          </a:r>
          <a:r>
            <a:rPr kumimoji="1" lang="en-US" altLang="ja-JP" dirty="0" smtClean="0"/>
            <a:t> Tagger</a:t>
          </a:r>
        </a:p>
        <a:p>
          <a:r>
            <a:rPr kumimoji="1" lang="en-US" altLang="ja-JP" dirty="0" err="1" smtClean="0"/>
            <a:t>OpenNLP</a:t>
          </a:r>
          <a:r>
            <a:rPr kumimoji="1" lang="en-US" altLang="ja-JP" dirty="0" smtClean="0"/>
            <a:t> Tagger</a:t>
          </a:r>
          <a:endParaRPr kumimoji="1" lang="ja-JP" altLang="en-US" dirty="0"/>
        </a:p>
      </dgm:t>
    </dgm:pt>
    <dgm:pt modelId="{9D3E3A14-EFFF-4AA5-8AF5-00E25ED5DDA1}" type="parTrans" cxnId="{245E732C-2F4E-4EEC-9C92-9599D48065F0}">
      <dgm:prSet/>
      <dgm:spPr/>
      <dgm:t>
        <a:bodyPr/>
        <a:lstStyle/>
        <a:p>
          <a:endParaRPr kumimoji="1" lang="ja-JP" altLang="en-US"/>
        </a:p>
      </dgm:t>
    </dgm:pt>
    <dgm:pt modelId="{BBC3CCEE-EE5C-45C3-8194-9BC54211DDF1}" type="sibTrans" cxnId="{245E732C-2F4E-4EEC-9C92-9599D48065F0}">
      <dgm:prSet/>
      <dgm:spPr/>
      <dgm:t>
        <a:bodyPr/>
        <a:lstStyle/>
        <a:p>
          <a:endParaRPr kumimoji="1" lang="ja-JP" altLang="en-US"/>
        </a:p>
      </dgm:t>
    </dgm:pt>
    <dgm:pt modelId="{A70E4FF6-9000-49C9-BABF-5096E5D10E74}">
      <dgm:prSet phldrT="[テキスト]"/>
      <dgm:spPr/>
      <dgm:t>
        <a:bodyPr/>
        <a:lstStyle/>
        <a:p>
          <a:r>
            <a:rPr kumimoji="1" lang="en-US" altLang="ja-JP" dirty="0" smtClean="0"/>
            <a:t>ABNER</a:t>
          </a:r>
        </a:p>
        <a:p>
          <a:r>
            <a:rPr kumimoji="1" lang="en-US" altLang="ja-JP" dirty="0" err="1" smtClean="0"/>
            <a:t>MedT</a:t>
          </a:r>
          <a:r>
            <a:rPr kumimoji="1" lang="en-US" altLang="ja-JP" dirty="0" smtClean="0"/>
            <a:t>-NER</a:t>
          </a:r>
        </a:p>
        <a:p>
          <a:r>
            <a:rPr kumimoji="1" lang="en-US" altLang="ja-JP" dirty="0" smtClean="0"/>
            <a:t>GENIA Tagger as NER</a:t>
          </a:r>
          <a:endParaRPr kumimoji="1" lang="ja-JP" altLang="en-US" dirty="0"/>
        </a:p>
      </dgm:t>
    </dgm:pt>
    <dgm:pt modelId="{D9B316D8-77C2-4259-B1C6-6F476B9B585D}" type="parTrans" cxnId="{599DF1E2-1D3C-4769-9111-1FD97FEC81DC}">
      <dgm:prSet/>
      <dgm:spPr/>
      <dgm:t>
        <a:bodyPr/>
        <a:lstStyle/>
        <a:p>
          <a:endParaRPr kumimoji="1" lang="ja-JP" altLang="en-US"/>
        </a:p>
      </dgm:t>
    </dgm:pt>
    <dgm:pt modelId="{A7507E75-10A8-4FB9-9FC7-FDE1D6174EE2}" type="sibTrans" cxnId="{599DF1E2-1D3C-4769-9111-1FD97FEC81DC}">
      <dgm:prSet/>
      <dgm:spPr/>
      <dgm:t>
        <a:bodyPr/>
        <a:lstStyle/>
        <a:p>
          <a:endParaRPr kumimoji="1" lang="ja-JP" altLang="en-US"/>
        </a:p>
      </dgm:t>
    </dgm:pt>
    <dgm:pt modelId="{29E0FB3B-9DE3-408D-9364-6FB59A59D0C8}">
      <dgm:prSet phldrT="[テキスト]"/>
      <dgm:spPr/>
      <dgm:t>
        <a:bodyPr/>
        <a:lstStyle/>
        <a:p>
          <a:r>
            <a:rPr kumimoji="1" lang="en-US" altLang="ja-JP" dirty="0" smtClean="0"/>
            <a:t>UIMA </a:t>
          </a:r>
          <a:r>
            <a:rPr kumimoji="1" lang="en-US" altLang="ja-JP" dirty="0" err="1" smtClean="0"/>
            <a:t>Tokenizer</a:t>
          </a:r>
          <a:endParaRPr kumimoji="1" lang="en-US" altLang="ja-JP" dirty="0" smtClean="0"/>
        </a:p>
        <a:p>
          <a:r>
            <a:rPr kumimoji="1" lang="en-US" altLang="ja-JP" dirty="0" err="1" smtClean="0"/>
            <a:t>OpenNLP</a:t>
          </a:r>
          <a:r>
            <a:rPr kumimoji="1" lang="en-US" altLang="ja-JP" dirty="0" smtClean="0"/>
            <a:t> </a:t>
          </a:r>
          <a:r>
            <a:rPr kumimoji="1" lang="en-US" altLang="ja-JP" dirty="0" err="1" smtClean="0"/>
            <a:t>Tokenizer</a:t>
          </a:r>
          <a:endParaRPr kumimoji="1" lang="en-US" altLang="ja-JP" dirty="0" smtClean="0"/>
        </a:p>
        <a:p>
          <a:r>
            <a:rPr kumimoji="1" lang="en-US" altLang="ja-JP" dirty="0" smtClean="0"/>
            <a:t>GENIA Tagger as </a:t>
          </a:r>
          <a:r>
            <a:rPr kumimoji="1" lang="en-US" altLang="ja-JP" dirty="0" err="1" smtClean="0"/>
            <a:t>Tokenizer</a:t>
          </a:r>
          <a:endParaRPr kumimoji="1" lang="ja-JP" altLang="en-US" dirty="0"/>
        </a:p>
      </dgm:t>
    </dgm:pt>
    <dgm:pt modelId="{D86C02B5-B6E1-40F6-9B95-D57B21CFA789}" type="parTrans" cxnId="{3147BFA9-A82F-49B0-B31D-7298B996528D}">
      <dgm:prSet/>
      <dgm:spPr/>
      <dgm:t>
        <a:bodyPr/>
        <a:lstStyle/>
        <a:p>
          <a:endParaRPr kumimoji="1" lang="ja-JP" altLang="en-US"/>
        </a:p>
      </dgm:t>
    </dgm:pt>
    <dgm:pt modelId="{ECA914CE-89C7-445D-B8E6-5C168580427E}" type="sibTrans" cxnId="{3147BFA9-A82F-49B0-B31D-7298B996528D}">
      <dgm:prSet/>
      <dgm:spPr/>
      <dgm:t>
        <a:bodyPr/>
        <a:lstStyle/>
        <a:p>
          <a:endParaRPr kumimoji="1" lang="ja-JP" altLang="en-US"/>
        </a:p>
      </dgm:t>
    </dgm:pt>
    <dgm:pt modelId="{3A04BDD7-DF7D-465F-9340-18508C7B7D6D}" type="pres">
      <dgm:prSet presAssocID="{BF724F00-75CD-4E72-9EA1-78DCAC6B486F}" presName="Name0" presStyleCnt="0">
        <dgm:presLayoutVars>
          <dgm:dir/>
          <dgm:resizeHandles val="exact"/>
        </dgm:presLayoutVars>
      </dgm:prSet>
      <dgm:spPr/>
    </dgm:pt>
    <dgm:pt modelId="{82272BE6-7338-40DC-AA00-07C8AAD0092F}" type="pres">
      <dgm:prSet presAssocID="{486DAF9F-F8AE-441B-8D9D-0476AE524785}" presName="node" presStyleLbl="node1" presStyleIdx="0" presStyleCnt="4" custScaleX="91412" custLinFactNeighborX="10379" custLinFactNeighborY="-2788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39156448-D83D-4E21-928E-B84962EE156C}" type="pres">
      <dgm:prSet presAssocID="{8D09C075-0368-4422-9FC4-75AB077FF5F1}" presName="sibTrans" presStyleLbl="sibTrans2D1" presStyleIdx="0" presStyleCnt="3"/>
      <dgm:spPr/>
      <dgm:t>
        <a:bodyPr/>
        <a:lstStyle/>
        <a:p>
          <a:endParaRPr kumimoji="1" lang="ja-JP" altLang="en-US"/>
        </a:p>
      </dgm:t>
    </dgm:pt>
    <dgm:pt modelId="{97FFB0DA-621B-4399-AADF-F7CCD1E10F19}" type="pres">
      <dgm:prSet presAssocID="{8D09C075-0368-4422-9FC4-75AB077FF5F1}" presName="connectorText" presStyleLbl="sibTrans2D1" presStyleIdx="0" presStyleCnt="3"/>
      <dgm:spPr/>
      <dgm:t>
        <a:bodyPr/>
        <a:lstStyle/>
        <a:p>
          <a:endParaRPr kumimoji="1" lang="ja-JP" altLang="en-US"/>
        </a:p>
      </dgm:t>
    </dgm:pt>
    <dgm:pt modelId="{0BA2F79B-99D4-472B-8961-A772ACB4F985}" type="pres">
      <dgm:prSet presAssocID="{29E0FB3B-9DE3-408D-9364-6FB59A59D0C8}" presName="node" presStyleLbl="node1" presStyleIdx="1" presStyleCnt="4" custScaleX="130790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1627BEAF-1D7C-4F61-B086-E87527A63D3D}" type="pres">
      <dgm:prSet presAssocID="{ECA914CE-89C7-445D-B8E6-5C168580427E}" presName="sibTrans" presStyleLbl="sibTrans2D1" presStyleIdx="1" presStyleCnt="3"/>
      <dgm:spPr/>
      <dgm:t>
        <a:bodyPr/>
        <a:lstStyle/>
        <a:p>
          <a:endParaRPr lang="en-US"/>
        </a:p>
      </dgm:t>
    </dgm:pt>
    <dgm:pt modelId="{4A2924C3-F2DA-43EB-8E34-0225B390BA9B}" type="pres">
      <dgm:prSet presAssocID="{ECA914CE-89C7-445D-B8E6-5C168580427E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E6D856EC-417C-43F0-8617-254D8CE221C0}" type="pres">
      <dgm:prSet presAssocID="{F02BB39F-4BB4-47F8-A03F-179CD6B87F4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9484A34B-E2B2-4DC9-9D79-38686BFF443D}" type="pres">
      <dgm:prSet presAssocID="{BBC3CCEE-EE5C-45C3-8194-9BC54211DDF1}" presName="sibTrans" presStyleLbl="sibTrans2D1" presStyleIdx="2" presStyleCnt="3"/>
      <dgm:spPr/>
      <dgm:t>
        <a:bodyPr/>
        <a:lstStyle/>
        <a:p>
          <a:endParaRPr kumimoji="1" lang="ja-JP" altLang="en-US"/>
        </a:p>
      </dgm:t>
    </dgm:pt>
    <dgm:pt modelId="{30347E6E-41E6-4A2F-956A-7E4A0725632F}" type="pres">
      <dgm:prSet presAssocID="{BBC3CCEE-EE5C-45C3-8194-9BC54211DDF1}" presName="connectorText" presStyleLbl="sibTrans2D1" presStyleIdx="2" presStyleCnt="3"/>
      <dgm:spPr/>
      <dgm:t>
        <a:bodyPr/>
        <a:lstStyle/>
        <a:p>
          <a:endParaRPr kumimoji="1" lang="ja-JP" altLang="en-US"/>
        </a:p>
      </dgm:t>
    </dgm:pt>
    <dgm:pt modelId="{D2B4C850-6A22-41DC-89E4-AADBDA65AD2E}" type="pres">
      <dgm:prSet presAssocID="{A70E4FF6-9000-49C9-BABF-5096E5D10E7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CE24A947-8C0C-46BF-9058-A90E5C4BD205}" type="presOf" srcId="{F02BB39F-4BB4-47F8-A03F-179CD6B87F4F}" destId="{E6D856EC-417C-43F0-8617-254D8CE221C0}" srcOrd="0" destOrd="0" presId="urn:microsoft.com/office/officeart/2005/8/layout/process1"/>
    <dgm:cxn modelId="{599DF1E2-1D3C-4769-9111-1FD97FEC81DC}" srcId="{BF724F00-75CD-4E72-9EA1-78DCAC6B486F}" destId="{A70E4FF6-9000-49C9-BABF-5096E5D10E74}" srcOrd="3" destOrd="0" parTransId="{D9B316D8-77C2-4259-B1C6-6F476B9B585D}" sibTransId="{A7507E75-10A8-4FB9-9FC7-FDE1D6174EE2}"/>
    <dgm:cxn modelId="{2F1CBA73-038B-4462-9948-FA6A3126BF46}" type="presOf" srcId="{29E0FB3B-9DE3-408D-9364-6FB59A59D0C8}" destId="{0BA2F79B-99D4-472B-8961-A772ACB4F985}" srcOrd="0" destOrd="0" presId="urn:microsoft.com/office/officeart/2005/8/layout/process1"/>
    <dgm:cxn modelId="{067508C5-A5ED-4343-AB8A-EC8A5C7E9F93}" type="presOf" srcId="{486DAF9F-F8AE-441B-8D9D-0476AE524785}" destId="{82272BE6-7338-40DC-AA00-07C8AAD0092F}" srcOrd="0" destOrd="0" presId="urn:microsoft.com/office/officeart/2005/8/layout/process1"/>
    <dgm:cxn modelId="{36E70C32-CBFF-436C-B99E-915739524977}" type="presOf" srcId="{A70E4FF6-9000-49C9-BABF-5096E5D10E74}" destId="{D2B4C850-6A22-41DC-89E4-AADBDA65AD2E}" srcOrd="0" destOrd="0" presId="urn:microsoft.com/office/officeart/2005/8/layout/process1"/>
    <dgm:cxn modelId="{3147BFA9-A82F-49B0-B31D-7298B996528D}" srcId="{BF724F00-75CD-4E72-9EA1-78DCAC6B486F}" destId="{29E0FB3B-9DE3-408D-9364-6FB59A59D0C8}" srcOrd="1" destOrd="0" parTransId="{D86C02B5-B6E1-40F6-9B95-D57B21CFA789}" sibTransId="{ECA914CE-89C7-445D-B8E6-5C168580427E}"/>
    <dgm:cxn modelId="{5907BD6D-6AE4-4714-A827-9547A8836E51}" type="presOf" srcId="{BF724F00-75CD-4E72-9EA1-78DCAC6B486F}" destId="{3A04BDD7-DF7D-465F-9340-18508C7B7D6D}" srcOrd="0" destOrd="0" presId="urn:microsoft.com/office/officeart/2005/8/layout/process1"/>
    <dgm:cxn modelId="{24F9CE75-8C0D-4AAD-9A67-E0DE2C18EAC8}" srcId="{BF724F00-75CD-4E72-9EA1-78DCAC6B486F}" destId="{486DAF9F-F8AE-441B-8D9D-0476AE524785}" srcOrd="0" destOrd="0" parTransId="{9C90A763-2E96-473B-982D-0524CA324D70}" sibTransId="{8D09C075-0368-4422-9FC4-75AB077FF5F1}"/>
    <dgm:cxn modelId="{B061F676-488A-4F2C-BF8E-41BC9FFEB3B5}" type="presOf" srcId="{ECA914CE-89C7-445D-B8E6-5C168580427E}" destId="{1627BEAF-1D7C-4F61-B086-E87527A63D3D}" srcOrd="0" destOrd="0" presId="urn:microsoft.com/office/officeart/2005/8/layout/process1"/>
    <dgm:cxn modelId="{0A75F816-0516-47B4-8088-622876D3F016}" type="presOf" srcId="{8D09C075-0368-4422-9FC4-75AB077FF5F1}" destId="{97FFB0DA-621B-4399-AADF-F7CCD1E10F19}" srcOrd="1" destOrd="0" presId="urn:microsoft.com/office/officeart/2005/8/layout/process1"/>
    <dgm:cxn modelId="{8FA693FA-5195-4FB0-A686-432A65BCC007}" type="presOf" srcId="{8D09C075-0368-4422-9FC4-75AB077FF5F1}" destId="{39156448-D83D-4E21-928E-B84962EE156C}" srcOrd="0" destOrd="0" presId="urn:microsoft.com/office/officeart/2005/8/layout/process1"/>
    <dgm:cxn modelId="{7EB04530-3B47-439B-A7B7-2836B3B51072}" type="presOf" srcId="{BBC3CCEE-EE5C-45C3-8194-9BC54211DDF1}" destId="{30347E6E-41E6-4A2F-956A-7E4A0725632F}" srcOrd="1" destOrd="0" presId="urn:microsoft.com/office/officeart/2005/8/layout/process1"/>
    <dgm:cxn modelId="{8D15F2C5-3163-4262-9C69-A55AD6F9760B}" type="presOf" srcId="{ECA914CE-89C7-445D-B8E6-5C168580427E}" destId="{4A2924C3-F2DA-43EB-8E34-0225B390BA9B}" srcOrd="1" destOrd="0" presId="urn:microsoft.com/office/officeart/2005/8/layout/process1"/>
    <dgm:cxn modelId="{245E732C-2F4E-4EEC-9C92-9599D48065F0}" srcId="{BF724F00-75CD-4E72-9EA1-78DCAC6B486F}" destId="{F02BB39F-4BB4-47F8-A03F-179CD6B87F4F}" srcOrd="2" destOrd="0" parTransId="{9D3E3A14-EFFF-4AA5-8AF5-00E25ED5DDA1}" sibTransId="{BBC3CCEE-EE5C-45C3-8194-9BC54211DDF1}"/>
    <dgm:cxn modelId="{DEFCB6A1-6405-42D9-B10E-AB9182206C68}" type="presOf" srcId="{BBC3CCEE-EE5C-45C3-8194-9BC54211DDF1}" destId="{9484A34B-E2B2-4DC9-9D79-38686BFF443D}" srcOrd="0" destOrd="0" presId="urn:microsoft.com/office/officeart/2005/8/layout/process1"/>
    <dgm:cxn modelId="{72C79FE1-33F4-430F-9EA7-78F29484C2B0}" type="presParOf" srcId="{3A04BDD7-DF7D-465F-9340-18508C7B7D6D}" destId="{82272BE6-7338-40DC-AA00-07C8AAD0092F}" srcOrd="0" destOrd="0" presId="urn:microsoft.com/office/officeart/2005/8/layout/process1"/>
    <dgm:cxn modelId="{374653A2-297F-486B-B3BB-99006A2BA982}" type="presParOf" srcId="{3A04BDD7-DF7D-465F-9340-18508C7B7D6D}" destId="{39156448-D83D-4E21-928E-B84962EE156C}" srcOrd="1" destOrd="0" presId="urn:microsoft.com/office/officeart/2005/8/layout/process1"/>
    <dgm:cxn modelId="{606849C5-BBCB-4C51-9F48-599FFAAFEC0D}" type="presParOf" srcId="{39156448-D83D-4E21-928E-B84962EE156C}" destId="{97FFB0DA-621B-4399-AADF-F7CCD1E10F19}" srcOrd="0" destOrd="0" presId="urn:microsoft.com/office/officeart/2005/8/layout/process1"/>
    <dgm:cxn modelId="{7A2E29F9-8BF2-4E63-891E-F770E0F9721B}" type="presParOf" srcId="{3A04BDD7-DF7D-465F-9340-18508C7B7D6D}" destId="{0BA2F79B-99D4-472B-8961-A772ACB4F985}" srcOrd="2" destOrd="0" presId="urn:microsoft.com/office/officeart/2005/8/layout/process1"/>
    <dgm:cxn modelId="{C077F977-6F5F-4020-9170-195526CD7818}" type="presParOf" srcId="{3A04BDD7-DF7D-465F-9340-18508C7B7D6D}" destId="{1627BEAF-1D7C-4F61-B086-E87527A63D3D}" srcOrd="3" destOrd="0" presId="urn:microsoft.com/office/officeart/2005/8/layout/process1"/>
    <dgm:cxn modelId="{9DA4BFAD-9587-4369-AA71-D77FF30EE2A8}" type="presParOf" srcId="{1627BEAF-1D7C-4F61-B086-E87527A63D3D}" destId="{4A2924C3-F2DA-43EB-8E34-0225B390BA9B}" srcOrd="0" destOrd="0" presId="urn:microsoft.com/office/officeart/2005/8/layout/process1"/>
    <dgm:cxn modelId="{58910CA5-2F5A-40C4-BDBA-98DF12B825C1}" type="presParOf" srcId="{3A04BDD7-DF7D-465F-9340-18508C7B7D6D}" destId="{E6D856EC-417C-43F0-8617-254D8CE221C0}" srcOrd="4" destOrd="0" presId="urn:microsoft.com/office/officeart/2005/8/layout/process1"/>
    <dgm:cxn modelId="{B5973F92-464D-405E-8CE3-7C9897C99B38}" type="presParOf" srcId="{3A04BDD7-DF7D-465F-9340-18508C7B7D6D}" destId="{9484A34B-E2B2-4DC9-9D79-38686BFF443D}" srcOrd="5" destOrd="0" presId="urn:microsoft.com/office/officeart/2005/8/layout/process1"/>
    <dgm:cxn modelId="{6EA5C0D2-A692-4842-9E24-EB54E207D3CE}" type="presParOf" srcId="{9484A34B-E2B2-4DC9-9D79-38686BFF443D}" destId="{30347E6E-41E6-4A2F-956A-7E4A0725632F}" srcOrd="0" destOrd="0" presId="urn:microsoft.com/office/officeart/2005/8/layout/process1"/>
    <dgm:cxn modelId="{F3C6D545-B99B-463D-AF7E-47B10E15E1D2}" type="presParOf" srcId="{3A04BDD7-DF7D-465F-9340-18508C7B7D6D}" destId="{D2B4C850-6A22-41DC-89E4-AADBDA65AD2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D008094-4387-4744-B40F-7F845A92DA02}" type="doc">
      <dgm:prSet loTypeId="urn:microsoft.com/office/officeart/2005/8/layout/radial2" loCatId="relationship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kumimoji="1" lang="ja-JP" altLang="en-US"/>
        </a:p>
      </dgm:t>
    </dgm:pt>
    <dgm:pt modelId="{6A1B10D4-4B1A-4D44-8873-14EAF8D37C31}">
      <dgm:prSet phldrT="[テキスト]" custT="1"/>
      <dgm:spPr/>
      <dgm:t>
        <a:bodyPr/>
        <a:lstStyle/>
        <a:p>
          <a:r>
            <a:rPr kumimoji="1" lang="en-US" altLang="ja-JP" sz="1400" dirty="0" smtClean="0"/>
            <a:t>Host12core</a:t>
          </a:r>
          <a:endParaRPr kumimoji="1" lang="ja-JP" altLang="en-US" sz="1400" dirty="0"/>
        </a:p>
      </dgm:t>
    </dgm:pt>
    <dgm:pt modelId="{3E221B13-CA3E-448B-9915-D4A06A98CECC}" type="parTrans" cxnId="{04B26900-FF2A-41EE-84C5-B3247DFB2336}">
      <dgm:prSet/>
      <dgm:spPr/>
      <dgm:t>
        <a:bodyPr/>
        <a:lstStyle/>
        <a:p>
          <a:endParaRPr kumimoji="1" lang="ja-JP" altLang="en-US"/>
        </a:p>
      </dgm:t>
    </dgm:pt>
    <dgm:pt modelId="{06A546D7-413C-4D04-A5BE-861204FEE8FE}" type="sibTrans" cxnId="{04B26900-FF2A-41EE-84C5-B3247DFB2336}">
      <dgm:prSet/>
      <dgm:spPr/>
      <dgm:t>
        <a:bodyPr/>
        <a:lstStyle/>
        <a:p>
          <a:endParaRPr kumimoji="1" lang="ja-JP" altLang="en-US"/>
        </a:p>
      </dgm:t>
    </dgm:pt>
    <dgm:pt modelId="{0859ADE8-AC79-43EC-A824-4E4EDC4FD7EA}">
      <dgm:prSet phldrT="[テキスト]"/>
      <dgm:spPr/>
      <dgm:t>
        <a:bodyPr/>
        <a:lstStyle/>
        <a:p>
          <a:r>
            <a:rPr kumimoji="1" lang="en-US" altLang="ja-JP" dirty="0" smtClean="0"/>
            <a:t>Service1</a:t>
          </a:r>
          <a:endParaRPr kumimoji="1" lang="ja-JP" altLang="en-US" dirty="0"/>
        </a:p>
      </dgm:t>
    </dgm:pt>
    <dgm:pt modelId="{EC59865C-1E5C-461A-B183-D1CFDE17EB13}" type="parTrans" cxnId="{9146D778-AB88-4907-B446-EDA96AE4D7F0}">
      <dgm:prSet/>
      <dgm:spPr/>
      <dgm:t>
        <a:bodyPr/>
        <a:lstStyle/>
        <a:p>
          <a:endParaRPr kumimoji="1" lang="ja-JP" altLang="en-US"/>
        </a:p>
      </dgm:t>
    </dgm:pt>
    <dgm:pt modelId="{31845030-F78E-4B90-B687-4A5706562FE3}" type="sibTrans" cxnId="{9146D778-AB88-4907-B446-EDA96AE4D7F0}">
      <dgm:prSet/>
      <dgm:spPr/>
      <dgm:t>
        <a:bodyPr/>
        <a:lstStyle/>
        <a:p>
          <a:endParaRPr kumimoji="1" lang="ja-JP" altLang="en-US"/>
        </a:p>
      </dgm:t>
    </dgm:pt>
    <dgm:pt modelId="{A54B78BE-3F2F-4F3D-A8F1-3ED7CC41398B}">
      <dgm:prSet phldrT="[テキスト]"/>
      <dgm:spPr/>
      <dgm:t>
        <a:bodyPr/>
        <a:lstStyle/>
        <a:p>
          <a:r>
            <a:rPr kumimoji="1" lang="en-US" altLang="ja-JP" dirty="0" smtClean="0"/>
            <a:t>Service2</a:t>
          </a:r>
          <a:endParaRPr kumimoji="1" lang="ja-JP" altLang="en-US" dirty="0"/>
        </a:p>
      </dgm:t>
    </dgm:pt>
    <dgm:pt modelId="{C1E44920-0FB0-4444-8DB8-327B72D1DA51}" type="parTrans" cxnId="{4F85009F-773E-4627-B772-796F33539B67}">
      <dgm:prSet/>
      <dgm:spPr/>
      <dgm:t>
        <a:bodyPr/>
        <a:lstStyle/>
        <a:p>
          <a:endParaRPr kumimoji="1" lang="ja-JP" altLang="en-US"/>
        </a:p>
      </dgm:t>
    </dgm:pt>
    <dgm:pt modelId="{B395E335-DAF9-41E6-A708-1C40D5F7AC7E}" type="sibTrans" cxnId="{4F85009F-773E-4627-B772-796F33539B67}">
      <dgm:prSet/>
      <dgm:spPr/>
      <dgm:t>
        <a:bodyPr/>
        <a:lstStyle/>
        <a:p>
          <a:endParaRPr kumimoji="1" lang="ja-JP" altLang="en-US"/>
        </a:p>
      </dgm:t>
    </dgm:pt>
    <dgm:pt modelId="{B8D750AB-725C-4455-BF99-91C7C6FCFE7F}">
      <dgm:prSet phldrT="[テキスト]" custT="1"/>
      <dgm:spPr/>
      <dgm:t>
        <a:bodyPr/>
        <a:lstStyle/>
        <a:p>
          <a:r>
            <a:rPr kumimoji="1" lang="en-US" altLang="ja-JP" sz="1400" dirty="0" smtClean="0"/>
            <a:t>Host2 2core</a:t>
          </a:r>
          <a:endParaRPr kumimoji="1" lang="ja-JP" altLang="en-US" sz="1400" dirty="0"/>
        </a:p>
      </dgm:t>
    </dgm:pt>
    <dgm:pt modelId="{E1D71161-EFA4-475A-A2DA-1AC4A66F27D5}" type="parTrans" cxnId="{37E159A5-DB61-4469-B810-FE20B00F8684}">
      <dgm:prSet/>
      <dgm:spPr/>
      <dgm:t>
        <a:bodyPr/>
        <a:lstStyle/>
        <a:p>
          <a:endParaRPr kumimoji="1" lang="ja-JP" altLang="en-US"/>
        </a:p>
      </dgm:t>
    </dgm:pt>
    <dgm:pt modelId="{102E92D6-759B-45E2-BD56-6DDBA6839FF5}" type="sibTrans" cxnId="{37E159A5-DB61-4469-B810-FE20B00F8684}">
      <dgm:prSet/>
      <dgm:spPr/>
      <dgm:t>
        <a:bodyPr/>
        <a:lstStyle/>
        <a:p>
          <a:endParaRPr kumimoji="1" lang="ja-JP" altLang="en-US"/>
        </a:p>
      </dgm:t>
    </dgm:pt>
    <dgm:pt modelId="{73FB2567-72E1-4E80-93E7-23A7270ABBD1}">
      <dgm:prSet phldrT="[テキスト]"/>
      <dgm:spPr/>
      <dgm:t>
        <a:bodyPr/>
        <a:lstStyle/>
        <a:p>
          <a:r>
            <a:rPr kumimoji="1" lang="en-US" altLang="ja-JP" dirty="0" smtClean="0"/>
            <a:t>Service3</a:t>
          </a:r>
          <a:endParaRPr kumimoji="1" lang="ja-JP" altLang="en-US" dirty="0"/>
        </a:p>
      </dgm:t>
    </dgm:pt>
    <dgm:pt modelId="{E2E6CD49-63B3-47BC-BB93-2AE5AE238ABC}" type="parTrans" cxnId="{60C1FF7B-400F-4A6C-B09F-EBEF054AEABE}">
      <dgm:prSet/>
      <dgm:spPr/>
      <dgm:t>
        <a:bodyPr/>
        <a:lstStyle/>
        <a:p>
          <a:endParaRPr kumimoji="1" lang="ja-JP" altLang="en-US"/>
        </a:p>
      </dgm:t>
    </dgm:pt>
    <dgm:pt modelId="{56A4054F-8889-43C1-BD75-6876160DDEE7}" type="sibTrans" cxnId="{60C1FF7B-400F-4A6C-B09F-EBEF054AEABE}">
      <dgm:prSet/>
      <dgm:spPr/>
      <dgm:t>
        <a:bodyPr/>
        <a:lstStyle/>
        <a:p>
          <a:endParaRPr kumimoji="1" lang="ja-JP" altLang="en-US"/>
        </a:p>
      </dgm:t>
    </dgm:pt>
    <dgm:pt modelId="{8AC54DDC-ED66-4577-8059-D446F75E1183}">
      <dgm:prSet phldrT="[テキスト]"/>
      <dgm:spPr/>
      <dgm:t>
        <a:bodyPr/>
        <a:lstStyle/>
        <a:p>
          <a:r>
            <a:rPr kumimoji="1" lang="en-US" altLang="ja-JP" dirty="0" smtClean="0"/>
            <a:t>Service4</a:t>
          </a:r>
          <a:endParaRPr kumimoji="1" lang="ja-JP" altLang="en-US" dirty="0"/>
        </a:p>
      </dgm:t>
    </dgm:pt>
    <dgm:pt modelId="{1A8CD55C-D624-4E9A-83E7-11B609375D7F}" type="parTrans" cxnId="{059761AE-91D3-4394-A434-82D04324CE54}">
      <dgm:prSet/>
      <dgm:spPr/>
      <dgm:t>
        <a:bodyPr/>
        <a:lstStyle/>
        <a:p>
          <a:endParaRPr kumimoji="1" lang="ja-JP" altLang="en-US"/>
        </a:p>
      </dgm:t>
    </dgm:pt>
    <dgm:pt modelId="{127D8C8C-05A1-4D91-A23E-CC28503B28F2}" type="sibTrans" cxnId="{059761AE-91D3-4394-A434-82D04324CE54}">
      <dgm:prSet/>
      <dgm:spPr/>
      <dgm:t>
        <a:bodyPr/>
        <a:lstStyle/>
        <a:p>
          <a:endParaRPr kumimoji="1" lang="ja-JP" altLang="en-US"/>
        </a:p>
      </dgm:t>
    </dgm:pt>
    <dgm:pt modelId="{F576AACC-F329-469F-8E20-5DFFBD3865FF}">
      <dgm:prSet phldrT="[テキスト]" custT="1"/>
      <dgm:spPr/>
      <dgm:t>
        <a:bodyPr/>
        <a:lstStyle/>
        <a:p>
          <a:r>
            <a:rPr kumimoji="1" lang="en-US" altLang="ja-JP" sz="1400" dirty="0" smtClean="0"/>
            <a:t>Host3 4core</a:t>
          </a:r>
          <a:endParaRPr kumimoji="1" lang="ja-JP" altLang="en-US" sz="1400" dirty="0"/>
        </a:p>
      </dgm:t>
    </dgm:pt>
    <dgm:pt modelId="{52092429-D05A-45C1-B071-808F7707761D}" type="parTrans" cxnId="{1999740F-318C-4E5E-8EAE-628AFC23AA22}">
      <dgm:prSet/>
      <dgm:spPr/>
      <dgm:t>
        <a:bodyPr/>
        <a:lstStyle/>
        <a:p>
          <a:endParaRPr kumimoji="1" lang="ja-JP" altLang="en-US"/>
        </a:p>
      </dgm:t>
    </dgm:pt>
    <dgm:pt modelId="{AFE7502A-52BD-43DB-9E6F-36AEF687D233}" type="sibTrans" cxnId="{1999740F-318C-4E5E-8EAE-628AFC23AA22}">
      <dgm:prSet/>
      <dgm:spPr/>
      <dgm:t>
        <a:bodyPr/>
        <a:lstStyle/>
        <a:p>
          <a:endParaRPr kumimoji="1" lang="ja-JP" altLang="en-US"/>
        </a:p>
      </dgm:t>
    </dgm:pt>
    <dgm:pt modelId="{8A5847F7-75FD-4928-976D-745A2E501B00}">
      <dgm:prSet phldrT="[テキスト]"/>
      <dgm:spPr/>
      <dgm:t>
        <a:bodyPr/>
        <a:lstStyle/>
        <a:p>
          <a:r>
            <a:rPr kumimoji="1" lang="en-US" altLang="ja-JP" dirty="0" smtClean="0"/>
            <a:t>Service5</a:t>
          </a:r>
          <a:endParaRPr kumimoji="1" lang="ja-JP" altLang="en-US" dirty="0"/>
        </a:p>
      </dgm:t>
    </dgm:pt>
    <dgm:pt modelId="{4CAA688F-5CFD-4559-9714-9A4D3A503BE3}" type="parTrans" cxnId="{A961BCCA-4971-4495-AF10-74E93AC578F7}">
      <dgm:prSet/>
      <dgm:spPr/>
      <dgm:t>
        <a:bodyPr/>
        <a:lstStyle/>
        <a:p>
          <a:endParaRPr kumimoji="1" lang="ja-JP" altLang="en-US"/>
        </a:p>
      </dgm:t>
    </dgm:pt>
    <dgm:pt modelId="{201B86FE-7501-45B7-97A4-255F34480264}" type="sibTrans" cxnId="{A961BCCA-4971-4495-AF10-74E93AC578F7}">
      <dgm:prSet/>
      <dgm:spPr/>
      <dgm:t>
        <a:bodyPr/>
        <a:lstStyle/>
        <a:p>
          <a:endParaRPr kumimoji="1" lang="ja-JP" altLang="en-US"/>
        </a:p>
      </dgm:t>
    </dgm:pt>
    <dgm:pt modelId="{57F9751C-4966-4D75-B43C-C849CC14D02D}">
      <dgm:prSet phldrT="[テキスト]"/>
      <dgm:spPr/>
      <dgm:t>
        <a:bodyPr/>
        <a:lstStyle/>
        <a:p>
          <a:r>
            <a:rPr kumimoji="1" lang="en-US" altLang="ja-JP" dirty="0" smtClean="0"/>
            <a:t>Service6</a:t>
          </a:r>
          <a:endParaRPr kumimoji="1" lang="ja-JP" altLang="en-US" dirty="0"/>
        </a:p>
      </dgm:t>
    </dgm:pt>
    <dgm:pt modelId="{8007B001-EA66-49F3-B0AD-EDBDCA2FA045}" type="parTrans" cxnId="{1084A358-6EBD-4ADF-87B1-DEB5A8F443DD}">
      <dgm:prSet/>
      <dgm:spPr/>
      <dgm:t>
        <a:bodyPr/>
        <a:lstStyle/>
        <a:p>
          <a:endParaRPr kumimoji="1" lang="ja-JP" altLang="en-US"/>
        </a:p>
      </dgm:t>
    </dgm:pt>
    <dgm:pt modelId="{48204F7C-A1BB-4F87-BB54-1C664E6465B3}" type="sibTrans" cxnId="{1084A358-6EBD-4ADF-87B1-DEB5A8F443DD}">
      <dgm:prSet/>
      <dgm:spPr/>
      <dgm:t>
        <a:bodyPr/>
        <a:lstStyle/>
        <a:p>
          <a:endParaRPr kumimoji="1" lang="ja-JP" altLang="en-US"/>
        </a:p>
      </dgm:t>
    </dgm:pt>
    <dgm:pt modelId="{FF7BB0CE-4D93-44ED-8790-58B6B6DEAFB4}">
      <dgm:prSet phldrT="[テキスト]"/>
      <dgm:spPr/>
      <dgm:t>
        <a:bodyPr/>
        <a:lstStyle/>
        <a:p>
          <a:r>
            <a:rPr kumimoji="1" lang="en-US" altLang="ja-JP" dirty="0" smtClean="0"/>
            <a:t>Service7</a:t>
          </a:r>
          <a:endParaRPr kumimoji="1" lang="ja-JP" altLang="en-US" dirty="0"/>
        </a:p>
      </dgm:t>
    </dgm:pt>
    <dgm:pt modelId="{7CB183AE-A734-4F45-9A57-AB7EB705C3A9}" type="parTrans" cxnId="{68FE1546-3A4C-4C35-8894-AC71A6ADF666}">
      <dgm:prSet/>
      <dgm:spPr/>
      <dgm:t>
        <a:bodyPr/>
        <a:lstStyle/>
        <a:p>
          <a:endParaRPr kumimoji="1" lang="ja-JP" altLang="en-US"/>
        </a:p>
      </dgm:t>
    </dgm:pt>
    <dgm:pt modelId="{730A9751-C22A-4C1A-BEB2-5DDB653F192B}" type="sibTrans" cxnId="{68FE1546-3A4C-4C35-8894-AC71A6ADF666}">
      <dgm:prSet/>
      <dgm:spPr/>
      <dgm:t>
        <a:bodyPr/>
        <a:lstStyle/>
        <a:p>
          <a:endParaRPr kumimoji="1" lang="ja-JP" altLang="en-US"/>
        </a:p>
      </dgm:t>
    </dgm:pt>
    <dgm:pt modelId="{03B84043-B75C-4FB9-8ADE-601F07AB3193}">
      <dgm:prSet phldrT="[テキスト]"/>
      <dgm:spPr/>
      <dgm:t>
        <a:bodyPr/>
        <a:lstStyle/>
        <a:p>
          <a:r>
            <a:rPr kumimoji="1" lang="en-US" altLang="ja-JP" dirty="0" smtClean="0"/>
            <a:t>Service8</a:t>
          </a:r>
          <a:endParaRPr kumimoji="1" lang="ja-JP" altLang="en-US" dirty="0"/>
        </a:p>
      </dgm:t>
    </dgm:pt>
    <dgm:pt modelId="{DA2575EA-6BE5-4CF5-9AAA-94C78C4AB98B}" type="parTrans" cxnId="{BEEFB5E3-BE2E-4E4E-8915-D49BA380EB57}">
      <dgm:prSet/>
      <dgm:spPr/>
      <dgm:t>
        <a:bodyPr/>
        <a:lstStyle/>
        <a:p>
          <a:endParaRPr kumimoji="1" lang="ja-JP" altLang="en-US"/>
        </a:p>
      </dgm:t>
    </dgm:pt>
    <dgm:pt modelId="{8A8D539A-320C-4411-A184-8C6FDCA7AF6F}" type="sibTrans" cxnId="{BEEFB5E3-BE2E-4E4E-8915-D49BA380EB57}">
      <dgm:prSet/>
      <dgm:spPr/>
      <dgm:t>
        <a:bodyPr/>
        <a:lstStyle/>
        <a:p>
          <a:endParaRPr kumimoji="1" lang="ja-JP" altLang="en-US"/>
        </a:p>
      </dgm:t>
    </dgm:pt>
    <dgm:pt modelId="{896E59BE-8DA0-4668-A04F-DA4BBDD2A9E3}" type="pres">
      <dgm:prSet presAssocID="{5D008094-4387-4744-B40F-7F845A92DA02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59EF0F83-B0B2-478E-B435-B8709FA640FE}" type="pres">
      <dgm:prSet presAssocID="{5D008094-4387-4744-B40F-7F845A92DA02}" presName="cycle" presStyleCnt="0"/>
      <dgm:spPr/>
    </dgm:pt>
    <dgm:pt modelId="{A4E2E92B-6670-44A5-9822-312E5D8A543E}" type="pres">
      <dgm:prSet presAssocID="{5D008094-4387-4744-B40F-7F845A92DA02}" presName="centerShape" presStyleCnt="0"/>
      <dgm:spPr/>
    </dgm:pt>
    <dgm:pt modelId="{232EE9EE-0357-46D6-AC3D-DBCE2D16B720}" type="pres">
      <dgm:prSet presAssocID="{5D008094-4387-4744-B40F-7F845A92DA02}" presName="connSite" presStyleLbl="node1" presStyleIdx="0" presStyleCnt="4"/>
      <dgm:spPr/>
    </dgm:pt>
    <dgm:pt modelId="{F53BA46D-E881-4214-8252-3795BC7991C0}" type="pres">
      <dgm:prSet presAssocID="{5D008094-4387-4744-B40F-7F845A92DA02}" presName="visible" presStyleLbl="node1" presStyleIdx="0" presStyleCnt="4"/>
      <dgm:spPr/>
    </dgm:pt>
    <dgm:pt modelId="{4C41AD9B-5015-443E-9EE0-D1F3950EFC0E}" type="pres">
      <dgm:prSet presAssocID="{3E221B13-CA3E-448B-9915-D4A06A98CECC}" presName="Name25" presStyleLbl="parChTrans1D1" presStyleIdx="0" presStyleCnt="3"/>
      <dgm:spPr/>
      <dgm:t>
        <a:bodyPr/>
        <a:lstStyle/>
        <a:p>
          <a:endParaRPr kumimoji="1" lang="ja-JP" altLang="en-US"/>
        </a:p>
      </dgm:t>
    </dgm:pt>
    <dgm:pt modelId="{B8FE19E8-D9E1-46BB-B5C8-4B6572F1BAAD}" type="pres">
      <dgm:prSet presAssocID="{6A1B10D4-4B1A-4D44-8873-14EAF8D37C31}" presName="node" presStyleCnt="0"/>
      <dgm:spPr/>
    </dgm:pt>
    <dgm:pt modelId="{58900DCB-AB21-4E91-8EF5-584E3F3D72D0}" type="pres">
      <dgm:prSet presAssocID="{6A1B10D4-4B1A-4D44-8873-14EAF8D37C31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65BC848A-2756-47AC-B257-0A721B69F6FE}" type="pres">
      <dgm:prSet presAssocID="{6A1B10D4-4B1A-4D44-8873-14EAF8D37C31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C8EA9FA4-CD3C-4761-8933-75D2B3DBA622}" type="pres">
      <dgm:prSet presAssocID="{E1D71161-EFA4-475A-A2DA-1AC4A66F27D5}" presName="Name25" presStyleLbl="parChTrans1D1" presStyleIdx="1" presStyleCnt="3"/>
      <dgm:spPr/>
      <dgm:t>
        <a:bodyPr/>
        <a:lstStyle/>
        <a:p>
          <a:endParaRPr kumimoji="1" lang="ja-JP" altLang="en-US"/>
        </a:p>
      </dgm:t>
    </dgm:pt>
    <dgm:pt modelId="{3DC567CD-E8AB-495A-BD5F-E434C71A50EE}" type="pres">
      <dgm:prSet presAssocID="{B8D750AB-725C-4455-BF99-91C7C6FCFE7F}" presName="node" presStyleCnt="0"/>
      <dgm:spPr/>
    </dgm:pt>
    <dgm:pt modelId="{6447B7F4-E831-420A-8BC5-A748F62A818D}" type="pres">
      <dgm:prSet presAssocID="{B8D750AB-725C-4455-BF99-91C7C6FCFE7F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6FDD3D5C-8188-4E04-ABBE-B8125A2A7AF4}" type="pres">
      <dgm:prSet presAssocID="{B8D750AB-725C-4455-BF99-91C7C6FCFE7F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C7E97902-3C46-48CA-B1B4-8438B0B27298}" type="pres">
      <dgm:prSet presAssocID="{52092429-D05A-45C1-B071-808F7707761D}" presName="Name25" presStyleLbl="parChTrans1D1" presStyleIdx="2" presStyleCnt="3"/>
      <dgm:spPr/>
      <dgm:t>
        <a:bodyPr/>
        <a:lstStyle/>
        <a:p>
          <a:endParaRPr kumimoji="1" lang="ja-JP" altLang="en-US"/>
        </a:p>
      </dgm:t>
    </dgm:pt>
    <dgm:pt modelId="{70ACB39D-351C-4E2D-BF07-4A3597739F28}" type="pres">
      <dgm:prSet presAssocID="{F576AACC-F329-469F-8E20-5DFFBD3865FF}" presName="node" presStyleCnt="0"/>
      <dgm:spPr/>
    </dgm:pt>
    <dgm:pt modelId="{038CC243-7867-408D-9FA8-1D7E921BD1C7}" type="pres">
      <dgm:prSet presAssocID="{F576AACC-F329-469F-8E20-5DFFBD3865FF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F926DEF6-05C6-468C-8A17-E71773BB7E1A}" type="pres">
      <dgm:prSet presAssocID="{F576AACC-F329-469F-8E20-5DFFBD3865FF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55850183-A0E1-4C2C-8BEF-DEAFCE75C88A}" type="presOf" srcId="{3E221B13-CA3E-448B-9915-D4A06A98CECC}" destId="{4C41AD9B-5015-443E-9EE0-D1F3950EFC0E}" srcOrd="0" destOrd="0" presId="urn:microsoft.com/office/officeart/2005/8/layout/radial2"/>
    <dgm:cxn modelId="{1B8F62C4-5F95-4876-8621-52F5DC93F129}" type="presOf" srcId="{0859ADE8-AC79-43EC-A824-4E4EDC4FD7EA}" destId="{65BC848A-2756-47AC-B257-0A721B69F6FE}" srcOrd="0" destOrd="0" presId="urn:microsoft.com/office/officeart/2005/8/layout/radial2"/>
    <dgm:cxn modelId="{AF55B415-DFC3-4F91-B382-793C3ECF978F}" type="presOf" srcId="{8AC54DDC-ED66-4577-8059-D446F75E1183}" destId="{6FDD3D5C-8188-4E04-ABBE-B8125A2A7AF4}" srcOrd="0" destOrd="1" presId="urn:microsoft.com/office/officeart/2005/8/layout/radial2"/>
    <dgm:cxn modelId="{CFBF5C50-808C-4B9F-89BF-2346CC585FB7}" type="presOf" srcId="{A54B78BE-3F2F-4F3D-A8F1-3ED7CC41398B}" destId="{65BC848A-2756-47AC-B257-0A721B69F6FE}" srcOrd="0" destOrd="1" presId="urn:microsoft.com/office/officeart/2005/8/layout/radial2"/>
    <dgm:cxn modelId="{8C4B4BFF-DB89-4F74-9836-A6C75653125C}" type="presOf" srcId="{52092429-D05A-45C1-B071-808F7707761D}" destId="{C7E97902-3C46-48CA-B1B4-8438B0B27298}" srcOrd="0" destOrd="0" presId="urn:microsoft.com/office/officeart/2005/8/layout/radial2"/>
    <dgm:cxn modelId="{1084A358-6EBD-4ADF-87B1-DEB5A8F443DD}" srcId="{F576AACC-F329-469F-8E20-5DFFBD3865FF}" destId="{57F9751C-4966-4D75-B43C-C849CC14D02D}" srcOrd="1" destOrd="0" parTransId="{8007B001-EA66-49F3-B0AD-EDBDCA2FA045}" sibTransId="{48204F7C-A1BB-4F87-BB54-1C664E6465B3}"/>
    <dgm:cxn modelId="{4F85009F-773E-4627-B772-796F33539B67}" srcId="{6A1B10D4-4B1A-4D44-8873-14EAF8D37C31}" destId="{A54B78BE-3F2F-4F3D-A8F1-3ED7CC41398B}" srcOrd="1" destOrd="0" parTransId="{C1E44920-0FB0-4444-8DB8-327B72D1DA51}" sibTransId="{B395E335-DAF9-41E6-A708-1C40D5F7AC7E}"/>
    <dgm:cxn modelId="{05E2A1E9-311C-49D1-9E36-AE75F47B6026}" type="presOf" srcId="{8A5847F7-75FD-4928-976D-745A2E501B00}" destId="{F926DEF6-05C6-468C-8A17-E71773BB7E1A}" srcOrd="0" destOrd="0" presId="urn:microsoft.com/office/officeart/2005/8/layout/radial2"/>
    <dgm:cxn modelId="{059761AE-91D3-4394-A434-82D04324CE54}" srcId="{B8D750AB-725C-4455-BF99-91C7C6FCFE7F}" destId="{8AC54DDC-ED66-4577-8059-D446F75E1183}" srcOrd="1" destOrd="0" parTransId="{1A8CD55C-D624-4E9A-83E7-11B609375D7F}" sibTransId="{127D8C8C-05A1-4D91-A23E-CC28503B28F2}"/>
    <dgm:cxn modelId="{7C89022E-4FEB-4B4F-A9BA-03B8D28A3822}" type="presOf" srcId="{6A1B10D4-4B1A-4D44-8873-14EAF8D37C31}" destId="{58900DCB-AB21-4E91-8EF5-584E3F3D72D0}" srcOrd="0" destOrd="0" presId="urn:microsoft.com/office/officeart/2005/8/layout/radial2"/>
    <dgm:cxn modelId="{D0D929C6-4E24-42C2-BE6C-9A9BF42E4B63}" type="presOf" srcId="{B8D750AB-725C-4455-BF99-91C7C6FCFE7F}" destId="{6447B7F4-E831-420A-8BC5-A748F62A818D}" srcOrd="0" destOrd="0" presId="urn:microsoft.com/office/officeart/2005/8/layout/radial2"/>
    <dgm:cxn modelId="{773A7BDD-9632-4FA0-992F-A977246CC5F8}" type="presOf" srcId="{F576AACC-F329-469F-8E20-5DFFBD3865FF}" destId="{038CC243-7867-408D-9FA8-1D7E921BD1C7}" srcOrd="0" destOrd="0" presId="urn:microsoft.com/office/officeart/2005/8/layout/radial2"/>
    <dgm:cxn modelId="{B43A062E-5A3B-4CF1-BF7F-EF2F646758BA}" type="presOf" srcId="{5D008094-4387-4744-B40F-7F845A92DA02}" destId="{896E59BE-8DA0-4668-A04F-DA4BBDD2A9E3}" srcOrd="0" destOrd="0" presId="urn:microsoft.com/office/officeart/2005/8/layout/radial2"/>
    <dgm:cxn modelId="{04B26900-FF2A-41EE-84C5-B3247DFB2336}" srcId="{5D008094-4387-4744-B40F-7F845A92DA02}" destId="{6A1B10D4-4B1A-4D44-8873-14EAF8D37C31}" srcOrd="0" destOrd="0" parTransId="{3E221B13-CA3E-448B-9915-D4A06A98CECC}" sibTransId="{06A546D7-413C-4D04-A5BE-861204FEE8FE}"/>
    <dgm:cxn modelId="{A961BCCA-4971-4495-AF10-74E93AC578F7}" srcId="{F576AACC-F329-469F-8E20-5DFFBD3865FF}" destId="{8A5847F7-75FD-4928-976D-745A2E501B00}" srcOrd="0" destOrd="0" parTransId="{4CAA688F-5CFD-4559-9714-9A4D3A503BE3}" sibTransId="{201B86FE-7501-45B7-97A4-255F34480264}"/>
    <dgm:cxn modelId="{99040EE0-3D71-4186-B5CC-413FD022A4D8}" type="presOf" srcId="{FF7BB0CE-4D93-44ED-8790-58B6B6DEAFB4}" destId="{F926DEF6-05C6-468C-8A17-E71773BB7E1A}" srcOrd="0" destOrd="2" presId="urn:microsoft.com/office/officeart/2005/8/layout/radial2"/>
    <dgm:cxn modelId="{60C1FF7B-400F-4A6C-B09F-EBEF054AEABE}" srcId="{B8D750AB-725C-4455-BF99-91C7C6FCFE7F}" destId="{73FB2567-72E1-4E80-93E7-23A7270ABBD1}" srcOrd="0" destOrd="0" parTransId="{E2E6CD49-63B3-47BC-BB93-2AE5AE238ABC}" sibTransId="{56A4054F-8889-43C1-BD75-6876160DDEE7}"/>
    <dgm:cxn modelId="{5977B2FB-EBFF-418D-A9F9-873C412BFF1C}" type="presOf" srcId="{57F9751C-4966-4D75-B43C-C849CC14D02D}" destId="{F926DEF6-05C6-468C-8A17-E71773BB7E1A}" srcOrd="0" destOrd="1" presId="urn:microsoft.com/office/officeart/2005/8/layout/radial2"/>
    <dgm:cxn modelId="{1999740F-318C-4E5E-8EAE-628AFC23AA22}" srcId="{5D008094-4387-4744-B40F-7F845A92DA02}" destId="{F576AACC-F329-469F-8E20-5DFFBD3865FF}" srcOrd="2" destOrd="0" parTransId="{52092429-D05A-45C1-B071-808F7707761D}" sibTransId="{AFE7502A-52BD-43DB-9E6F-36AEF687D233}"/>
    <dgm:cxn modelId="{EEBDEFDF-9654-479F-9045-D33CA1441DB7}" type="presOf" srcId="{E1D71161-EFA4-475A-A2DA-1AC4A66F27D5}" destId="{C8EA9FA4-CD3C-4761-8933-75D2B3DBA622}" srcOrd="0" destOrd="0" presId="urn:microsoft.com/office/officeart/2005/8/layout/radial2"/>
    <dgm:cxn modelId="{9146D778-AB88-4907-B446-EDA96AE4D7F0}" srcId="{6A1B10D4-4B1A-4D44-8873-14EAF8D37C31}" destId="{0859ADE8-AC79-43EC-A824-4E4EDC4FD7EA}" srcOrd="0" destOrd="0" parTransId="{EC59865C-1E5C-461A-B183-D1CFDE17EB13}" sibTransId="{31845030-F78E-4B90-B687-4A5706562FE3}"/>
    <dgm:cxn modelId="{BEEFB5E3-BE2E-4E4E-8915-D49BA380EB57}" srcId="{F576AACC-F329-469F-8E20-5DFFBD3865FF}" destId="{03B84043-B75C-4FB9-8ADE-601F07AB3193}" srcOrd="3" destOrd="0" parTransId="{DA2575EA-6BE5-4CF5-9AAA-94C78C4AB98B}" sibTransId="{8A8D539A-320C-4411-A184-8C6FDCA7AF6F}"/>
    <dgm:cxn modelId="{3C46F928-9491-4F08-8BF8-29ACC98FA73D}" type="presOf" srcId="{73FB2567-72E1-4E80-93E7-23A7270ABBD1}" destId="{6FDD3D5C-8188-4E04-ABBE-B8125A2A7AF4}" srcOrd="0" destOrd="0" presId="urn:microsoft.com/office/officeart/2005/8/layout/radial2"/>
    <dgm:cxn modelId="{57C4E85E-CF33-4275-A4EC-C807476F19B0}" type="presOf" srcId="{03B84043-B75C-4FB9-8ADE-601F07AB3193}" destId="{F926DEF6-05C6-468C-8A17-E71773BB7E1A}" srcOrd="0" destOrd="3" presId="urn:microsoft.com/office/officeart/2005/8/layout/radial2"/>
    <dgm:cxn modelId="{68FE1546-3A4C-4C35-8894-AC71A6ADF666}" srcId="{F576AACC-F329-469F-8E20-5DFFBD3865FF}" destId="{FF7BB0CE-4D93-44ED-8790-58B6B6DEAFB4}" srcOrd="2" destOrd="0" parTransId="{7CB183AE-A734-4F45-9A57-AB7EB705C3A9}" sibTransId="{730A9751-C22A-4C1A-BEB2-5DDB653F192B}"/>
    <dgm:cxn modelId="{37E159A5-DB61-4469-B810-FE20B00F8684}" srcId="{5D008094-4387-4744-B40F-7F845A92DA02}" destId="{B8D750AB-725C-4455-BF99-91C7C6FCFE7F}" srcOrd="1" destOrd="0" parTransId="{E1D71161-EFA4-475A-A2DA-1AC4A66F27D5}" sibTransId="{102E92D6-759B-45E2-BD56-6DDBA6839FF5}"/>
    <dgm:cxn modelId="{D0D46247-7A5D-4559-BBA5-348EB6DE9396}" type="presParOf" srcId="{896E59BE-8DA0-4668-A04F-DA4BBDD2A9E3}" destId="{59EF0F83-B0B2-478E-B435-B8709FA640FE}" srcOrd="0" destOrd="0" presId="urn:microsoft.com/office/officeart/2005/8/layout/radial2"/>
    <dgm:cxn modelId="{3668F5AA-DABD-47A3-A7EB-ABB2F6514E50}" type="presParOf" srcId="{59EF0F83-B0B2-478E-B435-B8709FA640FE}" destId="{A4E2E92B-6670-44A5-9822-312E5D8A543E}" srcOrd="0" destOrd="0" presId="urn:microsoft.com/office/officeart/2005/8/layout/radial2"/>
    <dgm:cxn modelId="{40347D41-49E4-485E-B365-C3CFEE930D6C}" type="presParOf" srcId="{A4E2E92B-6670-44A5-9822-312E5D8A543E}" destId="{232EE9EE-0357-46D6-AC3D-DBCE2D16B720}" srcOrd="0" destOrd="0" presId="urn:microsoft.com/office/officeart/2005/8/layout/radial2"/>
    <dgm:cxn modelId="{4CDF3732-3D3E-4795-9607-6A39C504E8C7}" type="presParOf" srcId="{A4E2E92B-6670-44A5-9822-312E5D8A543E}" destId="{F53BA46D-E881-4214-8252-3795BC7991C0}" srcOrd="1" destOrd="0" presId="urn:microsoft.com/office/officeart/2005/8/layout/radial2"/>
    <dgm:cxn modelId="{3790B0B2-52BA-48AD-9059-E04166999979}" type="presParOf" srcId="{59EF0F83-B0B2-478E-B435-B8709FA640FE}" destId="{4C41AD9B-5015-443E-9EE0-D1F3950EFC0E}" srcOrd="1" destOrd="0" presId="urn:microsoft.com/office/officeart/2005/8/layout/radial2"/>
    <dgm:cxn modelId="{990C587D-64DE-45B0-8EB4-BD9569F1328E}" type="presParOf" srcId="{59EF0F83-B0B2-478E-B435-B8709FA640FE}" destId="{B8FE19E8-D9E1-46BB-B5C8-4B6572F1BAAD}" srcOrd="2" destOrd="0" presId="urn:microsoft.com/office/officeart/2005/8/layout/radial2"/>
    <dgm:cxn modelId="{DA9F5FF8-23F1-411C-A05F-54C13FEBA55B}" type="presParOf" srcId="{B8FE19E8-D9E1-46BB-B5C8-4B6572F1BAAD}" destId="{58900DCB-AB21-4E91-8EF5-584E3F3D72D0}" srcOrd="0" destOrd="0" presId="urn:microsoft.com/office/officeart/2005/8/layout/radial2"/>
    <dgm:cxn modelId="{B8FA8590-26F4-43AE-AE62-C73CF44269DD}" type="presParOf" srcId="{B8FE19E8-D9E1-46BB-B5C8-4B6572F1BAAD}" destId="{65BC848A-2756-47AC-B257-0A721B69F6FE}" srcOrd="1" destOrd="0" presId="urn:microsoft.com/office/officeart/2005/8/layout/radial2"/>
    <dgm:cxn modelId="{72166941-1A90-4C18-9486-C7FD931ADBDD}" type="presParOf" srcId="{59EF0F83-B0B2-478E-B435-B8709FA640FE}" destId="{C8EA9FA4-CD3C-4761-8933-75D2B3DBA622}" srcOrd="3" destOrd="0" presId="urn:microsoft.com/office/officeart/2005/8/layout/radial2"/>
    <dgm:cxn modelId="{D9FEF177-BAEA-4414-9BFA-9EC04EEFA126}" type="presParOf" srcId="{59EF0F83-B0B2-478E-B435-B8709FA640FE}" destId="{3DC567CD-E8AB-495A-BD5F-E434C71A50EE}" srcOrd="4" destOrd="0" presId="urn:microsoft.com/office/officeart/2005/8/layout/radial2"/>
    <dgm:cxn modelId="{A52809E2-2795-48E9-AB60-31B179D91F76}" type="presParOf" srcId="{3DC567CD-E8AB-495A-BD5F-E434C71A50EE}" destId="{6447B7F4-E831-420A-8BC5-A748F62A818D}" srcOrd="0" destOrd="0" presId="urn:microsoft.com/office/officeart/2005/8/layout/radial2"/>
    <dgm:cxn modelId="{27D74474-B7C4-40A4-AF57-CD632949B1D4}" type="presParOf" srcId="{3DC567CD-E8AB-495A-BD5F-E434C71A50EE}" destId="{6FDD3D5C-8188-4E04-ABBE-B8125A2A7AF4}" srcOrd="1" destOrd="0" presId="urn:microsoft.com/office/officeart/2005/8/layout/radial2"/>
    <dgm:cxn modelId="{F0E1B871-0641-4DAD-933C-19381968A2C9}" type="presParOf" srcId="{59EF0F83-B0B2-478E-B435-B8709FA640FE}" destId="{C7E97902-3C46-48CA-B1B4-8438B0B27298}" srcOrd="5" destOrd="0" presId="urn:microsoft.com/office/officeart/2005/8/layout/radial2"/>
    <dgm:cxn modelId="{25B5E289-7B66-4619-90C6-42544C5C07DA}" type="presParOf" srcId="{59EF0F83-B0B2-478E-B435-B8709FA640FE}" destId="{70ACB39D-351C-4E2D-BF07-4A3597739F28}" srcOrd="6" destOrd="0" presId="urn:microsoft.com/office/officeart/2005/8/layout/radial2"/>
    <dgm:cxn modelId="{16DB4094-8FC0-42CF-AF79-EEB7EDA74E64}" type="presParOf" srcId="{70ACB39D-351C-4E2D-BF07-4A3597739F28}" destId="{038CC243-7867-408D-9FA8-1D7E921BD1C7}" srcOrd="0" destOrd="0" presId="urn:microsoft.com/office/officeart/2005/8/layout/radial2"/>
    <dgm:cxn modelId="{81FC817E-E8A8-46D7-91B0-F283C44627A5}" type="presParOf" srcId="{70ACB39D-351C-4E2D-BF07-4A3597739F28}" destId="{F926DEF6-05C6-468C-8A17-E71773BB7E1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2FA83EF-7F13-442A-971F-7CFBE967B086}">
      <dsp:nvSpPr>
        <dsp:cNvPr id="0" name=""/>
        <dsp:cNvSpPr/>
      </dsp:nvSpPr>
      <dsp:spPr>
        <a:xfrm>
          <a:off x="2049" y="0"/>
          <a:ext cx="8209465" cy="6550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shade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shade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800" kern="1200" dirty="0" smtClean="0"/>
            <a:t>UIMA Interoperability Levels </a:t>
          </a:r>
          <a:endParaRPr kumimoji="1" lang="ja-JP" altLang="en-US" sz="2800" kern="1200" dirty="0"/>
        </a:p>
      </dsp:txBody>
      <dsp:txXfrm>
        <a:off x="2049" y="0"/>
        <a:ext cx="8209465" cy="655011"/>
      </dsp:txXfrm>
    </dsp:sp>
    <dsp:sp modelId="{E3AEE0E1-75CC-4F8C-8923-69989A3857B3}">
      <dsp:nvSpPr>
        <dsp:cNvPr id="0" name=""/>
        <dsp:cNvSpPr/>
      </dsp:nvSpPr>
      <dsp:spPr>
        <a:xfrm>
          <a:off x="2952" y="758025"/>
          <a:ext cx="2645790" cy="6550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500" kern="1200" dirty="0" smtClean="0"/>
            <a:t>Data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500" kern="1200" dirty="0" smtClean="0"/>
            <a:t>Representation</a:t>
          </a:r>
          <a:endParaRPr kumimoji="1" lang="ja-JP" altLang="en-US" sz="1500" kern="1200" dirty="0"/>
        </a:p>
      </dsp:txBody>
      <dsp:txXfrm>
        <a:off x="2952" y="758025"/>
        <a:ext cx="2645790" cy="655011"/>
      </dsp:txXfrm>
    </dsp:sp>
    <dsp:sp modelId="{84EDBAAB-8E58-4C57-AE9E-349E2A097AD7}">
      <dsp:nvSpPr>
        <dsp:cNvPr id="0" name=""/>
        <dsp:cNvSpPr/>
      </dsp:nvSpPr>
      <dsp:spPr>
        <a:xfrm>
          <a:off x="2952" y="1515921"/>
          <a:ext cx="1295685" cy="6550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99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500" kern="1200" dirty="0" smtClean="0"/>
            <a:t>Data Structure</a:t>
          </a:r>
          <a:endParaRPr kumimoji="1" lang="ja-JP" altLang="en-US" sz="1500" kern="1200" dirty="0"/>
        </a:p>
      </dsp:txBody>
      <dsp:txXfrm>
        <a:off x="2952" y="1515921"/>
        <a:ext cx="1295685" cy="655011"/>
      </dsp:txXfrm>
    </dsp:sp>
    <dsp:sp modelId="{F13F67F6-CA24-4AC5-8D26-776A554E3F30}">
      <dsp:nvSpPr>
        <dsp:cNvPr id="0" name=""/>
        <dsp:cNvSpPr/>
      </dsp:nvSpPr>
      <dsp:spPr>
        <a:xfrm>
          <a:off x="2952" y="2273817"/>
          <a:ext cx="1295685" cy="6550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500" kern="1200" dirty="0" smtClean="0"/>
            <a:t>Data Format</a:t>
          </a:r>
          <a:endParaRPr kumimoji="1" lang="ja-JP" altLang="en-US" sz="1500" kern="1200" dirty="0"/>
        </a:p>
      </dsp:txBody>
      <dsp:txXfrm>
        <a:off x="2952" y="2273817"/>
        <a:ext cx="1295685" cy="655011"/>
      </dsp:txXfrm>
    </dsp:sp>
    <dsp:sp modelId="{A0BBE4DC-8984-4B81-8CA5-8A9B573E901F}">
      <dsp:nvSpPr>
        <dsp:cNvPr id="0" name=""/>
        <dsp:cNvSpPr/>
      </dsp:nvSpPr>
      <dsp:spPr>
        <a:xfrm>
          <a:off x="1353056" y="1515921"/>
          <a:ext cx="1295685" cy="6550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99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500" kern="1200" dirty="0" smtClean="0"/>
            <a:t>Type System</a:t>
          </a:r>
          <a:endParaRPr kumimoji="1" lang="ja-JP" altLang="en-US" sz="1500" kern="1200" dirty="0"/>
        </a:p>
      </dsp:txBody>
      <dsp:txXfrm>
        <a:off x="1353056" y="1515921"/>
        <a:ext cx="1295685" cy="655011"/>
      </dsp:txXfrm>
    </dsp:sp>
    <dsp:sp modelId="{AB15B217-947D-4B12-B25A-FC44AB794265}">
      <dsp:nvSpPr>
        <dsp:cNvPr id="0" name=""/>
        <dsp:cNvSpPr/>
      </dsp:nvSpPr>
      <dsp:spPr>
        <a:xfrm>
          <a:off x="1353056" y="2273817"/>
          <a:ext cx="1295685" cy="6550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500" kern="1200" dirty="0" smtClean="0"/>
            <a:t>Type</a:t>
          </a:r>
          <a:endParaRPr kumimoji="1" lang="ja-JP" altLang="en-US" sz="1500" kern="1200" dirty="0"/>
        </a:p>
      </dsp:txBody>
      <dsp:txXfrm>
        <a:off x="1353056" y="2273817"/>
        <a:ext cx="1295685" cy="655011"/>
      </dsp:txXfrm>
    </dsp:sp>
    <dsp:sp modelId="{B616C71D-7A94-4D27-B837-C08222D9B20F}">
      <dsp:nvSpPr>
        <dsp:cNvPr id="0" name=""/>
        <dsp:cNvSpPr/>
      </dsp:nvSpPr>
      <dsp:spPr>
        <a:xfrm>
          <a:off x="2757580" y="758025"/>
          <a:ext cx="1295685" cy="6550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500" kern="1200" dirty="0" smtClean="0"/>
            <a:t>Component</a:t>
          </a:r>
          <a:endParaRPr kumimoji="1" lang="ja-JP" altLang="en-US" sz="1500" kern="1200" dirty="0"/>
        </a:p>
      </dsp:txBody>
      <dsp:txXfrm>
        <a:off x="2757580" y="758025"/>
        <a:ext cx="1295685" cy="655011"/>
      </dsp:txXfrm>
    </dsp:sp>
    <dsp:sp modelId="{4F0A2577-FFB3-492F-9196-C27DBE73E41A}">
      <dsp:nvSpPr>
        <dsp:cNvPr id="0" name=""/>
        <dsp:cNvSpPr/>
      </dsp:nvSpPr>
      <dsp:spPr>
        <a:xfrm>
          <a:off x="2757580" y="1515921"/>
          <a:ext cx="1295685" cy="6550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99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500" kern="1200" dirty="0" smtClean="0"/>
            <a:t>Capability</a:t>
          </a:r>
          <a:endParaRPr kumimoji="1" lang="ja-JP" altLang="en-US" sz="1500" kern="1200" dirty="0"/>
        </a:p>
      </dsp:txBody>
      <dsp:txXfrm>
        <a:off x="2757580" y="1515921"/>
        <a:ext cx="1295685" cy="655011"/>
      </dsp:txXfrm>
    </dsp:sp>
    <dsp:sp modelId="{CD6FAF47-1B5F-4146-9B0A-217009A52443}">
      <dsp:nvSpPr>
        <dsp:cNvPr id="0" name=""/>
        <dsp:cNvSpPr/>
      </dsp:nvSpPr>
      <dsp:spPr>
        <a:xfrm>
          <a:off x="4162103" y="758025"/>
          <a:ext cx="1295685" cy="6550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500" kern="1200" dirty="0" smtClean="0"/>
            <a:t>Work Flow</a:t>
          </a:r>
          <a:endParaRPr kumimoji="1" lang="ja-JP" altLang="en-US" sz="1500" kern="1200" dirty="0"/>
        </a:p>
      </dsp:txBody>
      <dsp:txXfrm>
        <a:off x="4162103" y="758025"/>
        <a:ext cx="1295685" cy="655011"/>
      </dsp:txXfrm>
    </dsp:sp>
    <dsp:sp modelId="{7B44899D-290A-4A20-B605-AEEDE0EB011A}">
      <dsp:nvSpPr>
        <dsp:cNvPr id="0" name=""/>
        <dsp:cNvSpPr/>
      </dsp:nvSpPr>
      <dsp:spPr>
        <a:xfrm>
          <a:off x="5566627" y="758025"/>
          <a:ext cx="2645790" cy="6550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500" kern="1200" dirty="0" smtClean="0"/>
            <a:t>Network Services</a:t>
          </a:r>
          <a:endParaRPr kumimoji="1" lang="ja-JP" altLang="en-US" sz="1500" kern="1200" dirty="0"/>
        </a:p>
      </dsp:txBody>
      <dsp:txXfrm>
        <a:off x="5566627" y="758025"/>
        <a:ext cx="2645790" cy="655011"/>
      </dsp:txXfrm>
    </dsp:sp>
    <dsp:sp modelId="{8D2ACBB9-6BEC-4CE0-8ACF-DDC9C789FA78}">
      <dsp:nvSpPr>
        <dsp:cNvPr id="0" name=""/>
        <dsp:cNvSpPr/>
      </dsp:nvSpPr>
      <dsp:spPr>
        <a:xfrm>
          <a:off x="5566627" y="1515921"/>
          <a:ext cx="1295685" cy="6550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99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500" kern="1200" dirty="0" smtClean="0"/>
            <a:t>SOAP Web Service</a:t>
          </a:r>
          <a:endParaRPr kumimoji="1" lang="ja-JP" altLang="en-US" sz="1500" kern="1200" dirty="0"/>
        </a:p>
      </dsp:txBody>
      <dsp:txXfrm>
        <a:off x="5566627" y="1515921"/>
        <a:ext cx="1295685" cy="655011"/>
      </dsp:txXfrm>
    </dsp:sp>
    <dsp:sp modelId="{D5DA1024-F043-4203-9CAC-94F4E6EB6CD5}">
      <dsp:nvSpPr>
        <dsp:cNvPr id="0" name=""/>
        <dsp:cNvSpPr/>
      </dsp:nvSpPr>
      <dsp:spPr>
        <a:xfrm>
          <a:off x="6916731" y="1515921"/>
          <a:ext cx="1295685" cy="6550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99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500" kern="1200" dirty="0" smtClean="0"/>
            <a:t>Vinci Service</a:t>
          </a:r>
          <a:endParaRPr kumimoji="1" lang="ja-JP" altLang="en-US" sz="1500" kern="1200" dirty="0"/>
        </a:p>
      </dsp:txBody>
      <dsp:txXfrm>
        <a:off x="6916731" y="1515921"/>
        <a:ext cx="1295685" cy="65501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272BE6-7338-40DC-AA00-07C8AAD0092F}">
      <dsp:nvSpPr>
        <dsp:cNvPr id="0" name=""/>
        <dsp:cNvSpPr/>
      </dsp:nvSpPr>
      <dsp:spPr>
        <a:xfrm>
          <a:off x="66737" y="346117"/>
          <a:ext cx="1523586" cy="9570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800" kern="1200" dirty="0" smtClean="0"/>
            <a:t>Sentence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800" kern="1200" dirty="0" smtClean="0"/>
            <a:t>Detector</a:t>
          </a:r>
          <a:endParaRPr kumimoji="1" lang="ja-JP" altLang="en-US" sz="1800" kern="1200" dirty="0"/>
        </a:p>
      </dsp:txBody>
      <dsp:txXfrm>
        <a:off x="66737" y="346117"/>
        <a:ext cx="1523586" cy="957002"/>
      </dsp:txXfrm>
    </dsp:sp>
    <dsp:sp modelId="{39156448-D83D-4E21-928E-B84962EE156C}">
      <dsp:nvSpPr>
        <dsp:cNvPr id="0" name=""/>
        <dsp:cNvSpPr/>
      </dsp:nvSpPr>
      <dsp:spPr>
        <a:xfrm rot="44313">
          <a:off x="1726857" y="649140"/>
          <a:ext cx="289500" cy="3778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1400" kern="1200"/>
        </a:p>
      </dsp:txBody>
      <dsp:txXfrm rot="44313">
        <a:off x="1726857" y="649140"/>
        <a:ext cx="289500" cy="377849"/>
      </dsp:txXfrm>
    </dsp:sp>
    <dsp:sp modelId="{0BA2F79B-99D4-472B-8961-A772ACB4F985}">
      <dsp:nvSpPr>
        <dsp:cNvPr id="0" name=""/>
        <dsp:cNvSpPr/>
      </dsp:nvSpPr>
      <dsp:spPr>
        <a:xfrm>
          <a:off x="2136505" y="372799"/>
          <a:ext cx="1523586" cy="9570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800" kern="1200" dirty="0" err="1" smtClean="0"/>
            <a:t>Tokenizer</a:t>
          </a:r>
          <a:endParaRPr kumimoji="1" lang="ja-JP" altLang="en-US" sz="1800" kern="1200" dirty="0"/>
        </a:p>
      </dsp:txBody>
      <dsp:txXfrm>
        <a:off x="2136505" y="372799"/>
        <a:ext cx="1523586" cy="957002"/>
      </dsp:txXfrm>
    </dsp:sp>
    <dsp:sp modelId="{1627BEAF-1D7C-4F61-B086-E87527A63D3D}">
      <dsp:nvSpPr>
        <dsp:cNvPr id="0" name=""/>
        <dsp:cNvSpPr/>
      </dsp:nvSpPr>
      <dsp:spPr>
        <a:xfrm>
          <a:off x="3812450" y="662375"/>
          <a:ext cx="323000" cy="3778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1400" kern="1200"/>
        </a:p>
      </dsp:txBody>
      <dsp:txXfrm>
        <a:off x="3812450" y="662375"/>
        <a:ext cx="323000" cy="377849"/>
      </dsp:txXfrm>
    </dsp:sp>
    <dsp:sp modelId="{E6D856EC-417C-43F0-8617-254D8CE221C0}">
      <dsp:nvSpPr>
        <dsp:cNvPr id="0" name=""/>
        <dsp:cNvSpPr/>
      </dsp:nvSpPr>
      <dsp:spPr>
        <a:xfrm>
          <a:off x="4269526" y="372799"/>
          <a:ext cx="1523586" cy="9570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800" kern="1200" dirty="0" smtClean="0"/>
            <a:t>POS Tagger</a:t>
          </a:r>
          <a:endParaRPr kumimoji="1" lang="ja-JP" altLang="en-US" sz="1800" kern="1200" dirty="0"/>
        </a:p>
      </dsp:txBody>
      <dsp:txXfrm>
        <a:off x="4269526" y="372799"/>
        <a:ext cx="1523586" cy="957002"/>
      </dsp:txXfrm>
    </dsp:sp>
    <dsp:sp modelId="{9484A34B-E2B2-4DC9-9D79-38686BFF443D}">
      <dsp:nvSpPr>
        <dsp:cNvPr id="0" name=""/>
        <dsp:cNvSpPr/>
      </dsp:nvSpPr>
      <dsp:spPr>
        <a:xfrm>
          <a:off x="5945471" y="662375"/>
          <a:ext cx="323000" cy="3778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1400" kern="1200"/>
        </a:p>
      </dsp:txBody>
      <dsp:txXfrm>
        <a:off x="5945471" y="662375"/>
        <a:ext cx="323000" cy="377849"/>
      </dsp:txXfrm>
    </dsp:sp>
    <dsp:sp modelId="{D2B4C850-6A22-41DC-89E4-AADBDA65AD2E}">
      <dsp:nvSpPr>
        <dsp:cNvPr id="0" name=""/>
        <dsp:cNvSpPr/>
      </dsp:nvSpPr>
      <dsp:spPr>
        <a:xfrm>
          <a:off x="6402547" y="372799"/>
          <a:ext cx="1523586" cy="9570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800" kern="1200" dirty="0" smtClean="0"/>
            <a:t>Named Entity Recognizer</a:t>
          </a:r>
          <a:endParaRPr kumimoji="1" lang="ja-JP" altLang="en-US" sz="1800" kern="1200" dirty="0"/>
        </a:p>
      </dsp:txBody>
      <dsp:txXfrm>
        <a:off x="6402547" y="372799"/>
        <a:ext cx="1523586" cy="95700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272BE6-7338-40DC-AA00-07C8AAD0092F}">
      <dsp:nvSpPr>
        <dsp:cNvPr id="0" name=""/>
        <dsp:cNvSpPr/>
      </dsp:nvSpPr>
      <dsp:spPr>
        <a:xfrm>
          <a:off x="63547" y="0"/>
          <a:ext cx="1348147" cy="15122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kern="1200" dirty="0" smtClean="0"/>
            <a:t>UIMA SD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kern="1200" dirty="0" err="1" smtClean="0"/>
            <a:t>OpenNLP</a:t>
          </a:r>
          <a:r>
            <a:rPr kumimoji="1" lang="en-US" altLang="ja-JP" sz="1400" kern="1200" dirty="0" smtClean="0"/>
            <a:t> SD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kern="1200" dirty="0" smtClean="0"/>
            <a:t>GENIA SD</a:t>
          </a:r>
        </a:p>
      </dsp:txBody>
      <dsp:txXfrm>
        <a:off x="63547" y="0"/>
        <a:ext cx="1348147" cy="1512250"/>
      </dsp:txXfrm>
    </dsp:sp>
    <dsp:sp modelId="{39156448-D83D-4E21-928E-B84962EE156C}">
      <dsp:nvSpPr>
        <dsp:cNvPr id="0" name=""/>
        <dsp:cNvSpPr/>
      </dsp:nvSpPr>
      <dsp:spPr>
        <a:xfrm rot="37652">
          <a:off x="1543860" y="583614"/>
          <a:ext cx="280224" cy="36575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1100" kern="1200"/>
        </a:p>
      </dsp:txBody>
      <dsp:txXfrm rot="37652">
        <a:off x="1543860" y="583614"/>
        <a:ext cx="280224" cy="365751"/>
      </dsp:txXfrm>
    </dsp:sp>
    <dsp:sp modelId="{0BA2F79B-99D4-472B-8961-A772ACB4F985}">
      <dsp:nvSpPr>
        <dsp:cNvPr id="0" name=""/>
        <dsp:cNvSpPr/>
      </dsp:nvSpPr>
      <dsp:spPr>
        <a:xfrm>
          <a:off x="1940389" y="23737"/>
          <a:ext cx="1928896" cy="15122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kern="1200" dirty="0" smtClean="0"/>
            <a:t>UIMA </a:t>
          </a:r>
          <a:r>
            <a:rPr kumimoji="1" lang="en-US" altLang="ja-JP" sz="1400" kern="1200" dirty="0" err="1" smtClean="0"/>
            <a:t>Tokenizer</a:t>
          </a:r>
          <a:endParaRPr kumimoji="1" lang="en-US" altLang="ja-JP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kern="1200" dirty="0" err="1" smtClean="0"/>
            <a:t>OpenNLP</a:t>
          </a:r>
          <a:r>
            <a:rPr kumimoji="1" lang="en-US" altLang="ja-JP" sz="1400" kern="1200" dirty="0" smtClean="0"/>
            <a:t> </a:t>
          </a:r>
          <a:r>
            <a:rPr kumimoji="1" lang="en-US" altLang="ja-JP" sz="1400" kern="1200" dirty="0" err="1" smtClean="0"/>
            <a:t>Tokenizer</a:t>
          </a:r>
          <a:endParaRPr kumimoji="1" lang="en-US" altLang="ja-JP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kern="1200" dirty="0" smtClean="0"/>
            <a:t>GENIA Tagger as </a:t>
          </a:r>
          <a:r>
            <a:rPr kumimoji="1" lang="en-US" altLang="ja-JP" sz="1400" kern="1200" dirty="0" err="1" smtClean="0"/>
            <a:t>Tokenizer</a:t>
          </a:r>
          <a:endParaRPr kumimoji="1" lang="ja-JP" altLang="en-US" sz="1400" kern="1200" dirty="0"/>
        </a:p>
      </dsp:txBody>
      <dsp:txXfrm>
        <a:off x="1940389" y="23737"/>
        <a:ext cx="1928896" cy="1512250"/>
      </dsp:txXfrm>
    </dsp:sp>
    <dsp:sp modelId="{1627BEAF-1D7C-4F61-B086-E87527A63D3D}">
      <dsp:nvSpPr>
        <dsp:cNvPr id="0" name=""/>
        <dsp:cNvSpPr/>
      </dsp:nvSpPr>
      <dsp:spPr>
        <a:xfrm>
          <a:off x="4016765" y="596986"/>
          <a:ext cx="312658" cy="36575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1100" kern="1200"/>
        </a:p>
      </dsp:txBody>
      <dsp:txXfrm>
        <a:off x="4016765" y="596986"/>
        <a:ext cx="312658" cy="365751"/>
      </dsp:txXfrm>
    </dsp:sp>
    <dsp:sp modelId="{E6D856EC-417C-43F0-8617-254D8CE221C0}">
      <dsp:nvSpPr>
        <dsp:cNvPr id="0" name=""/>
        <dsp:cNvSpPr/>
      </dsp:nvSpPr>
      <dsp:spPr>
        <a:xfrm>
          <a:off x="4459206" y="23737"/>
          <a:ext cx="1474804" cy="15122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kern="1200" dirty="0" smtClean="0"/>
            <a:t>GENIA Tagger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kern="1200" dirty="0" err="1" smtClean="0"/>
            <a:t>Stepp</a:t>
          </a:r>
          <a:r>
            <a:rPr kumimoji="1" lang="en-US" altLang="ja-JP" sz="1400" kern="1200" dirty="0" smtClean="0"/>
            <a:t> Tagger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kern="1200" dirty="0" err="1" smtClean="0"/>
            <a:t>OpenNLP</a:t>
          </a:r>
          <a:r>
            <a:rPr kumimoji="1" lang="en-US" altLang="ja-JP" sz="1400" kern="1200" dirty="0" smtClean="0"/>
            <a:t> Tagger</a:t>
          </a:r>
          <a:endParaRPr kumimoji="1" lang="ja-JP" altLang="en-US" sz="1400" kern="1200" dirty="0"/>
        </a:p>
      </dsp:txBody>
      <dsp:txXfrm>
        <a:off x="4459206" y="23737"/>
        <a:ext cx="1474804" cy="1512250"/>
      </dsp:txXfrm>
    </dsp:sp>
    <dsp:sp modelId="{9484A34B-E2B2-4DC9-9D79-38686BFF443D}">
      <dsp:nvSpPr>
        <dsp:cNvPr id="0" name=""/>
        <dsp:cNvSpPr/>
      </dsp:nvSpPr>
      <dsp:spPr>
        <a:xfrm>
          <a:off x="6081491" y="596986"/>
          <a:ext cx="312658" cy="36575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1100" kern="1200"/>
        </a:p>
      </dsp:txBody>
      <dsp:txXfrm>
        <a:off x="6081491" y="596986"/>
        <a:ext cx="312658" cy="365751"/>
      </dsp:txXfrm>
    </dsp:sp>
    <dsp:sp modelId="{D2B4C850-6A22-41DC-89E4-AADBDA65AD2E}">
      <dsp:nvSpPr>
        <dsp:cNvPr id="0" name=""/>
        <dsp:cNvSpPr/>
      </dsp:nvSpPr>
      <dsp:spPr>
        <a:xfrm>
          <a:off x="6523932" y="23737"/>
          <a:ext cx="1474804" cy="15122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kern="1200" dirty="0" smtClean="0"/>
            <a:t>ABNER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kern="1200" dirty="0" err="1" smtClean="0"/>
            <a:t>MedT</a:t>
          </a:r>
          <a:r>
            <a:rPr kumimoji="1" lang="en-US" altLang="ja-JP" sz="1400" kern="1200" dirty="0" smtClean="0"/>
            <a:t>-NER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kern="1200" dirty="0" smtClean="0"/>
            <a:t>GENIA Tagger as NER</a:t>
          </a:r>
          <a:endParaRPr kumimoji="1" lang="ja-JP" altLang="en-US" sz="1400" kern="1200" dirty="0"/>
        </a:p>
      </dsp:txBody>
      <dsp:txXfrm>
        <a:off x="6523932" y="23737"/>
        <a:ext cx="1474804" cy="151225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7E97902-3C46-48CA-B1B4-8438B0B27298}">
      <dsp:nvSpPr>
        <dsp:cNvPr id="0" name=""/>
        <dsp:cNvSpPr/>
      </dsp:nvSpPr>
      <dsp:spPr>
        <a:xfrm rot="2561713">
          <a:off x="1214864" y="2919753"/>
          <a:ext cx="474784" cy="66445"/>
        </a:xfrm>
        <a:custGeom>
          <a:avLst/>
          <a:gdLst/>
          <a:ahLst/>
          <a:cxnLst/>
          <a:rect l="0" t="0" r="0" b="0"/>
          <a:pathLst>
            <a:path>
              <a:moveTo>
                <a:pt x="0" y="33222"/>
              </a:moveTo>
              <a:lnTo>
                <a:pt x="474784" y="33222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EA9FA4-CD3C-4761-8933-75D2B3DBA622}">
      <dsp:nvSpPr>
        <dsp:cNvPr id="0" name=""/>
        <dsp:cNvSpPr/>
      </dsp:nvSpPr>
      <dsp:spPr>
        <a:xfrm>
          <a:off x="1277780" y="2273396"/>
          <a:ext cx="606237" cy="66445"/>
        </a:xfrm>
        <a:custGeom>
          <a:avLst/>
          <a:gdLst/>
          <a:ahLst/>
          <a:cxnLst/>
          <a:rect l="0" t="0" r="0" b="0"/>
          <a:pathLst>
            <a:path>
              <a:moveTo>
                <a:pt x="0" y="33222"/>
              </a:moveTo>
              <a:lnTo>
                <a:pt x="606237" y="33222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41AD9B-5015-443E-9EE0-D1F3950EFC0E}">
      <dsp:nvSpPr>
        <dsp:cNvPr id="0" name=""/>
        <dsp:cNvSpPr/>
      </dsp:nvSpPr>
      <dsp:spPr>
        <a:xfrm rot="19105460">
          <a:off x="1208076" y="1623098"/>
          <a:ext cx="553377" cy="66445"/>
        </a:xfrm>
        <a:custGeom>
          <a:avLst/>
          <a:gdLst/>
          <a:ahLst/>
          <a:cxnLst/>
          <a:rect l="0" t="0" r="0" b="0"/>
          <a:pathLst>
            <a:path>
              <a:moveTo>
                <a:pt x="0" y="33222"/>
              </a:moveTo>
              <a:lnTo>
                <a:pt x="553377" y="33222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3BA46D-E881-4214-8252-3795BC7991C0}">
      <dsp:nvSpPr>
        <dsp:cNvPr id="0" name=""/>
        <dsp:cNvSpPr/>
      </dsp:nvSpPr>
      <dsp:spPr>
        <a:xfrm>
          <a:off x="131" y="1555061"/>
          <a:ext cx="1503116" cy="1503116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900DCB-AB21-4E91-8EF5-584E3F3D72D0}">
      <dsp:nvSpPr>
        <dsp:cNvPr id="0" name=""/>
        <dsp:cNvSpPr/>
      </dsp:nvSpPr>
      <dsp:spPr>
        <a:xfrm>
          <a:off x="1585760" y="772781"/>
          <a:ext cx="841455" cy="841455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kern="1200" dirty="0" smtClean="0"/>
            <a:t>Host12core</a:t>
          </a:r>
          <a:endParaRPr kumimoji="1" lang="ja-JP" altLang="en-US" sz="1400" kern="1200" dirty="0"/>
        </a:p>
      </dsp:txBody>
      <dsp:txXfrm>
        <a:off x="1585760" y="772781"/>
        <a:ext cx="841455" cy="841455"/>
      </dsp:txXfrm>
    </dsp:sp>
    <dsp:sp modelId="{65BC848A-2756-47AC-B257-0A721B69F6FE}">
      <dsp:nvSpPr>
        <dsp:cNvPr id="0" name=""/>
        <dsp:cNvSpPr/>
      </dsp:nvSpPr>
      <dsp:spPr>
        <a:xfrm>
          <a:off x="2511361" y="772781"/>
          <a:ext cx="1262183" cy="841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en-US" altLang="ja-JP" sz="1400" kern="1200" dirty="0" smtClean="0"/>
            <a:t>Service1</a:t>
          </a:r>
          <a:endParaRPr kumimoji="1" lang="ja-JP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en-US" altLang="ja-JP" sz="1400" kern="1200" dirty="0" smtClean="0"/>
            <a:t>Service2</a:t>
          </a:r>
          <a:endParaRPr kumimoji="1" lang="ja-JP" altLang="en-US" sz="1400" kern="1200" dirty="0"/>
        </a:p>
      </dsp:txBody>
      <dsp:txXfrm>
        <a:off x="2511361" y="772781"/>
        <a:ext cx="1262183" cy="841455"/>
      </dsp:txXfrm>
    </dsp:sp>
    <dsp:sp modelId="{6447B7F4-E831-420A-8BC5-A748F62A818D}">
      <dsp:nvSpPr>
        <dsp:cNvPr id="0" name=""/>
        <dsp:cNvSpPr/>
      </dsp:nvSpPr>
      <dsp:spPr>
        <a:xfrm>
          <a:off x="1884017" y="1885891"/>
          <a:ext cx="841455" cy="841455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kern="1200" dirty="0" smtClean="0"/>
            <a:t>Host2 2core</a:t>
          </a:r>
          <a:endParaRPr kumimoji="1" lang="ja-JP" altLang="en-US" sz="1400" kern="1200" dirty="0"/>
        </a:p>
      </dsp:txBody>
      <dsp:txXfrm>
        <a:off x="1884017" y="1885891"/>
        <a:ext cx="841455" cy="841455"/>
      </dsp:txXfrm>
    </dsp:sp>
    <dsp:sp modelId="{6FDD3D5C-8188-4E04-ABBE-B8125A2A7AF4}">
      <dsp:nvSpPr>
        <dsp:cNvPr id="0" name=""/>
        <dsp:cNvSpPr/>
      </dsp:nvSpPr>
      <dsp:spPr>
        <a:xfrm>
          <a:off x="2809619" y="1885891"/>
          <a:ext cx="1262183" cy="841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en-US" altLang="ja-JP" sz="1400" kern="1200" dirty="0" smtClean="0"/>
            <a:t>Service3</a:t>
          </a:r>
          <a:endParaRPr kumimoji="1" lang="ja-JP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en-US" altLang="ja-JP" sz="1400" kern="1200" dirty="0" smtClean="0"/>
            <a:t>Service4</a:t>
          </a:r>
          <a:endParaRPr kumimoji="1" lang="ja-JP" altLang="en-US" sz="1400" kern="1200" dirty="0"/>
        </a:p>
      </dsp:txBody>
      <dsp:txXfrm>
        <a:off x="2809619" y="1885891"/>
        <a:ext cx="1262183" cy="841455"/>
      </dsp:txXfrm>
    </dsp:sp>
    <dsp:sp modelId="{038CC243-7867-408D-9FA8-1D7E921BD1C7}">
      <dsp:nvSpPr>
        <dsp:cNvPr id="0" name=""/>
        <dsp:cNvSpPr/>
      </dsp:nvSpPr>
      <dsp:spPr>
        <a:xfrm>
          <a:off x="1507222" y="2968795"/>
          <a:ext cx="901869" cy="901869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kern="1200" dirty="0" smtClean="0"/>
            <a:t>Host3 4core</a:t>
          </a:r>
          <a:endParaRPr kumimoji="1" lang="ja-JP" altLang="en-US" sz="1400" kern="1200" dirty="0"/>
        </a:p>
      </dsp:txBody>
      <dsp:txXfrm>
        <a:off x="1507222" y="2968795"/>
        <a:ext cx="901869" cy="901869"/>
      </dsp:txXfrm>
    </dsp:sp>
    <dsp:sp modelId="{F926DEF6-05C6-468C-8A17-E71773BB7E1A}">
      <dsp:nvSpPr>
        <dsp:cNvPr id="0" name=""/>
        <dsp:cNvSpPr/>
      </dsp:nvSpPr>
      <dsp:spPr>
        <a:xfrm>
          <a:off x="2499279" y="2968795"/>
          <a:ext cx="1352804" cy="901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en-US" altLang="ja-JP" sz="1400" kern="1200" dirty="0" smtClean="0"/>
            <a:t>Service5</a:t>
          </a:r>
          <a:endParaRPr kumimoji="1" lang="ja-JP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en-US" altLang="ja-JP" sz="1400" kern="1200" dirty="0" smtClean="0"/>
            <a:t>Service6</a:t>
          </a:r>
          <a:endParaRPr kumimoji="1" lang="ja-JP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en-US" altLang="ja-JP" sz="1400" kern="1200" dirty="0" smtClean="0"/>
            <a:t>Service7</a:t>
          </a:r>
          <a:endParaRPr kumimoji="1" lang="ja-JP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en-US" altLang="ja-JP" sz="1400" kern="1200" dirty="0" smtClean="0"/>
            <a:t>Service8</a:t>
          </a:r>
          <a:endParaRPr kumimoji="1" lang="ja-JP" altLang="en-US" sz="1400" kern="1200" dirty="0"/>
        </a:p>
      </dsp:txBody>
      <dsp:txXfrm>
        <a:off x="2499279" y="2968795"/>
        <a:ext cx="1352804" cy="9018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81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80" tIns="48390" rIns="96780" bIns="48390" numCol="1" anchor="t" anchorCtr="0" compatLnSpc="1">
            <a:prstTxWarp prst="textNoShape">
              <a:avLst/>
            </a:prstTxWarp>
          </a:bodyPr>
          <a:lstStyle>
            <a:lvl1pPr defTabSz="968375">
              <a:defRPr sz="1300"/>
            </a:lvl1pPr>
          </a:lstStyle>
          <a:p>
            <a:endParaRPr lang="en-US" altLang="ja-JP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4138" y="0"/>
            <a:ext cx="29781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80" tIns="48390" rIns="96780" bIns="48390" numCol="1" anchor="t" anchorCtr="0" compatLnSpc="1">
            <a:prstTxWarp prst="textNoShape">
              <a:avLst/>
            </a:prstTxWarp>
          </a:bodyPr>
          <a:lstStyle>
            <a:lvl1pPr algn="r" defTabSz="968375">
              <a:defRPr sz="1300"/>
            </a:lvl1pPr>
          </a:lstStyle>
          <a:p>
            <a:endParaRPr lang="en-US" altLang="ja-JP"/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58338"/>
            <a:ext cx="29781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80" tIns="48390" rIns="96780" bIns="48390" numCol="1" anchor="b" anchorCtr="0" compatLnSpc="1">
            <a:prstTxWarp prst="textNoShape">
              <a:avLst/>
            </a:prstTxWarp>
          </a:bodyPr>
          <a:lstStyle>
            <a:lvl1pPr defTabSz="968375">
              <a:defRPr sz="1300"/>
            </a:lvl1pPr>
          </a:lstStyle>
          <a:p>
            <a:endParaRPr lang="en-US" altLang="ja-JP"/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4138" y="9558338"/>
            <a:ext cx="29781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80" tIns="48390" rIns="96780" bIns="48390" numCol="1" anchor="b" anchorCtr="0" compatLnSpc="1">
            <a:prstTxWarp prst="textNoShape">
              <a:avLst/>
            </a:prstTxWarp>
          </a:bodyPr>
          <a:lstStyle>
            <a:lvl1pPr algn="r" defTabSz="968375">
              <a:defRPr sz="1300"/>
            </a:lvl1pPr>
          </a:lstStyle>
          <a:p>
            <a:fld id="{F5455A43-2C52-4342-82A9-5089303915DE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81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80" tIns="48390" rIns="96780" bIns="48390" numCol="1" anchor="t" anchorCtr="0" compatLnSpc="1">
            <a:prstTxWarp prst="textNoShape">
              <a:avLst/>
            </a:prstTxWarp>
          </a:bodyPr>
          <a:lstStyle>
            <a:lvl1pPr defTabSz="968375">
              <a:defRPr sz="1300"/>
            </a:lvl1pPr>
          </a:lstStyle>
          <a:p>
            <a:endParaRPr lang="en-US" altLang="ja-JP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4138" y="0"/>
            <a:ext cx="29781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80" tIns="48390" rIns="96780" bIns="48390" numCol="1" anchor="t" anchorCtr="0" compatLnSpc="1">
            <a:prstTxWarp prst="textNoShape">
              <a:avLst/>
            </a:prstTxWarp>
          </a:bodyPr>
          <a:lstStyle>
            <a:lvl1pPr algn="r" defTabSz="968375">
              <a:defRPr sz="1300"/>
            </a:lvl1pPr>
          </a:lstStyle>
          <a:p>
            <a:endParaRPr lang="en-US" altLang="ja-JP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55650"/>
            <a:ext cx="5032375" cy="3773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7388" y="4781550"/>
            <a:ext cx="54991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80" tIns="48390" rIns="96780" bIns="483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58338"/>
            <a:ext cx="29781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80" tIns="48390" rIns="96780" bIns="48390" numCol="1" anchor="b" anchorCtr="0" compatLnSpc="1">
            <a:prstTxWarp prst="textNoShape">
              <a:avLst/>
            </a:prstTxWarp>
          </a:bodyPr>
          <a:lstStyle>
            <a:lvl1pPr defTabSz="968375">
              <a:defRPr sz="1300"/>
            </a:lvl1pPr>
          </a:lstStyle>
          <a:p>
            <a:endParaRPr lang="en-US" altLang="ja-JP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4138" y="9558338"/>
            <a:ext cx="29781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80" tIns="48390" rIns="96780" bIns="48390" numCol="1" anchor="b" anchorCtr="0" compatLnSpc="1">
            <a:prstTxWarp prst="textNoShape">
              <a:avLst/>
            </a:prstTxWarp>
          </a:bodyPr>
          <a:lstStyle>
            <a:lvl1pPr algn="r" defTabSz="968375">
              <a:defRPr sz="1300"/>
            </a:lvl1pPr>
          </a:lstStyle>
          <a:p>
            <a:fld id="{C4D182E1-4C88-4602-8C1C-56664FDEA7B6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97AD0B-8E73-4782-9D5D-99460CA95A55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182E1-4C88-4602-8C1C-56664FDEA7B6}" type="slidenum">
              <a:rPr lang="en-US" altLang="ja-JP" smtClean="0"/>
              <a:pPr/>
              <a:t>7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182E1-4C88-4602-8C1C-56664FDEA7B6}" type="slidenum">
              <a:rPr lang="en-US" altLang="ja-JP" smtClean="0"/>
              <a:pPr/>
              <a:t>12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182E1-4C88-4602-8C1C-56664FDEA7B6}" type="slidenum">
              <a:rPr lang="en-US" altLang="ja-JP" smtClean="0"/>
              <a:pPr/>
              <a:t>13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182E1-4C88-4602-8C1C-56664FDEA7B6}" type="slidenum">
              <a:rPr lang="en-US" altLang="ja-JP" smtClean="0"/>
              <a:pPr/>
              <a:t>14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182E1-4C88-4602-8C1C-56664FDEA7B6}" type="slidenum">
              <a:rPr lang="en-US" altLang="ja-JP" smtClean="0"/>
              <a:pPr/>
              <a:t>17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182E1-4C88-4602-8C1C-56664FDEA7B6}" type="slidenum">
              <a:rPr lang="en-US" altLang="ja-JP" smtClean="0"/>
              <a:pPr/>
              <a:t>22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182E1-4C88-4602-8C1C-56664FDEA7B6}" type="slidenum">
              <a:rPr lang="en-US" altLang="ja-JP" smtClean="0"/>
              <a:pPr/>
              <a:t>23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182E1-4C88-4602-8C1C-56664FDEA7B6}" type="slidenum">
              <a:rPr lang="en-US" altLang="ja-JP" smtClean="0"/>
              <a:pPr/>
              <a:t>29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182E1-4C88-4602-8C1C-56664FDEA7B6}" type="slidenum">
              <a:rPr lang="en-US" altLang="ja-JP" smtClean="0"/>
              <a:pPr/>
              <a:t>32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182E1-4C88-4602-8C1C-56664FDEA7B6}" type="slidenum">
              <a:rPr lang="en-US" altLang="ja-JP" smtClean="0"/>
              <a:pPr/>
              <a:t>35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182E1-4C88-4602-8C1C-56664FDEA7B6}" type="slidenum">
              <a:rPr lang="en-US" altLang="ja-JP" smtClean="0"/>
              <a:pPr/>
              <a:t>36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182E1-4C88-4602-8C1C-56664FDEA7B6}" type="slidenum">
              <a:rPr lang="en-US" altLang="ja-JP" smtClean="0"/>
              <a:pPr/>
              <a:t>37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182E1-4C88-4602-8C1C-56664FDEA7B6}" type="slidenum">
              <a:rPr lang="en-US" altLang="ja-JP" smtClean="0"/>
              <a:pPr/>
              <a:t>38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mtClean="0"/>
              <a:t>スライドのコピーを樽川さんに送付、印刷してもらう：水曜日～木曜早朝まで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182E1-4C88-4602-8C1C-56664FDEA7B6}" type="slidenum">
              <a:rPr lang="en-US" altLang="ja-JP" smtClean="0"/>
              <a:pPr/>
              <a:t>59</a:t>
            </a:fld>
            <a:endParaRPr lang="en-US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AutoShape 10"/>
          <p:cNvSpPr>
            <a:spLocks noChangeArrowheads="1"/>
          </p:cNvSpPr>
          <p:nvPr/>
        </p:nvSpPr>
        <p:spPr bwMode="auto">
          <a:xfrm flipV="1">
            <a:off x="685800" y="1752600"/>
            <a:ext cx="8153400" cy="4419600"/>
          </a:xfrm>
          <a:custGeom>
            <a:avLst/>
            <a:gdLst>
              <a:gd name="G0" fmla="+- 8754 0 0"/>
              <a:gd name="G1" fmla="+- 7621943 0 0"/>
              <a:gd name="G2" fmla="+- 0 0 7621943"/>
              <a:gd name="T0" fmla="*/ 0 256 1"/>
              <a:gd name="T1" fmla="*/ 180 256 1"/>
              <a:gd name="G3" fmla="+- 7621943 T0 T1"/>
              <a:gd name="T2" fmla="*/ 0 256 1"/>
              <a:gd name="T3" fmla="*/ 90 256 1"/>
              <a:gd name="G4" fmla="+- 7621943 T2 T3"/>
              <a:gd name="G5" fmla="*/ G4 2 1"/>
              <a:gd name="T4" fmla="*/ 90 256 1"/>
              <a:gd name="T5" fmla="*/ 0 256 1"/>
              <a:gd name="G6" fmla="+- 7621943 T4 T5"/>
              <a:gd name="G7" fmla="*/ G6 2 1"/>
              <a:gd name="G8" fmla="abs 7621943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8754"/>
              <a:gd name="G18" fmla="*/ 8754 1 2"/>
              <a:gd name="G19" fmla="+- G18 5400 0"/>
              <a:gd name="G20" fmla="cos G19 7621943"/>
              <a:gd name="G21" fmla="sin G19 7621943"/>
              <a:gd name="G22" fmla="+- G20 10800 0"/>
              <a:gd name="G23" fmla="+- G21 10800 0"/>
              <a:gd name="G24" fmla="+- 10800 0 G20"/>
              <a:gd name="G25" fmla="+- 8754 10800 0"/>
              <a:gd name="G26" fmla="?: G9 G17 G25"/>
              <a:gd name="G27" fmla="?: G9 0 21600"/>
              <a:gd name="G28" fmla="cos 10800 7621943"/>
              <a:gd name="G29" fmla="sin 10800 7621943"/>
              <a:gd name="G30" fmla="sin 8754 7621943"/>
              <a:gd name="G31" fmla="+- G28 10800 0"/>
              <a:gd name="G32" fmla="+- G29 10800 0"/>
              <a:gd name="G33" fmla="+- G30 10800 0"/>
              <a:gd name="G34" fmla="?: G4 0 G31"/>
              <a:gd name="G35" fmla="?: 7621943 G34 0"/>
              <a:gd name="G36" fmla="?: G6 G35 G31"/>
              <a:gd name="G37" fmla="+- 21600 0 G36"/>
              <a:gd name="G38" fmla="?: G4 0 G33"/>
              <a:gd name="G39" fmla="?: 7621943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6467 w 21600"/>
              <a:gd name="T15" fmla="*/ 19564 h 21600"/>
              <a:gd name="T16" fmla="*/ 10800 w 21600"/>
              <a:gd name="T17" fmla="*/ 2046 h 21600"/>
              <a:gd name="T18" fmla="*/ 15133 w 21600"/>
              <a:gd name="T19" fmla="*/ 19564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6921" y="18647"/>
                </a:moveTo>
                <a:cubicBezTo>
                  <a:pt x="3935" y="17172"/>
                  <a:pt x="2046" y="14130"/>
                  <a:pt x="2046" y="10800"/>
                </a:cubicBezTo>
                <a:cubicBezTo>
                  <a:pt x="2046" y="5965"/>
                  <a:pt x="5965" y="2046"/>
                  <a:pt x="10800" y="2046"/>
                </a:cubicBezTo>
                <a:cubicBezTo>
                  <a:pt x="15634" y="2046"/>
                  <a:pt x="19554" y="5965"/>
                  <a:pt x="19554" y="10800"/>
                </a:cubicBezTo>
                <a:cubicBezTo>
                  <a:pt x="19554" y="14130"/>
                  <a:pt x="17664" y="17172"/>
                  <a:pt x="14678" y="18647"/>
                </a:cubicBezTo>
                <a:lnTo>
                  <a:pt x="15585" y="20481"/>
                </a:lnTo>
                <a:cubicBezTo>
                  <a:pt x="19268" y="18661"/>
                  <a:pt x="21600" y="1490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908"/>
                  <a:pt x="2331" y="18661"/>
                  <a:pt x="6014" y="20481"/>
                </a:cubicBezTo>
                <a:close/>
              </a:path>
            </a:pathLst>
          </a:custGeom>
          <a:gradFill rotWithShape="0">
            <a:gsLst>
              <a:gs pos="0">
                <a:srgbClr val="FF0000"/>
              </a:gs>
              <a:gs pos="100000">
                <a:schemeClr val="bg1"/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180" name="AutoShape 12"/>
          <p:cNvSpPr>
            <a:spLocks noChangeArrowheads="1"/>
          </p:cNvSpPr>
          <p:nvPr/>
        </p:nvSpPr>
        <p:spPr bwMode="auto">
          <a:xfrm>
            <a:off x="-32" y="3581400"/>
            <a:ext cx="7543800" cy="1600200"/>
          </a:xfrm>
          <a:prstGeom prst="homePlate">
            <a:avLst>
              <a:gd name="adj" fmla="val 285411"/>
            </a:avLst>
          </a:prstGeom>
          <a:gradFill rotWithShape="0">
            <a:gsLst>
              <a:gs pos="0">
                <a:schemeClr val="bg2">
                  <a:lumMod val="50000"/>
                  <a:lumOff val="50000"/>
                </a:schemeClr>
              </a:gs>
              <a:gs pos="100000">
                <a:schemeClr val="bg1"/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182" name="Rectangle 14"/>
          <p:cNvSpPr>
            <a:spLocks noGrp="1" noChangeArrowheads="1"/>
          </p:cNvSpPr>
          <p:nvPr>
            <p:ph type="ctrTitle" sz="quarter"/>
          </p:nvPr>
        </p:nvSpPr>
        <p:spPr>
          <a:xfrm>
            <a:off x="179388" y="188913"/>
            <a:ext cx="8851900" cy="2447925"/>
          </a:xfrm>
        </p:spPr>
        <p:txBody>
          <a:bodyPr/>
          <a:lstStyle>
            <a:lvl1pPr algn="r">
              <a:defRPr sz="4000">
                <a:latin typeface="Arial Black" pitchFamily="34" charset="0"/>
              </a:defRPr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7184" name="Rectangle 1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9388" y="2708275"/>
            <a:ext cx="8777287" cy="576263"/>
          </a:xfrm>
        </p:spPr>
        <p:txBody>
          <a:bodyPr/>
          <a:lstStyle>
            <a:lvl1pPr marL="0" indent="0" algn="r">
              <a:buFont typeface="ＭＳ Ｐゴシック" charset="-128"/>
              <a:buNone/>
              <a:defRPr b="1"/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5000628" y="4797425"/>
            <a:ext cx="389096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dist"/>
            <a:r>
              <a:rPr lang="en-US" altLang="ja-JP" sz="2400" b="1" dirty="0" smtClean="0"/>
              <a:t>Yoshinobu</a:t>
            </a:r>
            <a:r>
              <a:rPr lang="en-US" altLang="ja-JP" sz="2400" b="1" baseline="0" dirty="0" smtClean="0"/>
              <a:t> Kano</a:t>
            </a:r>
          </a:p>
          <a:p>
            <a:pPr algn="dist"/>
            <a:r>
              <a:rPr lang="en-US" altLang="ja-JP" sz="2400" b="1" dirty="0" smtClean="0"/>
              <a:t>The University of</a:t>
            </a:r>
            <a:r>
              <a:rPr lang="en-US" altLang="ja-JP" sz="2400" b="1" baseline="0" dirty="0" smtClean="0"/>
              <a:t> Tokyo</a:t>
            </a:r>
            <a:endParaRPr lang="en-US" altLang="ja-JP" sz="2400" b="1" dirty="0" smtClean="0"/>
          </a:p>
          <a:p>
            <a:pPr algn="dist"/>
            <a:r>
              <a:rPr lang="en-US" altLang="ja-JP" sz="2400" b="1" dirty="0" smtClean="0"/>
              <a:t>U-Compare</a:t>
            </a:r>
            <a:r>
              <a:rPr lang="en-US" altLang="ja-JP" sz="2400" b="1" baseline="0" dirty="0" smtClean="0"/>
              <a:t> </a:t>
            </a:r>
            <a:r>
              <a:rPr lang="en-US" altLang="ja-JP" sz="2400" b="1" dirty="0" smtClean="0"/>
              <a:t>Project Lead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7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" grpId="0" animBg="1"/>
      <p:bldP spid="7180" grpId="0" animBg="1"/>
      <p:bldP spid="7182" grpId="0"/>
      <p:bldP spid="7184" grpId="0" build="p">
        <p:tmplLst>
          <p:tmpl lvl="1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71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186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AutoShape 10"/>
          <p:cNvSpPr>
            <a:spLocks noChangeArrowheads="1"/>
          </p:cNvSpPr>
          <p:nvPr/>
        </p:nvSpPr>
        <p:spPr bwMode="auto">
          <a:xfrm flipV="1">
            <a:off x="785786" y="1214422"/>
            <a:ext cx="8153400" cy="4419600"/>
          </a:xfrm>
          <a:custGeom>
            <a:avLst/>
            <a:gdLst>
              <a:gd name="G0" fmla="+- 8754 0 0"/>
              <a:gd name="G1" fmla="+- 7621943 0 0"/>
              <a:gd name="G2" fmla="+- 0 0 7621943"/>
              <a:gd name="T0" fmla="*/ 0 256 1"/>
              <a:gd name="T1" fmla="*/ 180 256 1"/>
              <a:gd name="G3" fmla="+- 7621943 T0 T1"/>
              <a:gd name="T2" fmla="*/ 0 256 1"/>
              <a:gd name="T3" fmla="*/ 90 256 1"/>
              <a:gd name="G4" fmla="+- 7621943 T2 T3"/>
              <a:gd name="G5" fmla="*/ G4 2 1"/>
              <a:gd name="T4" fmla="*/ 90 256 1"/>
              <a:gd name="T5" fmla="*/ 0 256 1"/>
              <a:gd name="G6" fmla="+- 7621943 T4 T5"/>
              <a:gd name="G7" fmla="*/ G6 2 1"/>
              <a:gd name="G8" fmla="abs 7621943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8754"/>
              <a:gd name="G18" fmla="*/ 8754 1 2"/>
              <a:gd name="G19" fmla="+- G18 5400 0"/>
              <a:gd name="G20" fmla="cos G19 7621943"/>
              <a:gd name="G21" fmla="sin G19 7621943"/>
              <a:gd name="G22" fmla="+- G20 10800 0"/>
              <a:gd name="G23" fmla="+- G21 10800 0"/>
              <a:gd name="G24" fmla="+- 10800 0 G20"/>
              <a:gd name="G25" fmla="+- 8754 10800 0"/>
              <a:gd name="G26" fmla="?: G9 G17 G25"/>
              <a:gd name="G27" fmla="?: G9 0 21600"/>
              <a:gd name="G28" fmla="cos 10800 7621943"/>
              <a:gd name="G29" fmla="sin 10800 7621943"/>
              <a:gd name="G30" fmla="sin 8754 7621943"/>
              <a:gd name="G31" fmla="+- G28 10800 0"/>
              <a:gd name="G32" fmla="+- G29 10800 0"/>
              <a:gd name="G33" fmla="+- G30 10800 0"/>
              <a:gd name="G34" fmla="?: G4 0 G31"/>
              <a:gd name="G35" fmla="?: 7621943 G34 0"/>
              <a:gd name="G36" fmla="?: G6 G35 G31"/>
              <a:gd name="G37" fmla="+- 21600 0 G36"/>
              <a:gd name="G38" fmla="?: G4 0 G33"/>
              <a:gd name="G39" fmla="?: 7621943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6467 w 21600"/>
              <a:gd name="T15" fmla="*/ 19564 h 21600"/>
              <a:gd name="T16" fmla="*/ 10800 w 21600"/>
              <a:gd name="T17" fmla="*/ 2046 h 21600"/>
              <a:gd name="T18" fmla="*/ 15133 w 21600"/>
              <a:gd name="T19" fmla="*/ 19564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6921" y="18647"/>
                </a:moveTo>
                <a:cubicBezTo>
                  <a:pt x="3935" y="17172"/>
                  <a:pt x="2046" y="14130"/>
                  <a:pt x="2046" y="10800"/>
                </a:cubicBezTo>
                <a:cubicBezTo>
                  <a:pt x="2046" y="5965"/>
                  <a:pt x="5965" y="2046"/>
                  <a:pt x="10800" y="2046"/>
                </a:cubicBezTo>
                <a:cubicBezTo>
                  <a:pt x="15634" y="2046"/>
                  <a:pt x="19554" y="5965"/>
                  <a:pt x="19554" y="10800"/>
                </a:cubicBezTo>
                <a:cubicBezTo>
                  <a:pt x="19554" y="14130"/>
                  <a:pt x="17664" y="17172"/>
                  <a:pt x="14678" y="18647"/>
                </a:cubicBezTo>
                <a:lnTo>
                  <a:pt x="15585" y="20481"/>
                </a:lnTo>
                <a:cubicBezTo>
                  <a:pt x="19268" y="18661"/>
                  <a:pt x="21600" y="1490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908"/>
                  <a:pt x="2331" y="18661"/>
                  <a:pt x="6014" y="20481"/>
                </a:cubicBezTo>
                <a:close/>
              </a:path>
            </a:pathLst>
          </a:custGeom>
          <a:gradFill rotWithShape="0">
            <a:gsLst>
              <a:gs pos="0">
                <a:srgbClr val="002060"/>
              </a:gs>
              <a:gs pos="100000">
                <a:schemeClr val="bg1"/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180" name="AutoShape 12"/>
          <p:cNvSpPr>
            <a:spLocks noChangeArrowheads="1"/>
          </p:cNvSpPr>
          <p:nvPr/>
        </p:nvSpPr>
        <p:spPr bwMode="auto">
          <a:xfrm>
            <a:off x="-32" y="3581400"/>
            <a:ext cx="7543800" cy="1600200"/>
          </a:xfrm>
          <a:prstGeom prst="homePlate">
            <a:avLst>
              <a:gd name="adj" fmla="val 285411"/>
            </a:avLst>
          </a:prstGeom>
          <a:gradFill rotWithShape="0">
            <a:gsLst>
              <a:gs pos="0">
                <a:schemeClr val="bg2">
                  <a:lumMod val="50000"/>
                  <a:lumOff val="50000"/>
                </a:schemeClr>
              </a:gs>
              <a:gs pos="100000">
                <a:schemeClr val="bg1"/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184" name="Rectangle 1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9388" y="2708275"/>
            <a:ext cx="8777287" cy="576263"/>
          </a:xfrm>
        </p:spPr>
        <p:txBody>
          <a:bodyPr/>
          <a:lstStyle>
            <a:lvl1pPr marL="0" indent="0" algn="r">
              <a:buFont typeface="ＭＳ Ｐゴシック" charset="-128"/>
              <a:buNone/>
              <a:defRPr b="1"/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7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" grpId="0" animBg="1"/>
      <p:bldP spid="7180" grpId="0" animBg="1"/>
      <p:bldP spid="7184" grpId="0" build="p">
        <p:tmplLst>
          <p:tmpl lvl="1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718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4" name="Rectangle 1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9388" y="2708275"/>
            <a:ext cx="8777287" cy="576263"/>
          </a:xfrm>
        </p:spPr>
        <p:txBody>
          <a:bodyPr/>
          <a:lstStyle>
            <a:lvl1pPr marL="0" indent="0" algn="ctr">
              <a:buFont typeface="ＭＳ Ｐゴシック" charset="-128"/>
              <a:buNone/>
              <a:defRPr b="1"/>
            </a:lvl1pPr>
          </a:lstStyle>
          <a:p>
            <a:r>
              <a:rPr lang="ja-JP" altLang="en-US" dirty="0" smtClean="0"/>
              <a:t>マスタ サブタイトルの書式設定</a:t>
            </a:r>
            <a:endParaRPr lang="ja-JP" alt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4" grpId="0" build="p">
        <p:tmplLst>
          <p:tmpl lvl="1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718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69889" y="6572272"/>
            <a:ext cx="2530475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6553200" y="6572272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394B364-3329-427B-81B3-F20AC5B121DF}" type="slidenum">
              <a:rPr lang="en-US" altLang="ja-JP"/>
              <a:pPr/>
              <a:t>&lt;#&gt;</a:t>
            </a:fld>
            <a:endParaRPr lang="en-US" altLang="ja-JP" dirty="0"/>
          </a:p>
        </p:txBody>
      </p:sp>
      <p:pic>
        <p:nvPicPr>
          <p:cNvPr id="7" name="図 6" descr="favicon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627578" y="6643710"/>
            <a:ext cx="192702" cy="192702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Yoshinobu Kano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92819-C678-4435-B96C-46BCECC5B9FE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Yoshinobu Kano</a:t>
            </a:r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3F2F22-98E8-4316-BE68-C1DC9997379D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Yoshinobu Kano</a:t>
            </a:r>
            <a:endParaRPr lang="en-US" altLang="ja-JP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1909FF-4633-4ADD-9B2B-0D77769AC86C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 Oct 22</a:t>
            </a:r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Yoshinobu Kano</a:t>
            </a:r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C6CD6F-F326-4FCA-813F-A03AEAC84483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 Oct 22</a:t>
            </a:r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Yoshinobu Kano</a:t>
            </a:r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3FFEC6-B157-45CE-BC6C-7569EDB15E46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 Oct 22</a:t>
            </a:r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Yoshinobu Kano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AAEAD5-5F8D-4319-8DB1-EE82CAFEAF24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60350"/>
            <a:ext cx="2057400" cy="5865813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60350"/>
            <a:ext cx="6019800" cy="5865813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 Oct 22</a:t>
            </a:r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Yoshinobu Kano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FB4055-F6E6-4BC9-8134-C046D44F083D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27088" y="260350"/>
            <a:ext cx="7859712" cy="922338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457200" y="6624638"/>
            <a:ext cx="2530475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3124200" y="6624638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Yoshinobu Kano</a:t>
            </a:r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6553200" y="6624638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BCC6975-6294-4A02-B2E9-F209188B574C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テキストの書式設定 </a:t>
            </a:r>
            <a:r>
              <a:rPr lang="en-US" altLang="ja-JP" dirty="0" smtClean="0"/>
              <a:t>fonts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 </a:t>
            </a:r>
            <a:r>
              <a:rPr lang="en-US" altLang="ja-JP" dirty="0" smtClean="0"/>
              <a:t>second level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 </a:t>
            </a:r>
            <a:r>
              <a:rPr lang="en-US" altLang="ja-JP" dirty="0" smtClean="0"/>
              <a:t>third level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 </a:t>
            </a:r>
            <a:r>
              <a:rPr lang="en-US" altLang="ja-JP" dirty="0" smtClean="0"/>
              <a:t>fourth level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 </a:t>
            </a:r>
            <a:r>
              <a:rPr lang="en-US" altLang="ja-JP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4638"/>
            <a:ext cx="25304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4638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altLang="ja-JP" smtClean="0"/>
              <a:t>Yoshinobu Kano</a:t>
            </a: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246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65EB71C-EC3A-4BD6-A8CE-D603DDEA4C2A}" type="slidenum">
              <a:rPr lang="en-US" altLang="ja-JP"/>
              <a:pPr/>
              <a:t>&lt;#&gt;</a:t>
            </a:fld>
            <a:endParaRPr lang="en-US" altLang="ja-JP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8" y="260350"/>
            <a:ext cx="7859712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Title </a:t>
            </a:r>
            <a:r>
              <a:rPr lang="ja-JP" altLang="en-US" smtClean="0"/>
              <a:t>タイトル</a:t>
            </a:r>
          </a:p>
        </p:txBody>
      </p:sp>
      <p:grpSp>
        <p:nvGrpSpPr>
          <p:cNvPr id="1038" name="Group 14"/>
          <p:cNvGrpSpPr>
            <a:grpSpLocks/>
          </p:cNvGrpSpPr>
          <p:nvPr/>
        </p:nvGrpSpPr>
        <p:grpSpPr bwMode="auto">
          <a:xfrm>
            <a:off x="466725" y="260350"/>
            <a:ext cx="8208963" cy="936625"/>
            <a:chOff x="294" y="164"/>
            <a:chExt cx="5171" cy="590"/>
          </a:xfrm>
        </p:grpSpPr>
        <p:sp>
          <p:nvSpPr>
            <p:cNvPr id="1031" name="Rectangle 7"/>
            <p:cNvSpPr>
              <a:spLocks noChangeArrowheads="1"/>
            </p:cNvSpPr>
            <p:nvPr userDrawn="1"/>
          </p:nvSpPr>
          <p:spPr bwMode="auto">
            <a:xfrm>
              <a:off x="294" y="164"/>
              <a:ext cx="91" cy="5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1037" name="Line 13"/>
            <p:cNvSpPr>
              <a:spLocks noChangeShapeType="1"/>
            </p:cNvSpPr>
            <p:nvPr userDrawn="1"/>
          </p:nvSpPr>
          <p:spPr bwMode="auto">
            <a:xfrm>
              <a:off x="295" y="754"/>
              <a:ext cx="517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50" r:id="rId4"/>
    <p:sldLayoutId id="2147483651" r:id="rId5"/>
    <p:sldLayoutId id="2147483652" r:id="rId6"/>
    <p:sldLayoutId id="2147483653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 thruBlk="1"/>
  </p:transition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Verdana" pitchFamily="34" charset="0"/>
          <a:ea typeface="TBPｺﾞｼｯｸB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Verdana" pitchFamily="34" charset="0"/>
          <a:ea typeface="TBPｺﾞｼｯｸB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Verdana" pitchFamily="34" charset="0"/>
          <a:ea typeface="TBPｺﾞｼｯｸB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Verdana" pitchFamily="34" charset="0"/>
          <a:ea typeface="TBPｺﾞｼｯｸB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Verdana" pitchFamily="34" charset="0"/>
          <a:ea typeface="TBPｺﾞｼｯｸB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Verdana" pitchFamily="34" charset="0"/>
          <a:ea typeface="TBPｺﾞｼｯｸB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Verdana" pitchFamily="34" charset="0"/>
          <a:ea typeface="TBPｺﾞｼｯｸB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Verdana" pitchFamily="34" charset="0"/>
          <a:ea typeface="TBPｺﾞｼｯｸB" pitchFamily="50" charset="-128"/>
        </a:defRPr>
      </a:lvl9pPr>
    </p:titleStyle>
    <p:bodyStyle>
      <a:lvl1pPr marL="342900" indent="-342900" algn="l" rtl="0" eaLnBrk="1" fontAlgn="base" hangingPunct="1">
        <a:spcBef>
          <a:spcPct val="25000"/>
        </a:spcBef>
        <a:spcAft>
          <a:spcPct val="0"/>
        </a:spcAft>
        <a:buClr>
          <a:srgbClr val="FF0000"/>
        </a:buClr>
        <a:buFont typeface="ＭＳ Ｐゴシック" charset="-128"/>
        <a:buChar char="￭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5000"/>
        </a:spcBef>
        <a:spcAft>
          <a:spcPct val="0"/>
        </a:spcAft>
        <a:buClr>
          <a:srgbClr val="FF0000"/>
        </a:buClr>
        <a:buFont typeface="ＭＳ Ｐゴシック" charset="-128"/>
        <a:buChar char="◨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Font typeface="ＭＳ Ｐゴシック" charset="-128"/>
        <a:buChar char="-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5000"/>
        </a:spcBef>
        <a:spcAft>
          <a:spcPct val="0"/>
        </a:spcAft>
        <a:buClr>
          <a:srgbClr val="FF0000"/>
        </a:buClr>
        <a:buFont typeface="ＭＳ Ｐゴシック" charset="-128"/>
        <a:buChar char="￭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5000"/>
        </a:spcBef>
        <a:spcAft>
          <a:spcPct val="0"/>
        </a:spcAft>
        <a:buClr>
          <a:srgbClr val="FF0000"/>
        </a:buClr>
        <a:buFont typeface="ＭＳ Ｐゴシック" charset="-128"/>
        <a:buChar char="￭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5000"/>
        </a:spcBef>
        <a:spcAft>
          <a:spcPct val="0"/>
        </a:spcAft>
        <a:buClr>
          <a:srgbClr val="FF0000"/>
        </a:buClr>
        <a:buFont typeface="ＭＳ Ｐゴシック" charset="-128"/>
        <a:buChar char="￭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5000"/>
        </a:spcBef>
        <a:spcAft>
          <a:spcPct val="0"/>
        </a:spcAft>
        <a:buClr>
          <a:srgbClr val="FF0000"/>
        </a:buClr>
        <a:buFont typeface="ＭＳ Ｐゴシック" charset="-128"/>
        <a:buChar char="￭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5000"/>
        </a:spcBef>
        <a:spcAft>
          <a:spcPct val="0"/>
        </a:spcAft>
        <a:buClr>
          <a:srgbClr val="FF0000"/>
        </a:buClr>
        <a:buFont typeface="ＭＳ Ｐゴシック" charset="-128"/>
        <a:buChar char="￭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5000"/>
        </a:spcBef>
        <a:spcAft>
          <a:spcPct val="0"/>
        </a:spcAft>
        <a:buClr>
          <a:srgbClr val="FF0000"/>
        </a:buClr>
        <a:buFont typeface="ＭＳ Ｐゴシック" charset="-128"/>
        <a:buChar char="￭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3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u-compare.org/components/components-syntactic_tools.html" TargetMode="External"/><Relationship Id="rId2" Type="http://schemas.openxmlformats.org/officeDocument/2006/relationships/hyperlink" Target="http://u-compare.org/components/components-corpus_readers.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u-compare.org/components/components-others.html" TargetMode="External"/><Relationship Id="rId5" Type="http://schemas.openxmlformats.org/officeDocument/2006/relationships/hyperlink" Target="http://u-compare.org/bionlp2009.html" TargetMode="External"/><Relationship Id="rId4" Type="http://schemas.openxmlformats.org/officeDocument/2006/relationships/hyperlink" Target="http://u-compare.org/components/components-semantic_tools.html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notesSlide" Target="../notesSlides/notesSlide9.xml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4" Type="http://schemas.openxmlformats.org/officeDocument/2006/relationships/hyperlink" Target="http://u-compare.org/" TargetMode="Externa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363538" y="1357298"/>
            <a:ext cx="8494742" cy="2447925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Calibri" pitchFamily="34" charset="0"/>
              </a:rPr>
              <a:t>U-Compare</a:t>
            </a:r>
            <a:br>
              <a:rPr lang="en-US" sz="4800" dirty="0" smtClean="0">
                <a:latin typeface="Calibri" pitchFamily="34" charset="0"/>
              </a:rPr>
            </a:br>
            <a:r>
              <a:rPr lang="en-US" altLang="ja-JP" sz="4800" dirty="0" smtClean="0">
                <a:latin typeface="Calibri" pitchFamily="34" charset="0"/>
              </a:rPr>
              <a:t/>
            </a:r>
            <a:br>
              <a:rPr lang="en-US" altLang="ja-JP" sz="4800" dirty="0" smtClean="0">
                <a:latin typeface="Calibri" pitchFamily="34" charset="0"/>
              </a:rPr>
            </a:br>
            <a:endParaRPr lang="en-US" altLang="ja-JP" sz="4800" dirty="0">
              <a:latin typeface="Calibri" pitchFamily="34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14282" y="2357430"/>
            <a:ext cx="8640762" cy="936625"/>
          </a:xfrm>
          <a:ln/>
        </p:spPr>
        <p:txBody>
          <a:bodyPr/>
          <a:lstStyle/>
          <a:p>
            <a:r>
              <a:rPr lang="en-US" altLang="ja-JP" sz="2000" dirty="0" smtClean="0"/>
              <a:t>An Integrated Language Resource Evaluation Platform Including a Comprehensive UIMA Resource Library</a:t>
            </a:r>
            <a:endParaRPr lang="ja-JP" altLang="ja-JP" sz="2000" dirty="0"/>
          </a:p>
        </p:txBody>
      </p: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サブタイトル 1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altLang="ja-JP" dirty="0" smtClean="0"/>
              <a:t>We do the annoying bits</a:t>
            </a:r>
          </a:p>
          <a:p>
            <a:r>
              <a:rPr lang="en-US" altLang="ja-JP" dirty="0" smtClean="0"/>
              <a:t>concentrate on your task.</a:t>
            </a:r>
            <a:endParaRPr lang="ja-JP" altLang="en-US" dirty="0" smtClean="0"/>
          </a:p>
          <a:p>
            <a:endParaRPr kumimoji="1" lang="ja-JP" alt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U-Compare</a:t>
            </a:r>
            <a:r>
              <a:rPr lang="en-US" altLang="ja-JP" dirty="0" smtClean="0"/>
              <a:t> Aims at …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Achieve your task with less </a:t>
            </a:r>
            <a:r>
              <a:rPr kumimoji="1" lang="en-US" altLang="ja-JP" dirty="0" smtClean="0"/>
              <a:t>human works, concentrate on the essential tasks</a:t>
            </a:r>
            <a:r>
              <a:rPr kumimoji="1" lang="en-US" altLang="ja-JP" dirty="0" smtClean="0"/>
              <a:t>!</a:t>
            </a:r>
            <a:endParaRPr lang="en-US" altLang="ja-JP" dirty="0" smtClean="0"/>
          </a:p>
          <a:p>
            <a:r>
              <a:rPr lang="en-US" altLang="ja-JP" dirty="0" smtClean="0"/>
              <a:t>U-Compare is </a:t>
            </a:r>
          </a:p>
          <a:p>
            <a:pPr lvl="1"/>
            <a:r>
              <a:rPr lang="en-US" altLang="ja-JP" dirty="0" smtClean="0"/>
              <a:t>an integrated text mining / NLP system</a:t>
            </a:r>
          </a:p>
          <a:p>
            <a:pPr lvl="1"/>
            <a:r>
              <a:rPr lang="en-US" altLang="ja-JP" dirty="0" smtClean="0"/>
              <a:t>and the world largest UIMA component repository  </a:t>
            </a:r>
          </a:p>
          <a:p>
            <a:r>
              <a:rPr kumimoji="1" lang="en-US" altLang="ja-JP" dirty="0" smtClean="0"/>
              <a:t>For any UIMA component, U-Compare allows users to …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3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Screenshot #1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525963"/>
          </a:xfrm>
        </p:spPr>
        <p:txBody>
          <a:bodyPr/>
          <a:lstStyle/>
          <a:p>
            <a:r>
              <a:rPr kumimoji="1" lang="en-US" altLang="ja-JP" dirty="0" smtClean="0"/>
              <a:t>Drag and drop workflow  creation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pic>
        <p:nvPicPr>
          <p:cNvPr id="3074" name="Picture 2" descr="C:\workspace\UIMA\www\userguide\imag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928802"/>
            <a:ext cx="8219383" cy="4572032"/>
          </a:xfrm>
          <a:prstGeom prst="rect">
            <a:avLst/>
          </a:prstGeom>
          <a:noFill/>
        </p:spPr>
      </p:pic>
      <p:sp>
        <p:nvSpPr>
          <p:cNvPr id="8" name="下カーブ矢印 7"/>
          <p:cNvSpPr/>
          <p:nvPr/>
        </p:nvSpPr>
        <p:spPr>
          <a:xfrm flipH="1">
            <a:off x="2571736" y="2643182"/>
            <a:ext cx="3571900" cy="121444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solidFill>
                  <a:schemeClr val="accent1"/>
                </a:solidFill>
              </a:rPr>
              <a:t>Drag &amp; Drop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9" name="円/楕円 8"/>
          <p:cNvSpPr/>
          <p:nvPr/>
        </p:nvSpPr>
        <p:spPr>
          <a:xfrm>
            <a:off x="1071538" y="3214686"/>
            <a:ext cx="2786082" cy="18573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accent1"/>
                </a:solidFill>
              </a:rPr>
              <a:t>Workflow Configuration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10" name="円/楕円 9"/>
          <p:cNvSpPr/>
          <p:nvPr/>
        </p:nvSpPr>
        <p:spPr>
          <a:xfrm>
            <a:off x="1571604" y="5786454"/>
            <a:ext cx="1857388" cy="642942"/>
          </a:xfrm>
          <a:prstGeom prst="ellipse">
            <a:avLst/>
          </a:prstGeom>
          <a:noFill/>
          <a:ln w="476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solidFill>
                  <a:schemeClr val="accent1"/>
                </a:solidFill>
              </a:rPr>
              <a:t>Click to Run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11" name="スライド番号プレースホル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4</a:t>
            </a:fld>
            <a:endParaRPr lang="en-US" altLang="ja-JP" dirty="0"/>
          </a:p>
        </p:txBody>
      </p:sp>
      <p:sp>
        <p:nvSpPr>
          <p:cNvPr id="12" name="フッター プレースホル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Screenshot #2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Comparison/Evaluation Statistics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pic>
        <p:nvPicPr>
          <p:cNvPr id="2051" name="Picture 3" descr="C:\workspace\UIMA\www\userguide\combinatori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143116"/>
            <a:ext cx="7929586" cy="4429417"/>
          </a:xfrm>
          <a:prstGeom prst="rect">
            <a:avLst/>
          </a:prstGeom>
          <a:noFill/>
        </p:spPr>
      </p:pic>
      <p:sp>
        <p:nvSpPr>
          <p:cNvPr id="8" name="スライド番号プレースホル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5</a:t>
            </a:fld>
            <a:endParaRPr lang="en-US" altLang="ja-JP" dirty="0"/>
          </a:p>
        </p:txBody>
      </p:sp>
      <p:sp>
        <p:nvSpPr>
          <p:cNvPr id="9" name="フッター プレースホル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Screenshot #3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Visualizations e.g. </a:t>
            </a:r>
            <a:r>
              <a:rPr lang="en-US" altLang="ja-JP" dirty="0" smtClean="0"/>
              <a:t>t</a:t>
            </a:r>
            <a:r>
              <a:rPr kumimoji="1" lang="en-US" altLang="ja-JP" dirty="0" smtClean="0"/>
              <a:t>ree/feature </a:t>
            </a:r>
            <a:r>
              <a:rPr lang="en-US" altLang="ja-JP" dirty="0" smtClean="0"/>
              <a:t>s</a:t>
            </a:r>
            <a:r>
              <a:rPr kumimoji="1" lang="en-US" altLang="ja-JP" dirty="0" smtClean="0"/>
              <a:t>tructure </a:t>
            </a:r>
            <a:r>
              <a:rPr lang="en-US" altLang="ja-JP" dirty="0" smtClean="0"/>
              <a:t>vi</a:t>
            </a:r>
            <a:r>
              <a:rPr kumimoji="1" lang="en-US" altLang="ja-JP" dirty="0" smtClean="0"/>
              <a:t>ewer </a:t>
            </a:r>
            <a:r>
              <a:rPr kumimoji="1" lang="en-US" altLang="ja-JP" dirty="0" smtClean="0"/>
              <a:t>and </a:t>
            </a:r>
            <a:r>
              <a:rPr kumimoji="1" lang="en-US" altLang="ja-JP" dirty="0" smtClean="0"/>
              <a:t>annotation </a:t>
            </a:r>
            <a:r>
              <a:rPr lang="en-US" altLang="ja-JP" dirty="0" smtClean="0"/>
              <a:t>v</a:t>
            </a:r>
            <a:r>
              <a:rPr kumimoji="1" lang="en-US" altLang="ja-JP" dirty="0" smtClean="0"/>
              <a:t>iewer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pic>
        <p:nvPicPr>
          <p:cNvPr id="1026" name="Picture 2" descr="C:\Users\kano\Pictures\UCompare-Screenshot-MoriV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2627247"/>
            <a:ext cx="3109901" cy="3945025"/>
          </a:xfrm>
          <a:prstGeom prst="rect">
            <a:avLst/>
          </a:prstGeom>
          <a:noFill/>
        </p:spPr>
      </p:pic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608112" y="2659074"/>
          <a:ext cx="3821540" cy="3841760"/>
        </p:xfrm>
        <a:graphic>
          <a:graphicData uri="http://schemas.openxmlformats.org/presentationml/2006/ole">
            <p:oleObj spid="_x0000_s2050" name="Image" r:id="rId4" imgW="4800000" imgH="4825397" progId="">
              <p:embed/>
            </p:oleObj>
          </a:graphicData>
        </a:graphic>
      </p:graphicFrame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6</a:t>
            </a:fld>
            <a:endParaRPr lang="en-US" altLang="ja-JP" dirty="0"/>
          </a:p>
        </p:txBody>
      </p:sp>
      <p:sp>
        <p:nvSpPr>
          <p:cNvPr id="10" name="フッター プレースホル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Topics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 smtClean="0">
                <a:latin typeface="Arial" pitchFamily="34" charset="0"/>
                <a:ea typeface="Arial Unicode MS" pitchFamily="50" charset="-128"/>
                <a:cs typeface="Arial" pitchFamily="34" charset="0"/>
              </a:rPr>
              <a:t>UIMA</a:t>
            </a:r>
          </a:p>
          <a:p>
            <a:pPr lvl="1"/>
            <a:r>
              <a:rPr lang="en-US" altLang="ja-JP" dirty="0" smtClean="0">
                <a:latin typeface="Arial" pitchFamily="34" charset="0"/>
                <a:ea typeface="Arial Unicode MS" pitchFamily="50" charset="-128"/>
                <a:cs typeface="Arial" pitchFamily="34" charset="0"/>
              </a:rPr>
              <a:t>Interoperability of </a:t>
            </a:r>
            <a:r>
              <a:rPr lang="en-US" altLang="ja-JP" dirty="0" smtClean="0">
                <a:latin typeface="Arial" pitchFamily="34" charset="0"/>
                <a:ea typeface="Arial Unicode MS" pitchFamily="50" charset="-128"/>
                <a:cs typeface="Arial" pitchFamily="34" charset="0"/>
              </a:rPr>
              <a:t>UIMA</a:t>
            </a:r>
          </a:p>
          <a:p>
            <a:r>
              <a:rPr lang="en-US" altLang="ja-JP" dirty="0" smtClean="0">
                <a:latin typeface="Arial" pitchFamily="34" charset="0"/>
                <a:ea typeface="Arial Unicode MS" pitchFamily="50" charset="-128"/>
                <a:cs typeface="Arial" pitchFamily="34" charset="0"/>
              </a:rPr>
              <a:t>U-Compare</a:t>
            </a:r>
          </a:p>
          <a:p>
            <a:pPr lvl="1"/>
            <a:r>
              <a:rPr lang="en-US" altLang="ja-JP" dirty="0" smtClean="0">
                <a:latin typeface="Arial" pitchFamily="34" charset="0"/>
                <a:ea typeface="Arial Unicode MS" pitchFamily="50" charset="-128"/>
                <a:cs typeface="Arial" pitchFamily="34" charset="0"/>
              </a:rPr>
              <a:t>World </a:t>
            </a:r>
            <a:r>
              <a:rPr lang="en-US" altLang="ja-JP" dirty="0" smtClean="0">
                <a:latin typeface="Arial" pitchFamily="34" charset="0"/>
                <a:ea typeface="Arial Unicode MS" pitchFamily="50" charset="-128"/>
                <a:cs typeface="Arial" pitchFamily="34" charset="0"/>
              </a:rPr>
              <a:t>largest UIMA component repository</a:t>
            </a:r>
          </a:p>
          <a:p>
            <a:pPr lvl="2"/>
            <a:r>
              <a:rPr lang="en-US" altLang="ja-JP" dirty="0" smtClean="0">
                <a:latin typeface="Arial" pitchFamily="34" charset="0"/>
                <a:ea typeface="Arial Unicode MS" pitchFamily="50" charset="-128"/>
                <a:cs typeface="Arial" pitchFamily="34" charset="0"/>
              </a:rPr>
              <a:t>U-Compare type system and web/local services</a:t>
            </a:r>
          </a:p>
          <a:p>
            <a:pPr lvl="1"/>
            <a:r>
              <a:rPr lang="en-US" altLang="ja-JP" dirty="0" smtClean="0">
                <a:latin typeface="Arial" pitchFamily="34" charset="0"/>
                <a:ea typeface="Arial Unicode MS" pitchFamily="50" charset="-128"/>
                <a:cs typeface="Arial" pitchFamily="34" charset="0"/>
              </a:rPr>
              <a:t>Integrated NLP platform for any UIMA component</a:t>
            </a:r>
          </a:p>
          <a:p>
            <a:pPr lvl="2"/>
            <a:r>
              <a:rPr lang="en-US" altLang="ja-JP" dirty="0" smtClean="0">
                <a:latin typeface="Arial" pitchFamily="34" charset="0"/>
                <a:ea typeface="Arial Unicode MS" pitchFamily="50" charset="-128"/>
                <a:cs typeface="Arial" pitchFamily="34" charset="0"/>
              </a:rPr>
              <a:t>Visual workflow creation, statistics, comparison, pluggable evaluation, visualizations</a:t>
            </a:r>
          </a:p>
          <a:p>
            <a:pPr lvl="2"/>
            <a:r>
              <a:rPr lang="en-US" altLang="ja-JP" dirty="0" smtClean="0">
                <a:latin typeface="Arial" pitchFamily="34" charset="0"/>
                <a:ea typeface="Arial Unicode MS" pitchFamily="50" charset="-128"/>
                <a:cs typeface="Arial" pitchFamily="34" charset="0"/>
              </a:rPr>
              <a:t>Developer APIs</a:t>
            </a:r>
          </a:p>
          <a:p>
            <a:pPr lvl="1"/>
            <a:r>
              <a:rPr lang="en-US" altLang="ja-JP" dirty="0" smtClean="0">
                <a:latin typeface="Arial" pitchFamily="34" charset="0"/>
                <a:ea typeface="Arial Unicode MS" pitchFamily="50" charset="-128"/>
                <a:cs typeface="Arial" pitchFamily="34" charset="0"/>
              </a:rPr>
              <a:t>New and ongoing enhancements</a:t>
            </a:r>
          </a:p>
          <a:p>
            <a:pPr lvl="1"/>
            <a:r>
              <a:rPr lang="en-US" altLang="ja-JP" dirty="0" smtClean="0">
                <a:latin typeface="Arial" pitchFamily="34" charset="0"/>
                <a:ea typeface="Arial Unicode MS" pitchFamily="50" charset="-128"/>
                <a:cs typeface="Arial" pitchFamily="34" charset="0"/>
              </a:rPr>
              <a:t>U-Tokyo, UK </a:t>
            </a:r>
            <a:r>
              <a:rPr lang="en-US" altLang="ja-JP" dirty="0" err="1" smtClean="0">
                <a:latin typeface="Arial" pitchFamily="34" charset="0"/>
                <a:ea typeface="Arial Unicode MS" pitchFamily="50" charset="-128"/>
                <a:cs typeface="Arial" pitchFamily="34" charset="0"/>
              </a:rPr>
              <a:t>NaCTeM</a:t>
            </a:r>
            <a:r>
              <a:rPr lang="en-US" altLang="ja-JP" dirty="0" smtClean="0">
                <a:latin typeface="Arial" pitchFamily="34" charset="0"/>
                <a:ea typeface="Arial Unicode MS" pitchFamily="50" charset="-128"/>
                <a:cs typeface="Arial" pitchFamily="34" charset="0"/>
              </a:rPr>
              <a:t> and U-Colorado 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7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サブタイトル 1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algn="ctr"/>
            <a:r>
              <a:rPr kumimoji="1" lang="en-US" altLang="ja-JP" sz="4800" dirty="0" smtClean="0"/>
              <a:t>UIMA</a:t>
            </a:r>
            <a:endParaRPr kumimoji="1" lang="ja-JP" altLang="en-US" sz="4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Interoperability</a:t>
            </a:r>
            <a:r>
              <a:rPr lang="ja-JP" altLang="en-US" dirty="0" smtClean="0"/>
              <a:t> </a:t>
            </a:r>
            <a:r>
              <a:rPr lang="en-US" altLang="ja-JP" dirty="0" smtClean="0"/>
              <a:t>Required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20"/>
          </a:xfrm>
        </p:spPr>
        <p:txBody>
          <a:bodyPr/>
          <a:lstStyle/>
          <a:p>
            <a:r>
              <a:rPr lang="en-US" altLang="ja-JP" dirty="0" smtClean="0"/>
              <a:t>Cumbersome to connect arbitrary two tools</a:t>
            </a:r>
          </a:p>
          <a:p>
            <a:endParaRPr lang="en-US" altLang="ja-JP" dirty="0" smtClean="0"/>
          </a:p>
          <a:p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r>
              <a:rPr lang="en-US" altLang="ja-JP" dirty="0" smtClean="0"/>
              <a:t>Make a specific interface for each time?</a:t>
            </a:r>
          </a:p>
          <a:p>
            <a:pPr lvl="2"/>
            <a:r>
              <a:rPr lang="en-US" altLang="ja-JP" dirty="0" smtClean="0"/>
              <a:t>Not generic; time consuming</a:t>
            </a:r>
          </a:p>
          <a:p>
            <a:pPr lvl="1"/>
            <a:r>
              <a:rPr lang="en-US" altLang="ja-JP" dirty="0" smtClean="0"/>
              <a:t>Open common framework is ideal</a:t>
            </a:r>
          </a:p>
          <a:p>
            <a:pPr lvl="2"/>
            <a:r>
              <a:rPr lang="en-US" altLang="ja-JP" dirty="0" smtClean="0"/>
              <a:t>To achieve the </a:t>
            </a:r>
            <a:r>
              <a:rPr lang="en-US" altLang="ja-JP" i="1" dirty="0" smtClean="0">
                <a:solidFill>
                  <a:srgbClr val="FFFF99"/>
                </a:solidFill>
              </a:rPr>
              <a:t>interoperability</a:t>
            </a:r>
          </a:p>
          <a:p>
            <a:pPr>
              <a:buNone/>
            </a:pP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grpSp>
        <p:nvGrpSpPr>
          <p:cNvPr id="7" name="グループ化 18"/>
          <p:cNvGrpSpPr/>
          <p:nvPr/>
        </p:nvGrpSpPr>
        <p:grpSpPr>
          <a:xfrm>
            <a:off x="2326806" y="2786058"/>
            <a:ext cx="4031144" cy="1000132"/>
            <a:chOff x="2270103" y="1774015"/>
            <a:chExt cx="7143800" cy="2143140"/>
          </a:xfrm>
        </p:grpSpPr>
        <p:sp>
          <p:nvSpPr>
            <p:cNvPr id="20" name="L 字 19"/>
            <p:cNvSpPr/>
            <p:nvPr/>
          </p:nvSpPr>
          <p:spPr>
            <a:xfrm>
              <a:off x="2270103" y="1774015"/>
              <a:ext cx="2214578" cy="2000264"/>
            </a:xfrm>
            <a:prstGeom prst="corner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ＭＳ Ｐゴシック"/>
                  <a:cs typeface="+mn-cs"/>
                </a:rPr>
                <a:t>Tool</a:t>
              </a:r>
              <a:r>
                <a:rPr kumimoji="1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ＭＳ Ｐゴシック"/>
                  <a:cs typeface="+mn-cs"/>
                </a:rPr>
                <a:t> </a:t>
              </a:r>
              <a:r>
                <a:rPr kumimoji="1" lang="en-US" altLang="ja-JP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ＭＳ Ｐゴシック"/>
                  <a:cs typeface="+mn-cs"/>
                </a:rPr>
                <a:t>A</a:t>
              </a:r>
              <a:endPara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21" name="十字形 20"/>
            <p:cNvSpPr/>
            <p:nvPr/>
          </p:nvSpPr>
          <p:spPr>
            <a:xfrm>
              <a:off x="6627821" y="1845453"/>
              <a:ext cx="2786082" cy="2000264"/>
            </a:xfrm>
            <a:prstGeom prst="pl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ＭＳ Ｐゴシック"/>
                  <a:cs typeface="+mn-cs"/>
                </a:rPr>
                <a:t>Tool</a:t>
              </a:r>
              <a:r>
                <a:rPr kumimoji="1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ＭＳ Ｐゴシック"/>
                  <a:cs typeface="+mn-cs"/>
                </a:rPr>
                <a:t> </a:t>
              </a:r>
              <a:r>
                <a:rPr kumimoji="1" lang="en-US" altLang="ja-JP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ＭＳ Ｐゴシック"/>
                  <a:cs typeface="+mn-cs"/>
                </a:rPr>
                <a:t>B</a:t>
              </a:r>
              <a:endPara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22" name="左右矢印 21"/>
            <p:cNvSpPr/>
            <p:nvPr/>
          </p:nvSpPr>
          <p:spPr>
            <a:xfrm>
              <a:off x="4627557" y="2631271"/>
              <a:ext cx="1785950" cy="785818"/>
            </a:xfrm>
            <a:prstGeom prst="leftRightArrow">
              <a:avLst/>
            </a:prstGeom>
            <a:solidFill>
              <a:srgbClr val="FFFF00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23" name="乗算記号 22"/>
            <p:cNvSpPr/>
            <p:nvPr/>
          </p:nvSpPr>
          <p:spPr>
            <a:xfrm>
              <a:off x="4984747" y="1988329"/>
              <a:ext cx="1143008" cy="1928826"/>
            </a:xfrm>
            <a:prstGeom prst="mathMultiply">
              <a:avLst/>
            </a:prstGeom>
            <a:solidFill>
              <a:srgbClr val="FF0000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</p:grpSp>
      <p:sp>
        <p:nvSpPr>
          <p:cNvPr id="28" name="円形吹き出し 27"/>
          <p:cNvSpPr/>
          <p:nvPr/>
        </p:nvSpPr>
        <p:spPr>
          <a:xfrm>
            <a:off x="3214678" y="2143116"/>
            <a:ext cx="1714512" cy="642942"/>
          </a:xfrm>
          <a:prstGeom prst="wedgeEllipseCallout">
            <a:avLst>
              <a:gd name="adj1" fmla="val 7823"/>
              <a:gd name="adj2" fmla="val 905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400" dirty="0" smtClean="0"/>
          </a:p>
          <a:p>
            <a:r>
              <a:rPr lang="en-US" altLang="ja-JP" sz="1400" dirty="0" smtClean="0"/>
              <a:t>Format?</a:t>
            </a:r>
          </a:p>
          <a:p>
            <a:r>
              <a:rPr lang="en-US" altLang="ja-JP" sz="1400" dirty="0" smtClean="0"/>
              <a:t>Data Type?</a:t>
            </a:r>
            <a:endParaRPr lang="ja-JP" altLang="en-US" sz="1400" dirty="0" smtClean="0"/>
          </a:p>
          <a:p>
            <a:pPr algn="ctr"/>
            <a:endParaRPr kumimoji="1" lang="ja-JP" altLang="en-US" dirty="0"/>
          </a:p>
        </p:txBody>
      </p:sp>
      <p:sp>
        <p:nvSpPr>
          <p:cNvPr id="13" name="スライド番号プレースホル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9</a:t>
            </a:fld>
            <a:endParaRPr lang="en-US" altLang="ja-JP" dirty="0"/>
          </a:p>
        </p:txBody>
      </p:sp>
      <p:sp>
        <p:nvSpPr>
          <p:cNvPr id="14" name="フッター プレースホル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UIMA Overview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86187"/>
          </a:xfrm>
        </p:spPr>
        <p:txBody>
          <a:bodyPr>
            <a:normAutofit lnSpcReduction="10000"/>
          </a:bodyPr>
          <a:lstStyle/>
          <a:p>
            <a:r>
              <a:rPr kumimoji="1" lang="en-US" altLang="ja-JP" i="1" dirty="0" smtClean="0">
                <a:solidFill>
                  <a:srgbClr val="FFFF99"/>
                </a:solidFill>
              </a:rPr>
              <a:t>UIMA</a:t>
            </a:r>
            <a:r>
              <a:rPr kumimoji="1" lang="en-US" altLang="ja-JP" dirty="0" smtClean="0"/>
              <a:t>, Unstructured Information Management Architecture</a:t>
            </a:r>
          </a:p>
          <a:p>
            <a:pPr lvl="1"/>
            <a:r>
              <a:rPr lang="en-US" altLang="ja-JP" dirty="0" smtClean="0"/>
              <a:t>Originally developed by IBM</a:t>
            </a:r>
          </a:p>
          <a:p>
            <a:pPr lvl="1"/>
            <a:r>
              <a:rPr kumimoji="1" lang="en-US" altLang="ja-JP" dirty="0" smtClean="0"/>
              <a:t>Currently an open project in OASIS and Apache</a:t>
            </a:r>
          </a:p>
          <a:p>
            <a:r>
              <a:rPr kumimoji="1" lang="en-US" altLang="ja-JP" dirty="0" smtClean="0"/>
              <a:t>Developers should make UIMA wrappers</a:t>
            </a:r>
          </a:p>
          <a:p>
            <a:pPr lvl="1"/>
            <a:r>
              <a:rPr kumimoji="1" lang="en-US" altLang="ja-JP" dirty="0" smtClean="0"/>
              <a:t>for their existing tools to be UIMA compliant</a:t>
            </a:r>
          </a:p>
          <a:p>
            <a:pPr lvl="1"/>
            <a:r>
              <a:rPr lang="en-US" altLang="ja-JP" dirty="0" smtClean="0"/>
              <a:t>w</a:t>
            </a:r>
            <a:r>
              <a:rPr kumimoji="1" lang="en-US" altLang="ja-JP" dirty="0" smtClean="0"/>
              <a:t>hich converts original I/O to/from UIMA I/O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grpSp>
        <p:nvGrpSpPr>
          <p:cNvPr id="12" name="グループ化 11"/>
          <p:cNvGrpSpPr/>
          <p:nvPr/>
        </p:nvGrpSpPr>
        <p:grpSpPr>
          <a:xfrm>
            <a:off x="1000100" y="5072074"/>
            <a:ext cx="6500858" cy="1500198"/>
            <a:chOff x="1000100" y="4929198"/>
            <a:chExt cx="6500858" cy="1500198"/>
          </a:xfrm>
        </p:grpSpPr>
        <p:sp>
          <p:nvSpPr>
            <p:cNvPr id="7" name="フローチャート : 記憶データ 6"/>
            <p:cNvSpPr/>
            <p:nvPr/>
          </p:nvSpPr>
          <p:spPr>
            <a:xfrm flipH="1">
              <a:off x="1000100" y="5000636"/>
              <a:ext cx="2428892" cy="1428760"/>
            </a:xfrm>
            <a:prstGeom prst="flowChartOnlineStorage">
              <a:avLst/>
            </a:prstGeom>
            <a:solidFill>
              <a:srgbClr val="FFC000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ＭＳ Ｐゴシック"/>
                  <a:cs typeface="+mn-cs"/>
                </a:rPr>
                <a:t>UIMA wrapper</a:t>
              </a:r>
              <a:endPara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8" name="フローチャート : 記憶データ 7"/>
            <p:cNvSpPr/>
            <p:nvPr/>
          </p:nvSpPr>
          <p:spPr>
            <a:xfrm flipH="1">
              <a:off x="5143504" y="4929198"/>
              <a:ext cx="2357454" cy="1500198"/>
            </a:xfrm>
            <a:prstGeom prst="flowChartOnlineStorage">
              <a:avLst/>
            </a:prstGeom>
            <a:solidFill>
              <a:srgbClr val="FFC000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ＭＳ Ｐゴシック"/>
                  <a:cs typeface="+mn-cs"/>
                </a:rPr>
                <a:t>UIMA wrapper</a:t>
              </a:r>
              <a:endPara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11" name="左右矢印 10"/>
            <p:cNvSpPr/>
            <p:nvPr/>
          </p:nvSpPr>
          <p:spPr>
            <a:xfrm>
              <a:off x="3571868" y="5429264"/>
              <a:ext cx="1785950" cy="714380"/>
            </a:xfrm>
            <a:prstGeom prst="leftRightArrow">
              <a:avLst/>
            </a:prstGeom>
            <a:solidFill>
              <a:srgbClr val="FFFF00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ＭＳ Ｐゴシック"/>
                  <a:cs typeface="+mn-cs"/>
                </a:rPr>
                <a:t>Interoperable</a:t>
              </a:r>
              <a:endPara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</p:grpSp>
      <p:sp>
        <p:nvSpPr>
          <p:cNvPr id="9" name="L 字 8"/>
          <p:cNvSpPr/>
          <p:nvPr/>
        </p:nvSpPr>
        <p:spPr>
          <a:xfrm>
            <a:off x="1785918" y="5281625"/>
            <a:ext cx="1050343" cy="933457"/>
          </a:xfrm>
          <a:prstGeom prst="corner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Tool</a:t>
            </a:r>
            <a:r>
              <a:rPr kumimoji="1" lang="ja-JP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 </a:t>
            </a:r>
            <a:r>
              <a:rPr kumimoji="1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A</a:t>
            </a: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sp>
        <p:nvSpPr>
          <p:cNvPr id="10" name="十字形 9"/>
          <p:cNvSpPr/>
          <p:nvPr/>
        </p:nvSpPr>
        <p:spPr>
          <a:xfrm>
            <a:off x="5760014" y="5286388"/>
            <a:ext cx="1321399" cy="933457"/>
          </a:xfrm>
          <a:prstGeom prst="pl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Tool</a:t>
            </a:r>
            <a:r>
              <a:rPr kumimoji="1" lang="ja-JP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 </a:t>
            </a:r>
            <a:r>
              <a:rPr kumimoji="1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B</a:t>
            </a: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sp>
        <p:nvSpPr>
          <p:cNvPr id="13" name="スライド番号プレースホル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10</a:t>
            </a:fld>
            <a:endParaRPr lang="en-US" altLang="ja-JP" dirty="0"/>
          </a:p>
        </p:txBody>
      </p:sp>
      <p:sp>
        <p:nvSpPr>
          <p:cNvPr id="14" name="フッター プレースホル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角丸四角形 44"/>
          <p:cNvSpPr/>
          <p:nvPr/>
        </p:nvSpPr>
        <p:spPr>
          <a:xfrm>
            <a:off x="571472" y="1724012"/>
            <a:ext cx="1938350" cy="919170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XMI</a:t>
            </a:r>
          </a:p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(sort of XML)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6" name="ホームベース 15"/>
          <p:cNvSpPr/>
          <p:nvPr/>
        </p:nvSpPr>
        <p:spPr>
          <a:xfrm>
            <a:off x="1428728" y="3571876"/>
            <a:ext cx="7500990" cy="428628"/>
          </a:xfrm>
          <a:prstGeom prst="homePlate">
            <a:avLst/>
          </a:prstGeom>
          <a:solidFill>
            <a:schemeClr val="tx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UIMA</a:t>
            </a:r>
            <a:r>
              <a:rPr lang="ja-JP" altLang="en-US" dirty="0" smtClean="0"/>
              <a:t> </a:t>
            </a:r>
            <a:r>
              <a:rPr lang="en-US" altLang="ja-JP" dirty="0" smtClean="0"/>
              <a:t>Basic Architecture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正方形/長方形 6"/>
          <p:cNvSpPr/>
          <p:nvPr/>
        </p:nvSpPr>
        <p:spPr>
          <a:xfrm>
            <a:off x="285752" y="1500174"/>
            <a:ext cx="8643966" cy="4786346"/>
          </a:xfrm>
          <a:prstGeom prst="rect">
            <a:avLst/>
          </a:prstGeom>
          <a:noFill/>
          <a:ln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671339" y="1559470"/>
            <a:ext cx="2121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UIMA Specification</a:t>
            </a:r>
            <a:endParaRPr kumimoji="1" lang="ja-JP" altLang="en-US" dirty="0"/>
          </a:p>
        </p:txBody>
      </p:sp>
      <p:sp>
        <p:nvSpPr>
          <p:cNvPr id="9" name="角丸四角形 8"/>
          <p:cNvSpPr/>
          <p:nvPr/>
        </p:nvSpPr>
        <p:spPr>
          <a:xfrm>
            <a:off x="357158" y="3429000"/>
            <a:ext cx="1500198" cy="7143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Collection Reader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2000232" y="3214686"/>
            <a:ext cx="1785950" cy="1143008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CAS</a:t>
            </a: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Raw Text</a:t>
            </a:r>
          </a:p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Annotations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4000496" y="2571744"/>
            <a:ext cx="4572032" cy="22860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Aggregate Analysis Engine</a:t>
            </a:r>
          </a:p>
          <a:p>
            <a:pPr algn="ctr"/>
            <a:endParaRPr lang="en-US" altLang="ja-JP" dirty="0" smtClean="0">
              <a:solidFill>
                <a:schemeClr val="bg1"/>
              </a:solidFill>
            </a:endParaRPr>
          </a:p>
          <a:p>
            <a:pPr algn="ctr"/>
            <a:endParaRPr lang="en-US" altLang="ja-JP" dirty="0" smtClean="0">
              <a:solidFill>
                <a:schemeClr val="bg1"/>
              </a:solidFill>
            </a:endParaRPr>
          </a:p>
          <a:p>
            <a:pPr algn="ctr"/>
            <a:endParaRPr lang="en-US" altLang="ja-JP" dirty="0" smtClean="0">
              <a:solidFill>
                <a:schemeClr val="bg1"/>
              </a:solidFill>
            </a:endParaRPr>
          </a:p>
          <a:p>
            <a:pPr algn="ctr"/>
            <a:endParaRPr lang="en-US" altLang="ja-JP" dirty="0" smtClean="0">
              <a:solidFill>
                <a:schemeClr val="bg1"/>
              </a:solidFill>
            </a:endParaRPr>
          </a:p>
          <a:p>
            <a:pPr algn="ctr"/>
            <a:endParaRPr lang="en-US" altLang="ja-JP" dirty="0" smtClean="0">
              <a:solidFill>
                <a:schemeClr val="bg1"/>
              </a:solidFill>
            </a:endParaRPr>
          </a:p>
          <a:p>
            <a:pPr algn="ctr"/>
            <a:endParaRPr kumimoji="1" lang="en-US" altLang="ja-JP" dirty="0" smtClean="0">
              <a:solidFill>
                <a:schemeClr val="bg1"/>
              </a:solidFill>
            </a:endParaRPr>
          </a:p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4714876" y="3000372"/>
            <a:ext cx="1500198" cy="128588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Primitive Analysis Engine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3" name="角丸四角形 12"/>
          <p:cNvSpPr/>
          <p:nvPr/>
        </p:nvSpPr>
        <p:spPr>
          <a:xfrm>
            <a:off x="6286512" y="2928934"/>
            <a:ext cx="1571636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Aggregate AE</a:t>
            </a: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……</a:t>
            </a:r>
          </a:p>
          <a:p>
            <a:pPr algn="ctr"/>
            <a:endParaRPr kumimoji="1" lang="en-US" altLang="ja-JP" dirty="0" smtClean="0">
              <a:solidFill>
                <a:schemeClr val="bg1"/>
              </a:solidFill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5072066" y="4500570"/>
            <a:ext cx="3143272" cy="2857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Flow Controller 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6429388" y="4071942"/>
            <a:ext cx="1357322" cy="2143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7" name="1 つの角を切り取った四角形 16"/>
          <p:cNvSpPr/>
          <p:nvPr/>
        </p:nvSpPr>
        <p:spPr>
          <a:xfrm>
            <a:off x="1928794" y="5072074"/>
            <a:ext cx="1857388" cy="857256"/>
          </a:xfrm>
          <a:prstGeom prst="snip1Rect">
            <a:avLst/>
          </a:prstGeom>
          <a:solidFill>
            <a:schemeClr val="tx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Type System</a:t>
            </a: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~</a:t>
            </a:r>
            <a:r>
              <a:rPr lang="en-US" altLang="ja-JP" dirty="0" err="1" smtClean="0">
                <a:solidFill>
                  <a:schemeClr val="bg1"/>
                </a:solidFill>
              </a:rPr>
              <a:t>Ecore</a:t>
            </a:r>
            <a:r>
              <a:rPr lang="en-US" altLang="ja-JP" dirty="0" smtClean="0">
                <a:solidFill>
                  <a:schemeClr val="bg1"/>
                </a:solidFill>
              </a:rPr>
              <a:t>/UML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cxnSp>
        <p:nvCxnSpPr>
          <p:cNvPr id="19" name="直線矢印コネクタ 18"/>
          <p:cNvCxnSpPr>
            <a:stCxn id="17" idx="3"/>
            <a:endCxn id="10" idx="2"/>
          </p:cNvCxnSpPr>
          <p:nvPr/>
        </p:nvCxnSpPr>
        <p:spPr>
          <a:xfrm rot="5400000" flipH="1" flipV="1">
            <a:off x="2518157" y="4697025"/>
            <a:ext cx="714380" cy="35719"/>
          </a:xfrm>
          <a:prstGeom prst="straightConnector1">
            <a:avLst/>
          </a:prstGeom>
          <a:ln w="889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2075393" y="4631304"/>
            <a:ext cx="1710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Type Definition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/>
        </p:nvSpPr>
        <p:spPr>
          <a:xfrm>
            <a:off x="4000496" y="3000372"/>
            <a:ext cx="642942" cy="14287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Input Capability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7929586" y="3000372"/>
            <a:ext cx="642942" cy="14287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Output</a:t>
            </a:r>
          </a:p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Capability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6" name="正方形/長方形 25"/>
          <p:cNvSpPr/>
          <p:nvPr/>
        </p:nvSpPr>
        <p:spPr>
          <a:xfrm flipH="1">
            <a:off x="4786314" y="3071810"/>
            <a:ext cx="71438" cy="11334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7" name="正方形/長方形 26"/>
          <p:cNvSpPr/>
          <p:nvPr/>
        </p:nvSpPr>
        <p:spPr>
          <a:xfrm flipH="1">
            <a:off x="6072198" y="3071810"/>
            <a:ext cx="71438" cy="11334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8" name="正方形/長方形 27"/>
          <p:cNvSpPr/>
          <p:nvPr/>
        </p:nvSpPr>
        <p:spPr>
          <a:xfrm flipH="1">
            <a:off x="6357950" y="3071810"/>
            <a:ext cx="71438" cy="11334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9" name="正方形/長方形 28"/>
          <p:cNvSpPr/>
          <p:nvPr/>
        </p:nvSpPr>
        <p:spPr>
          <a:xfrm flipH="1">
            <a:off x="7715272" y="3081334"/>
            <a:ext cx="71438" cy="11334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0" name="正方形/長方形 29"/>
          <p:cNvSpPr/>
          <p:nvPr/>
        </p:nvSpPr>
        <p:spPr>
          <a:xfrm flipH="1">
            <a:off x="1714480" y="3438524"/>
            <a:ext cx="71438" cy="6334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cxnSp>
        <p:nvCxnSpPr>
          <p:cNvPr id="32" name="曲線コネクタ 31"/>
          <p:cNvCxnSpPr>
            <a:stCxn id="12" idx="2"/>
          </p:cNvCxnSpPr>
          <p:nvPr/>
        </p:nvCxnSpPr>
        <p:spPr>
          <a:xfrm rot="16200000" flipH="1">
            <a:off x="5447115" y="4304115"/>
            <a:ext cx="1000132" cy="964413"/>
          </a:xfrm>
          <a:prstGeom prst="curvedConnector3">
            <a:avLst>
              <a:gd name="adj1" fmla="val 50000"/>
            </a:avLst>
          </a:prstGeom>
          <a:ln w="57150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円/楕円 33"/>
          <p:cNvSpPr/>
          <p:nvPr/>
        </p:nvSpPr>
        <p:spPr>
          <a:xfrm>
            <a:off x="4500562" y="5214950"/>
            <a:ext cx="3643338" cy="85725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Local or Web Service(SOAP/JMS)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grpSp>
        <p:nvGrpSpPr>
          <p:cNvPr id="3" name="グループ化 25"/>
          <p:cNvGrpSpPr/>
          <p:nvPr/>
        </p:nvGrpSpPr>
        <p:grpSpPr>
          <a:xfrm rot="3348658">
            <a:off x="1441845" y="2111659"/>
            <a:ext cx="1696345" cy="1428760"/>
            <a:chOff x="1643042" y="4429132"/>
            <a:chExt cx="2071702" cy="1704988"/>
          </a:xfrm>
        </p:grpSpPr>
        <p:sp>
          <p:nvSpPr>
            <p:cNvPr id="42" name="下カーブ矢印 41"/>
            <p:cNvSpPr/>
            <p:nvPr/>
          </p:nvSpPr>
          <p:spPr>
            <a:xfrm>
              <a:off x="1714480" y="4429132"/>
              <a:ext cx="2000264" cy="785818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err="1" smtClean="0">
                  <a:solidFill>
                    <a:srgbClr val="FFFF99"/>
                  </a:solidFill>
                </a:rPr>
                <a:t>Deserialize</a:t>
              </a:r>
              <a:endParaRPr kumimoji="1" lang="ja-JP" altLang="en-US" dirty="0">
                <a:solidFill>
                  <a:srgbClr val="FFFF99"/>
                </a:solidFill>
              </a:endParaRPr>
            </a:p>
          </p:txBody>
        </p:sp>
        <p:sp>
          <p:nvSpPr>
            <p:cNvPr id="43" name="下カーブ矢印 42"/>
            <p:cNvSpPr/>
            <p:nvPr/>
          </p:nvSpPr>
          <p:spPr>
            <a:xfrm flipH="1" flipV="1">
              <a:off x="1643042" y="5429264"/>
              <a:ext cx="1928826" cy="704856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smtClean="0">
                  <a:solidFill>
                    <a:srgbClr val="FFFF99"/>
                  </a:solidFill>
                </a:rPr>
                <a:t>Serialize</a:t>
              </a:r>
              <a:endParaRPr kumimoji="1" lang="ja-JP" altLang="en-US" dirty="0">
                <a:solidFill>
                  <a:srgbClr val="FFFF99"/>
                </a:solidFill>
              </a:endParaRPr>
            </a:p>
          </p:txBody>
        </p:sp>
      </p:grpSp>
      <p:sp>
        <p:nvSpPr>
          <p:cNvPr id="33" name="スライド番号プレースホルダ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11</a:t>
            </a:fld>
            <a:endParaRPr lang="en-US" altLang="ja-JP" dirty="0"/>
          </a:p>
        </p:txBody>
      </p:sp>
      <p:sp>
        <p:nvSpPr>
          <p:cNvPr id="35" name="フッター プレースホルダ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3200" dirty="0" smtClean="0"/>
              <a:t>UIMA Interoperability Levels</a:t>
            </a:r>
            <a:endParaRPr kumimoji="1" lang="ja-JP" altLang="en-US" sz="32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4485"/>
          </a:xfrm>
        </p:spPr>
        <p:txBody>
          <a:bodyPr>
            <a:normAutofit lnSpcReduction="10000"/>
          </a:bodyPr>
          <a:lstStyle/>
          <a:p>
            <a:r>
              <a:rPr lang="en-US" altLang="ja-JP" dirty="0" smtClean="0"/>
              <a:t>Once to </a:t>
            </a:r>
            <a:r>
              <a:rPr lang="en-US" altLang="ja-JP" dirty="0" smtClean="0"/>
              <a:t>be </a:t>
            </a:r>
            <a:r>
              <a:rPr lang="en-US" altLang="ja-JP" dirty="0" smtClean="0"/>
              <a:t>UIMA,  </a:t>
            </a:r>
            <a:r>
              <a:rPr lang="en-US" altLang="ja-JP" dirty="0" smtClean="0"/>
              <a:t>receive the whole benefit</a:t>
            </a:r>
          </a:p>
          <a:p>
            <a:r>
              <a:rPr lang="en-US" altLang="ja-JP" dirty="0" smtClean="0"/>
              <a:t>Not just formats, but many </a:t>
            </a:r>
            <a:r>
              <a:rPr lang="en-US" altLang="ja-JP" dirty="0" smtClean="0"/>
              <a:t>levels of interoperability/features provided</a:t>
            </a:r>
            <a:endParaRPr lang="en-US" altLang="ja-JP" dirty="0" smtClean="0"/>
          </a:p>
          <a:p>
            <a:endParaRPr lang="ja-JP" altLang="en-US" dirty="0" smtClean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graphicFrame>
        <p:nvGraphicFramePr>
          <p:cNvPr id="16" name="コンテンツ プレースホルダ 6"/>
          <p:cNvGraphicFramePr>
            <a:graphicFrameLocks/>
          </p:cNvGraphicFramePr>
          <p:nvPr/>
        </p:nvGraphicFramePr>
        <p:xfrm>
          <a:off x="500034" y="3214685"/>
          <a:ext cx="8215370" cy="2928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スライド番号プレースホル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12</a:t>
            </a:fld>
            <a:endParaRPr lang="en-US" altLang="ja-JP" dirty="0"/>
          </a:p>
        </p:txBody>
      </p:sp>
      <p:sp>
        <p:nvSpPr>
          <p:cNvPr id="9" name="フッター プレースホル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 smtClean="0"/>
              <a:t>UIMA: Stand-off </a:t>
            </a:r>
            <a:r>
              <a:rPr lang="en-US" altLang="ja-JP" sz="3600" dirty="0" smtClean="0"/>
              <a:t>A</a:t>
            </a:r>
            <a:r>
              <a:rPr kumimoji="1" lang="en-US" altLang="ja-JP" sz="3600" dirty="0" smtClean="0"/>
              <a:t>nnotation</a:t>
            </a:r>
            <a:endParaRPr kumimoji="1" lang="ja-JP" altLang="en-US" sz="36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Raw</a:t>
            </a:r>
            <a:r>
              <a:rPr lang="ja-JP" altLang="en-US" dirty="0" smtClean="0"/>
              <a:t> </a:t>
            </a:r>
            <a:r>
              <a:rPr lang="en-US" altLang="ja-JP" dirty="0" smtClean="0"/>
              <a:t>Information</a:t>
            </a:r>
            <a:r>
              <a:rPr lang="ja-JP" altLang="en-US" dirty="0" smtClean="0"/>
              <a:t> ＋ </a:t>
            </a:r>
            <a:r>
              <a:rPr lang="en-US" altLang="ja-JP" dirty="0" smtClean="0"/>
              <a:t>Feature</a:t>
            </a:r>
            <a:r>
              <a:rPr lang="ja-JP" altLang="en-US" dirty="0" smtClean="0"/>
              <a:t> </a:t>
            </a:r>
            <a:r>
              <a:rPr lang="en-US" altLang="ja-JP" dirty="0" smtClean="0"/>
              <a:t>Structures</a:t>
            </a:r>
          </a:p>
          <a:p>
            <a:pPr lvl="1"/>
            <a:r>
              <a:rPr lang="en-US" altLang="ja-JP" dirty="0" smtClean="0"/>
              <a:t>For text: Raw</a:t>
            </a:r>
            <a:r>
              <a:rPr lang="ja-JP" altLang="en-US" dirty="0" smtClean="0"/>
              <a:t> </a:t>
            </a:r>
            <a:r>
              <a:rPr lang="en-US" altLang="ja-JP" dirty="0" smtClean="0"/>
              <a:t>Text</a:t>
            </a:r>
            <a:r>
              <a:rPr lang="ja-JP" altLang="en-US" dirty="0" smtClean="0"/>
              <a:t> ＋ </a:t>
            </a:r>
            <a:r>
              <a:rPr lang="en-US" altLang="ja-JP" dirty="0" smtClean="0"/>
              <a:t>Stand-off</a:t>
            </a:r>
            <a:r>
              <a:rPr lang="ja-JP" altLang="en-US" dirty="0" smtClean="0"/>
              <a:t> </a:t>
            </a:r>
            <a:r>
              <a:rPr lang="en-US" altLang="ja-JP" dirty="0" smtClean="0"/>
              <a:t>Annotations</a:t>
            </a:r>
          </a:p>
          <a:p>
            <a:pPr lvl="1"/>
            <a:r>
              <a:rPr lang="en-US" altLang="ja-JP" dirty="0" smtClean="0"/>
              <a:t>Raw</a:t>
            </a:r>
            <a:r>
              <a:rPr lang="ja-JP" altLang="en-US" dirty="0" smtClean="0"/>
              <a:t> </a:t>
            </a:r>
            <a:r>
              <a:rPr lang="en-US" altLang="ja-JP" dirty="0" smtClean="0"/>
              <a:t>Information is supposed not to be changed </a:t>
            </a:r>
          </a:p>
          <a:p>
            <a:pPr lvl="1"/>
            <a:r>
              <a:rPr lang="en-US" altLang="ja-JP" dirty="0" smtClean="0"/>
              <a:t>Annotations</a:t>
            </a:r>
            <a:r>
              <a:rPr lang="ja-JP" altLang="en-US" dirty="0" smtClean="0"/>
              <a:t> </a:t>
            </a:r>
            <a:r>
              <a:rPr lang="en-US" altLang="ja-JP" dirty="0" smtClean="0"/>
              <a:t>are added incrementally</a:t>
            </a:r>
          </a:p>
          <a:p>
            <a:r>
              <a:rPr lang="en-US" altLang="ja-JP" dirty="0" smtClean="0"/>
              <a:t>Feature</a:t>
            </a:r>
            <a:r>
              <a:rPr lang="ja-JP" altLang="en-US" dirty="0" smtClean="0"/>
              <a:t> </a:t>
            </a:r>
            <a:r>
              <a:rPr lang="en-US" altLang="ja-JP" dirty="0" smtClean="0"/>
              <a:t>Structure can be Primitive</a:t>
            </a:r>
            <a:r>
              <a:rPr lang="ja-JP" altLang="en-US" dirty="0" smtClean="0"/>
              <a:t> </a:t>
            </a:r>
            <a:r>
              <a:rPr lang="en-US" altLang="ja-JP" dirty="0" smtClean="0"/>
              <a:t>Value</a:t>
            </a:r>
            <a:r>
              <a:rPr lang="ja-JP" altLang="en-US" dirty="0" smtClean="0"/>
              <a:t> </a:t>
            </a:r>
            <a:r>
              <a:rPr lang="en-US" altLang="ja-JP" dirty="0" smtClean="0"/>
              <a:t>or links to another Feature</a:t>
            </a:r>
            <a:r>
              <a:rPr lang="ja-JP" altLang="en-US" dirty="0" smtClean="0"/>
              <a:t> </a:t>
            </a:r>
            <a:r>
              <a:rPr lang="en-US" altLang="ja-JP" dirty="0" smtClean="0"/>
              <a:t>Structure</a:t>
            </a:r>
          </a:p>
          <a:p>
            <a:pPr lvl="1"/>
            <a:r>
              <a:rPr lang="en-US" altLang="ja-JP" dirty="0" smtClean="0"/>
              <a:t>General graph structure</a:t>
            </a:r>
          </a:p>
          <a:p>
            <a:r>
              <a:rPr lang="en-US" altLang="ja-JP" dirty="0" smtClean="0"/>
              <a:t>XMI Serialize/</a:t>
            </a:r>
            <a:r>
              <a:rPr lang="en-US" altLang="ja-JP" dirty="0" err="1" smtClean="0"/>
              <a:t>Deserialize</a:t>
            </a:r>
            <a:endParaRPr lang="en-US" altLang="ja-JP" dirty="0" smtClean="0"/>
          </a:p>
          <a:p>
            <a:pPr lvl="2"/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13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UIMA: Type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System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 smtClean="0"/>
              <a:t>Every Feature</a:t>
            </a:r>
            <a:r>
              <a:rPr lang="ja-JP" altLang="en-US" dirty="0" smtClean="0"/>
              <a:t> </a:t>
            </a:r>
            <a:r>
              <a:rPr lang="en-US" altLang="ja-JP" dirty="0" smtClean="0"/>
              <a:t>Value should have </a:t>
            </a:r>
            <a:r>
              <a:rPr lang="en-US" altLang="ja-JP" i="1" dirty="0" smtClean="0"/>
              <a:t>Type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Primitive</a:t>
            </a:r>
            <a:r>
              <a:rPr lang="ja-JP" altLang="en-US" dirty="0" smtClean="0"/>
              <a:t> </a:t>
            </a:r>
            <a:r>
              <a:rPr lang="en-US" altLang="ja-JP" dirty="0" smtClean="0"/>
              <a:t>Types:</a:t>
            </a:r>
            <a:r>
              <a:rPr lang="ja-JP" altLang="en-US" dirty="0" smtClean="0"/>
              <a:t> </a:t>
            </a:r>
            <a:r>
              <a:rPr lang="en-US" altLang="ja-JP" dirty="0" err="1" smtClean="0"/>
              <a:t>int</a:t>
            </a:r>
            <a:r>
              <a:rPr lang="en-US" altLang="ja-JP" dirty="0" smtClean="0"/>
              <a:t>, String, Array…</a:t>
            </a:r>
          </a:p>
          <a:p>
            <a:pPr lvl="1"/>
            <a:r>
              <a:rPr lang="en-US" altLang="ja-JP" dirty="0" smtClean="0"/>
              <a:t>User defined types</a:t>
            </a:r>
          </a:p>
          <a:p>
            <a:r>
              <a:rPr lang="en-US" altLang="ja-JP" i="1" dirty="0" smtClean="0"/>
              <a:t>Type</a:t>
            </a:r>
            <a:r>
              <a:rPr lang="en-US" altLang="ja-JP" dirty="0" smtClean="0"/>
              <a:t> “Annotation” with begin/end features is predefined</a:t>
            </a:r>
          </a:p>
          <a:p>
            <a:pPr lvl="1"/>
            <a:r>
              <a:rPr lang="en-US" altLang="ja-JP" dirty="0" smtClean="0"/>
              <a:t>Specific types are not provided</a:t>
            </a:r>
          </a:p>
          <a:p>
            <a:pPr lvl="1"/>
            <a:r>
              <a:rPr lang="en-US" altLang="ja-JP" dirty="0" smtClean="0"/>
              <a:t>Users should define their own types</a:t>
            </a:r>
          </a:p>
          <a:p>
            <a:r>
              <a:rPr lang="en-US" altLang="ja-JP" dirty="0" smtClean="0"/>
              <a:t>Type System is a hierarchical group of </a:t>
            </a:r>
            <a:r>
              <a:rPr lang="en-US" altLang="ja-JP" i="1" dirty="0" smtClean="0"/>
              <a:t>Types</a:t>
            </a:r>
          </a:p>
          <a:p>
            <a:pPr lvl="1"/>
            <a:r>
              <a:rPr lang="en-US" altLang="ja-JP" i="1" dirty="0" smtClean="0"/>
              <a:t>Types</a:t>
            </a:r>
            <a:r>
              <a:rPr lang="en-US" altLang="ja-JP" dirty="0" smtClean="0"/>
              <a:t> have parent-child relations to form a type system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14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UIMA: Workflow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Component is a basic processing unit</a:t>
            </a:r>
          </a:p>
          <a:p>
            <a:pPr lvl="1"/>
            <a:r>
              <a:rPr lang="en-US" altLang="ja-JP" dirty="0" smtClean="0"/>
              <a:t>Collection Reader: reads corpus (and generate annotations) </a:t>
            </a:r>
          </a:p>
          <a:p>
            <a:pPr lvl="1"/>
            <a:r>
              <a:rPr kumimoji="1" lang="en-US" altLang="ja-JP" dirty="0" smtClean="0"/>
              <a:t>Analysis Engine: corresponds to a tool</a:t>
            </a:r>
          </a:p>
          <a:p>
            <a:pPr lvl="2"/>
            <a:r>
              <a:rPr lang="en-US" altLang="ja-JP" dirty="0" smtClean="0"/>
              <a:t>Primitive: local or web service</a:t>
            </a:r>
          </a:p>
          <a:p>
            <a:pPr lvl="3"/>
            <a:r>
              <a:rPr lang="en-US" altLang="ja-JP" dirty="0" smtClean="0"/>
              <a:t>An Analysis Engine</a:t>
            </a:r>
            <a:r>
              <a:rPr lang="ja-JP" altLang="en-US" dirty="0" smtClean="0"/>
              <a:t> </a:t>
            </a:r>
            <a:r>
              <a:rPr lang="en-US" altLang="ja-JP" dirty="0" smtClean="0"/>
              <a:t>can be easily deployed as a SOAP/JMS service</a:t>
            </a:r>
          </a:p>
          <a:p>
            <a:pPr lvl="2"/>
            <a:r>
              <a:rPr kumimoji="1" lang="en-US" altLang="ja-JP" dirty="0" smtClean="0"/>
              <a:t>Aggregate: nested Analysis Engine(s)</a:t>
            </a:r>
          </a:p>
          <a:p>
            <a:r>
              <a:rPr lang="en-US" altLang="ja-JP" dirty="0" smtClean="0"/>
              <a:t>Capability: input and output annotation</a:t>
            </a:r>
            <a:r>
              <a:rPr lang="ja-JP" altLang="en-US" dirty="0" smtClean="0"/>
              <a:t> </a:t>
            </a:r>
            <a:r>
              <a:rPr lang="en-US" altLang="ja-JP" dirty="0" smtClean="0"/>
              <a:t>type</a:t>
            </a:r>
          </a:p>
          <a:p>
            <a:r>
              <a:rPr kumimoji="1" lang="en-US" altLang="ja-JP" dirty="0" smtClean="0"/>
              <a:t>Flow Controller: controls aggregate component order </a:t>
            </a:r>
          </a:p>
          <a:p>
            <a:pPr lvl="1"/>
            <a:r>
              <a:rPr kumimoji="1" lang="en-US" altLang="ja-JP" dirty="0" smtClean="0"/>
              <a:t>Fully programmable, default is a </a:t>
            </a:r>
            <a:r>
              <a:rPr kumimoji="1" lang="en-US" altLang="ja-JP" dirty="0" err="1" smtClean="0"/>
              <a:t>FixedFlow</a:t>
            </a:r>
            <a:r>
              <a:rPr kumimoji="1" lang="en-US" altLang="ja-JP" dirty="0" smtClean="0"/>
              <a:t> (pipeline)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15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角丸四角形 44"/>
          <p:cNvSpPr/>
          <p:nvPr/>
        </p:nvSpPr>
        <p:spPr>
          <a:xfrm>
            <a:off x="571472" y="1724012"/>
            <a:ext cx="1938350" cy="919170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XMI</a:t>
            </a:r>
          </a:p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(sort of XML)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6" name="ホームベース 15"/>
          <p:cNvSpPr/>
          <p:nvPr/>
        </p:nvSpPr>
        <p:spPr>
          <a:xfrm>
            <a:off x="1428728" y="3571876"/>
            <a:ext cx="7500990" cy="428628"/>
          </a:xfrm>
          <a:prstGeom prst="homePlate">
            <a:avLst/>
          </a:prstGeom>
          <a:solidFill>
            <a:schemeClr val="tx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UIMA</a:t>
            </a:r>
            <a:r>
              <a:rPr lang="ja-JP" altLang="en-US" dirty="0" smtClean="0"/>
              <a:t> </a:t>
            </a:r>
            <a:r>
              <a:rPr lang="en-US" altLang="ja-JP" dirty="0" smtClean="0"/>
              <a:t>Basic Architecture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正方形/長方形 6"/>
          <p:cNvSpPr/>
          <p:nvPr/>
        </p:nvSpPr>
        <p:spPr>
          <a:xfrm>
            <a:off x="285752" y="1500174"/>
            <a:ext cx="8643966" cy="4786346"/>
          </a:xfrm>
          <a:prstGeom prst="rect">
            <a:avLst/>
          </a:prstGeom>
          <a:noFill/>
          <a:ln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671339" y="1559470"/>
            <a:ext cx="2121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UIMA Specification</a:t>
            </a:r>
            <a:endParaRPr kumimoji="1" lang="ja-JP" altLang="en-US" dirty="0"/>
          </a:p>
        </p:txBody>
      </p:sp>
      <p:sp>
        <p:nvSpPr>
          <p:cNvPr id="9" name="角丸四角形 8"/>
          <p:cNvSpPr/>
          <p:nvPr/>
        </p:nvSpPr>
        <p:spPr>
          <a:xfrm>
            <a:off x="357158" y="3429000"/>
            <a:ext cx="1500198" cy="7143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Collection Reader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2000232" y="3214686"/>
            <a:ext cx="1785950" cy="1143008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CAS</a:t>
            </a: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Raw Text</a:t>
            </a:r>
          </a:p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Annotations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4000496" y="2571744"/>
            <a:ext cx="4572032" cy="22860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Aggregate Analysis Engine</a:t>
            </a:r>
          </a:p>
          <a:p>
            <a:pPr algn="ctr"/>
            <a:endParaRPr lang="en-US" altLang="ja-JP" dirty="0" smtClean="0">
              <a:solidFill>
                <a:schemeClr val="bg1"/>
              </a:solidFill>
            </a:endParaRPr>
          </a:p>
          <a:p>
            <a:pPr algn="ctr"/>
            <a:endParaRPr lang="en-US" altLang="ja-JP" dirty="0" smtClean="0">
              <a:solidFill>
                <a:schemeClr val="bg1"/>
              </a:solidFill>
            </a:endParaRPr>
          </a:p>
          <a:p>
            <a:pPr algn="ctr"/>
            <a:endParaRPr lang="en-US" altLang="ja-JP" dirty="0" smtClean="0">
              <a:solidFill>
                <a:schemeClr val="bg1"/>
              </a:solidFill>
            </a:endParaRPr>
          </a:p>
          <a:p>
            <a:pPr algn="ctr"/>
            <a:endParaRPr lang="en-US" altLang="ja-JP" dirty="0" smtClean="0">
              <a:solidFill>
                <a:schemeClr val="bg1"/>
              </a:solidFill>
            </a:endParaRPr>
          </a:p>
          <a:p>
            <a:pPr algn="ctr"/>
            <a:endParaRPr lang="en-US" altLang="ja-JP" dirty="0" smtClean="0">
              <a:solidFill>
                <a:schemeClr val="bg1"/>
              </a:solidFill>
            </a:endParaRPr>
          </a:p>
          <a:p>
            <a:pPr algn="ctr"/>
            <a:endParaRPr kumimoji="1" lang="en-US" altLang="ja-JP" dirty="0" smtClean="0">
              <a:solidFill>
                <a:schemeClr val="bg1"/>
              </a:solidFill>
            </a:endParaRPr>
          </a:p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4714876" y="3000372"/>
            <a:ext cx="1500198" cy="128588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Primitive Analysis Engine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3" name="角丸四角形 12"/>
          <p:cNvSpPr/>
          <p:nvPr/>
        </p:nvSpPr>
        <p:spPr>
          <a:xfrm>
            <a:off x="6286512" y="2928934"/>
            <a:ext cx="1571636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Aggregate AE</a:t>
            </a: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……</a:t>
            </a:r>
          </a:p>
          <a:p>
            <a:pPr algn="ctr"/>
            <a:endParaRPr kumimoji="1" lang="en-US" altLang="ja-JP" dirty="0" smtClean="0">
              <a:solidFill>
                <a:schemeClr val="bg1"/>
              </a:solidFill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5072066" y="4500570"/>
            <a:ext cx="3143272" cy="2857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Flow Controller 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6429388" y="4071942"/>
            <a:ext cx="1357322" cy="2143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7" name="1 つの角を切り取った四角形 16"/>
          <p:cNvSpPr/>
          <p:nvPr/>
        </p:nvSpPr>
        <p:spPr>
          <a:xfrm>
            <a:off x="1928794" y="5072074"/>
            <a:ext cx="1857388" cy="857256"/>
          </a:xfrm>
          <a:prstGeom prst="snip1Rect">
            <a:avLst/>
          </a:prstGeom>
          <a:solidFill>
            <a:schemeClr val="tx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Type System</a:t>
            </a: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~</a:t>
            </a:r>
            <a:r>
              <a:rPr lang="en-US" altLang="ja-JP" dirty="0" err="1" smtClean="0">
                <a:solidFill>
                  <a:schemeClr val="bg1"/>
                </a:solidFill>
              </a:rPr>
              <a:t>Ecore</a:t>
            </a:r>
            <a:r>
              <a:rPr lang="en-US" altLang="ja-JP" dirty="0" smtClean="0">
                <a:solidFill>
                  <a:schemeClr val="bg1"/>
                </a:solidFill>
              </a:rPr>
              <a:t>/UML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cxnSp>
        <p:nvCxnSpPr>
          <p:cNvPr id="19" name="直線矢印コネクタ 18"/>
          <p:cNvCxnSpPr>
            <a:stCxn id="17" idx="3"/>
            <a:endCxn id="10" idx="2"/>
          </p:cNvCxnSpPr>
          <p:nvPr/>
        </p:nvCxnSpPr>
        <p:spPr>
          <a:xfrm rot="5400000" flipH="1" flipV="1">
            <a:off x="2518157" y="4697025"/>
            <a:ext cx="714380" cy="35719"/>
          </a:xfrm>
          <a:prstGeom prst="straightConnector1">
            <a:avLst/>
          </a:prstGeom>
          <a:ln w="889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2075393" y="4631304"/>
            <a:ext cx="1710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Type Definition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/>
        </p:nvSpPr>
        <p:spPr>
          <a:xfrm>
            <a:off x="4000496" y="3000372"/>
            <a:ext cx="642942" cy="14287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Input Capability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7929586" y="3000372"/>
            <a:ext cx="642942" cy="14287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Output</a:t>
            </a:r>
          </a:p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Capability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6" name="正方形/長方形 25"/>
          <p:cNvSpPr/>
          <p:nvPr/>
        </p:nvSpPr>
        <p:spPr>
          <a:xfrm flipH="1">
            <a:off x="4786314" y="3071810"/>
            <a:ext cx="71438" cy="11334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7" name="正方形/長方形 26"/>
          <p:cNvSpPr/>
          <p:nvPr/>
        </p:nvSpPr>
        <p:spPr>
          <a:xfrm flipH="1">
            <a:off x="6072198" y="3071810"/>
            <a:ext cx="71438" cy="11334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8" name="正方形/長方形 27"/>
          <p:cNvSpPr/>
          <p:nvPr/>
        </p:nvSpPr>
        <p:spPr>
          <a:xfrm flipH="1">
            <a:off x="6357950" y="3071810"/>
            <a:ext cx="71438" cy="11334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9" name="正方形/長方形 28"/>
          <p:cNvSpPr/>
          <p:nvPr/>
        </p:nvSpPr>
        <p:spPr>
          <a:xfrm flipH="1">
            <a:off x="7715272" y="3081334"/>
            <a:ext cx="71438" cy="11334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0" name="正方形/長方形 29"/>
          <p:cNvSpPr/>
          <p:nvPr/>
        </p:nvSpPr>
        <p:spPr>
          <a:xfrm flipH="1">
            <a:off x="1714480" y="3438524"/>
            <a:ext cx="71438" cy="6334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cxnSp>
        <p:nvCxnSpPr>
          <p:cNvPr id="32" name="曲線コネクタ 31"/>
          <p:cNvCxnSpPr>
            <a:stCxn id="12" idx="2"/>
          </p:cNvCxnSpPr>
          <p:nvPr/>
        </p:nvCxnSpPr>
        <p:spPr>
          <a:xfrm rot="16200000" flipH="1">
            <a:off x="5447115" y="4304115"/>
            <a:ext cx="1000132" cy="964413"/>
          </a:xfrm>
          <a:prstGeom prst="curvedConnector3">
            <a:avLst>
              <a:gd name="adj1" fmla="val 50000"/>
            </a:avLst>
          </a:prstGeom>
          <a:ln w="57150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円/楕円 33"/>
          <p:cNvSpPr/>
          <p:nvPr/>
        </p:nvSpPr>
        <p:spPr>
          <a:xfrm>
            <a:off x="4500562" y="5214950"/>
            <a:ext cx="3643338" cy="85725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Local or Web Service(SOAP/JMS)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grpSp>
        <p:nvGrpSpPr>
          <p:cNvPr id="3" name="グループ化 25"/>
          <p:cNvGrpSpPr/>
          <p:nvPr/>
        </p:nvGrpSpPr>
        <p:grpSpPr>
          <a:xfrm rot="3348658">
            <a:off x="1441845" y="2111659"/>
            <a:ext cx="1696345" cy="1428760"/>
            <a:chOff x="1643042" y="4429132"/>
            <a:chExt cx="2071702" cy="1704988"/>
          </a:xfrm>
        </p:grpSpPr>
        <p:sp>
          <p:nvSpPr>
            <p:cNvPr id="42" name="下カーブ矢印 41"/>
            <p:cNvSpPr/>
            <p:nvPr/>
          </p:nvSpPr>
          <p:spPr>
            <a:xfrm>
              <a:off x="1714480" y="4429132"/>
              <a:ext cx="2000264" cy="785818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err="1" smtClean="0">
                  <a:solidFill>
                    <a:srgbClr val="FFFF99"/>
                  </a:solidFill>
                </a:rPr>
                <a:t>Deserialize</a:t>
              </a:r>
              <a:endParaRPr kumimoji="1" lang="ja-JP" altLang="en-US" dirty="0">
                <a:solidFill>
                  <a:srgbClr val="FFFF99"/>
                </a:solidFill>
              </a:endParaRPr>
            </a:p>
          </p:txBody>
        </p:sp>
        <p:sp>
          <p:nvSpPr>
            <p:cNvPr id="43" name="下カーブ矢印 42"/>
            <p:cNvSpPr/>
            <p:nvPr/>
          </p:nvSpPr>
          <p:spPr>
            <a:xfrm flipH="1" flipV="1">
              <a:off x="1643042" y="5429264"/>
              <a:ext cx="1928826" cy="704856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smtClean="0">
                  <a:solidFill>
                    <a:srgbClr val="FFFF99"/>
                  </a:solidFill>
                </a:rPr>
                <a:t>Serialize</a:t>
              </a:r>
              <a:endParaRPr kumimoji="1" lang="ja-JP" altLang="en-US" dirty="0">
                <a:solidFill>
                  <a:srgbClr val="FFFF99"/>
                </a:solidFill>
              </a:endParaRPr>
            </a:p>
          </p:txBody>
        </p:sp>
      </p:grpSp>
      <p:sp>
        <p:nvSpPr>
          <p:cNvPr id="33" name="スライド番号プレースホルダ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16</a:t>
            </a:fld>
            <a:endParaRPr lang="en-US" altLang="ja-JP" dirty="0"/>
          </a:p>
        </p:txBody>
      </p:sp>
      <p:sp>
        <p:nvSpPr>
          <p:cNvPr id="35" name="フッター プレースホルダ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UIMA: What is missing</a:t>
            </a:r>
            <a:endParaRPr lang="en-US" altLang="ja-JP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2"/>
            <a:ext cx="8229600" cy="5303859"/>
          </a:xfrm>
        </p:spPr>
        <p:txBody>
          <a:bodyPr>
            <a:normAutofit lnSpcReduction="10000"/>
          </a:bodyPr>
          <a:lstStyle/>
          <a:p>
            <a:r>
              <a:rPr lang="en-US" altLang="ja-JP" dirty="0" smtClean="0"/>
              <a:t>Developers should: </a:t>
            </a:r>
          </a:p>
          <a:p>
            <a:pPr lvl="1"/>
            <a:r>
              <a:rPr lang="en-US" altLang="ja-JP" dirty="0" smtClean="0"/>
              <a:t>make their tools compliant to UIMA</a:t>
            </a:r>
          </a:p>
          <a:p>
            <a:pPr lvl="1"/>
            <a:r>
              <a:rPr lang="en-US" altLang="ja-JP" dirty="0" smtClean="0"/>
              <a:t>define a type system for their tools </a:t>
            </a:r>
          </a:p>
          <a:p>
            <a:r>
              <a:rPr lang="en-US" altLang="ja-JP" dirty="0" smtClean="0"/>
              <a:t>Type system compatibility</a:t>
            </a:r>
          </a:p>
          <a:p>
            <a:pPr lvl="1"/>
            <a:r>
              <a:rPr lang="en-US" altLang="ja-JP" dirty="0" smtClean="0"/>
              <a:t>To be UIMA-compliant is not enough</a:t>
            </a:r>
          </a:p>
          <a:p>
            <a:pPr lvl="2"/>
            <a:r>
              <a:rPr lang="en-US" altLang="ja-JP" dirty="0" smtClean="0"/>
              <a:t>Type systems should also be compatible </a:t>
            </a:r>
          </a:p>
          <a:p>
            <a:pPr lvl="2"/>
            <a:r>
              <a:rPr lang="en-US" altLang="ja-JP" dirty="0" smtClean="0"/>
              <a:t>No common</a:t>
            </a:r>
            <a:r>
              <a:rPr lang="ja-JP" altLang="en-US" dirty="0" smtClean="0"/>
              <a:t> </a:t>
            </a:r>
            <a:r>
              <a:rPr lang="en-US" altLang="ja-JP" dirty="0" smtClean="0"/>
              <a:t>type system from UIMA officials</a:t>
            </a:r>
          </a:p>
          <a:p>
            <a:r>
              <a:rPr lang="en-US" altLang="ja-JP" dirty="0" smtClean="0"/>
              <a:t>Basic NLP functionalities</a:t>
            </a:r>
          </a:p>
          <a:p>
            <a:pPr lvl="1"/>
            <a:r>
              <a:rPr lang="en-US" altLang="ja-JP" dirty="0" smtClean="0"/>
              <a:t>Statistics, Comparison and Evaluation</a:t>
            </a:r>
          </a:p>
          <a:p>
            <a:r>
              <a:rPr lang="en-US" altLang="ja-JP" dirty="0" smtClean="0"/>
              <a:t>User Interfaces for Humans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17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サブタイトル 1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algn="ctr"/>
            <a:r>
              <a:rPr kumimoji="1" lang="en-US" altLang="ja-JP" sz="4800" dirty="0" smtClean="0"/>
              <a:t>U-Compare</a:t>
            </a:r>
            <a:endParaRPr kumimoji="1" lang="ja-JP" altLang="en-US" sz="4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U-Compare Initiative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14" name="円/楕円 13"/>
          <p:cNvSpPr/>
          <p:nvPr/>
        </p:nvSpPr>
        <p:spPr>
          <a:xfrm>
            <a:off x="-96" y="1857364"/>
            <a:ext cx="9144096" cy="3571900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accent4"/>
              </a:gs>
            </a:gsLst>
            <a:path path="shape">
              <a:fillToRect l="50000" t="50000" r="50000" b="50000"/>
            </a:path>
            <a:tileRect/>
          </a:gradFill>
          <a:ln w="1047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031" name="Picture 7" descr="C:\workspace\UIMA\www\img\logo-150x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3403608"/>
            <a:ext cx="3476614" cy="8112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" name="グループ化 24"/>
          <p:cNvGrpSpPr/>
          <p:nvPr/>
        </p:nvGrpSpPr>
        <p:grpSpPr>
          <a:xfrm>
            <a:off x="5643570" y="1857364"/>
            <a:ext cx="2245422" cy="1428760"/>
            <a:chOff x="5700590" y="1428736"/>
            <a:chExt cx="2245422" cy="1428760"/>
          </a:xfrm>
        </p:grpSpPr>
        <p:pic>
          <p:nvPicPr>
            <p:cNvPr id="1027" name="Picture 3" descr="C:\workspace\UIMA\www\img\img_cb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00590" y="1838324"/>
              <a:ext cx="2195140" cy="1019172"/>
            </a:xfrm>
            <a:prstGeom prst="rect">
              <a:avLst/>
            </a:prstGeom>
            <a:noFill/>
          </p:spPr>
        </p:pic>
        <p:sp>
          <p:nvSpPr>
            <p:cNvPr id="15" name="テキスト ボックス 14"/>
            <p:cNvSpPr txBox="1"/>
            <p:nvPr/>
          </p:nvSpPr>
          <p:spPr>
            <a:xfrm>
              <a:off x="5786446" y="1428736"/>
              <a:ext cx="21595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i="1" dirty="0" smtClean="0"/>
                <a:t>Prof. Larry Hunter</a:t>
              </a:r>
              <a:endParaRPr kumimoji="1" lang="ja-JP" altLang="en-US" b="1" i="1" dirty="0"/>
            </a:p>
          </p:txBody>
        </p:sp>
      </p:grpSp>
      <p:grpSp>
        <p:nvGrpSpPr>
          <p:cNvPr id="5" name="グループ化 25"/>
          <p:cNvGrpSpPr/>
          <p:nvPr/>
        </p:nvGrpSpPr>
        <p:grpSpPr>
          <a:xfrm>
            <a:off x="785786" y="2214554"/>
            <a:ext cx="2792175" cy="1089475"/>
            <a:chOff x="963397" y="1571612"/>
            <a:chExt cx="2792175" cy="1089475"/>
          </a:xfrm>
        </p:grpSpPr>
        <p:pic>
          <p:nvPicPr>
            <p:cNvPr id="1028" name="Picture 4" descr="C:\workspace\UIMA\www\img\img_nactem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71538" y="1992306"/>
              <a:ext cx="2357454" cy="668781"/>
            </a:xfrm>
            <a:prstGeom prst="rect">
              <a:avLst/>
            </a:prstGeom>
            <a:noFill/>
          </p:spPr>
        </p:pic>
        <p:sp>
          <p:nvSpPr>
            <p:cNvPr id="16" name="テキスト ボックス 15"/>
            <p:cNvSpPr txBox="1"/>
            <p:nvPr/>
          </p:nvSpPr>
          <p:spPr>
            <a:xfrm>
              <a:off x="963397" y="1571612"/>
              <a:ext cx="27921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i="1" dirty="0" smtClean="0"/>
                <a:t>Prof. Sophia Ananiadou</a:t>
              </a:r>
              <a:endParaRPr kumimoji="1" lang="ja-JP" altLang="en-US" b="1" i="1" dirty="0"/>
            </a:p>
          </p:txBody>
        </p:sp>
      </p:grpSp>
      <p:grpSp>
        <p:nvGrpSpPr>
          <p:cNvPr id="6" name="グループ化 26"/>
          <p:cNvGrpSpPr/>
          <p:nvPr/>
        </p:nvGrpSpPr>
        <p:grpSpPr>
          <a:xfrm>
            <a:off x="3071802" y="4857760"/>
            <a:ext cx="2882900" cy="1236666"/>
            <a:chOff x="3143240" y="4835540"/>
            <a:chExt cx="2882900" cy="1236666"/>
          </a:xfrm>
        </p:grpSpPr>
        <p:pic>
          <p:nvPicPr>
            <p:cNvPr id="1032" name="Picture 8" descr="C:\workspace\UIMA\www\img\tsujiilab-ut-logo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43240" y="4835540"/>
              <a:ext cx="2882900" cy="736600"/>
            </a:xfrm>
            <a:prstGeom prst="rect">
              <a:avLst/>
            </a:prstGeom>
            <a:noFill/>
          </p:spPr>
        </p:pic>
        <p:sp>
          <p:nvSpPr>
            <p:cNvPr id="17" name="テキスト ボックス 16"/>
            <p:cNvSpPr txBox="1"/>
            <p:nvPr/>
          </p:nvSpPr>
          <p:spPr>
            <a:xfrm>
              <a:off x="3565052" y="5702874"/>
              <a:ext cx="2304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i="1" dirty="0" smtClean="0"/>
                <a:t>Prof. </a:t>
              </a:r>
              <a:r>
                <a:rPr kumimoji="1" lang="en-US" altLang="ja-JP" b="1" i="1" dirty="0" err="1" smtClean="0"/>
                <a:t>Jun’ichi</a:t>
              </a:r>
              <a:r>
                <a:rPr kumimoji="1" lang="en-US" altLang="ja-JP" b="1" i="1" dirty="0" smtClean="0"/>
                <a:t> </a:t>
              </a:r>
              <a:r>
                <a:rPr kumimoji="1" lang="en-US" altLang="ja-JP" b="1" i="1" dirty="0" err="1" smtClean="0"/>
                <a:t>Tsujii</a:t>
              </a:r>
              <a:endParaRPr kumimoji="1" lang="ja-JP" altLang="en-US" b="1" i="1" dirty="0"/>
            </a:p>
          </p:txBody>
        </p:sp>
      </p:grpSp>
      <p:sp>
        <p:nvSpPr>
          <p:cNvPr id="18" name="テキスト ボックス 17"/>
          <p:cNvSpPr txBox="1"/>
          <p:nvPr/>
        </p:nvSpPr>
        <p:spPr>
          <a:xfrm>
            <a:off x="3214678" y="4214818"/>
            <a:ext cx="2685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/>
              <a:t>Lead: Yoshinobu Kano</a:t>
            </a:r>
            <a:endParaRPr kumimoji="1" lang="ja-JP" altLang="en-US" b="1" i="1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5229" y="5000636"/>
            <a:ext cx="709185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3341" y="3786190"/>
            <a:ext cx="12668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テキスト ボックス 22"/>
          <p:cNvSpPr txBox="1"/>
          <p:nvPr/>
        </p:nvSpPr>
        <p:spPr>
          <a:xfrm>
            <a:off x="-71470" y="4357694"/>
            <a:ext cx="1941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UIMA Innovation </a:t>
            </a:r>
          </a:p>
          <a:p>
            <a:pPr algn="ctr"/>
            <a:r>
              <a:rPr kumimoji="1" lang="en-US" altLang="ja-JP" dirty="0" smtClean="0"/>
              <a:t>Award</a:t>
            </a:r>
            <a:endParaRPr kumimoji="1" lang="ja-JP" altLang="en-US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-71470" y="6000768"/>
            <a:ext cx="1950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OASIS UIMA TC </a:t>
            </a:r>
          </a:p>
          <a:p>
            <a:pPr algn="ctr"/>
            <a:r>
              <a:rPr kumimoji="1" lang="en-US" altLang="ja-JP" dirty="0" smtClean="0"/>
              <a:t>Member</a:t>
            </a:r>
            <a:endParaRPr kumimoji="1" lang="ja-JP" altLang="en-US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6657" y="1285860"/>
            <a:ext cx="1762137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テキスト ボックス 29"/>
          <p:cNvSpPr txBox="1"/>
          <p:nvPr/>
        </p:nvSpPr>
        <p:spPr>
          <a:xfrm>
            <a:off x="142844" y="1571612"/>
            <a:ext cx="192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Royal Society of </a:t>
            </a:r>
          </a:p>
          <a:p>
            <a:r>
              <a:rPr kumimoji="1" lang="en-US" altLang="ja-JP" dirty="0" smtClean="0"/>
              <a:t>Chemistry (UK)</a:t>
            </a:r>
            <a:endParaRPr kumimoji="1" lang="ja-JP" altLang="en-US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2348456" y="1845222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JISC (</a:t>
            </a:r>
            <a:r>
              <a:rPr lang="en-US" altLang="ja-JP" dirty="0" smtClean="0"/>
              <a:t>UK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29586" y="1285860"/>
            <a:ext cx="1000127" cy="1000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テキスト ボックス 33"/>
          <p:cNvSpPr txBox="1"/>
          <p:nvPr/>
        </p:nvSpPr>
        <p:spPr>
          <a:xfrm>
            <a:off x="7951774" y="2285992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NIH (US)</a:t>
            </a:r>
            <a:endParaRPr kumimoji="1" lang="ja-JP" altLang="en-US" dirty="0"/>
          </a:p>
        </p:txBody>
      </p:sp>
      <p:grpSp>
        <p:nvGrpSpPr>
          <p:cNvPr id="7" name="グループ化 38"/>
          <p:cNvGrpSpPr/>
          <p:nvPr/>
        </p:nvGrpSpPr>
        <p:grpSpPr>
          <a:xfrm>
            <a:off x="6572264" y="4929198"/>
            <a:ext cx="2714644" cy="1357322"/>
            <a:chOff x="6572264" y="4429132"/>
            <a:chExt cx="2714644" cy="1357322"/>
          </a:xfrm>
        </p:grpSpPr>
        <p:pic>
          <p:nvPicPr>
            <p:cNvPr id="1039" name="Picture 15" descr="C:\Users\kano\Pictures\kakenhi-logo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572264" y="4429132"/>
              <a:ext cx="2274873" cy="925913"/>
            </a:xfrm>
            <a:prstGeom prst="rect">
              <a:avLst/>
            </a:prstGeom>
            <a:noFill/>
          </p:spPr>
        </p:pic>
        <p:sp>
          <p:nvSpPr>
            <p:cNvPr id="36" name="テキスト ボックス 35"/>
            <p:cNvSpPr txBox="1"/>
            <p:nvPr/>
          </p:nvSpPr>
          <p:spPr>
            <a:xfrm>
              <a:off x="6715173" y="5417122"/>
              <a:ext cx="257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err="1" smtClean="0"/>
                <a:t>Kakenhi</a:t>
              </a:r>
              <a:r>
                <a:rPr lang="en-US" altLang="ja-JP" dirty="0" smtClean="0"/>
                <a:t>, </a:t>
              </a:r>
              <a:r>
                <a:rPr lang="en-US" altLang="ja-JP" dirty="0" smtClean="0"/>
                <a:t>MEXT (JP)</a:t>
              </a:r>
              <a:endParaRPr kumimoji="1" lang="ja-JP" altLang="en-US" dirty="0"/>
            </a:p>
          </p:txBody>
        </p:sp>
      </p:grpSp>
      <p:sp>
        <p:nvSpPr>
          <p:cNvPr id="35" name="スライド番号プレースホルダ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19</a:t>
            </a:fld>
            <a:endParaRPr lang="en-US" altLang="ja-JP" dirty="0"/>
          </a:p>
        </p:txBody>
      </p:sp>
      <p:sp>
        <p:nvSpPr>
          <p:cNvPr id="37" name="フッター プレースホルダ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85984" y="1252527"/>
            <a:ext cx="12668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U-Compare Initiative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14" name="円/楕円 13"/>
          <p:cNvSpPr/>
          <p:nvPr/>
        </p:nvSpPr>
        <p:spPr>
          <a:xfrm>
            <a:off x="-96" y="1857364"/>
            <a:ext cx="9144096" cy="3571900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accent4"/>
              </a:gs>
            </a:gsLst>
            <a:path path="shape">
              <a:fillToRect l="50000" t="50000" r="50000" b="50000"/>
            </a:path>
            <a:tileRect/>
          </a:gradFill>
          <a:ln w="1047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031" name="Picture 7" descr="C:\workspace\UIMA\www\img\logo-150x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3403608"/>
            <a:ext cx="3476614" cy="8112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" name="グループ化 24"/>
          <p:cNvGrpSpPr/>
          <p:nvPr/>
        </p:nvGrpSpPr>
        <p:grpSpPr>
          <a:xfrm>
            <a:off x="5372236" y="1857364"/>
            <a:ext cx="2659702" cy="1428760"/>
            <a:chOff x="5786446" y="1428736"/>
            <a:chExt cx="2659702" cy="1428760"/>
          </a:xfrm>
        </p:grpSpPr>
        <p:pic>
          <p:nvPicPr>
            <p:cNvPr id="1027" name="Picture 3" descr="C:\workspace\UIMA\www\img\img_cb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77218" y="1838324"/>
              <a:ext cx="2195140" cy="1019172"/>
            </a:xfrm>
            <a:prstGeom prst="rect">
              <a:avLst/>
            </a:prstGeom>
            <a:noFill/>
          </p:spPr>
        </p:pic>
        <p:sp>
          <p:nvSpPr>
            <p:cNvPr id="15" name="テキスト ボックス 14"/>
            <p:cNvSpPr txBox="1"/>
            <p:nvPr/>
          </p:nvSpPr>
          <p:spPr>
            <a:xfrm>
              <a:off x="5786446" y="1428736"/>
              <a:ext cx="26597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i="1" dirty="0" smtClean="0"/>
                <a:t>University of Colorado</a:t>
              </a:r>
              <a:endParaRPr kumimoji="1" lang="ja-JP" altLang="en-US" b="1" i="1" dirty="0"/>
            </a:p>
          </p:txBody>
        </p:sp>
      </p:grpSp>
      <p:grpSp>
        <p:nvGrpSpPr>
          <p:cNvPr id="7" name="グループ化 25"/>
          <p:cNvGrpSpPr/>
          <p:nvPr/>
        </p:nvGrpSpPr>
        <p:grpSpPr>
          <a:xfrm>
            <a:off x="785786" y="2214554"/>
            <a:ext cx="2929007" cy="1089475"/>
            <a:chOff x="963397" y="1571612"/>
            <a:chExt cx="2929007" cy="1089475"/>
          </a:xfrm>
        </p:grpSpPr>
        <p:pic>
          <p:nvPicPr>
            <p:cNvPr id="1028" name="Picture 4" descr="C:\workspace\UIMA\www\img\img_nactem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49149" y="1992306"/>
              <a:ext cx="2357454" cy="668781"/>
            </a:xfrm>
            <a:prstGeom prst="rect">
              <a:avLst/>
            </a:prstGeom>
            <a:noFill/>
          </p:spPr>
        </p:pic>
        <p:sp>
          <p:nvSpPr>
            <p:cNvPr id="16" name="テキスト ボックス 15"/>
            <p:cNvSpPr txBox="1"/>
            <p:nvPr/>
          </p:nvSpPr>
          <p:spPr>
            <a:xfrm>
              <a:off x="963397" y="1571612"/>
              <a:ext cx="29290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i="1" dirty="0" smtClean="0"/>
                <a:t>University of Manchester</a:t>
              </a:r>
              <a:endParaRPr kumimoji="1" lang="ja-JP" altLang="en-US" b="1" i="1" dirty="0"/>
            </a:p>
          </p:txBody>
        </p:sp>
      </p:grpSp>
      <p:grpSp>
        <p:nvGrpSpPr>
          <p:cNvPr id="8" name="グループ化 26"/>
          <p:cNvGrpSpPr/>
          <p:nvPr/>
        </p:nvGrpSpPr>
        <p:grpSpPr>
          <a:xfrm>
            <a:off x="3071802" y="5335606"/>
            <a:ext cx="2882900" cy="1236666"/>
            <a:chOff x="3143240" y="4835540"/>
            <a:chExt cx="2882900" cy="1236666"/>
          </a:xfrm>
        </p:grpSpPr>
        <p:pic>
          <p:nvPicPr>
            <p:cNvPr id="1032" name="Picture 8" descr="C:\workspace\UIMA\www\img\tsujiilab-ut-logo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43240" y="4835540"/>
              <a:ext cx="2882900" cy="736600"/>
            </a:xfrm>
            <a:prstGeom prst="rect">
              <a:avLst/>
            </a:prstGeom>
            <a:noFill/>
          </p:spPr>
        </p:pic>
        <p:sp>
          <p:nvSpPr>
            <p:cNvPr id="17" name="テキスト ボックス 16"/>
            <p:cNvSpPr txBox="1"/>
            <p:nvPr/>
          </p:nvSpPr>
          <p:spPr>
            <a:xfrm>
              <a:off x="3565052" y="5702874"/>
              <a:ext cx="2317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i="1" dirty="0" smtClean="0"/>
                <a:t>University of Tokyo</a:t>
              </a:r>
              <a:endParaRPr kumimoji="1" lang="ja-JP" altLang="en-US" b="1" i="1" dirty="0"/>
            </a:p>
          </p:txBody>
        </p:sp>
      </p:grp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5229" y="5000636"/>
            <a:ext cx="709185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3341" y="3786190"/>
            <a:ext cx="12668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テキスト ボックス 22"/>
          <p:cNvSpPr txBox="1"/>
          <p:nvPr/>
        </p:nvSpPr>
        <p:spPr>
          <a:xfrm>
            <a:off x="-71470" y="4357694"/>
            <a:ext cx="1941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UIMA Innovation </a:t>
            </a:r>
          </a:p>
          <a:p>
            <a:pPr algn="ctr"/>
            <a:r>
              <a:rPr kumimoji="1" lang="en-US" altLang="ja-JP" dirty="0" smtClean="0"/>
              <a:t>Award</a:t>
            </a:r>
            <a:endParaRPr kumimoji="1" lang="ja-JP" altLang="en-US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-71470" y="6000768"/>
            <a:ext cx="1950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OASIS UIMA TC </a:t>
            </a:r>
          </a:p>
          <a:p>
            <a:pPr algn="ctr"/>
            <a:r>
              <a:rPr kumimoji="1" lang="en-US" altLang="ja-JP" dirty="0" smtClean="0"/>
              <a:t>Member</a:t>
            </a:r>
            <a:endParaRPr kumimoji="1" lang="ja-JP" altLang="en-US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368524" y="4917056"/>
            <a:ext cx="2275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Research Assistants</a:t>
            </a:r>
            <a:endParaRPr kumimoji="1" lang="ja-JP" altLang="en-US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6657" y="1285860"/>
            <a:ext cx="1762137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テキスト ボックス 29"/>
          <p:cNvSpPr txBox="1"/>
          <p:nvPr/>
        </p:nvSpPr>
        <p:spPr>
          <a:xfrm>
            <a:off x="142844" y="1571612"/>
            <a:ext cx="192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Royal Society of </a:t>
            </a:r>
          </a:p>
          <a:p>
            <a:r>
              <a:rPr kumimoji="1" lang="en-US" altLang="ja-JP" dirty="0" smtClean="0"/>
              <a:t>Chemistry (UK)</a:t>
            </a:r>
            <a:endParaRPr kumimoji="1" lang="ja-JP" altLang="en-US" dirty="0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05019" y="1285864"/>
            <a:ext cx="16097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テキスト ボックス 31"/>
          <p:cNvSpPr txBox="1"/>
          <p:nvPr/>
        </p:nvSpPr>
        <p:spPr>
          <a:xfrm>
            <a:off x="2036985" y="184522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BootStrep</a:t>
            </a:r>
            <a:r>
              <a:rPr kumimoji="1" lang="en-US" altLang="ja-JP" dirty="0" smtClean="0"/>
              <a:t> (EU)</a:t>
            </a:r>
            <a:endParaRPr kumimoji="1" lang="ja-JP" altLang="en-US" dirty="0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29586" y="1285860"/>
            <a:ext cx="1000127" cy="1000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テキスト ボックス 33"/>
          <p:cNvSpPr txBox="1"/>
          <p:nvPr/>
        </p:nvSpPr>
        <p:spPr>
          <a:xfrm>
            <a:off x="7951774" y="2285992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NIH (US)</a:t>
            </a:r>
            <a:endParaRPr kumimoji="1" lang="ja-JP" altLang="en-US" dirty="0"/>
          </a:p>
        </p:txBody>
      </p:sp>
      <p:grpSp>
        <p:nvGrpSpPr>
          <p:cNvPr id="9" name="グループ化 38"/>
          <p:cNvGrpSpPr/>
          <p:nvPr/>
        </p:nvGrpSpPr>
        <p:grpSpPr>
          <a:xfrm>
            <a:off x="6572264" y="5286388"/>
            <a:ext cx="2714644" cy="1357322"/>
            <a:chOff x="6572264" y="4429132"/>
            <a:chExt cx="2714644" cy="1357322"/>
          </a:xfrm>
        </p:grpSpPr>
        <p:pic>
          <p:nvPicPr>
            <p:cNvPr id="1039" name="Picture 15" descr="C:\Users\kano\Pictures\kakenhi-logo.pn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572264" y="4429132"/>
              <a:ext cx="2274873" cy="925913"/>
            </a:xfrm>
            <a:prstGeom prst="rect">
              <a:avLst/>
            </a:prstGeom>
            <a:noFill/>
          </p:spPr>
        </p:pic>
        <p:sp>
          <p:nvSpPr>
            <p:cNvPr id="36" name="テキスト ボックス 35"/>
            <p:cNvSpPr txBox="1"/>
            <p:nvPr/>
          </p:nvSpPr>
          <p:spPr>
            <a:xfrm>
              <a:off x="6715173" y="5417122"/>
              <a:ext cx="257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 smtClean="0"/>
                <a:t>科研費</a:t>
              </a:r>
              <a:r>
                <a:rPr lang="en-US" altLang="ja-JP" dirty="0" smtClean="0"/>
                <a:t>, MEXT (JP)</a:t>
              </a:r>
              <a:endParaRPr kumimoji="1" lang="ja-JP" altLang="en-US" dirty="0"/>
            </a:p>
          </p:txBody>
        </p:sp>
      </p:grp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429388" y="3929066"/>
            <a:ext cx="2571736" cy="59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" name="テキスト ボックス 39"/>
          <p:cNvSpPr txBox="1"/>
          <p:nvPr/>
        </p:nvSpPr>
        <p:spPr>
          <a:xfrm>
            <a:off x="6429388" y="4525306"/>
            <a:ext cx="2454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/>
              <a:t>情報大航海プロジェクト</a:t>
            </a:r>
            <a:endParaRPr lang="en-US" altLang="ja-JP" dirty="0" smtClean="0"/>
          </a:p>
          <a:p>
            <a:pPr algn="ctr"/>
            <a:r>
              <a:rPr kumimoji="1" lang="en-US" altLang="ja-JP" dirty="0" smtClean="0"/>
              <a:t>METI (JP)</a:t>
            </a:r>
            <a:endParaRPr kumimoji="1" lang="ja-JP" altLang="en-US" dirty="0"/>
          </a:p>
        </p:txBody>
      </p:sp>
      <p:sp>
        <p:nvSpPr>
          <p:cNvPr id="33" name="スライド番号プレースホルダ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20</a:t>
            </a:fld>
            <a:endParaRPr lang="en-US" altLang="ja-JP" dirty="0"/>
          </a:p>
        </p:txBody>
      </p:sp>
      <p:sp>
        <p:nvSpPr>
          <p:cNvPr id="35" name="フッター プレースホルダ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U-Compare System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2286017"/>
          </a:xfrm>
        </p:spPr>
        <p:txBody>
          <a:bodyPr>
            <a:normAutofit fontScale="92500" lnSpcReduction="20000"/>
          </a:bodyPr>
          <a:lstStyle/>
          <a:p>
            <a:r>
              <a:rPr lang="en-US" altLang="ja-JP" dirty="0" smtClean="0"/>
              <a:t>All-in-one integrated NLP platform</a:t>
            </a:r>
          </a:p>
          <a:p>
            <a:pPr lvl="1"/>
            <a:r>
              <a:rPr lang="en-US" altLang="ja-JP" dirty="0" smtClean="0"/>
              <a:t>Single-click-to-launch, GUI mode</a:t>
            </a:r>
          </a:p>
          <a:p>
            <a:pPr lvl="1"/>
            <a:r>
              <a:rPr lang="en-US" altLang="ja-JP" dirty="0" smtClean="0"/>
              <a:t>Command line mode with developer APIs</a:t>
            </a:r>
          </a:p>
          <a:p>
            <a:r>
              <a:rPr kumimoji="1" lang="en-US" altLang="ja-JP" dirty="0" smtClean="0"/>
              <a:t>UIMA Component Repository with the U-Compare </a:t>
            </a:r>
            <a:r>
              <a:rPr lang="en-US" altLang="ja-JP" dirty="0" smtClean="0"/>
              <a:t>T</a:t>
            </a:r>
            <a:r>
              <a:rPr kumimoji="1" lang="en-US" altLang="ja-JP" dirty="0" smtClean="0"/>
              <a:t>ype </a:t>
            </a:r>
            <a:r>
              <a:rPr lang="en-US" altLang="ja-JP" dirty="0" smtClean="0"/>
              <a:t>S</a:t>
            </a:r>
            <a:r>
              <a:rPr kumimoji="1" lang="en-US" altLang="ja-JP" dirty="0" smtClean="0"/>
              <a:t>ystem, w or w/o the platform</a:t>
            </a:r>
          </a:p>
          <a:p>
            <a:endParaRPr kumimoji="1" lang="en-US" altLang="ja-JP" dirty="0" smtClean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角丸四角形 6"/>
          <p:cNvSpPr/>
          <p:nvPr/>
        </p:nvSpPr>
        <p:spPr>
          <a:xfrm>
            <a:off x="71406" y="5572140"/>
            <a:ext cx="9001156" cy="571504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UIMA Framework (and third party UIMA components)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71406" y="4643446"/>
            <a:ext cx="3500462" cy="7143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U-Compare Type System</a:t>
            </a: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sharable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71406" y="3786190"/>
            <a:ext cx="3500462" cy="7143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U-Compare Components</a:t>
            </a: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the world largest 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3643306" y="4643446"/>
            <a:ext cx="2071702" cy="7143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Workflow GUI</a:t>
            </a: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import/export 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3643306" y="3786190"/>
            <a:ext cx="2071702" cy="7143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Visualizations</a:t>
            </a: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Annotation, etc.</a:t>
            </a:r>
            <a:endParaRPr kumimoji="1" lang="en-US" altLang="ja-JP" dirty="0" smtClean="0">
              <a:solidFill>
                <a:schemeClr val="bg1"/>
              </a:solidFill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5786446" y="3786190"/>
            <a:ext cx="3214678" cy="7143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Statistics</a:t>
            </a: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Evaluation/Comparison 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3" name="角丸四角形 12"/>
          <p:cNvSpPr/>
          <p:nvPr/>
        </p:nvSpPr>
        <p:spPr>
          <a:xfrm>
            <a:off x="5786446" y="4643446"/>
            <a:ext cx="3214678" cy="7143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Combinatorial Comparison Generator</a:t>
            </a:r>
          </a:p>
        </p:txBody>
      </p:sp>
      <p:sp>
        <p:nvSpPr>
          <p:cNvPr id="14" name="角丸四角形 13"/>
          <p:cNvSpPr/>
          <p:nvPr/>
        </p:nvSpPr>
        <p:spPr>
          <a:xfrm>
            <a:off x="0" y="3571876"/>
            <a:ext cx="9144000" cy="300039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214546" y="6215082"/>
            <a:ext cx="4836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U-Compare Integrated Platform </a:t>
            </a:r>
            <a:endParaRPr kumimoji="1" lang="ja-JP" altLang="en-US" sz="2400" b="1" dirty="0"/>
          </a:p>
        </p:txBody>
      </p:sp>
      <p:sp>
        <p:nvSpPr>
          <p:cNvPr id="16" name="スライド番号プレースホル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21</a:t>
            </a:fld>
            <a:endParaRPr lang="en-US" altLang="ja-JP" dirty="0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27088" y="260350"/>
            <a:ext cx="7859712" cy="954072"/>
          </a:xfrm>
        </p:spPr>
        <p:txBody>
          <a:bodyPr>
            <a:normAutofit fontScale="90000"/>
          </a:bodyPr>
          <a:lstStyle/>
          <a:p>
            <a:r>
              <a:rPr lang="en-US" altLang="ja-JP" sz="3200" dirty="0" smtClean="0"/>
              <a:t>UIMA Missing Common Type System</a:t>
            </a:r>
            <a:endParaRPr kumimoji="1" lang="ja-JP" altLang="en-US" sz="32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3257559"/>
          </a:xfrm>
        </p:spPr>
        <p:txBody>
          <a:bodyPr>
            <a:normAutofit lnSpcReduction="10000"/>
          </a:bodyPr>
          <a:lstStyle/>
          <a:p>
            <a:r>
              <a:rPr lang="en-US" altLang="ja-JP" dirty="0" smtClean="0"/>
              <a:t>A common type system required for the real interoperability</a:t>
            </a:r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Maintain local type systems and bridge them by a sharable type system</a:t>
            </a:r>
            <a:endParaRPr lang="ja-JP" altLang="en-US" dirty="0" smtClean="0"/>
          </a:p>
          <a:p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grpSp>
        <p:nvGrpSpPr>
          <p:cNvPr id="7" name="グループ化 19"/>
          <p:cNvGrpSpPr/>
          <p:nvPr/>
        </p:nvGrpSpPr>
        <p:grpSpPr>
          <a:xfrm>
            <a:off x="928662" y="2328841"/>
            <a:ext cx="1314456" cy="1143008"/>
            <a:chOff x="1670027" y="3417089"/>
            <a:chExt cx="1314456" cy="1143008"/>
          </a:xfrm>
        </p:grpSpPr>
        <p:sp>
          <p:nvSpPr>
            <p:cNvPr id="21" name="1 つの角を丸めた四角形 20"/>
            <p:cNvSpPr/>
            <p:nvPr/>
          </p:nvSpPr>
          <p:spPr>
            <a:xfrm>
              <a:off x="1884341" y="3845717"/>
              <a:ext cx="357190" cy="285752"/>
            </a:xfrm>
            <a:prstGeom prst="round1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22" name="1 つの角を丸めた四角形 21"/>
            <p:cNvSpPr/>
            <p:nvPr/>
          </p:nvSpPr>
          <p:spPr>
            <a:xfrm>
              <a:off x="2598721" y="3845717"/>
              <a:ext cx="357190" cy="285752"/>
            </a:xfrm>
            <a:prstGeom prst="round1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23" name="1 つの角を丸めた四角形 22"/>
            <p:cNvSpPr/>
            <p:nvPr/>
          </p:nvSpPr>
          <p:spPr>
            <a:xfrm>
              <a:off x="2170093" y="4274345"/>
              <a:ext cx="357190" cy="285752"/>
            </a:xfrm>
            <a:prstGeom prst="round1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24" name="1 つの角を丸めた四角形 23"/>
            <p:cNvSpPr/>
            <p:nvPr/>
          </p:nvSpPr>
          <p:spPr>
            <a:xfrm>
              <a:off x="2627293" y="4274345"/>
              <a:ext cx="357190" cy="285752"/>
            </a:xfrm>
            <a:prstGeom prst="round1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25" name="1 つの角を丸めた四角形 24"/>
            <p:cNvSpPr/>
            <p:nvPr/>
          </p:nvSpPr>
          <p:spPr>
            <a:xfrm>
              <a:off x="1670027" y="4274345"/>
              <a:ext cx="357190" cy="285752"/>
            </a:xfrm>
            <a:prstGeom prst="round1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26" name="1 つの角を丸めた四角形 25"/>
            <p:cNvSpPr/>
            <p:nvPr/>
          </p:nvSpPr>
          <p:spPr>
            <a:xfrm>
              <a:off x="2198665" y="3417089"/>
              <a:ext cx="357190" cy="285752"/>
            </a:xfrm>
            <a:prstGeom prst="round1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cxnSp>
          <p:nvCxnSpPr>
            <p:cNvPr id="27" name="直線コネクタ 26"/>
            <p:cNvCxnSpPr>
              <a:stCxn id="26" idx="2"/>
              <a:endCxn id="21" idx="0"/>
            </p:cNvCxnSpPr>
            <p:nvPr/>
          </p:nvCxnSpPr>
          <p:spPr>
            <a:xfrm rot="5400000">
              <a:off x="2148660" y="3617117"/>
              <a:ext cx="142876" cy="314324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28" name="直線コネクタ 27"/>
            <p:cNvCxnSpPr>
              <a:stCxn id="26" idx="2"/>
              <a:endCxn id="22" idx="0"/>
            </p:cNvCxnSpPr>
            <p:nvPr/>
          </p:nvCxnSpPr>
          <p:spPr>
            <a:xfrm rot="16200000" flipH="1">
              <a:off x="2505850" y="3574251"/>
              <a:ext cx="142876" cy="400056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29" name="直線コネクタ 28"/>
            <p:cNvCxnSpPr>
              <a:stCxn id="21" idx="2"/>
              <a:endCxn id="25" idx="0"/>
            </p:cNvCxnSpPr>
            <p:nvPr/>
          </p:nvCxnSpPr>
          <p:spPr>
            <a:xfrm rot="5400000">
              <a:off x="1884341" y="4095750"/>
              <a:ext cx="142876" cy="214314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0" name="直線コネクタ 29"/>
            <p:cNvCxnSpPr>
              <a:stCxn id="21" idx="2"/>
              <a:endCxn id="23" idx="0"/>
            </p:cNvCxnSpPr>
            <p:nvPr/>
          </p:nvCxnSpPr>
          <p:spPr>
            <a:xfrm rot="16200000" flipH="1">
              <a:off x="2134374" y="4060031"/>
              <a:ext cx="142876" cy="285752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1" name="直線コネクタ 30"/>
            <p:cNvCxnSpPr>
              <a:stCxn id="22" idx="2"/>
              <a:endCxn id="24" idx="0"/>
            </p:cNvCxnSpPr>
            <p:nvPr/>
          </p:nvCxnSpPr>
          <p:spPr>
            <a:xfrm rot="16200000" flipH="1">
              <a:off x="2720164" y="4188621"/>
              <a:ext cx="142876" cy="28572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</p:grpSp>
      <p:sp>
        <p:nvSpPr>
          <p:cNvPr id="32" name="テキスト ボックス 31"/>
          <p:cNvSpPr txBox="1"/>
          <p:nvPr/>
        </p:nvSpPr>
        <p:spPr>
          <a:xfrm>
            <a:off x="2428860" y="2328841"/>
            <a:ext cx="62151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A single common type system is ideal,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but almost impossible to pose such a single common type system to different developers.</a:t>
            </a:r>
            <a:endParaRPr kumimoji="1" lang="ja-JP" altLang="en-US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3" name="1 つの角を丸めた四角形 32"/>
          <p:cNvSpPr/>
          <p:nvPr/>
        </p:nvSpPr>
        <p:spPr>
          <a:xfrm>
            <a:off x="1652566" y="4900609"/>
            <a:ext cx="357190" cy="285752"/>
          </a:xfrm>
          <a:prstGeom prst="round1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1 つの角を丸めた四角形 33"/>
          <p:cNvSpPr/>
          <p:nvPr/>
        </p:nvSpPr>
        <p:spPr>
          <a:xfrm>
            <a:off x="2366946" y="4900609"/>
            <a:ext cx="357190" cy="285752"/>
          </a:xfrm>
          <a:prstGeom prst="round1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1 つの角を丸めた四角形 34"/>
          <p:cNvSpPr/>
          <p:nvPr/>
        </p:nvSpPr>
        <p:spPr>
          <a:xfrm>
            <a:off x="1938318" y="5329237"/>
            <a:ext cx="357190" cy="285752"/>
          </a:xfrm>
          <a:prstGeom prst="round1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6" name="1 つの角を丸めた四角形 35"/>
          <p:cNvSpPr/>
          <p:nvPr/>
        </p:nvSpPr>
        <p:spPr>
          <a:xfrm>
            <a:off x="2395518" y="5329237"/>
            <a:ext cx="357190" cy="285752"/>
          </a:xfrm>
          <a:prstGeom prst="round1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1 つの角を丸めた四角形 36"/>
          <p:cNvSpPr/>
          <p:nvPr/>
        </p:nvSpPr>
        <p:spPr>
          <a:xfrm>
            <a:off x="1438252" y="5329237"/>
            <a:ext cx="357190" cy="285752"/>
          </a:xfrm>
          <a:prstGeom prst="round1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1 つの角を丸めた四角形 37"/>
          <p:cNvSpPr/>
          <p:nvPr/>
        </p:nvSpPr>
        <p:spPr>
          <a:xfrm>
            <a:off x="1966890" y="4471981"/>
            <a:ext cx="357190" cy="285752"/>
          </a:xfrm>
          <a:prstGeom prst="round1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9" name="直線コネクタ 38"/>
          <p:cNvCxnSpPr>
            <a:stCxn id="38" idx="2"/>
            <a:endCxn id="33" idx="0"/>
          </p:cNvCxnSpPr>
          <p:nvPr/>
        </p:nvCxnSpPr>
        <p:spPr>
          <a:xfrm rot="5400000">
            <a:off x="1916885" y="4672009"/>
            <a:ext cx="142876" cy="3143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>
            <a:stCxn id="38" idx="2"/>
            <a:endCxn id="34" idx="0"/>
          </p:cNvCxnSpPr>
          <p:nvPr/>
        </p:nvCxnSpPr>
        <p:spPr>
          <a:xfrm rot="16200000" flipH="1">
            <a:off x="2274075" y="4629143"/>
            <a:ext cx="142876" cy="400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>
            <a:stCxn id="33" idx="2"/>
            <a:endCxn id="37" idx="0"/>
          </p:cNvCxnSpPr>
          <p:nvPr/>
        </p:nvCxnSpPr>
        <p:spPr>
          <a:xfrm rot="5400000">
            <a:off x="1652566" y="5150642"/>
            <a:ext cx="142876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>
            <a:stCxn id="33" idx="2"/>
            <a:endCxn id="35" idx="0"/>
          </p:cNvCxnSpPr>
          <p:nvPr/>
        </p:nvCxnSpPr>
        <p:spPr>
          <a:xfrm rot="16200000" flipH="1">
            <a:off x="1902599" y="5114923"/>
            <a:ext cx="142876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>
            <a:stCxn id="34" idx="2"/>
            <a:endCxn id="36" idx="0"/>
          </p:cNvCxnSpPr>
          <p:nvPr/>
        </p:nvCxnSpPr>
        <p:spPr>
          <a:xfrm rot="16200000" flipH="1">
            <a:off x="2488389" y="5243513"/>
            <a:ext cx="142876" cy="28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1 つの角を丸めた四角形 43"/>
          <p:cNvSpPr/>
          <p:nvPr/>
        </p:nvSpPr>
        <p:spPr>
          <a:xfrm>
            <a:off x="6786578" y="4900609"/>
            <a:ext cx="357190" cy="285752"/>
          </a:xfrm>
          <a:prstGeom prst="round1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1 つの角を丸めた四角形 44"/>
          <p:cNvSpPr/>
          <p:nvPr/>
        </p:nvSpPr>
        <p:spPr>
          <a:xfrm>
            <a:off x="7500958" y="4900609"/>
            <a:ext cx="357190" cy="285752"/>
          </a:xfrm>
          <a:prstGeom prst="round1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1 つの角を丸めた四角形 45"/>
          <p:cNvSpPr/>
          <p:nvPr/>
        </p:nvSpPr>
        <p:spPr>
          <a:xfrm>
            <a:off x="7072330" y="5329237"/>
            <a:ext cx="357190" cy="285752"/>
          </a:xfrm>
          <a:prstGeom prst="round1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7" name="1 つの角を丸めた四角形 46"/>
          <p:cNvSpPr/>
          <p:nvPr/>
        </p:nvSpPr>
        <p:spPr>
          <a:xfrm>
            <a:off x="7529530" y="5329237"/>
            <a:ext cx="357190" cy="285752"/>
          </a:xfrm>
          <a:prstGeom prst="round1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1 つの角を丸めた四角形 47"/>
          <p:cNvSpPr/>
          <p:nvPr/>
        </p:nvSpPr>
        <p:spPr>
          <a:xfrm>
            <a:off x="6572264" y="5329237"/>
            <a:ext cx="357190" cy="285752"/>
          </a:xfrm>
          <a:prstGeom prst="round1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1 つの角を丸めた四角形 48"/>
          <p:cNvSpPr/>
          <p:nvPr/>
        </p:nvSpPr>
        <p:spPr>
          <a:xfrm>
            <a:off x="7100902" y="4471981"/>
            <a:ext cx="357190" cy="285752"/>
          </a:xfrm>
          <a:prstGeom prst="round1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0" name="直線コネクタ 49"/>
          <p:cNvCxnSpPr>
            <a:stCxn id="49" idx="2"/>
            <a:endCxn id="44" idx="0"/>
          </p:cNvCxnSpPr>
          <p:nvPr/>
        </p:nvCxnSpPr>
        <p:spPr>
          <a:xfrm rot="5400000">
            <a:off x="7050897" y="4672009"/>
            <a:ext cx="142876" cy="3143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/>
          <p:cNvCxnSpPr>
            <a:stCxn id="49" idx="2"/>
            <a:endCxn id="45" idx="0"/>
          </p:cNvCxnSpPr>
          <p:nvPr/>
        </p:nvCxnSpPr>
        <p:spPr>
          <a:xfrm rot="16200000" flipH="1">
            <a:off x="7408087" y="4629143"/>
            <a:ext cx="142876" cy="400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/>
          <p:cNvCxnSpPr>
            <a:stCxn id="44" idx="2"/>
            <a:endCxn id="48" idx="0"/>
          </p:cNvCxnSpPr>
          <p:nvPr/>
        </p:nvCxnSpPr>
        <p:spPr>
          <a:xfrm rot="5400000">
            <a:off x="6786578" y="5150642"/>
            <a:ext cx="142876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/>
          <p:cNvCxnSpPr>
            <a:stCxn id="44" idx="2"/>
            <a:endCxn id="46" idx="0"/>
          </p:cNvCxnSpPr>
          <p:nvPr/>
        </p:nvCxnSpPr>
        <p:spPr>
          <a:xfrm rot="16200000" flipH="1">
            <a:off x="7036611" y="5114923"/>
            <a:ext cx="142876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/>
          <p:cNvCxnSpPr>
            <a:stCxn id="45" idx="2"/>
            <a:endCxn id="47" idx="0"/>
          </p:cNvCxnSpPr>
          <p:nvPr/>
        </p:nvCxnSpPr>
        <p:spPr>
          <a:xfrm rot="16200000" flipH="1">
            <a:off x="7622401" y="5243513"/>
            <a:ext cx="142876" cy="28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1 つの角を丸めた四角形 54"/>
          <p:cNvSpPr/>
          <p:nvPr/>
        </p:nvSpPr>
        <p:spPr>
          <a:xfrm>
            <a:off x="4143372" y="4900609"/>
            <a:ext cx="357190" cy="285752"/>
          </a:xfrm>
          <a:prstGeom prst="round1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1 つの角を丸めた四角形 55"/>
          <p:cNvSpPr/>
          <p:nvPr/>
        </p:nvSpPr>
        <p:spPr>
          <a:xfrm>
            <a:off x="4857752" y="4900609"/>
            <a:ext cx="357190" cy="285752"/>
          </a:xfrm>
          <a:prstGeom prst="round1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1 つの角を丸めた四角形 56"/>
          <p:cNvSpPr/>
          <p:nvPr/>
        </p:nvSpPr>
        <p:spPr>
          <a:xfrm>
            <a:off x="4429124" y="5329237"/>
            <a:ext cx="357190" cy="285752"/>
          </a:xfrm>
          <a:prstGeom prst="round1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8" name="1 つの角を丸めた四角形 57"/>
          <p:cNvSpPr/>
          <p:nvPr/>
        </p:nvSpPr>
        <p:spPr>
          <a:xfrm>
            <a:off x="4886324" y="5329237"/>
            <a:ext cx="357190" cy="285752"/>
          </a:xfrm>
          <a:prstGeom prst="round1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1 つの角を丸めた四角形 58"/>
          <p:cNvSpPr/>
          <p:nvPr/>
        </p:nvSpPr>
        <p:spPr>
          <a:xfrm>
            <a:off x="3929058" y="5329237"/>
            <a:ext cx="357190" cy="285752"/>
          </a:xfrm>
          <a:prstGeom prst="round1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1 つの角を丸めた四角形 59"/>
          <p:cNvSpPr/>
          <p:nvPr/>
        </p:nvSpPr>
        <p:spPr>
          <a:xfrm>
            <a:off x="4457696" y="4471981"/>
            <a:ext cx="357190" cy="285752"/>
          </a:xfrm>
          <a:prstGeom prst="round1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1" name="直線コネクタ 60"/>
          <p:cNvCxnSpPr>
            <a:stCxn id="60" idx="2"/>
            <a:endCxn id="55" idx="0"/>
          </p:cNvCxnSpPr>
          <p:nvPr/>
        </p:nvCxnSpPr>
        <p:spPr>
          <a:xfrm rot="5400000">
            <a:off x="4407691" y="4672009"/>
            <a:ext cx="142876" cy="3143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/>
          <p:cNvCxnSpPr>
            <a:stCxn id="60" idx="2"/>
            <a:endCxn id="56" idx="0"/>
          </p:cNvCxnSpPr>
          <p:nvPr/>
        </p:nvCxnSpPr>
        <p:spPr>
          <a:xfrm rot="16200000" flipH="1">
            <a:off x="4764881" y="4629143"/>
            <a:ext cx="142876" cy="400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/>
          <p:cNvCxnSpPr>
            <a:stCxn id="55" idx="2"/>
            <a:endCxn id="59" idx="0"/>
          </p:cNvCxnSpPr>
          <p:nvPr/>
        </p:nvCxnSpPr>
        <p:spPr>
          <a:xfrm rot="5400000">
            <a:off x="4143372" y="5150642"/>
            <a:ext cx="142876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/>
          <p:cNvCxnSpPr>
            <a:stCxn id="55" idx="2"/>
            <a:endCxn id="57" idx="0"/>
          </p:cNvCxnSpPr>
          <p:nvPr/>
        </p:nvCxnSpPr>
        <p:spPr>
          <a:xfrm rot="16200000" flipH="1">
            <a:off x="4393405" y="5114923"/>
            <a:ext cx="142876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/>
          <p:cNvCxnSpPr>
            <a:stCxn id="56" idx="2"/>
            <a:endCxn id="58" idx="0"/>
          </p:cNvCxnSpPr>
          <p:nvPr/>
        </p:nvCxnSpPr>
        <p:spPr>
          <a:xfrm rot="16200000" flipH="1">
            <a:off x="4979195" y="5243513"/>
            <a:ext cx="142876" cy="28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テキスト ボックス 65"/>
          <p:cNvSpPr txBox="1"/>
          <p:nvPr/>
        </p:nvSpPr>
        <p:spPr>
          <a:xfrm>
            <a:off x="3428992" y="5857892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U-Compare </a:t>
            </a:r>
          </a:p>
          <a:p>
            <a:pPr algn="ctr"/>
            <a:r>
              <a:rPr kumimoji="1" lang="en-US" altLang="ja-JP" dirty="0" smtClean="0"/>
              <a:t>Sharable Type System</a:t>
            </a:r>
            <a:endParaRPr kumimoji="1" lang="ja-JP" altLang="en-US" dirty="0"/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1000100" y="5857892"/>
            <a:ext cx="23574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Local Type System A</a:t>
            </a:r>
            <a:endParaRPr kumimoji="1" lang="ja-JP" altLang="en-US" dirty="0"/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6143636" y="5871022"/>
            <a:ext cx="23574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Local Type System B</a:t>
            </a:r>
            <a:endParaRPr kumimoji="1" lang="ja-JP" altLang="en-US" dirty="0"/>
          </a:p>
        </p:txBody>
      </p:sp>
      <p:cxnSp>
        <p:nvCxnSpPr>
          <p:cNvPr id="69" name="直線矢印コネクタ 68"/>
          <p:cNvCxnSpPr>
            <a:stCxn id="34" idx="0"/>
            <a:endCxn id="60" idx="2"/>
          </p:cNvCxnSpPr>
          <p:nvPr/>
        </p:nvCxnSpPr>
        <p:spPr>
          <a:xfrm rot="5400000" flipH="1" flipV="1">
            <a:off x="3519478" y="3783796"/>
            <a:ext cx="142876" cy="2090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/>
          <p:cNvCxnSpPr>
            <a:stCxn id="36" idx="0"/>
            <a:endCxn id="55" idx="2"/>
          </p:cNvCxnSpPr>
          <p:nvPr/>
        </p:nvCxnSpPr>
        <p:spPr>
          <a:xfrm rot="5400000" flipH="1" flipV="1">
            <a:off x="3376602" y="4383872"/>
            <a:ext cx="142876" cy="17478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矢印コネクタ 70"/>
          <p:cNvCxnSpPr>
            <a:stCxn id="44" idx="0"/>
            <a:endCxn id="60" idx="2"/>
          </p:cNvCxnSpPr>
          <p:nvPr/>
        </p:nvCxnSpPr>
        <p:spPr>
          <a:xfrm rot="16200000" flipV="1">
            <a:off x="5729294" y="3664730"/>
            <a:ext cx="142876" cy="23288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矢印コネクタ 71"/>
          <p:cNvCxnSpPr>
            <a:stCxn id="46" idx="0"/>
            <a:endCxn id="56" idx="2"/>
          </p:cNvCxnSpPr>
          <p:nvPr/>
        </p:nvCxnSpPr>
        <p:spPr>
          <a:xfrm rot="16200000" flipV="1">
            <a:off x="6072198" y="4150510"/>
            <a:ext cx="142876" cy="2214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テキスト ボックス 72"/>
          <p:cNvSpPr txBox="1"/>
          <p:nvPr/>
        </p:nvSpPr>
        <p:spPr>
          <a:xfrm>
            <a:off x="2857488" y="4471981"/>
            <a:ext cx="1071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b</a:t>
            </a:r>
            <a:r>
              <a:rPr kumimoji="1" lang="en-US" altLang="ja-JP" dirty="0" smtClean="0"/>
              <a:t>ridging</a:t>
            </a: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5429256" y="4471981"/>
            <a:ext cx="1071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b</a:t>
            </a:r>
            <a:r>
              <a:rPr kumimoji="1" lang="en-US" altLang="ja-JP" dirty="0" smtClean="0"/>
              <a:t>ridging</a:t>
            </a:r>
          </a:p>
        </p:txBody>
      </p:sp>
      <p:sp>
        <p:nvSpPr>
          <p:cNvPr id="75" name="スライド番号プレースホルダ 7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22</a:t>
            </a:fld>
            <a:endParaRPr lang="en-US" altLang="ja-JP" dirty="0"/>
          </a:p>
        </p:txBody>
      </p:sp>
      <p:sp>
        <p:nvSpPr>
          <p:cNvPr id="76" name="フッター プレースホルダ 7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Sharable Type System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Unique representation as much as possible</a:t>
            </a:r>
          </a:p>
          <a:p>
            <a:pPr lvl="1"/>
            <a:r>
              <a:rPr lang="en-US" altLang="ja-JP" dirty="0" smtClean="0"/>
              <a:t>Types rather than String fields (e.g. POS tags)</a:t>
            </a:r>
          </a:p>
          <a:p>
            <a:r>
              <a:rPr lang="en-US" altLang="ja-JP" dirty="0" smtClean="0"/>
              <a:t>Hierarchical as much as possible to capture the differences of local type systems</a:t>
            </a:r>
          </a:p>
          <a:p>
            <a:pPr lvl="1"/>
            <a:r>
              <a:rPr lang="en-US" altLang="ja-JP" dirty="0" smtClean="0"/>
              <a:t>E.g. when a proper POS tag corresponding to the local POS tag is not found, middle level types like </a:t>
            </a:r>
            <a:r>
              <a:rPr lang="en-US" altLang="ja-JP" i="1" dirty="0" smtClean="0"/>
              <a:t>Verb, Noun, etc.</a:t>
            </a:r>
            <a:r>
              <a:rPr lang="en-US" altLang="ja-JP" dirty="0" smtClean="0"/>
              <a:t> are the better options</a:t>
            </a:r>
          </a:p>
          <a:p>
            <a:pPr lvl="1"/>
            <a:r>
              <a:rPr kumimoji="1" lang="en-US" altLang="ja-JP" dirty="0" smtClean="0"/>
              <a:t>Possible to use both sharable and local type system hierarchies at the same time, if the multiple inheritance is allowed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23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U-Compare Type System (1/2)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24</a:t>
            </a:fld>
            <a:endParaRPr lang="en-US" altLang="ja-JP" dirty="0"/>
          </a:p>
        </p:txBody>
      </p:sp>
      <p:grpSp>
        <p:nvGrpSpPr>
          <p:cNvPr id="3" name="グループ化 38"/>
          <p:cNvGrpSpPr/>
          <p:nvPr/>
        </p:nvGrpSpPr>
        <p:grpSpPr>
          <a:xfrm>
            <a:off x="6157943" y="1428735"/>
            <a:ext cx="2771775" cy="5000661"/>
            <a:chOff x="822325" y="1838967"/>
            <a:chExt cx="2771775" cy="5000661"/>
          </a:xfrm>
        </p:grpSpPr>
        <p:sp>
          <p:nvSpPr>
            <p:cNvPr id="27652" name="AutoShape 4"/>
            <p:cNvSpPr>
              <a:spLocks noChangeArrowheads="1"/>
            </p:cNvSpPr>
            <p:nvPr/>
          </p:nvSpPr>
          <p:spPr bwMode="auto">
            <a:xfrm>
              <a:off x="1537970" y="1934241"/>
              <a:ext cx="1357630" cy="34856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BaseAnnotation</a:t>
              </a:r>
              <a:endParaRPr kumimoji="1" lang="en-US" altLang="ja-JP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&lt;</a:t>
              </a:r>
              <a:r>
                <a:rPr kumimoji="1" lang="en-US" altLang="ja-JP" sz="1000" b="0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AnnotationMetadata</a:t>
              </a:r>
              <a:r>
                <a:rPr kumimoji="1" lang="en-US" altLang="ja-JP" sz="1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&gt;</a:t>
              </a:r>
              <a:endParaRPr kumimoji="1" lang="ja-JP" altLang="ja-JP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653" name="AutoShape 5"/>
            <p:cNvCxnSpPr>
              <a:cxnSpLocks noChangeShapeType="1"/>
              <a:stCxn id="27652" idx="2"/>
              <a:endCxn id="27654" idx="0"/>
            </p:cNvCxnSpPr>
            <p:nvPr/>
          </p:nvCxnSpPr>
          <p:spPr bwMode="auto">
            <a:xfrm rot="5400000">
              <a:off x="2126523" y="2371796"/>
              <a:ext cx="179255" cy="127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7654" name="AutoShape 6"/>
            <p:cNvSpPr>
              <a:spLocks noChangeArrowheads="1"/>
            </p:cNvSpPr>
            <p:nvPr/>
          </p:nvSpPr>
          <p:spPr bwMode="auto">
            <a:xfrm>
              <a:off x="1587500" y="2462059"/>
              <a:ext cx="1256030" cy="17830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SyntacticAnnotation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655" name="AutoShape 7"/>
            <p:cNvCxnSpPr>
              <a:cxnSpLocks noChangeShapeType="1"/>
              <a:stCxn id="27654" idx="2"/>
              <a:endCxn id="27656" idx="0"/>
            </p:cNvCxnSpPr>
            <p:nvPr/>
          </p:nvCxnSpPr>
          <p:spPr bwMode="auto">
            <a:xfrm rot="16200000" flipH="1">
              <a:off x="2494306" y="2361570"/>
              <a:ext cx="353960" cy="911543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7656" name="AutoShape 8"/>
            <p:cNvSpPr>
              <a:spLocks noChangeArrowheads="1"/>
            </p:cNvSpPr>
            <p:nvPr/>
          </p:nvSpPr>
          <p:spPr bwMode="auto">
            <a:xfrm>
              <a:off x="2932430" y="2994322"/>
              <a:ext cx="389255" cy="17830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Token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657" name="AutoShape 9"/>
            <p:cNvCxnSpPr>
              <a:cxnSpLocks noChangeShapeType="1"/>
              <a:stCxn id="27656" idx="2"/>
              <a:endCxn id="27658" idx="0"/>
            </p:cNvCxnSpPr>
            <p:nvPr/>
          </p:nvCxnSpPr>
          <p:spPr bwMode="auto">
            <a:xfrm rot="16200000" flipH="1">
              <a:off x="2943408" y="3356274"/>
              <a:ext cx="367935" cy="63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7658" name="AutoShape 10"/>
            <p:cNvSpPr>
              <a:spLocks noChangeArrowheads="1"/>
            </p:cNvSpPr>
            <p:nvPr/>
          </p:nvSpPr>
          <p:spPr bwMode="auto">
            <a:xfrm>
              <a:off x="2759075" y="3540560"/>
              <a:ext cx="737235" cy="43000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POSToken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&lt;POS&gt;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659" name="AutoShape 11"/>
            <p:cNvCxnSpPr>
              <a:cxnSpLocks noChangeShapeType="1"/>
              <a:stCxn id="27658" idx="2"/>
              <a:endCxn id="27660" idx="0"/>
            </p:cNvCxnSpPr>
            <p:nvPr/>
          </p:nvCxnSpPr>
          <p:spPr bwMode="auto">
            <a:xfrm rot="5400000">
              <a:off x="3040358" y="4056309"/>
              <a:ext cx="174034" cy="1905"/>
            </a:xfrm>
            <a:prstGeom prst="bentConnector3">
              <a:avLst>
                <a:gd name="adj1" fmla="val 49634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7660" name="AutoShape 12"/>
            <p:cNvSpPr>
              <a:spLocks noChangeArrowheads="1"/>
            </p:cNvSpPr>
            <p:nvPr/>
          </p:nvSpPr>
          <p:spPr bwMode="auto">
            <a:xfrm>
              <a:off x="2713990" y="4144596"/>
              <a:ext cx="823595" cy="462396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RichToken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&lt;String&gt;base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661" name="AutoShape 13"/>
            <p:cNvCxnSpPr>
              <a:cxnSpLocks noChangeShapeType="1"/>
              <a:stCxn id="27654" idx="2"/>
              <a:endCxn id="27662" idx="0"/>
            </p:cNvCxnSpPr>
            <p:nvPr/>
          </p:nvCxnSpPr>
          <p:spPr bwMode="auto">
            <a:xfrm rot="5400000">
              <a:off x="1506246" y="2285689"/>
              <a:ext cx="354596" cy="1063942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7662" name="AutoShape 14"/>
            <p:cNvSpPr>
              <a:spLocks noChangeArrowheads="1"/>
            </p:cNvSpPr>
            <p:nvPr/>
          </p:nvSpPr>
          <p:spPr bwMode="auto">
            <a:xfrm>
              <a:off x="840740" y="2994958"/>
              <a:ext cx="621665" cy="17830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Sentence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663" name="AutoShape 15"/>
            <p:cNvCxnSpPr>
              <a:cxnSpLocks noChangeShapeType="1"/>
              <a:stCxn id="27654" idx="2"/>
              <a:endCxn id="27665" idx="0"/>
            </p:cNvCxnSpPr>
            <p:nvPr/>
          </p:nvCxnSpPr>
          <p:spPr bwMode="auto">
            <a:xfrm rot="5400000">
              <a:off x="1371067" y="2812346"/>
              <a:ext cx="1016432" cy="67246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7664" name="AutoShape 16"/>
            <p:cNvSpPr>
              <a:spLocks noChangeArrowheads="1"/>
            </p:cNvSpPr>
            <p:nvPr/>
          </p:nvSpPr>
          <p:spPr bwMode="auto">
            <a:xfrm>
              <a:off x="1581150" y="2970822"/>
              <a:ext cx="1260475" cy="433179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Dependency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&lt;DependencyLabel&gt;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665" name="AutoShape 17"/>
            <p:cNvSpPr>
              <a:spLocks noChangeArrowheads="1"/>
            </p:cNvSpPr>
            <p:nvPr/>
          </p:nvSpPr>
          <p:spPr bwMode="auto">
            <a:xfrm>
              <a:off x="951865" y="3656794"/>
              <a:ext cx="1182370" cy="635795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TreeNode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&lt;TOP&gt;parent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&lt;FSArray&gt;children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666" name="AutoShape 18"/>
            <p:cNvSpPr>
              <a:spLocks noChangeArrowheads="1"/>
            </p:cNvSpPr>
            <p:nvPr/>
          </p:nvSpPr>
          <p:spPr bwMode="auto">
            <a:xfrm>
              <a:off x="939800" y="4432959"/>
              <a:ext cx="1200150" cy="204521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AbstractConstituent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667" name="AutoShape 19"/>
            <p:cNvCxnSpPr>
              <a:cxnSpLocks noChangeShapeType="1"/>
              <a:stCxn id="27654" idx="2"/>
              <a:endCxn id="27664" idx="0"/>
            </p:cNvCxnSpPr>
            <p:nvPr/>
          </p:nvCxnSpPr>
          <p:spPr bwMode="auto">
            <a:xfrm rot="5400000">
              <a:off x="2048222" y="2803529"/>
              <a:ext cx="330460" cy="4127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7668" name="AutoShape 20"/>
            <p:cNvSpPr>
              <a:spLocks noChangeArrowheads="1"/>
            </p:cNvSpPr>
            <p:nvPr/>
          </p:nvSpPr>
          <p:spPr bwMode="auto">
            <a:xfrm>
              <a:off x="2266315" y="4833744"/>
              <a:ext cx="1280160" cy="683432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NullElement</a:t>
              </a:r>
              <a:endParaRPr kumimoji="1" lang="en-US" altLang="ja-JP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&lt;</a:t>
              </a:r>
              <a:r>
                <a:rPr kumimoji="1" lang="en-US" altLang="ja-JP" sz="1000" b="0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NullElementLabel</a:t>
              </a:r>
              <a:r>
                <a:rPr kumimoji="1" lang="en-US" altLang="ja-JP" sz="1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&gt;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&lt;Constituent&gt;</a:t>
              </a:r>
              <a:endParaRPr kumimoji="1" lang="ja-JP" altLang="ja-JP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669" name="AutoShape 21"/>
            <p:cNvCxnSpPr>
              <a:cxnSpLocks noChangeShapeType="1"/>
              <a:stCxn id="27666" idx="2"/>
              <a:endCxn id="27668" idx="0"/>
            </p:cNvCxnSpPr>
            <p:nvPr/>
          </p:nvCxnSpPr>
          <p:spPr bwMode="auto">
            <a:xfrm rot="16200000" flipH="1">
              <a:off x="2124685" y="4052670"/>
              <a:ext cx="196264" cy="1366520"/>
            </a:xfrm>
            <a:prstGeom prst="bentConnector3">
              <a:avLst>
                <a:gd name="adj1" fmla="val 49838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670" name="AutoShape 22"/>
            <p:cNvCxnSpPr>
              <a:cxnSpLocks noChangeShapeType="1"/>
              <a:stCxn id="27665" idx="2"/>
              <a:endCxn id="27666" idx="0"/>
            </p:cNvCxnSpPr>
            <p:nvPr/>
          </p:nvCxnSpPr>
          <p:spPr bwMode="auto">
            <a:xfrm rot="5400000">
              <a:off x="1471277" y="4361186"/>
              <a:ext cx="140370" cy="3175"/>
            </a:xfrm>
            <a:prstGeom prst="bentConnector3">
              <a:avLst>
                <a:gd name="adj1" fmla="val 4977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671" name="AutoShape 23"/>
            <p:cNvCxnSpPr>
              <a:cxnSpLocks noChangeShapeType="1"/>
              <a:stCxn id="27666" idx="2"/>
              <a:endCxn id="27672" idx="0"/>
            </p:cNvCxnSpPr>
            <p:nvPr/>
          </p:nvCxnSpPr>
          <p:spPr bwMode="auto">
            <a:xfrm rot="16200000" flipH="1">
              <a:off x="1390772" y="4786583"/>
              <a:ext cx="299795" cy="1588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7672" name="AutoShape 24"/>
            <p:cNvSpPr>
              <a:spLocks noChangeArrowheads="1"/>
            </p:cNvSpPr>
            <p:nvPr/>
          </p:nvSpPr>
          <p:spPr bwMode="auto">
            <a:xfrm>
              <a:off x="937260" y="4937275"/>
              <a:ext cx="1208405" cy="34856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Constituent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&lt;ConstituentLabel&gt;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673" name="AutoShape 25"/>
            <p:cNvSpPr>
              <a:spLocks noChangeArrowheads="1"/>
            </p:cNvSpPr>
            <p:nvPr/>
          </p:nvSpPr>
          <p:spPr bwMode="auto">
            <a:xfrm>
              <a:off x="843280" y="5555921"/>
              <a:ext cx="1738630" cy="34856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FunctionTaggedConstituent</a:t>
              </a:r>
              <a:endParaRPr kumimoji="1" lang="en-US" altLang="ja-JP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&lt;</a:t>
              </a:r>
              <a:r>
                <a:rPr kumimoji="1" lang="en-US" altLang="ja-JP" sz="1000" b="0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FunctionLabel</a:t>
              </a:r>
              <a:r>
                <a:rPr kumimoji="1" lang="en-US" altLang="ja-JP" sz="1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&gt;</a:t>
              </a:r>
              <a:endParaRPr kumimoji="1" lang="ja-JP" altLang="ja-JP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674" name="AutoShape 26"/>
            <p:cNvSpPr>
              <a:spLocks noChangeArrowheads="1"/>
            </p:cNvSpPr>
            <p:nvPr/>
          </p:nvSpPr>
          <p:spPr bwMode="auto">
            <a:xfrm>
              <a:off x="838835" y="6123753"/>
              <a:ext cx="1750060" cy="444612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TemplateMappedConstituent</a:t>
              </a:r>
              <a:endParaRPr kumimoji="1" lang="en-US" altLang="ja-JP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&lt;Constituent&gt;</a:t>
              </a:r>
              <a:endParaRPr kumimoji="1" lang="ja-JP" altLang="ja-JP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675" name="AutoShape 27"/>
            <p:cNvCxnSpPr>
              <a:cxnSpLocks noChangeShapeType="1"/>
              <a:stCxn id="27673" idx="2"/>
              <a:endCxn id="27674" idx="0"/>
            </p:cNvCxnSpPr>
            <p:nvPr/>
          </p:nvCxnSpPr>
          <p:spPr bwMode="auto">
            <a:xfrm rot="16200000" flipH="1">
              <a:off x="1603596" y="6013483"/>
              <a:ext cx="219269" cy="127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676" name="AutoShape 28"/>
            <p:cNvCxnSpPr>
              <a:cxnSpLocks noChangeShapeType="1"/>
              <a:stCxn id="27672" idx="2"/>
              <a:endCxn id="27673" idx="0"/>
            </p:cNvCxnSpPr>
            <p:nvPr/>
          </p:nvCxnSpPr>
          <p:spPr bwMode="auto">
            <a:xfrm rot="16200000" flipH="1">
              <a:off x="1491988" y="5335313"/>
              <a:ext cx="270083" cy="171132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677" name="AutoShape 29"/>
            <p:cNvCxnSpPr>
              <a:cxnSpLocks noChangeShapeType="1"/>
              <a:stCxn id="27679" idx="2"/>
              <a:endCxn id="27678" idx="0"/>
            </p:cNvCxnSpPr>
            <p:nvPr/>
          </p:nvCxnSpPr>
          <p:spPr bwMode="auto">
            <a:xfrm rot="16200000" flipH="1">
              <a:off x="2999626" y="6005525"/>
              <a:ext cx="209779" cy="127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7678" name="AutoShape 30"/>
            <p:cNvSpPr>
              <a:spLocks noChangeArrowheads="1"/>
            </p:cNvSpPr>
            <p:nvPr/>
          </p:nvSpPr>
          <p:spPr bwMode="auto">
            <a:xfrm>
              <a:off x="2625725" y="6111050"/>
              <a:ext cx="958850" cy="46938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Coordinations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&lt;FSArray&gt;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679" name="AutoShape 31"/>
            <p:cNvSpPr>
              <a:spLocks noChangeArrowheads="1"/>
            </p:cNvSpPr>
            <p:nvPr/>
          </p:nvSpPr>
          <p:spPr bwMode="auto">
            <a:xfrm>
              <a:off x="2933065" y="5722968"/>
              <a:ext cx="341630" cy="17830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TOP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680" name="Text Box 32"/>
            <p:cNvSpPr txBox="1">
              <a:spLocks noChangeArrowheads="1"/>
            </p:cNvSpPr>
            <p:nvPr/>
          </p:nvSpPr>
          <p:spPr bwMode="auto">
            <a:xfrm>
              <a:off x="822325" y="6671562"/>
              <a:ext cx="2771775" cy="16806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1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itchFamily="18" charset="0"/>
                  <a:ea typeface="ＭＳ 明朝" pitchFamily="17" charset="-128"/>
                </a:rPr>
                <a:t>Syntactic Types</a:t>
              </a:r>
              <a:endParaRPr kumimoji="1" lang="ja-JP" altLang="ja-JP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681" name="AutoShape 33"/>
            <p:cNvCxnSpPr>
              <a:cxnSpLocks noChangeShapeType="1"/>
            </p:cNvCxnSpPr>
            <p:nvPr/>
          </p:nvCxnSpPr>
          <p:spPr bwMode="auto">
            <a:xfrm flipH="1">
              <a:off x="2211705" y="1838967"/>
              <a:ext cx="1270" cy="109247"/>
            </a:xfrm>
            <a:prstGeom prst="straightConnector1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</p:grpSp>
      <p:grpSp>
        <p:nvGrpSpPr>
          <p:cNvPr id="7" name="グループ化 93"/>
          <p:cNvGrpSpPr/>
          <p:nvPr/>
        </p:nvGrpSpPr>
        <p:grpSpPr>
          <a:xfrm>
            <a:off x="142844" y="3429000"/>
            <a:ext cx="5899179" cy="2941319"/>
            <a:chOff x="3268676" y="1487813"/>
            <a:chExt cx="5899179" cy="2941319"/>
          </a:xfrm>
        </p:grpSpPr>
        <p:sp>
          <p:nvSpPr>
            <p:cNvPr id="27684" name="AutoShape 36"/>
            <p:cNvSpPr>
              <a:spLocks noChangeArrowheads="1"/>
            </p:cNvSpPr>
            <p:nvPr/>
          </p:nvSpPr>
          <p:spPr bwMode="auto">
            <a:xfrm>
              <a:off x="4813306" y="1877703"/>
              <a:ext cx="1258305" cy="17830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SemanticAnnotation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685" name="AutoShape 37"/>
            <p:cNvSpPr>
              <a:spLocks noChangeArrowheads="1"/>
            </p:cNvSpPr>
            <p:nvPr/>
          </p:nvSpPr>
          <p:spPr bwMode="auto">
            <a:xfrm>
              <a:off x="4798704" y="1597033"/>
              <a:ext cx="1279891" cy="179705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ReferenceAnnotation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686" name="AutoShape 38"/>
            <p:cNvCxnSpPr>
              <a:cxnSpLocks noChangeShapeType="1"/>
              <a:stCxn id="27685" idx="2"/>
              <a:endCxn id="27684" idx="0"/>
            </p:cNvCxnSpPr>
            <p:nvPr/>
          </p:nvCxnSpPr>
          <p:spPr bwMode="auto">
            <a:xfrm rot="16200000" flipH="1">
              <a:off x="5390072" y="1825315"/>
              <a:ext cx="100965" cy="3809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687" name="AutoShape 39"/>
            <p:cNvCxnSpPr>
              <a:cxnSpLocks noChangeShapeType="1"/>
              <a:stCxn id="27684" idx="2"/>
              <a:endCxn id="27688" idx="0"/>
            </p:cNvCxnSpPr>
            <p:nvPr/>
          </p:nvCxnSpPr>
          <p:spPr bwMode="auto">
            <a:xfrm rot="5400000">
              <a:off x="5379212" y="2115445"/>
              <a:ext cx="122687" cy="3809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7688" name="AutoShape 40"/>
            <p:cNvSpPr>
              <a:spLocks noChangeArrowheads="1"/>
            </p:cNvSpPr>
            <p:nvPr/>
          </p:nvSpPr>
          <p:spPr bwMode="auto">
            <a:xfrm>
              <a:off x="4473653" y="2178693"/>
              <a:ext cx="1929994" cy="34856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SemanticClassAnnotation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&lt;FSArray:LinkedAnnotationSet&gt;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689" name="AutoShape 41"/>
            <p:cNvSpPr>
              <a:spLocks noChangeArrowheads="1"/>
            </p:cNvSpPr>
            <p:nvPr/>
          </p:nvSpPr>
          <p:spPr bwMode="auto">
            <a:xfrm>
              <a:off x="5977016" y="2828933"/>
              <a:ext cx="803741" cy="17830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NamedEntity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690" name="AutoShape 42"/>
            <p:cNvCxnSpPr>
              <a:cxnSpLocks noChangeShapeType="1"/>
              <a:stCxn id="27688" idx="2"/>
              <a:endCxn id="27689" idx="0"/>
            </p:cNvCxnSpPr>
            <p:nvPr/>
          </p:nvCxnSpPr>
          <p:spPr bwMode="auto">
            <a:xfrm rot="16200000" flipH="1">
              <a:off x="5757930" y="2207975"/>
              <a:ext cx="301677" cy="940237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691" name="AutoShape 43"/>
            <p:cNvCxnSpPr>
              <a:cxnSpLocks noChangeShapeType="1"/>
              <a:stCxn id="27688" idx="2"/>
              <a:endCxn id="27692" idx="0"/>
            </p:cNvCxnSpPr>
            <p:nvPr/>
          </p:nvCxnSpPr>
          <p:spPr bwMode="auto">
            <a:xfrm rot="16200000" flipH="1">
              <a:off x="6286932" y="1678973"/>
              <a:ext cx="303582" cy="2000147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7692" name="AutoShape 44"/>
            <p:cNvSpPr>
              <a:spLocks noChangeArrowheads="1"/>
            </p:cNvSpPr>
            <p:nvPr/>
          </p:nvSpPr>
          <p:spPr bwMode="auto">
            <a:xfrm>
              <a:off x="6940109" y="2830838"/>
              <a:ext cx="997375" cy="229235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EventAnnotation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693" name="AutoShape 45"/>
            <p:cNvSpPr>
              <a:spLocks noChangeArrowheads="1"/>
            </p:cNvSpPr>
            <p:nvPr/>
          </p:nvSpPr>
          <p:spPr bwMode="auto">
            <a:xfrm>
              <a:off x="4869175" y="3275973"/>
              <a:ext cx="554873" cy="17830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CellType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694" name="AutoShape 46"/>
            <p:cNvSpPr>
              <a:spLocks noChangeArrowheads="1"/>
            </p:cNvSpPr>
            <p:nvPr/>
          </p:nvSpPr>
          <p:spPr bwMode="auto">
            <a:xfrm>
              <a:off x="4260973" y="3275973"/>
              <a:ext cx="565031" cy="17830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CellLine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695" name="AutoShape 47"/>
            <p:cNvSpPr>
              <a:spLocks noChangeArrowheads="1"/>
            </p:cNvSpPr>
            <p:nvPr/>
          </p:nvSpPr>
          <p:spPr bwMode="auto">
            <a:xfrm>
              <a:off x="5853217" y="3268353"/>
              <a:ext cx="1376390" cy="237490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GeneOrGeneProduct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696" name="AutoShape 48"/>
            <p:cNvSpPr>
              <a:spLocks noChangeArrowheads="1"/>
            </p:cNvSpPr>
            <p:nvPr/>
          </p:nvSpPr>
          <p:spPr bwMode="auto">
            <a:xfrm>
              <a:off x="7272144" y="3262638"/>
              <a:ext cx="333305" cy="17830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RNA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697" name="AutoShape 49"/>
            <p:cNvSpPr>
              <a:spLocks noChangeArrowheads="1"/>
            </p:cNvSpPr>
            <p:nvPr/>
          </p:nvSpPr>
          <p:spPr bwMode="auto">
            <a:xfrm>
              <a:off x="5466584" y="3274703"/>
              <a:ext cx="334575" cy="17830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DNA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698" name="AutoShape 50"/>
            <p:cNvSpPr>
              <a:spLocks noChangeArrowheads="1"/>
            </p:cNvSpPr>
            <p:nvPr/>
          </p:nvSpPr>
          <p:spPr bwMode="auto">
            <a:xfrm>
              <a:off x="3268676" y="3286133"/>
              <a:ext cx="537732" cy="407035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Proper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Name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699" name="AutoShape 51"/>
            <p:cNvSpPr>
              <a:spLocks noChangeArrowheads="1"/>
            </p:cNvSpPr>
            <p:nvPr/>
          </p:nvSpPr>
          <p:spPr bwMode="auto">
            <a:xfrm>
              <a:off x="3858467" y="3284228"/>
              <a:ext cx="334575" cy="17830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Title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700" name="AutoShape 52"/>
            <p:cNvSpPr>
              <a:spLocks noChangeArrowheads="1"/>
            </p:cNvSpPr>
            <p:nvPr/>
          </p:nvSpPr>
          <p:spPr bwMode="auto">
            <a:xfrm>
              <a:off x="4215897" y="3775083"/>
              <a:ext cx="452025" cy="17830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Place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701" name="AutoShape 53"/>
            <p:cNvSpPr>
              <a:spLocks noChangeArrowheads="1"/>
            </p:cNvSpPr>
            <p:nvPr/>
          </p:nvSpPr>
          <p:spPr bwMode="auto">
            <a:xfrm>
              <a:off x="6065898" y="3667768"/>
              <a:ext cx="456469" cy="17830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Protein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702" name="AutoShape 54"/>
            <p:cNvSpPr>
              <a:spLocks noChangeArrowheads="1"/>
            </p:cNvSpPr>
            <p:nvPr/>
          </p:nvSpPr>
          <p:spPr bwMode="auto">
            <a:xfrm>
              <a:off x="6619501" y="3667768"/>
              <a:ext cx="347272" cy="17830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Gene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703" name="AutoShape 55"/>
            <p:cNvCxnSpPr>
              <a:cxnSpLocks noChangeShapeType="1"/>
              <a:stCxn id="27689" idx="2"/>
              <a:endCxn id="27693" idx="0"/>
            </p:cNvCxnSpPr>
            <p:nvPr/>
          </p:nvCxnSpPr>
          <p:spPr bwMode="auto">
            <a:xfrm rot="5400000">
              <a:off x="5628382" y="2525467"/>
              <a:ext cx="268737" cy="123227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704" name="AutoShape 56"/>
            <p:cNvCxnSpPr>
              <a:cxnSpLocks noChangeShapeType="1"/>
              <a:stCxn id="27689" idx="2"/>
              <a:endCxn id="27694" idx="0"/>
            </p:cNvCxnSpPr>
            <p:nvPr/>
          </p:nvCxnSpPr>
          <p:spPr bwMode="auto">
            <a:xfrm rot="5400000">
              <a:off x="5326820" y="2223905"/>
              <a:ext cx="268737" cy="1835398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705" name="AutoShape 57"/>
            <p:cNvCxnSpPr>
              <a:cxnSpLocks noChangeShapeType="1"/>
              <a:stCxn id="27689" idx="2"/>
              <a:endCxn id="27696" idx="0"/>
            </p:cNvCxnSpPr>
            <p:nvPr/>
          </p:nvCxnSpPr>
          <p:spPr bwMode="auto">
            <a:xfrm rot="16200000" flipH="1">
              <a:off x="6781141" y="2604982"/>
              <a:ext cx="255402" cy="105991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706" name="AutoShape 58"/>
            <p:cNvCxnSpPr>
              <a:cxnSpLocks noChangeShapeType="1"/>
              <a:stCxn id="27689" idx="2"/>
              <a:endCxn id="27697" idx="0"/>
            </p:cNvCxnSpPr>
            <p:nvPr/>
          </p:nvCxnSpPr>
          <p:spPr bwMode="auto">
            <a:xfrm rot="5400000">
              <a:off x="5872647" y="2768462"/>
              <a:ext cx="267467" cy="74501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707" name="AutoShape 59"/>
            <p:cNvCxnSpPr>
              <a:cxnSpLocks noChangeShapeType="1"/>
              <a:stCxn id="27689" idx="2"/>
              <a:endCxn id="27695" idx="0"/>
            </p:cNvCxnSpPr>
            <p:nvPr/>
          </p:nvCxnSpPr>
          <p:spPr bwMode="auto">
            <a:xfrm rot="16200000" flipH="1">
              <a:off x="6329591" y="3056531"/>
              <a:ext cx="261117" cy="16252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708" name="AutoShape 60"/>
            <p:cNvCxnSpPr>
              <a:cxnSpLocks noChangeShapeType="1"/>
              <a:stCxn id="27689" idx="2"/>
              <a:endCxn id="27698" idx="0"/>
            </p:cNvCxnSpPr>
            <p:nvPr/>
          </p:nvCxnSpPr>
          <p:spPr bwMode="auto">
            <a:xfrm rot="5400000">
              <a:off x="4818767" y="1726012"/>
              <a:ext cx="278897" cy="284134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709" name="AutoShape 61"/>
            <p:cNvCxnSpPr>
              <a:cxnSpLocks noChangeShapeType="1"/>
              <a:stCxn id="27689" idx="2"/>
              <a:endCxn id="27699" idx="0"/>
            </p:cNvCxnSpPr>
            <p:nvPr/>
          </p:nvCxnSpPr>
          <p:spPr bwMode="auto">
            <a:xfrm rot="5400000">
              <a:off x="5063825" y="1969166"/>
              <a:ext cx="276992" cy="2353132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7710" name="AutoShape 62"/>
            <p:cNvSpPr>
              <a:spLocks noChangeArrowheads="1"/>
            </p:cNvSpPr>
            <p:nvPr/>
          </p:nvSpPr>
          <p:spPr bwMode="auto">
            <a:xfrm>
              <a:off x="3633090" y="3775083"/>
              <a:ext cx="500910" cy="17830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Person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711" name="AutoShape 63"/>
            <p:cNvCxnSpPr>
              <a:cxnSpLocks noChangeShapeType="1"/>
              <a:stCxn id="27699" idx="2"/>
              <a:endCxn id="27700" idx="0"/>
            </p:cNvCxnSpPr>
            <p:nvPr/>
          </p:nvCxnSpPr>
          <p:spPr bwMode="auto">
            <a:xfrm rot="16200000" flipH="1">
              <a:off x="4077556" y="3410729"/>
              <a:ext cx="312552" cy="41615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712" name="AutoShape 64"/>
            <p:cNvCxnSpPr>
              <a:cxnSpLocks noChangeShapeType="1"/>
              <a:stCxn id="27699" idx="2"/>
              <a:endCxn id="27710" idx="0"/>
            </p:cNvCxnSpPr>
            <p:nvPr/>
          </p:nvCxnSpPr>
          <p:spPr bwMode="auto">
            <a:xfrm rot="5400000">
              <a:off x="3798374" y="3547702"/>
              <a:ext cx="312552" cy="14221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713" name="AutoShape 65"/>
            <p:cNvCxnSpPr>
              <a:cxnSpLocks noChangeShapeType="1"/>
              <a:stCxn id="27695" idx="2"/>
              <a:endCxn id="27701" idx="0"/>
            </p:cNvCxnSpPr>
            <p:nvPr/>
          </p:nvCxnSpPr>
          <p:spPr bwMode="auto">
            <a:xfrm rot="5400000">
              <a:off x="6336811" y="3463166"/>
              <a:ext cx="161925" cy="247279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714" name="AutoShape 66"/>
            <p:cNvCxnSpPr>
              <a:cxnSpLocks noChangeShapeType="1"/>
              <a:stCxn id="27695" idx="2"/>
              <a:endCxn id="27702" idx="0"/>
            </p:cNvCxnSpPr>
            <p:nvPr/>
          </p:nvCxnSpPr>
          <p:spPr bwMode="auto">
            <a:xfrm rot="16200000" flipH="1">
              <a:off x="6586312" y="3460942"/>
              <a:ext cx="161925" cy="25172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7715" name="AutoShape 67"/>
            <p:cNvSpPr>
              <a:spLocks noChangeArrowheads="1"/>
            </p:cNvSpPr>
            <p:nvPr/>
          </p:nvSpPr>
          <p:spPr bwMode="auto">
            <a:xfrm>
              <a:off x="5828458" y="4025908"/>
              <a:ext cx="920556" cy="17830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ProteinRegion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716" name="AutoShape 68"/>
            <p:cNvSpPr>
              <a:spLocks noChangeArrowheads="1"/>
            </p:cNvSpPr>
            <p:nvPr/>
          </p:nvSpPr>
          <p:spPr bwMode="auto">
            <a:xfrm>
              <a:off x="5258983" y="3667768"/>
              <a:ext cx="733271" cy="231140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DNARegion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717" name="AutoShape 69"/>
            <p:cNvCxnSpPr>
              <a:cxnSpLocks noChangeShapeType="1"/>
              <a:stCxn id="27701" idx="2"/>
              <a:endCxn id="27715" idx="0"/>
            </p:cNvCxnSpPr>
            <p:nvPr/>
          </p:nvCxnSpPr>
          <p:spPr bwMode="auto">
            <a:xfrm rot="5400000">
              <a:off x="6201517" y="3933291"/>
              <a:ext cx="179837" cy="5397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718" name="AutoShape 70"/>
            <p:cNvCxnSpPr>
              <a:cxnSpLocks noChangeShapeType="1"/>
              <a:stCxn id="27697" idx="2"/>
              <a:endCxn id="27716" idx="0"/>
            </p:cNvCxnSpPr>
            <p:nvPr/>
          </p:nvCxnSpPr>
          <p:spPr bwMode="auto">
            <a:xfrm rot="5400000">
              <a:off x="5522365" y="3556261"/>
              <a:ext cx="214762" cy="8253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719" name="AutoShape 71"/>
            <p:cNvCxnSpPr>
              <a:cxnSpLocks noChangeShapeType="1"/>
              <a:stCxn id="27688" idx="2"/>
              <a:endCxn id="27721" idx="0"/>
            </p:cNvCxnSpPr>
            <p:nvPr/>
          </p:nvCxnSpPr>
          <p:spPr bwMode="auto">
            <a:xfrm rot="5400000">
              <a:off x="4556445" y="1948633"/>
              <a:ext cx="303582" cy="1460828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7720" name="AutoShape 72"/>
            <p:cNvSpPr>
              <a:spLocks noChangeArrowheads="1"/>
            </p:cNvSpPr>
            <p:nvPr/>
          </p:nvSpPr>
          <p:spPr bwMode="auto">
            <a:xfrm>
              <a:off x="6879796" y="1891673"/>
              <a:ext cx="1891902" cy="518822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LinkingAnnotationSet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&lt;ExternalReference&gt;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&lt;FSArray:SemanticAnnotation&gt;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721" name="AutoShape 73"/>
            <p:cNvSpPr>
              <a:spLocks noChangeArrowheads="1"/>
            </p:cNvSpPr>
            <p:nvPr/>
          </p:nvSpPr>
          <p:spPr bwMode="auto">
            <a:xfrm>
              <a:off x="3289627" y="2830838"/>
              <a:ext cx="1376390" cy="229235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CoreferenceAnnotation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722" name="AutoShape 74"/>
            <p:cNvSpPr>
              <a:spLocks noChangeArrowheads="1"/>
            </p:cNvSpPr>
            <p:nvPr/>
          </p:nvSpPr>
          <p:spPr bwMode="auto">
            <a:xfrm>
              <a:off x="4851398" y="2830838"/>
              <a:ext cx="999915" cy="229235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DiscourseEntity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723" name="AutoShape 75"/>
            <p:cNvCxnSpPr>
              <a:cxnSpLocks noChangeShapeType="1"/>
              <a:stCxn id="27688" idx="2"/>
              <a:endCxn id="27722" idx="0"/>
            </p:cNvCxnSpPr>
            <p:nvPr/>
          </p:nvCxnSpPr>
          <p:spPr bwMode="auto">
            <a:xfrm rot="5400000">
              <a:off x="5243212" y="2635400"/>
              <a:ext cx="303582" cy="87294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7724" name="AutoShape 76"/>
            <p:cNvSpPr>
              <a:spLocks noChangeArrowheads="1"/>
            </p:cNvSpPr>
            <p:nvPr/>
          </p:nvSpPr>
          <p:spPr bwMode="auto">
            <a:xfrm>
              <a:off x="7653064" y="3265178"/>
              <a:ext cx="733271" cy="229235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Expression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725" name="AutoShape 77"/>
            <p:cNvSpPr>
              <a:spLocks noChangeArrowheads="1"/>
            </p:cNvSpPr>
            <p:nvPr/>
          </p:nvSpPr>
          <p:spPr bwMode="auto">
            <a:xfrm>
              <a:off x="7253098" y="3714123"/>
              <a:ext cx="733271" cy="226060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Negation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7726" name="AutoShape 78"/>
            <p:cNvSpPr>
              <a:spLocks noChangeArrowheads="1"/>
            </p:cNvSpPr>
            <p:nvPr/>
          </p:nvSpPr>
          <p:spPr bwMode="auto">
            <a:xfrm>
              <a:off x="8024461" y="3707138"/>
              <a:ext cx="733271" cy="230505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Speculation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727" name="AutoShape 79"/>
            <p:cNvCxnSpPr>
              <a:cxnSpLocks noChangeShapeType="1"/>
              <a:stCxn id="27688" idx="2"/>
              <a:endCxn id="27724" idx="0"/>
            </p:cNvCxnSpPr>
            <p:nvPr/>
          </p:nvCxnSpPr>
          <p:spPr bwMode="auto">
            <a:xfrm rot="16200000" flipH="1">
              <a:off x="6360214" y="1605692"/>
              <a:ext cx="737922" cy="258105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728" name="AutoShape 80"/>
            <p:cNvCxnSpPr>
              <a:cxnSpLocks noChangeShapeType="1"/>
              <a:stCxn id="27724" idx="2"/>
              <a:endCxn id="27725" idx="0"/>
            </p:cNvCxnSpPr>
            <p:nvPr/>
          </p:nvCxnSpPr>
          <p:spPr bwMode="auto">
            <a:xfrm rot="5400000">
              <a:off x="7710179" y="3404285"/>
              <a:ext cx="219710" cy="399966"/>
            </a:xfrm>
            <a:prstGeom prst="bentConnector3">
              <a:avLst>
                <a:gd name="adj1" fmla="val 4971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729" name="AutoShape 81"/>
            <p:cNvCxnSpPr>
              <a:cxnSpLocks noChangeShapeType="1"/>
              <a:stCxn id="27724" idx="2"/>
              <a:endCxn id="27726" idx="0"/>
            </p:cNvCxnSpPr>
            <p:nvPr/>
          </p:nvCxnSpPr>
          <p:spPr bwMode="auto">
            <a:xfrm rot="16200000" flipH="1">
              <a:off x="8099352" y="3415077"/>
              <a:ext cx="212725" cy="371397"/>
            </a:xfrm>
            <a:prstGeom prst="bentConnector3">
              <a:avLst>
                <a:gd name="adj1" fmla="val 49852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730" name="AutoShape 82"/>
            <p:cNvCxnSpPr>
              <a:cxnSpLocks noChangeShapeType="1"/>
              <a:stCxn id="27731" idx="2"/>
              <a:endCxn id="27720" idx="0"/>
            </p:cNvCxnSpPr>
            <p:nvPr/>
          </p:nvCxnSpPr>
          <p:spPr bwMode="auto">
            <a:xfrm rot="16200000" flipH="1">
              <a:off x="7766944" y="1832869"/>
              <a:ext cx="116337" cy="1269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7731" name="AutoShape 83"/>
            <p:cNvSpPr>
              <a:spLocks noChangeArrowheads="1"/>
            </p:cNvSpPr>
            <p:nvPr/>
          </p:nvSpPr>
          <p:spPr bwMode="auto">
            <a:xfrm>
              <a:off x="7653699" y="1597033"/>
              <a:ext cx="341558" cy="17830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TOP</a:t>
              </a: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732" name="AutoShape 84"/>
            <p:cNvCxnSpPr>
              <a:cxnSpLocks noChangeShapeType="1"/>
            </p:cNvCxnSpPr>
            <p:nvPr/>
          </p:nvCxnSpPr>
          <p:spPr bwMode="auto">
            <a:xfrm flipH="1">
              <a:off x="5443094" y="1487813"/>
              <a:ext cx="1270" cy="109220"/>
            </a:xfrm>
            <a:prstGeom prst="straightConnector1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  <p:sp>
          <p:nvSpPr>
            <p:cNvPr id="27733" name="AutoShape 85"/>
            <p:cNvSpPr>
              <a:spLocks noChangeArrowheads="1"/>
            </p:cNvSpPr>
            <p:nvPr/>
          </p:nvSpPr>
          <p:spPr bwMode="auto">
            <a:xfrm>
              <a:off x="8110168" y="2818773"/>
              <a:ext cx="997375" cy="229235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3600" tIns="3600" rIns="3600" bIns="36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ＭＳ 明朝" pitchFamily="17" charset="-128"/>
                </a:rPr>
                <a:t>NormalizedEntity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ja-JP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7734" name="AutoShape 86"/>
            <p:cNvCxnSpPr>
              <a:cxnSpLocks noChangeShapeType="1"/>
              <a:stCxn id="27688" idx="2"/>
              <a:endCxn id="27733" idx="0"/>
            </p:cNvCxnSpPr>
            <p:nvPr/>
          </p:nvCxnSpPr>
          <p:spPr bwMode="auto">
            <a:xfrm rot="16200000" flipH="1">
              <a:off x="6877995" y="1087911"/>
              <a:ext cx="291517" cy="3170206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7735" name="Text Box 87"/>
            <p:cNvSpPr txBox="1">
              <a:spLocks noChangeArrowheads="1"/>
            </p:cNvSpPr>
            <p:nvPr/>
          </p:nvSpPr>
          <p:spPr bwMode="auto">
            <a:xfrm>
              <a:off x="3289627" y="4276733"/>
              <a:ext cx="5878228" cy="15239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1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itchFamily="18" charset="0"/>
                  <a:ea typeface="ＭＳ 明朝" pitchFamily="17" charset="-128"/>
                </a:rPr>
                <a:t>Semantic types</a:t>
              </a:r>
              <a:endParaRPr kumimoji="1" lang="ja-JP" altLang="ja-JP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endParaRPr>
            </a:p>
          </p:txBody>
        </p:sp>
      </p:grpSp>
      <p:sp>
        <p:nvSpPr>
          <p:cNvPr id="199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kumimoji="1" lang="en-US" altLang="ja-JP" dirty="0" smtClean="0"/>
              <a:t>Syntactic Types (right)</a:t>
            </a:r>
          </a:p>
          <a:p>
            <a:r>
              <a:rPr lang="en-US" altLang="ja-JP" dirty="0" smtClean="0"/>
              <a:t>Semantic Types (bottom)</a:t>
            </a:r>
            <a:endParaRPr kumimoji="1" lang="ja-JP" alt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U-Compare Type System (2/2)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Document Types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25</a:t>
            </a:fld>
            <a:endParaRPr lang="en-US" altLang="ja-JP" dirty="0"/>
          </a:p>
        </p:txBody>
      </p:sp>
      <p:sp>
        <p:nvSpPr>
          <p:cNvPr id="28676" name="AutoShape 4"/>
          <p:cNvSpPr>
            <a:spLocks noChangeArrowheads="1"/>
          </p:cNvSpPr>
          <p:nvPr/>
        </p:nvSpPr>
        <p:spPr bwMode="auto">
          <a:xfrm>
            <a:off x="1755541" y="3365598"/>
            <a:ext cx="1935242" cy="673794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DocumentClassAnnotation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&lt;FSArray:DocumentAttribute&gt;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&lt;FSArray:ReferenceAnnotation&gt;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28677" name="AutoShape 5"/>
          <p:cNvSpPr>
            <a:spLocks noChangeArrowheads="1"/>
          </p:cNvSpPr>
          <p:nvPr/>
        </p:nvSpPr>
        <p:spPr bwMode="auto">
          <a:xfrm>
            <a:off x="4995340" y="2863268"/>
            <a:ext cx="1289315" cy="34856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DocumentAttribute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&lt;ExternalReference&gt;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28678" name="AutoShape 6"/>
          <p:cNvSpPr>
            <a:spLocks noChangeArrowheads="1"/>
          </p:cNvSpPr>
          <p:nvPr/>
        </p:nvSpPr>
        <p:spPr bwMode="auto">
          <a:xfrm>
            <a:off x="2098511" y="3023302"/>
            <a:ext cx="1256288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DocumentAnnotation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28679" name="AutoShape 7"/>
          <p:cNvSpPr>
            <a:spLocks noChangeArrowheads="1"/>
          </p:cNvSpPr>
          <p:nvPr/>
        </p:nvSpPr>
        <p:spPr bwMode="auto">
          <a:xfrm>
            <a:off x="3840038" y="3506580"/>
            <a:ext cx="1766298" cy="425487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DocumentReferenceAttribute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&lt;ReferenceAnnotation&gt;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28680" name="AutoShape 8"/>
          <p:cNvSpPr>
            <a:spLocks noChangeArrowheads="1"/>
          </p:cNvSpPr>
          <p:nvPr/>
        </p:nvSpPr>
        <p:spPr bwMode="auto">
          <a:xfrm>
            <a:off x="5710497" y="3487528"/>
            <a:ext cx="1536380" cy="34856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DocumentValueAttribute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&lt;String&gt;value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cxnSp>
        <p:nvCxnSpPr>
          <p:cNvPr id="28681" name="AutoShape 9"/>
          <p:cNvCxnSpPr>
            <a:cxnSpLocks noChangeShapeType="1"/>
            <a:stCxn id="28678" idx="2"/>
            <a:endCxn id="28676" idx="0"/>
          </p:cNvCxnSpPr>
          <p:nvPr/>
        </p:nvCxnSpPr>
        <p:spPr bwMode="auto">
          <a:xfrm rot="5400000">
            <a:off x="2642913" y="3281855"/>
            <a:ext cx="163993" cy="349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28682" name="AutoShape 10"/>
          <p:cNvCxnSpPr>
            <a:cxnSpLocks noChangeShapeType="1"/>
            <a:stCxn id="28677" idx="2"/>
            <a:endCxn id="28679" idx="0"/>
          </p:cNvCxnSpPr>
          <p:nvPr/>
        </p:nvCxnSpPr>
        <p:spPr bwMode="auto">
          <a:xfrm rot="5400000">
            <a:off x="5034219" y="2900800"/>
            <a:ext cx="294749" cy="91681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28683" name="AutoShape 11"/>
          <p:cNvCxnSpPr>
            <a:cxnSpLocks noChangeShapeType="1"/>
            <a:stCxn id="28677" idx="2"/>
            <a:endCxn id="28680" idx="0"/>
          </p:cNvCxnSpPr>
          <p:nvPr/>
        </p:nvCxnSpPr>
        <p:spPr bwMode="auto">
          <a:xfrm rot="16200000" flipH="1">
            <a:off x="5921494" y="2930334"/>
            <a:ext cx="275697" cy="838689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684" name="AutoShape 12"/>
          <p:cNvSpPr>
            <a:spLocks noChangeArrowheads="1"/>
          </p:cNvSpPr>
          <p:nvPr/>
        </p:nvSpPr>
        <p:spPr bwMode="auto">
          <a:xfrm>
            <a:off x="2081998" y="2707045"/>
            <a:ext cx="1280423" cy="179721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ReferenceAnnotation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cxnSp>
        <p:nvCxnSpPr>
          <p:cNvPr id="28685" name="AutoShape 13"/>
          <p:cNvCxnSpPr>
            <a:cxnSpLocks noChangeShapeType="1"/>
            <a:stCxn id="28684" idx="2"/>
            <a:endCxn id="28678" idx="0"/>
          </p:cNvCxnSpPr>
          <p:nvPr/>
        </p:nvCxnSpPr>
        <p:spPr bwMode="auto">
          <a:xfrm rot="16200000" flipH="1">
            <a:off x="2656164" y="2952811"/>
            <a:ext cx="136536" cy="444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28686" name="AutoShape 14"/>
          <p:cNvCxnSpPr>
            <a:cxnSpLocks noChangeShapeType="1"/>
          </p:cNvCxnSpPr>
          <p:nvPr/>
        </p:nvCxnSpPr>
        <p:spPr bwMode="auto">
          <a:xfrm flipH="1">
            <a:off x="2729195" y="2548916"/>
            <a:ext cx="13973" cy="158129"/>
          </a:xfrm>
          <a:prstGeom prst="straightConnector1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</p:cxnSp>
      <p:cxnSp>
        <p:nvCxnSpPr>
          <p:cNvPr id="28687" name="AutoShape 15"/>
          <p:cNvCxnSpPr>
            <a:cxnSpLocks noChangeShapeType="1"/>
            <a:stCxn id="28688" idx="2"/>
            <a:endCxn id="28677" idx="0"/>
          </p:cNvCxnSpPr>
          <p:nvPr/>
        </p:nvCxnSpPr>
        <p:spPr bwMode="auto">
          <a:xfrm rot="5400000">
            <a:off x="5572927" y="2794291"/>
            <a:ext cx="136049" cy="190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688" name="AutoShape 16"/>
          <p:cNvSpPr>
            <a:spLocks noChangeArrowheads="1"/>
          </p:cNvSpPr>
          <p:nvPr/>
        </p:nvSpPr>
        <p:spPr bwMode="auto">
          <a:xfrm>
            <a:off x="5471053" y="2548916"/>
            <a:ext cx="341700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TOP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28689" name="Text Box 17"/>
          <p:cNvSpPr txBox="1">
            <a:spLocks noChangeArrowheads="1"/>
          </p:cNvSpPr>
          <p:nvPr/>
        </p:nvSpPr>
        <p:spPr bwMode="auto">
          <a:xfrm>
            <a:off x="1768243" y="5786431"/>
            <a:ext cx="5382730" cy="2143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altLang="ja-JP" sz="1100" dirty="0" smtClean="0">
                <a:solidFill>
                  <a:schemeClr val="bg1"/>
                </a:solidFill>
                <a:latin typeface="Times New Roman" pitchFamily="18" charset="0"/>
                <a:ea typeface="PMingLiU" pitchFamily="18" charset="-120"/>
              </a:rPr>
              <a:t>Document Types</a:t>
            </a:r>
            <a:endParaRPr kumimoji="1" lang="ja-JP" altLang="ja-JP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28690" name="AutoShape 18"/>
          <p:cNvSpPr>
            <a:spLocks noChangeArrowheads="1"/>
          </p:cNvSpPr>
          <p:nvPr/>
        </p:nvSpPr>
        <p:spPr bwMode="auto">
          <a:xfrm>
            <a:off x="2144875" y="4214032"/>
            <a:ext cx="598293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Structure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28691" name="AutoShape 19"/>
          <p:cNvSpPr>
            <a:spLocks noChangeArrowheads="1"/>
          </p:cNvSpPr>
          <p:nvPr/>
        </p:nvSpPr>
        <p:spPr bwMode="auto">
          <a:xfrm>
            <a:off x="4035658" y="4214032"/>
            <a:ext cx="598293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Text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28692" name="AutoShape 20"/>
          <p:cNvSpPr>
            <a:spLocks noChangeArrowheads="1"/>
          </p:cNvSpPr>
          <p:nvPr/>
        </p:nvSpPr>
        <p:spPr bwMode="auto">
          <a:xfrm>
            <a:off x="5766389" y="4214032"/>
            <a:ext cx="684035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Fragment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cxnSp>
        <p:nvCxnSpPr>
          <p:cNvPr id="28693" name="AutoShape 21"/>
          <p:cNvCxnSpPr>
            <a:cxnSpLocks noChangeShapeType="1"/>
            <a:stCxn id="28676" idx="2"/>
            <a:endCxn id="28690" idx="0"/>
          </p:cNvCxnSpPr>
          <p:nvPr/>
        </p:nvCxnSpPr>
        <p:spPr bwMode="auto">
          <a:xfrm rot="5400000">
            <a:off x="2496272" y="3987142"/>
            <a:ext cx="174640" cy="27914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28694" name="AutoShape 22"/>
          <p:cNvCxnSpPr>
            <a:cxnSpLocks noChangeShapeType="1"/>
            <a:stCxn id="28676" idx="2"/>
            <a:endCxn id="28691" idx="0"/>
          </p:cNvCxnSpPr>
          <p:nvPr/>
        </p:nvCxnSpPr>
        <p:spPr bwMode="auto">
          <a:xfrm rot="16200000" flipH="1">
            <a:off x="3441663" y="3320890"/>
            <a:ext cx="174640" cy="161164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28695" name="AutoShape 23"/>
          <p:cNvCxnSpPr>
            <a:cxnSpLocks noChangeShapeType="1"/>
            <a:stCxn id="28676" idx="2"/>
            <a:endCxn id="28692" idx="0"/>
          </p:cNvCxnSpPr>
          <p:nvPr/>
        </p:nvCxnSpPr>
        <p:spPr bwMode="auto">
          <a:xfrm rot="16200000" flipH="1">
            <a:off x="4328464" y="2434089"/>
            <a:ext cx="174640" cy="338524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696" name="AutoShape 24"/>
          <p:cNvSpPr>
            <a:spLocks noChangeArrowheads="1"/>
          </p:cNvSpPr>
          <p:nvPr/>
        </p:nvSpPr>
        <p:spPr bwMode="auto">
          <a:xfrm>
            <a:off x="1486880" y="4656031"/>
            <a:ext cx="598293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Abstract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cxnSp>
        <p:nvCxnSpPr>
          <p:cNvPr id="28697" name="AutoShape 25"/>
          <p:cNvCxnSpPr>
            <a:cxnSpLocks noChangeShapeType="1"/>
            <a:stCxn id="28690" idx="2"/>
            <a:endCxn id="28696" idx="0"/>
          </p:cNvCxnSpPr>
          <p:nvPr/>
        </p:nvCxnSpPr>
        <p:spPr bwMode="auto">
          <a:xfrm rot="5400000">
            <a:off x="1983177" y="4195186"/>
            <a:ext cx="263696" cy="65799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698" name="AutoShape 26"/>
          <p:cNvSpPr>
            <a:spLocks noChangeArrowheads="1"/>
          </p:cNvSpPr>
          <p:nvPr/>
        </p:nvSpPr>
        <p:spPr bwMode="auto">
          <a:xfrm>
            <a:off x="2130903" y="4656031"/>
            <a:ext cx="423632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Article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cxnSp>
        <p:nvCxnSpPr>
          <p:cNvPr id="28699" name="AutoShape 27"/>
          <p:cNvCxnSpPr>
            <a:cxnSpLocks noChangeShapeType="1"/>
            <a:stCxn id="28690" idx="2"/>
            <a:endCxn id="28698" idx="0"/>
          </p:cNvCxnSpPr>
          <p:nvPr/>
        </p:nvCxnSpPr>
        <p:spPr bwMode="auto">
          <a:xfrm rot="5400000">
            <a:off x="2261523" y="4473532"/>
            <a:ext cx="263696" cy="10130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700" name="AutoShape 28"/>
          <p:cNvSpPr>
            <a:spLocks noChangeArrowheads="1"/>
          </p:cNvSpPr>
          <p:nvPr/>
        </p:nvSpPr>
        <p:spPr bwMode="auto">
          <a:xfrm>
            <a:off x="2604710" y="4656031"/>
            <a:ext cx="598293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Appendix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cxnSp>
        <p:nvCxnSpPr>
          <p:cNvPr id="28701" name="AutoShape 29"/>
          <p:cNvCxnSpPr>
            <a:cxnSpLocks noChangeShapeType="1"/>
            <a:stCxn id="28690" idx="2"/>
            <a:endCxn id="28700" idx="0"/>
          </p:cNvCxnSpPr>
          <p:nvPr/>
        </p:nvCxnSpPr>
        <p:spPr bwMode="auto">
          <a:xfrm rot="16200000" flipH="1">
            <a:off x="2542091" y="4294265"/>
            <a:ext cx="263696" cy="45983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702" name="AutoShape 30"/>
          <p:cNvSpPr>
            <a:spLocks noChangeArrowheads="1"/>
          </p:cNvSpPr>
          <p:nvPr/>
        </p:nvSpPr>
        <p:spPr bwMode="auto">
          <a:xfrm>
            <a:off x="3250002" y="4656031"/>
            <a:ext cx="533509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Section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cxnSp>
        <p:nvCxnSpPr>
          <p:cNvPr id="28703" name="AutoShape 31"/>
          <p:cNvCxnSpPr>
            <a:cxnSpLocks noChangeShapeType="1"/>
            <a:stCxn id="28690" idx="2"/>
            <a:endCxn id="28702" idx="0"/>
          </p:cNvCxnSpPr>
          <p:nvPr/>
        </p:nvCxnSpPr>
        <p:spPr bwMode="auto">
          <a:xfrm rot="16200000" flipH="1">
            <a:off x="2848541" y="3987815"/>
            <a:ext cx="263696" cy="107273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704" name="AutoShape 32"/>
          <p:cNvSpPr>
            <a:spLocks noChangeArrowheads="1"/>
          </p:cNvSpPr>
          <p:nvPr/>
        </p:nvSpPr>
        <p:spPr bwMode="auto">
          <a:xfrm>
            <a:off x="3840038" y="4656031"/>
            <a:ext cx="598293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TextBody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cxnSp>
        <p:nvCxnSpPr>
          <p:cNvPr id="28705" name="AutoShape 33"/>
          <p:cNvCxnSpPr>
            <a:cxnSpLocks noChangeShapeType="1"/>
            <a:stCxn id="28691" idx="2"/>
            <a:endCxn id="28704" idx="0"/>
          </p:cNvCxnSpPr>
          <p:nvPr/>
        </p:nvCxnSpPr>
        <p:spPr bwMode="auto">
          <a:xfrm rot="5400000">
            <a:off x="4105147" y="4426373"/>
            <a:ext cx="263696" cy="19562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706" name="AutoShape 34"/>
          <p:cNvSpPr>
            <a:spLocks noChangeArrowheads="1"/>
          </p:cNvSpPr>
          <p:nvPr/>
        </p:nvSpPr>
        <p:spPr bwMode="auto">
          <a:xfrm>
            <a:off x="4490412" y="4661747"/>
            <a:ext cx="598293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Heading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cxnSp>
        <p:nvCxnSpPr>
          <p:cNvPr id="28707" name="AutoShape 35"/>
          <p:cNvCxnSpPr>
            <a:cxnSpLocks noChangeShapeType="1"/>
            <a:stCxn id="28691" idx="2"/>
            <a:endCxn id="28706" idx="0"/>
          </p:cNvCxnSpPr>
          <p:nvPr/>
        </p:nvCxnSpPr>
        <p:spPr bwMode="auto">
          <a:xfrm rot="16200000" flipH="1">
            <a:off x="4427476" y="4299664"/>
            <a:ext cx="269412" cy="45475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708" name="AutoShape 36"/>
          <p:cNvSpPr>
            <a:spLocks noChangeArrowheads="1"/>
          </p:cNvSpPr>
          <p:nvPr/>
        </p:nvSpPr>
        <p:spPr bwMode="auto">
          <a:xfrm>
            <a:off x="5132529" y="4656031"/>
            <a:ext cx="598293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Keyword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cxnSp>
        <p:nvCxnSpPr>
          <p:cNvPr id="28709" name="AutoShape 37"/>
          <p:cNvCxnSpPr>
            <a:cxnSpLocks noChangeShapeType="1"/>
            <a:stCxn id="28692" idx="2"/>
            <a:endCxn id="28708" idx="0"/>
          </p:cNvCxnSpPr>
          <p:nvPr/>
        </p:nvCxnSpPr>
        <p:spPr bwMode="auto">
          <a:xfrm rot="5400000">
            <a:off x="5638194" y="4185818"/>
            <a:ext cx="263696" cy="67673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710" name="AutoShape 38"/>
          <p:cNvSpPr>
            <a:spLocks noChangeArrowheads="1"/>
          </p:cNvSpPr>
          <p:nvPr/>
        </p:nvSpPr>
        <p:spPr bwMode="auto">
          <a:xfrm>
            <a:off x="5798145" y="4661747"/>
            <a:ext cx="598293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Affiliation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cxnSp>
        <p:nvCxnSpPr>
          <p:cNvPr id="28711" name="AutoShape 39"/>
          <p:cNvCxnSpPr>
            <a:cxnSpLocks noChangeShapeType="1"/>
            <a:stCxn id="28692" idx="2"/>
            <a:endCxn id="28710" idx="0"/>
          </p:cNvCxnSpPr>
          <p:nvPr/>
        </p:nvCxnSpPr>
        <p:spPr bwMode="auto">
          <a:xfrm rot="5400000">
            <a:off x="5968144" y="4521484"/>
            <a:ext cx="269412" cy="1111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712" name="AutoShape 40"/>
          <p:cNvSpPr>
            <a:spLocks noChangeArrowheads="1"/>
          </p:cNvSpPr>
          <p:nvPr/>
        </p:nvSpPr>
        <p:spPr bwMode="auto">
          <a:xfrm>
            <a:off x="6450424" y="4657936"/>
            <a:ext cx="598293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Authors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cxnSp>
        <p:nvCxnSpPr>
          <p:cNvPr id="28713" name="AutoShape 41"/>
          <p:cNvCxnSpPr>
            <a:cxnSpLocks noChangeShapeType="1"/>
            <a:stCxn id="28692" idx="2"/>
            <a:endCxn id="28712" idx="0"/>
          </p:cNvCxnSpPr>
          <p:nvPr/>
        </p:nvCxnSpPr>
        <p:spPr bwMode="auto">
          <a:xfrm rot="16200000" flipH="1">
            <a:off x="6296189" y="4204553"/>
            <a:ext cx="265601" cy="64116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714" name="AutoShape 42"/>
          <p:cNvSpPr>
            <a:spLocks noChangeArrowheads="1"/>
          </p:cNvSpPr>
          <p:nvPr/>
        </p:nvSpPr>
        <p:spPr bwMode="auto">
          <a:xfrm>
            <a:off x="2966734" y="5093585"/>
            <a:ext cx="743103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Paragraph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cxnSp>
        <p:nvCxnSpPr>
          <p:cNvPr id="28715" name="AutoShape 43"/>
          <p:cNvCxnSpPr>
            <a:cxnSpLocks noChangeShapeType="1"/>
            <a:stCxn id="28704" idx="2"/>
            <a:endCxn id="28714" idx="0"/>
          </p:cNvCxnSpPr>
          <p:nvPr/>
        </p:nvCxnSpPr>
        <p:spPr bwMode="auto">
          <a:xfrm rot="5400000">
            <a:off x="3609111" y="4563510"/>
            <a:ext cx="259251" cy="800899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716" name="AutoShape 44"/>
          <p:cNvSpPr>
            <a:spLocks noChangeArrowheads="1"/>
          </p:cNvSpPr>
          <p:nvPr/>
        </p:nvSpPr>
        <p:spPr bwMode="auto">
          <a:xfrm>
            <a:off x="3755566" y="5093585"/>
            <a:ext cx="746278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AbstractText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cxnSp>
        <p:nvCxnSpPr>
          <p:cNvPr id="28717" name="AutoShape 45"/>
          <p:cNvCxnSpPr>
            <a:cxnSpLocks noChangeShapeType="1"/>
            <a:stCxn id="28704" idx="2"/>
            <a:endCxn id="28716" idx="0"/>
          </p:cNvCxnSpPr>
          <p:nvPr/>
        </p:nvCxnSpPr>
        <p:spPr bwMode="auto">
          <a:xfrm rot="5400000">
            <a:off x="4004320" y="4958719"/>
            <a:ext cx="259251" cy="1048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718" name="AutoShape 46"/>
          <p:cNvSpPr>
            <a:spLocks noChangeArrowheads="1"/>
          </p:cNvSpPr>
          <p:nvPr/>
        </p:nvSpPr>
        <p:spPr bwMode="auto">
          <a:xfrm>
            <a:off x="4573614" y="5099300"/>
            <a:ext cx="421727" cy="225445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Title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cxnSp>
        <p:nvCxnSpPr>
          <p:cNvPr id="28719" name="AutoShape 47"/>
          <p:cNvCxnSpPr>
            <a:cxnSpLocks noChangeShapeType="1"/>
            <a:stCxn id="28706" idx="2"/>
            <a:endCxn id="28718" idx="0"/>
          </p:cNvCxnSpPr>
          <p:nvPr/>
        </p:nvCxnSpPr>
        <p:spPr bwMode="auto">
          <a:xfrm rot="5400000">
            <a:off x="4657394" y="4967135"/>
            <a:ext cx="259250" cy="508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720" name="AutoShape 48"/>
          <p:cNvSpPr>
            <a:spLocks noChangeArrowheads="1"/>
          </p:cNvSpPr>
          <p:nvPr/>
        </p:nvSpPr>
        <p:spPr bwMode="auto">
          <a:xfrm>
            <a:off x="5079178" y="5093585"/>
            <a:ext cx="631320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Caption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cxnSp>
        <p:nvCxnSpPr>
          <p:cNvPr id="28721" name="AutoShape 49"/>
          <p:cNvCxnSpPr>
            <a:cxnSpLocks noChangeShapeType="1"/>
            <a:stCxn id="28706" idx="2"/>
            <a:endCxn id="28720" idx="0"/>
          </p:cNvCxnSpPr>
          <p:nvPr/>
        </p:nvCxnSpPr>
        <p:spPr bwMode="auto">
          <a:xfrm rot="16200000" flipH="1">
            <a:off x="4965431" y="4664177"/>
            <a:ext cx="253535" cy="605279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722" name="AutoShape 50"/>
          <p:cNvSpPr>
            <a:spLocks noChangeArrowheads="1"/>
          </p:cNvSpPr>
          <p:nvPr/>
        </p:nvSpPr>
        <p:spPr bwMode="auto">
          <a:xfrm>
            <a:off x="4581235" y="5536854"/>
            <a:ext cx="880291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FIgureCaption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cxnSp>
        <p:nvCxnSpPr>
          <p:cNvPr id="28723" name="AutoShape 51"/>
          <p:cNvCxnSpPr>
            <a:cxnSpLocks noChangeShapeType="1"/>
            <a:stCxn id="28720" idx="2"/>
            <a:endCxn id="28722" idx="0"/>
          </p:cNvCxnSpPr>
          <p:nvPr/>
        </p:nvCxnSpPr>
        <p:spPr bwMode="auto">
          <a:xfrm rot="5400000">
            <a:off x="5075627" y="5217643"/>
            <a:ext cx="264966" cy="37345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724" name="AutoShape 52"/>
          <p:cNvSpPr>
            <a:spLocks noChangeArrowheads="1"/>
          </p:cNvSpPr>
          <p:nvPr/>
        </p:nvSpPr>
        <p:spPr bwMode="auto">
          <a:xfrm>
            <a:off x="5507256" y="5536854"/>
            <a:ext cx="849804" cy="178303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600" tIns="3600" rIns="3600" bIns="36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明朝" pitchFamily="17" charset="-128"/>
              </a:rPr>
              <a:t>TableCaption</a:t>
            </a: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cxnSp>
        <p:nvCxnSpPr>
          <p:cNvPr id="28725" name="AutoShape 53"/>
          <p:cNvCxnSpPr>
            <a:cxnSpLocks noChangeShapeType="1"/>
            <a:stCxn id="28720" idx="2"/>
            <a:endCxn id="28724" idx="0"/>
          </p:cNvCxnSpPr>
          <p:nvPr/>
        </p:nvCxnSpPr>
        <p:spPr bwMode="auto">
          <a:xfrm rot="16200000" flipH="1">
            <a:off x="5531015" y="5135711"/>
            <a:ext cx="264966" cy="53732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U-Compare Components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85720" y="1600200"/>
            <a:ext cx="5786478" cy="4972072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The world largest UIMA component repository</a:t>
            </a:r>
          </a:p>
          <a:p>
            <a:pPr lvl="1"/>
            <a:r>
              <a:rPr lang="en-US" altLang="ja-JP" dirty="0" smtClean="0"/>
              <a:t>U-Compare type system compatible</a:t>
            </a:r>
          </a:p>
          <a:p>
            <a:r>
              <a:rPr lang="en-US" altLang="ja-JP" dirty="0" smtClean="0"/>
              <a:t>Ready-to-use, no installation required</a:t>
            </a:r>
          </a:p>
          <a:p>
            <a:pPr lvl="1"/>
            <a:r>
              <a:rPr lang="en-US" altLang="ja-JP" dirty="0" smtClean="0"/>
              <a:t>Pure Java components are locally deployed</a:t>
            </a:r>
          </a:p>
          <a:p>
            <a:pPr lvl="1"/>
            <a:r>
              <a:rPr lang="en-US" altLang="ja-JP" dirty="0" smtClean="0"/>
              <a:t>Native tools are running as SOAP web services</a:t>
            </a:r>
          </a:p>
          <a:p>
            <a:pPr lvl="2"/>
            <a:r>
              <a:rPr lang="en-US" altLang="ja-JP" dirty="0" smtClean="0"/>
              <a:t>If binaries available, easy to deploy locally as well</a:t>
            </a:r>
          </a:p>
          <a:p>
            <a:endParaRPr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26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  <p:pic>
        <p:nvPicPr>
          <p:cNvPr id="9" name="Picture 2" descr="C:\workspace\UIMA\www\userguide\image4.jpg"/>
          <p:cNvPicPr>
            <a:picLocks noChangeAspect="1" noChangeArrowheads="1"/>
          </p:cNvPicPr>
          <p:nvPr/>
        </p:nvPicPr>
        <p:blipFill>
          <a:blip r:embed="rId2" cstate="print"/>
          <a:srcRect l="47613" r="29675" b="30257"/>
          <a:stretch>
            <a:fillRect/>
          </a:stretch>
        </p:blipFill>
        <p:spPr bwMode="auto">
          <a:xfrm>
            <a:off x="6019373" y="1500174"/>
            <a:ext cx="2838907" cy="4849274"/>
          </a:xfrm>
          <a:prstGeom prst="rect">
            <a:avLst/>
          </a:prstGeom>
          <a:noFill/>
        </p:spPr>
      </p:pic>
      <p:sp>
        <p:nvSpPr>
          <p:cNvPr id="10" name="円/楕円 9"/>
          <p:cNvSpPr/>
          <p:nvPr/>
        </p:nvSpPr>
        <p:spPr>
          <a:xfrm>
            <a:off x="7358082" y="4714884"/>
            <a:ext cx="357190" cy="357190"/>
          </a:xfrm>
          <a:prstGeom prst="ellipse">
            <a:avLst/>
          </a:prstGeom>
          <a:noFill/>
          <a:ln w="476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ja-JP" b="1" dirty="0" smtClean="0">
              <a:solidFill>
                <a:schemeClr val="accent1"/>
              </a:solidFill>
            </a:endParaRPr>
          </a:p>
          <a:p>
            <a:pPr algn="ctr"/>
            <a:endParaRPr lang="en-US" altLang="ja-JP" b="1" dirty="0" smtClean="0">
              <a:solidFill>
                <a:schemeClr val="accent1"/>
              </a:solidFill>
            </a:endParaRPr>
          </a:p>
          <a:p>
            <a:pPr algn="ctr"/>
            <a:r>
              <a:rPr lang="en-US" altLang="ja-JP" b="1" dirty="0" smtClean="0">
                <a:solidFill>
                  <a:schemeClr val="accent1"/>
                </a:solidFill>
              </a:rPr>
              <a:t>Local Services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7510482" y="6000768"/>
            <a:ext cx="357190" cy="357190"/>
          </a:xfrm>
          <a:prstGeom prst="ellipse">
            <a:avLst/>
          </a:prstGeom>
          <a:noFill/>
          <a:ln w="476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ja-JP" b="1" dirty="0" smtClean="0">
              <a:solidFill>
                <a:schemeClr val="accent1"/>
              </a:solidFill>
            </a:endParaRPr>
          </a:p>
          <a:p>
            <a:pPr algn="ctr"/>
            <a:endParaRPr lang="en-US" altLang="ja-JP" b="1" dirty="0" smtClean="0">
              <a:solidFill>
                <a:schemeClr val="accent1"/>
              </a:solidFill>
            </a:endParaRPr>
          </a:p>
          <a:p>
            <a:pPr algn="ctr"/>
            <a:r>
              <a:rPr lang="en-US" altLang="ja-JP" b="1" dirty="0" smtClean="0">
                <a:solidFill>
                  <a:schemeClr val="accent1"/>
                </a:solidFill>
              </a:rPr>
              <a:t>Web Services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27088" y="357166"/>
            <a:ext cx="7859712" cy="785818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Comprehensive Toolkit: more than 50 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571472" y="1285861"/>
            <a:ext cx="8258204" cy="5214974"/>
          </a:xfrm>
        </p:spPr>
        <p:txBody>
          <a:bodyPr>
            <a:normAutofit fontScale="47500" lnSpcReduction="20000"/>
          </a:bodyPr>
          <a:lstStyle/>
          <a:p>
            <a:r>
              <a:rPr lang="en-US" altLang="ja-JP" b="1" dirty="0" smtClean="0">
                <a:hlinkClick r:id="rId2"/>
              </a:rPr>
              <a:t>Corpus Readers (Collection Readers) and Writers</a:t>
            </a:r>
            <a:r>
              <a:rPr lang="en-US" altLang="ja-JP" dirty="0" smtClean="0"/>
              <a:t> </a:t>
            </a:r>
          </a:p>
          <a:p>
            <a:pPr lvl="1"/>
            <a:r>
              <a:rPr lang="en-US" altLang="ja-JP" b="1" dirty="0" smtClean="0"/>
              <a:t>Biological Entity Annotated Corpora: </a:t>
            </a:r>
            <a:r>
              <a:rPr lang="en-US" altLang="ja-JP" dirty="0" smtClean="0"/>
              <a:t>Bio1, </a:t>
            </a:r>
            <a:r>
              <a:rPr lang="en-US" altLang="ja-JP" dirty="0" err="1" smtClean="0"/>
              <a:t>BioIE</a:t>
            </a:r>
            <a:r>
              <a:rPr lang="en-US" altLang="ja-JP" dirty="0" smtClean="0"/>
              <a:t>, Texas, </a:t>
            </a:r>
            <a:r>
              <a:rPr lang="en-US" altLang="ja-JP" dirty="0" err="1" smtClean="0"/>
              <a:t>Yapex</a:t>
            </a:r>
            <a:r>
              <a:rPr lang="en-US" altLang="ja-JP" dirty="0" smtClean="0"/>
              <a:t> Reference/Test, NLPBA, BioCreative1a </a:t>
            </a:r>
          </a:p>
          <a:p>
            <a:pPr lvl="1"/>
            <a:r>
              <a:rPr lang="en-US" altLang="ja-JP" b="1" dirty="0" smtClean="0"/>
              <a:t>Biological Event Annotated Corpora: </a:t>
            </a:r>
            <a:r>
              <a:rPr lang="en-US" altLang="ja-JP" dirty="0" err="1" smtClean="0"/>
              <a:t>AImed</a:t>
            </a:r>
            <a:r>
              <a:rPr lang="en-US" altLang="ja-JP" dirty="0" smtClean="0"/>
              <a:t>, </a:t>
            </a:r>
            <a:r>
              <a:rPr lang="en-US" altLang="ja-JP" dirty="0" err="1" smtClean="0"/>
              <a:t>BioNLP</a:t>
            </a:r>
            <a:r>
              <a:rPr lang="en-US" altLang="ja-JP" dirty="0" smtClean="0"/>
              <a:t> '09 Shared Task </a:t>
            </a:r>
          </a:p>
          <a:p>
            <a:pPr lvl="1"/>
            <a:r>
              <a:rPr lang="en-US" altLang="ja-JP" b="1" dirty="0" smtClean="0"/>
              <a:t>General Format Readers: </a:t>
            </a:r>
            <a:r>
              <a:rPr lang="en-US" altLang="ja-JP" dirty="0" smtClean="0"/>
              <a:t>Input Text, Plain Text Files, XMI, BIO </a:t>
            </a:r>
          </a:p>
          <a:p>
            <a:pPr lvl="1"/>
            <a:r>
              <a:rPr lang="en-US" altLang="ja-JP" b="1" dirty="0" smtClean="0"/>
              <a:t>Writers: </a:t>
            </a:r>
            <a:r>
              <a:rPr lang="en-US" altLang="ja-JP" dirty="0" smtClean="0"/>
              <a:t>XMI, Inline XML, Annotation Printer, BIO </a:t>
            </a:r>
          </a:p>
          <a:p>
            <a:r>
              <a:rPr lang="en-US" altLang="ja-JP" b="1" dirty="0" smtClean="0">
                <a:hlinkClick r:id="rId3"/>
              </a:rPr>
              <a:t>Syntactic Tools</a:t>
            </a:r>
            <a:r>
              <a:rPr lang="en-US" altLang="ja-JP" dirty="0" smtClean="0"/>
              <a:t> </a:t>
            </a:r>
          </a:p>
          <a:p>
            <a:pPr lvl="1"/>
            <a:r>
              <a:rPr lang="en-US" altLang="ja-JP" b="1" dirty="0" smtClean="0"/>
              <a:t>Sentence Detectors: </a:t>
            </a:r>
            <a:r>
              <a:rPr lang="en-US" altLang="ja-JP" dirty="0" smtClean="0"/>
              <a:t>GENIA, </a:t>
            </a:r>
            <a:r>
              <a:rPr lang="en-US" altLang="ja-JP" dirty="0" err="1" smtClean="0"/>
              <a:t>LingPipe</a:t>
            </a:r>
            <a:r>
              <a:rPr lang="en-US" altLang="ja-JP" dirty="0" smtClean="0"/>
              <a:t>, </a:t>
            </a:r>
            <a:r>
              <a:rPr lang="en-US" altLang="ja-JP" dirty="0" err="1" smtClean="0"/>
              <a:t>NaCTeM</a:t>
            </a:r>
            <a:r>
              <a:rPr lang="en-US" altLang="ja-JP" dirty="0" smtClean="0"/>
              <a:t>, </a:t>
            </a:r>
            <a:r>
              <a:rPr lang="en-US" altLang="ja-JP" dirty="0" err="1" smtClean="0"/>
              <a:t>OpenNLP</a:t>
            </a:r>
            <a:r>
              <a:rPr lang="en-US" altLang="ja-JP" dirty="0" smtClean="0"/>
              <a:t>, UIMA </a:t>
            </a:r>
          </a:p>
          <a:p>
            <a:pPr lvl="1"/>
            <a:r>
              <a:rPr lang="en-US" altLang="ja-JP" b="1" dirty="0" err="1" smtClean="0"/>
              <a:t>Tokenizers</a:t>
            </a:r>
            <a:r>
              <a:rPr lang="en-US" altLang="ja-JP" b="1" dirty="0" smtClean="0"/>
              <a:t>: </a:t>
            </a:r>
            <a:r>
              <a:rPr lang="en-US" altLang="ja-JP" dirty="0" smtClean="0"/>
              <a:t>GENIA, </a:t>
            </a:r>
            <a:r>
              <a:rPr lang="en-US" altLang="ja-JP" dirty="0" err="1" smtClean="0"/>
              <a:t>OpenNLP</a:t>
            </a:r>
            <a:r>
              <a:rPr lang="en-US" altLang="ja-JP" dirty="0" smtClean="0"/>
              <a:t>, UIMA, </a:t>
            </a:r>
            <a:r>
              <a:rPr lang="en-US" altLang="ja-JP" dirty="0" err="1" smtClean="0"/>
              <a:t>PennBio</a:t>
            </a:r>
            <a:r>
              <a:rPr lang="en-US" altLang="ja-JP" dirty="0" smtClean="0"/>
              <a:t> </a:t>
            </a:r>
          </a:p>
          <a:p>
            <a:pPr lvl="1"/>
            <a:r>
              <a:rPr lang="en-US" altLang="ja-JP" b="1" dirty="0" smtClean="0"/>
              <a:t>POS Taggers: </a:t>
            </a:r>
            <a:r>
              <a:rPr lang="en-US" altLang="ja-JP" dirty="0" smtClean="0"/>
              <a:t>GENIA, </a:t>
            </a:r>
            <a:r>
              <a:rPr lang="en-US" altLang="ja-JP" dirty="0" err="1" smtClean="0"/>
              <a:t>LingPipe</a:t>
            </a:r>
            <a:r>
              <a:rPr lang="en-US" altLang="ja-JP" dirty="0" smtClean="0"/>
              <a:t>, </a:t>
            </a:r>
            <a:r>
              <a:rPr lang="en-US" altLang="ja-JP" dirty="0" err="1" smtClean="0"/>
              <a:t>OpenNLP</a:t>
            </a:r>
            <a:r>
              <a:rPr lang="en-US" altLang="ja-JP" dirty="0" smtClean="0"/>
              <a:t>, </a:t>
            </a:r>
            <a:r>
              <a:rPr lang="en-US" altLang="ja-JP" dirty="0" err="1" smtClean="0"/>
              <a:t>Stepp</a:t>
            </a:r>
            <a:r>
              <a:rPr lang="en-US" altLang="ja-JP" dirty="0" smtClean="0"/>
              <a:t> </a:t>
            </a:r>
          </a:p>
          <a:p>
            <a:pPr lvl="1"/>
            <a:r>
              <a:rPr lang="en-US" altLang="ja-JP" b="1" dirty="0" err="1" smtClean="0"/>
              <a:t>Lemmatizers</a:t>
            </a:r>
            <a:r>
              <a:rPr lang="en-US" altLang="ja-JP" b="1" dirty="0" smtClean="0"/>
              <a:t>: </a:t>
            </a:r>
            <a:r>
              <a:rPr lang="en-US" altLang="ja-JP" dirty="0" err="1" smtClean="0"/>
              <a:t>morpha</a:t>
            </a:r>
            <a:r>
              <a:rPr lang="en-US" altLang="ja-JP" dirty="0" smtClean="0"/>
              <a:t>, GENIA, </a:t>
            </a:r>
            <a:r>
              <a:rPr lang="en-US" altLang="ja-JP" dirty="0" err="1" smtClean="0"/>
              <a:t>Enju</a:t>
            </a:r>
            <a:r>
              <a:rPr lang="en-US" altLang="ja-JP" dirty="0" smtClean="0"/>
              <a:t> </a:t>
            </a:r>
          </a:p>
          <a:p>
            <a:pPr lvl="1"/>
            <a:r>
              <a:rPr lang="en-US" altLang="ja-JP" b="1" dirty="0" smtClean="0"/>
              <a:t>CFG Parsers: </a:t>
            </a:r>
            <a:r>
              <a:rPr lang="en-US" altLang="ja-JP" dirty="0" err="1" smtClean="0"/>
              <a:t>OpenNLP</a:t>
            </a:r>
            <a:r>
              <a:rPr lang="en-US" altLang="ja-JP" dirty="0" smtClean="0"/>
              <a:t> CFG Parser </a:t>
            </a:r>
          </a:p>
          <a:p>
            <a:pPr lvl="1"/>
            <a:r>
              <a:rPr lang="en-US" altLang="ja-JP" b="1" dirty="0" smtClean="0"/>
              <a:t>Dependency Parsers: </a:t>
            </a:r>
            <a:r>
              <a:rPr lang="en-US" altLang="ja-JP" dirty="0" smtClean="0"/>
              <a:t>Stanford </a:t>
            </a:r>
          </a:p>
          <a:p>
            <a:pPr lvl="1"/>
            <a:r>
              <a:rPr lang="en-US" altLang="ja-JP" b="1" dirty="0" smtClean="0"/>
              <a:t>Deep Parsers: </a:t>
            </a:r>
            <a:r>
              <a:rPr lang="en-US" altLang="ja-JP" dirty="0" err="1" smtClean="0"/>
              <a:t>Enju</a:t>
            </a:r>
            <a:r>
              <a:rPr lang="en-US" altLang="ja-JP" dirty="0" smtClean="0"/>
              <a:t>, </a:t>
            </a:r>
            <a:r>
              <a:rPr lang="en-US" altLang="ja-JP" dirty="0" err="1" smtClean="0"/>
              <a:t>Mogura</a:t>
            </a:r>
            <a:r>
              <a:rPr lang="en-US" altLang="ja-JP" dirty="0" smtClean="0"/>
              <a:t> </a:t>
            </a:r>
          </a:p>
          <a:p>
            <a:r>
              <a:rPr lang="en-US" altLang="ja-JP" b="1" dirty="0" smtClean="0">
                <a:hlinkClick r:id="rId4"/>
              </a:rPr>
              <a:t>Semantic Tools</a:t>
            </a:r>
            <a:r>
              <a:rPr lang="en-US" altLang="ja-JP" dirty="0" smtClean="0"/>
              <a:t> </a:t>
            </a:r>
          </a:p>
          <a:p>
            <a:pPr lvl="1"/>
            <a:r>
              <a:rPr lang="en-US" altLang="ja-JP" b="1" dirty="0" smtClean="0"/>
              <a:t>Biological Named Entity Recognizers: </a:t>
            </a:r>
            <a:r>
              <a:rPr lang="en-US" altLang="ja-JP" dirty="0" smtClean="0"/>
              <a:t>ABNER (NLPBA/</a:t>
            </a:r>
            <a:r>
              <a:rPr lang="en-US" altLang="ja-JP" dirty="0" err="1" smtClean="0"/>
              <a:t>BioCreative</a:t>
            </a:r>
            <a:r>
              <a:rPr lang="en-US" altLang="ja-JP" dirty="0" smtClean="0"/>
              <a:t>/User Model), GENIA Tagger, </a:t>
            </a:r>
            <a:r>
              <a:rPr lang="en-US" altLang="ja-JP" dirty="0" err="1" smtClean="0"/>
              <a:t>NaCTeM</a:t>
            </a:r>
            <a:r>
              <a:rPr lang="en-US" altLang="ja-JP" dirty="0" smtClean="0"/>
              <a:t> Species Word Detector, </a:t>
            </a:r>
            <a:r>
              <a:rPr lang="en-US" altLang="ja-JP" dirty="0" err="1" smtClean="0"/>
              <a:t>NeMine</a:t>
            </a:r>
            <a:r>
              <a:rPr lang="en-US" altLang="ja-JP" dirty="0" smtClean="0"/>
              <a:t>,, </a:t>
            </a:r>
            <a:r>
              <a:rPr lang="en-US" altLang="ja-JP" dirty="0" err="1" smtClean="0"/>
              <a:t>MedTNER</a:t>
            </a:r>
            <a:r>
              <a:rPr lang="en-US" altLang="ja-JP" dirty="0" smtClean="0"/>
              <a:t>-M, </a:t>
            </a:r>
            <a:r>
              <a:rPr lang="en-US" altLang="ja-JP" dirty="0" err="1" smtClean="0"/>
              <a:t>LingPipe</a:t>
            </a:r>
            <a:r>
              <a:rPr lang="en-US" altLang="ja-JP" dirty="0" smtClean="0"/>
              <a:t> Entity Tagger (</a:t>
            </a:r>
            <a:r>
              <a:rPr lang="en-US" altLang="ja-JP" dirty="0" err="1" smtClean="0"/>
              <a:t>Genia</a:t>
            </a:r>
            <a:r>
              <a:rPr lang="en-US" altLang="ja-JP" dirty="0" smtClean="0"/>
              <a:t>, </a:t>
            </a:r>
            <a:r>
              <a:rPr lang="en-US" altLang="ja-JP" dirty="0" err="1" smtClean="0"/>
              <a:t>Genia</a:t>
            </a:r>
            <a:r>
              <a:rPr lang="en-US" altLang="ja-JP" dirty="0" smtClean="0"/>
              <a:t>-NLPBA, </a:t>
            </a:r>
            <a:r>
              <a:rPr lang="en-US" altLang="ja-JP" dirty="0" err="1" smtClean="0"/>
              <a:t>GeneTag</a:t>
            </a:r>
            <a:r>
              <a:rPr lang="en-US" altLang="ja-JP" dirty="0" smtClean="0"/>
              <a:t>), </a:t>
            </a:r>
            <a:r>
              <a:rPr lang="en-US" altLang="ja-JP" dirty="0" err="1" smtClean="0"/>
              <a:t>Moara</a:t>
            </a:r>
            <a:r>
              <a:rPr lang="en-US" altLang="ja-JP" dirty="0" smtClean="0"/>
              <a:t> CBR Tagger (BC2/BC2 and BC1 yeast, mouse and fly) </a:t>
            </a:r>
          </a:p>
          <a:p>
            <a:pPr lvl="1"/>
            <a:r>
              <a:rPr lang="en-US" altLang="ja-JP" b="1" dirty="0" smtClean="0"/>
              <a:t>General Named Entity Recognizers: </a:t>
            </a:r>
            <a:r>
              <a:rPr lang="en-US" altLang="ja-JP" dirty="0" err="1" smtClean="0"/>
              <a:t>OpenNLP</a:t>
            </a:r>
            <a:r>
              <a:rPr lang="en-US" altLang="ja-JP" dirty="0" smtClean="0"/>
              <a:t> NER </a:t>
            </a:r>
          </a:p>
          <a:p>
            <a:pPr lvl="1"/>
            <a:r>
              <a:rPr lang="en-US" altLang="ja-JP" b="1" dirty="0" smtClean="0"/>
              <a:t>Named Entity </a:t>
            </a:r>
            <a:r>
              <a:rPr lang="en-US" altLang="ja-JP" b="1" dirty="0" err="1" smtClean="0"/>
              <a:t>Normalizers</a:t>
            </a:r>
            <a:r>
              <a:rPr lang="en-US" altLang="ja-JP" b="1" dirty="0" smtClean="0"/>
              <a:t>: </a:t>
            </a:r>
            <a:r>
              <a:rPr lang="en-US" altLang="ja-JP" dirty="0" err="1" smtClean="0"/>
              <a:t>NaCTeM</a:t>
            </a:r>
            <a:r>
              <a:rPr lang="en-US" altLang="ja-JP" dirty="0" smtClean="0"/>
              <a:t> Species </a:t>
            </a:r>
            <a:r>
              <a:rPr lang="en-US" altLang="ja-JP" dirty="0" err="1" smtClean="0"/>
              <a:t>Disambiguator</a:t>
            </a:r>
            <a:r>
              <a:rPr lang="en-US" altLang="ja-JP" dirty="0" smtClean="0"/>
              <a:t>, </a:t>
            </a:r>
            <a:r>
              <a:rPr lang="en-US" altLang="ja-JP" dirty="0" err="1" smtClean="0"/>
              <a:t>MedTNER</a:t>
            </a:r>
            <a:r>
              <a:rPr lang="en-US" altLang="ja-JP" dirty="0" smtClean="0"/>
              <a:t> </a:t>
            </a:r>
          </a:p>
          <a:p>
            <a:pPr lvl="1"/>
            <a:r>
              <a:rPr lang="en-US" altLang="ja-JP" b="1" dirty="0" smtClean="0"/>
              <a:t>Biological Event Recognizers: </a:t>
            </a:r>
            <a:r>
              <a:rPr lang="en-US" altLang="ja-JP" dirty="0" smtClean="0"/>
              <a:t>See </a:t>
            </a:r>
            <a:r>
              <a:rPr lang="en-US" altLang="ja-JP" dirty="0" smtClean="0">
                <a:hlinkClick r:id="rId5"/>
              </a:rPr>
              <a:t>Bio Event Server</a:t>
            </a:r>
            <a:r>
              <a:rPr lang="en-US" altLang="ja-JP" dirty="0" smtClean="0"/>
              <a:t> page (upcoming) </a:t>
            </a:r>
          </a:p>
          <a:p>
            <a:pPr lvl="1"/>
            <a:r>
              <a:rPr lang="en-US" altLang="ja-JP" b="1" dirty="0" smtClean="0"/>
              <a:t>Abbreviation Detector: </a:t>
            </a:r>
            <a:r>
              <a:rPr lang="en-US" altLang="ja-JP" dirty="0" err="1" smtClean="0"/>
              <a:t>extractabbrev</a:t>
            </a:r>
            <a:r>
              <a:rPr lang="en-US" altLang="ja-JP" dirty="0" smtClean="0"/>
              <a:t> </a:t>
            </a:r>
          </a:p>
          <a:p>
            <a:r>
              <a:rPr lang="en-US" altLang="ja-JP" b="1" dirty="0" smtClean="0">
                <a:hlinkClick r:id="rId6"/>
              </a:rPr>
              <a:t>Others</a:t>
            </a:r>
            <a:r>
              <a:rPr lang="en-US" altLang="ja-JP" b="1" dirty="0" smtClean="0"/>
              <a:t> </a:t>
            </a:r>
            <a:endParaRPr lang="en-US" altLang="ja-JP" dirty="0" smtClean="0"/>
          </a:p>
          <a:p>
            <a:pPr lvl="1"/>
            <a:r>
              <a:rPr lang="en-US" altLang="ja-JP" b="1" dirty="0" smtClean="0"/>
              <a:t>statistical tools, </a:t>
            </a:r>
            <a:r>
              <a:rPr lang="en-US" altLang="ja-JP" b="1" dirty="0" err="1" smtClean="0"/>
              <a:t>visualizers</a:t>
            </a:r>
            <a:r>
              <a:rPr lang="en-US" altLang="ja-JP" b="1" dirty="0" smtClean="0"/>
              <a:t>, writers, developer tools, etc.</a:t>
            </a:r>
            <a:r>
              <a:rPr lang="en-US" altLang="ja-JP" dirty="0" smtClean="0"/>
              <a:t> </a:t>
            </a:r>
          </a:p>
          <a:p>
            <a:pPr lvl="1"/>
            <a:r>
              <a:rPr lang="en-US" altLang="ja-JP" dirty="0" smtClean="0"/>
              <a:t>U-Compare Annotation Viewer, </a:t>
            </a:r>
            <a:r>
              <a:rPr lang="en-US" altLang="ja-JP" dirty="0" err="1" smtClean="0"/>
              <a:t>MoriV</a:t>
            </a:r>
            <a:r>
              <a:rPr lang="en-US" altLang="ja-JP" dirty="0" smtClean="0"/>
              <a:t>, and Annotation Comparator (integrated to the system)</a:t>
            </a:r>
          </a:p>
          <a:p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27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3600" dirty="0" smtClean="0"/>
              <a:t>Comparison of Tools is Beneficial</a:t>
            </a:r>
            <a:endParaRPr kumimoji="1" lang="ja-JP" altLang="en-US" sz="36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ja-JP" dirty="0" smtClean="0"/>
              <a:t>Many tools available for similar purposes</a:t>
            </a:r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For specific data:</a:t>
            </a:r>
          </a:p>
          <a:p>
            <a:pPr lvl="1"/>
            <a:r>
              <a:rPr lang="en-US" altLang="ja-JP" dirty="0" smtClean="0"/>
              <a:t>Select the best (set of) tool(s) by the gold standard corpus</a:t>
            </a:r>
          </a:p>
          <a:p>
            <a:pPr lvl="1"/>
            <a:r>
              <a:rPr lang="en-US" altLang="ja-JP" dirty="0" smtClean="0"/>
              <a:t>Grasp characteristics of a tool</a:t>
            </a:r>
          </a:p>
          <a:p>
            <a:pPr lvl="1"/>
            <a:r>
              <a:rPr lang="en-US" altLang="ja-JP" dirty="0" smtClean="0"/>
              <a:t>Observe similarity and difference between tools</a:t>
            </a:r>
          </a:p>
          <a:p>
            <a:pPr lvl="1"/>
            <a:r>
              <a:rPr lang="en-US" altLang="ja-JP" dirty="0" smtClean="0"/>
              <a:t>Observe domain adaptability of tools</a:t>
            </a:r>
          </a:p>
          <a:p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grpSp>
        <p:nvGrpSpPr>
          <p:cNvPr id="7" name="グループ化 21"/>
          <p:cNvGrpSpPr/>
          <p:nvPr/>
        </p:nvGrpSpPr>
        <p:grpSpPr>
          <a:xfrm>
            <a:off x="857224" y="2428868"/>
            <a:ext cx="7500990" cy="1643074"/>
            <a:chOff x="1269971" y="3345651"/>
            <a:chExt cx="9144064" cy="1643074"/>
          </a:xfrm>
        </p:grpSpPr>
        <p:sp>
          <p:nvSpPr>
            <p:cNvPr id="23" name="フローチャート : 複数書類 22"/>
            <p:cNvSpPr/>
            <p:nvPr/>
          </p:nvSpPr>
          <p:spPr>
            <a:xfrm>
              <a:off x="4341805" y="3345651"/>
              <a:ext cx="2214578" cy="1500198"/>
            </a:xfrm>
            <a:prstGeom prst="flowChartMultidocumen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ＭＳ Ｐゴシック"/>
                  <a:cs typeface="+mn-cs"/>
                </a:rPr>
                <a:t>Tools or Gold Standard Data</a:t>
              </a:r>
              <a:endPara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24" name="ストライプ矢印 23"/>
            <p:cNvSpPr/>
            <p:nvPr/>
          </p:nvSpPr>
          <p:spPr>
            <a:xfrm>
              <a:off x="1269971" y="3559965"/>
              <a:ext cx="2714644" cy="1285884"/>
            </a:xfrm>
            <a:prstGeom prst="stripedRightArrow">
              <a:avLst/>
            </a:prstGeom>
            <a:solidFill>
              <a:srgbClr val="FFC000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ＭＳ Ｐゴシック"/>
                  <a:cs typeface="+mn-cs"/>
                </a:rPr>
                <a:t>Input Data</a:t>
              </a:r>
              <a:endPara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25" name="右中かっこ 24"/>
            <p:cNvSpPr/>
            <p:nvPr/>
          </p:nvSpPr>
          <p:spPr>
            <a:xfrm>
              <a:off x="6985011" y="3345651"/>
              <a:ext cx="500066" cy="1643074"/>
            </a:xfrm>
            <a:prstGeom prst="rightBrac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7627953" y="3774279"/>
              <a:ext cx="27860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</a:rPr>
                <a:t>Compare similar tools</a:t>
              </a:r>
              <a:r>
                <a:rPr kumimoji="1" lang="en-US" altLang="ja-JP" sz="18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</a:rPr>
                <a:t> </a:t>
              </a:r>
              <a:r>
                <a:rPr kumimoji="0" lang="en-US" altLang="ja-JP" sz="18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</a:rPr>
                <a:t>for different set of input data </a:t>
              </a:r>
              <a:endParaRPr kumimoji="1" lang="ja-JP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sp>
        <p:nvSpPr>
          <p:cNvPr id="12" name="スライド番号プレースホル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28</a:t>
            </a:fld>
            <a:endParaRPr lang="en-US" altLang="ja-JP" dirty="0"/>
          </a:p>
        </p:txBody>
      </p:sp>
      <p:sp>
        <p:nvSpPr>
          <p:cNvPr id="13" name="フッター プレースホル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Combinatorial Comparison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An NLP application tends to be consist of a combination of tools</a:t>
            </a:r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Many and complex possible combinations</a:t>
            </a:r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graphicFrame>
        <p:nvGraphicFramePr>
          <p:cNvPr id="7" name="図表 6"/>
          <p:cNvGraphicFramePr/>
          <p:nvPr/>
        </p:nvGraphicFramePr>
        <p:xfrm>
          <a:off x="571472" y="2369341"/>
          <a:ext cx="7929618" cy="1702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8" name="グループ化 338"/>
          <p:cNvGrpSpPr/>
          <p:nvPr/>
        </p:nvGrpSpPr>
        <p:grpSpPr>
          <a:xfrm>
            <a:off x="571472" y="4726795"/>
            <a:ext cx="8001056" cy="1559725"/>
            <a:chOff x="769905" y="4845849"/>
            <a:chExt cx="10099842" cy="2021410"/>
          </a:xfrm>
        </p:grpSpPr>
        <p:graphicFrame>
          <p:nvGraphicFramePr>
            <p:cNvPr id="340" name="図表 339"/>
            <p:cNvGraphicFramePr/>
            <p:nvPr/>
          </p:nvGraphicFramePr>
          <p:xfrm>
            <a:off x="769905" y="4845849"/>
            <a:ext cx="10099842" cy="20214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9" r:lo="rId10" r:qs="rId11" r:cs="rId12"/>
            </a:graphicData>
          </a:graphic>
        </p:graphicFrame>
        <p:cxnSp>
          <p:nvCxnSpPr>
            <p:cNvPr id="341" name="直線矢印コネクタ 340"/>
            <p:cNvCxnSpPr/>
            <p:nvPr/>
          </p:nvCxnSpPr>
          <p:spPr>
            <a:xfrm>
              <a:off x="2055789" y="5417353"/>
              <a:ext cx="1428760" cy="7143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直線矢印コネクタ 341"/>
            <p:cNvCxnSpPr/>
            <p:nvPr/>
          </p:nvCxnSpPr>
          <p:spPr>
            <a:xfrm>
              <a:off x="2055789" y="5560229"/>
              <a:ext cx="1000132" cy="5000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直線矢印コネクタ 342"/>
            <p:cNvCxnSpPr/>
            <p:nvPr/>
          </p:nvCxnSpPr>
          <p:spPr>
            <a:xfrm>
              <a:off x="2198665" y="5774543"/>
              <a:ext cx="785818" cy="28575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直線矢印コネクタ 343"/>
            <p:cNvCxnSpPr/>
            <p:nvPr/>
          </p:nvCxnSpPr>
          <p:spPr>
            <a:xfrm>
              <a:off x="2127227" y="6060295"/>
              <a:ext cx="857256" cy="7143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直線矢印コネクタ 344"/>
            <p:cNvCxnSpPr/>
            <p:nvPr/>
          </p:nvCxnSpPr>
          <p:spPr>
            <a:xfrm flipV="1">
              <a:off x="4913309" y="5488791"/>
              <a:ext cx="1357322" cy="7143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直線矢印コネクタ 345"/>
            <p:cNvCxnSpPr/>
            <p:nvPr/>
          </p:nvCxnSpPr>
          <p:spPr>
            <a:xfrm>
              <a:off x="4913309" y="5631667"/>
              <a:ext cx="1285884" cy="21431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直線矢印コネクタ 346"/>
            <p:cNvCxnSpPr/>
            <p:nvPr/>
          </p:nvCxnSpPr>
          <p:spPr>
            <a:xfrm>
              <a:off x="4913309" y="5631667"/>
              <a:ext cx="1214446" cy="5000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直線矢印コネクタ 347"/>
            <p:cNvCxnSpPr/>
            <p:nvPr/>
          </p:nvCxnSpPr>
          <p:spPr>
            <a:xfrm flipV="1">
              <a:off x="5056185" y="5560229"/>
              <a:ext cx="1071570" cy="28575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直線矢印コネクタ 348"/>
            <p:cNvCxnSpPr/>
            <p:nvPr/>
          </p:nvCxnSpPr>
          <p:spPr>
            <a:xfrm>
              <a:off x="5056185" y="5845981"/>
              <a:ext cx="107157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直線矢印コネクタ 349"/>
            <p:cNvCxnSpPr/>
            <p:nvPr/>
          </p:nvCxnSpPr>
          <p:spPr>
            <a:xfrm>
              <a:off x="5056185" y="5917419"/>
              <a:ext cx="1000132" cy="21431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直線矢印コネクタ 350"/>
            <p:cNvCxnSpPr/>
            <p:nvPr/>
          </p:nvCxnSpPr>
          <p:spPr>
            <a:xfrm flipV="1">
              <a:off x="5199061" y="5917419"/>
              <a:ext cx="785818" cy="21431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直線矢印コネクタ 351"/>
            <p:cNvCxnSpPr/>
            <p:nvPr/>
          </p:nvCxnSpPr>
          <p:spPr>
            <a:xfrm>
              <a:off x="5199061" y="6203171"/>
              <a:ext cx="857256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直線矢印コネクタ 352"/>
            <p:cNvCxnSpPr/>
            <p:nvPr/>
          </p:nvCxnSpPr>
          <p:spPr>
            <a:xfrm>
              <a:off x="7485077" y="5488791"/>
              <a:ext cx="1214446" cy="21431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直線矢印コネクタ 353"/>
            <p:cNvCxnSpPr/>
            <p:nvPr/>
          </p:nvCxnSpPr>
          <p:spPr>
            <a:xfrm>
              <a:off x="7485077" y="5774543"/>
              <a:ext cx="1071570" cy="35719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直線矢印コネクタ 354"/>
            <p:cNvCxnSpPr/>
            <p:nvPr/>
          </p:nvCxnSpPr>
          <p:spPr>
            <a:xfrm>
              <a:off x="7556515" y="6131733"/>
              <a:ext cx="1000132" cy="7143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直線矢印コネクタ 355"/>
            <p:cNvCxnSpPr/>
            <p:nvPr/>
          </p:nvCxnSpPr>
          <p:spPr>
            <a:xfrm flipV="1">
              <a:off x="2270103" y="5488791"/>
              <a:ext cx="1143008" cy="28575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直線矢印コネクタ 356"/>
            <p:cNvCxnSpPr/>
            <p:nvPr/>
          </p:nvCxnSpPr>
          <p:spPr>
            <a:xfrm flipV="1">
              <a:off x="2270103" y="5560229"/>
              <a:ext cx="1000132" cy="5000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直線矢印コネクタ 357"/>
            <p:cNvCxnSpPr/>
            <p:nvPr/>
          </p:nvCxnSpPr>
          <p:spPr>
            <a:xfrm>
              <a:off x="2198665" y="5417353"/>
              <a:ext cx="3857652" cy="7143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9" name="直線矢印コネクタ 358"/>
            <p:cNvCxnSpPr/>
            <p:nvPr/>
          </p:nvCxnSpPr>
          <p:spPr>
            <a:xfrm>
              <a:off x="2198665" y="5488791"/>
              <a:ext cx="3857652" cy="35719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0" name="直線矢印コネクタ 359"/>
            <p:cNvCxnSpPr/>
            <p:nvPr/>
          </p:nvCxnSpPr>
          <p:spPr>
            <a:xfrm>
              <a:off x="2127227" y="5488791"/>
              <a:ext cx="3929090" cy="6429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1" name="直線矢印コネクタ 360"/>
            <p:cNvCxnSpPr/>
            <p:nvPr/>
          </p:nvCxnSpPr>
          <p:spPr>
            <a:xfrm flipV="1">
              <a:off x="2198665" y="5560229"/>
              <a:ext cx="3857652" cy="21431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2" name="直線矢印コネクタ 361"/>
            <p:cNvCxnSpPr/>
            <p:nvPr/>
          </p:nvCxnSpPr>
          <p:spPr>
            <a:xfrm>
              <a:off x="2198665" y="5774543"/>
              <a:ext cx="3857652" cy="7143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3" name="直線矢印コネクタ 362"/>
            <p:cNvCxnSpPr/>
            <p:nvPr/>
          </p:nvCxnSpPr>
          <p:spPr>
            <a:xfrm>
              <a:off x="2127227" y="5774543"/>
              <a:ext cx="3857652" cy="35719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4" name="直線矢印コネクタ 363"/>
            <p:cNvCxnSpPr/>
            <p:nvPr/>
          </p:nvCxnSpPr>
          <p:spPr>
            <a:xfrm flipV="1">
              <a:off x="2198665" y="5845981"/>
              <a:ext cx="3786214" cy="21431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5" name="直線矢印コネクタ 364"/>
            <p:cNvCxnSpPr/>
            <p:nvPr/>
          </p:nvCxnSpPr>
          <p:spPr>
            <a:xfrm>
              <a:off x="2270103" y="6131733"/>
              <a:ext cx="3714776" cy="7143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6" name="直線矢印コネクタ 365"/>
            <p:cNvCxnSpPr/>
            <p:nvPr/>
          </p:nvCxnSpPr>
          <p:spPr>
            <a:xfrm>
              <a:off x="2127227" y="5417353"/>
              <a:ext cx="6572296" cy="28575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7" name="直線矢印コネクタ 366"/>
            <p:cNvCxnSpPr/>
            <p:nvPr/>
          </p:nvCxnSpPr>
          <p:spPr>
            <a:xfrm>
              <a:off x="2127227" y="5417353"/>
              <a:ext cx="6572296" cy="71438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8" name="直線矢印コネクタ 367"/>
            <p:cNvCxnSpPr/>
            <p:nvPr/>
          </p:nvCxnSpPr>
          <p:spPr>
            <a:xfrm>
              <a:off x="2198665" y="5703105"/>
              <a:ext cx="6357982" cy="7143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9" name="直線矢印コネクタ 368"/>
            <p:cNvCxnSpPr/>
            <p:nvPr/>
          </p:nvCxnSpPr>
          <p:spPr>
            <a:xfrm>
              <a:off x="2198665" y="5774543"/>
              <a:ext cx="6429420" cy="35719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0" name="直線矢印コネクタ 369"/>
            <p:cNvCxnSpPr/>
            <p:nvPr/>
          </p:nvCxnSpPr>
          <p:spPr>
            <a:xfrm flipV="1">
              <a:off x="2198665" y="5774543"/>
              <a:ext cx="6286544" cy="28575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0" name="スライド番号プレースホルダ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29</a:t>
            </a:fld>
            <a:endParaRPr lang="en-US" altLang="ja-JP" dirty="0"/>
          </a:p>
        </p:txBody>
      </p:sp>
      <p:sp>
        <p:nvSpPr>
          <p:cNvPr id="41" name="フッター プレースホルダ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U-Compare Parallel Workflow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Special components to achieve the combinatorial comparison</a:t>
            </a:r>
          </a:p>
          <a:p>
            <a:pPr lvl="1"/>
            <a:r>
              <a:rPr lang="en-US" altLang="ja-JP" dirty="0" smtClean="0"/>
              <a:t>Assuming that the I/O capabilities are properly set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Automatically calculates possible combinations</a:t>
            </a:r>
            <a:endParaRPr kumimoji="1" lang="en-US" altLang="ja-JP" dirty="0" smtClean="0"/>
          </a:p>
          <a:p>
            <a:r>
              <a:rPr lang="en-US" altLang="ja-JP" dirty="0" smtClean="0"/>
              <a:t>Users should </a:t>
            </a:r>
            <a:r>
              <a:rPr lang="en-US" altLang="ja-JP" dirty="0" smtClean="0"/>
              <a:t>only specify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w</a:t>
            </a:r>
            <a:r>
              <a:rPr kumimoji="1" lang="en-US" altLang="ja-JP" dirty="0" smtClean="0"/>
              <a:t>hich components to compare</a:t>
            </a:r>
          </a:p>
          <a:p>
            <a:pPr lvl="1"/>
            <a:r>
              <a:rPr lang="en-US" altLang="ja-JP" dirty="0" smtClean="0"/>
              <a:t>which output types to compare</a:t>
            </a:r>
          </a:p>
          <a:p>
            <a:pPr lvl="1"/>
            <a:r>
              <a:rPr lang="en-US" altLang="ja-JP" dirty="0" smtClean="0"/>
              <a:t>w</a:t>
            </a:r>
            <a:r>
              <a:rPr kumimoji="1" lang="en-US" altLang="ja-JP" dirty="0" smtClean="0"/>
              <a:t>hich evaluation metrics to be used</a:t>
            </a:r>
          </a:p>
          <a:p>
            <a:r>
              <a:rPr lang="en-US" altLang="ja-JP" dirty="0" smtClean="0"/>
              <a:t>(Demo)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30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Pluggable Evaluation Metrics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Evaluation/Comparison has varieties</a:t>
            </a:r>
          </a:p>
          <a:p>
            <a:pPr lvl="1"/>
            <a:r>
              <a:rPr lang="en-US" altLang="ja-JP" dirty="0" smtClean="0"/>
              <a:t>Evaluation and comparison are essentially same</a:t>
            </a:r>
          </a:p>
          <a:p>
            <a:pPr lvl="1"/>
            <a:r>
              <a:rPr lang="en-US" altLang="ja-JP" dirty="0" smtClean="0"/>
              <a:t>Impossible to cover all of the metrics by ourselves</a:t>
            </a:r>
          </a:p>
          <a:p>
            <a:r>
              <a:rPr lang="en-US" altLang="ja-JP" dirty="0" smtClean="0"/>
              <a:t>U-Compare Pluggable Evaluation System</a:t>
            </a:r>
          </a:p>
          <a:p>
            <a:pPr lvl="1"/>
            <a:r>
              <a:rPr lang="en-US" altLang="ja-JP" dirty="0" smtClean="0"/>
              <a:t>performed in a UIMA component</a:t>
            </a:r>
          </a:p>
          <a:p>
            <a:pPr lvl="2"/>
            <a:r>
              <a:rPr lang="en-US" altLang="ja-JP" dirty="0" smtClean="0"/>
              <a:t>c</a:t>
            </a:r>
            <a:r>
              <a:rPr kumimoji="1" lang="en-US" altLang="ja-JP" dirty="0" smtClean="0"/>
              <a:t>ustom evaluation metrics pluggable</a:t>
            </a:r>
          </a:p>
          <a:p>
            <a:pPr lvl="1"/>
            <a:r>
              <a:rPr lang="en-US" altLang="ja-JP" dirty="0" smtClean="0"/>
              <a:t>Using I/O capability to decide which evaluation metric to apply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31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Comparable Type System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Type system should be well formed to allow the automatic combinations</a:t>
            </a:r>
          </a:p>
          <a:p>
            <a:pPr lvl="1"/>
            <a:r>
              <a:rPr lang="en-US" altLang="ja-JP" dirty="0" smtClean="0"/>
              <a:t>Distinct types for each component</a:t>
            </a:r>
          </a:p>
          <a:p>
            <a:pPr lvl="1"/>
            <a:r>
              <a:rPr lang="en-US" altLang="ja-JP" dirty="0" smtClean="0"/>
              <a:t>Hierarchy to specify which types are comparable</a:t>
            </a:r>
          </a:p>
          <a:p>
            <a:pPr lvl="1"/>
            <a:r>
              <a:rPr lang="en-US" altLang="ja-JP" dirty="0" smtClean="0"/>
              <a:t>Should not be cyclic (acyclic) to allow the automatic combinations</a:t>
            </a:r>
          </a:p>
          <a:p>
            <a:r>
              <a:rPr lang="en-US" altLang="ja-JP" dirty="0" smtClean="0"/>
              <a:t>U-Compare type system is designed in both sharable and comparable way</a:t>
            </a:r>
          </a:p>
          <a:p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32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600" dirty="0" smtClean="0"/>
              <a:t>Cluster Service Deployment</a:t>
            </a:r>
            <a:endParaRPr kumimoji="1" lang="ja-JP" altLang="en-US" sz="36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71406" y="1357298"/>
            <a:ext cx="5786478" cy="5257800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Deploy any UIMA component in </a:t>
            </a:r>
            <a:r>
              <a:rPr kumimoji="1" lang="en-US" altLang="ja-JP" dirty="0" err="1" smtClean="0"/>
              <a:t>clusterized</a:t>
            </a:r>
            <a:r>
              <a:rPr kumimoji="1" lang="en-US" altLang="ja-JP" dirty="0" smtClean="0"/>
              <a:t> servers </a:t>
            </a:r>
          </a:p>
          <a:p>
            <a:pPr lvl="1"/>
            <a:r>
              <a:rPr lang="en-US" altLang="ja-JP" dirty="0" smtClean="0"/>
              <a:t>b</a:t>
            </a:r>
            <a:r>
              <a:rPr kumimoji="1" lang="en-US" altLang="ja-JP" dirty="0" smtClean="0"/>
              <a:t>ased on UIMA SOAP (AXIS + Tomcat) web service</a:t>
            </a:r>
          </a:p>
          <a:p>
            <a:pPr lvl="1"/>
            <a:r>
              <a:rPr lang="en-US" altLang="ja-JP" dirty="0" smtClean="0"/>
              <a:t>d</a:t>
            </a:r>
            <a:r>
              <a:rPr kumimoji="1" lang="en-US" altLang="ja-JP" dirty="0" smtClean="0"/>
              <a:t>eploy the same component for each server</a:t>
            </a:r>
          </a:p>
          <a:p>
            <a:pPr lvl="1"/>
            <a:r>
              <a:rPr lang="en-US" altLang="ja-JP" dirty="0" smtClean="0"/>
              <a:t>pretend as a single service via a load balancer gateway</a:t>
            </a:r>
          </a:p>
          <a:p>
            <a:pPr lvl="1"/>
            <a:r>
              <a:rPr lang="en-US" altLang="ja-JP" dirty="0" smtClean="0"/>
              <a:t>e</a:t>
            </a:r>
            <a:r>
              <a:rPr kumimoji="1" lang="en-US" altLang="ja-JP" dirty="0" smtClean="0"/>
              <a:t>ffective since most NLP workflows are independent between input documents</a:t>
            </a:r>
          </a:p>
          <a:p>
            <a:pPr lvl="2"/>
            <a:r>
              <a:rPr lang="en-US" altLang="ja-JP" dirty="0" smtClean="0"/>
              <a:t>UIMA AS not effective for such purposes </a:t>
            </a:r>
            <a:r>
              <a:rPr kumimoji="1" lang="en-US" altLang="ja-JP" dirty="0" smtClean="0"/>
              <a:t> </a:t>
            </a:r>
          </a:p>
          <a:p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dirty="0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33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  <p:graphicFrame>
        <p:nvGraphicFramePr>
          <p:cNvPr id="10" name="図表 9"/>
          <p:cNvGraphicFramePr/>
          <p:nvPr/>
        </p:nvGraphicFramePr>
        <p:xfrm>
          <a:off x="5072066" y="1500198"/>
          <a:ext cx="4071934" cy="4643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テキスト ボックス 10"/>
          <p:cNvSpPr txBox="1"/>
          <p:nvPr/>
        </p:nvSpPr>
        <p:spPr>
          <a:xfrm>
            <a:off x="4971449" y="3429000"/>
            <a:ext cx="1672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Gateway</a:t>
            </a:r>
          </a:p>
          <a:p>
            <a:r>
              <a:rPr lang="en-US" altLang="ja-JP" dirty="0" smtClean="0"/>
              <a:t>Load Balancer</a:t>
            </a:r>
            <a:endParaRPr kumimoji="1" lang="ja-JP" alt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 smtClean="0"/>
              <a:t>U-Compare System</a:t>
            </a:r>
            <a:r>
              <a:rPr lang="ja-JP" altLang="en-US" sz="3600" dirty="0" smtClean="0"/>
              <a:t> </a:t>
            </a:r>
            <a:r>
              <a:rPr kumimoji="1" lang="en-US" altLang="ja-JP" sz="3600" dirty="0" smtClean="0"/>
              <a:t>(again)</a:t>
            </a:r>
            <a:endParaRPr kumimoji="1" lang="ja-JP" altLang="en-US" sz="36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2286017"/>
          </a:xfrm>
        </p:spPr>
        <p:txBody>
          <a:bodyPr>
            <a:normAutofit fontScale="92500" lnSpcReduction="20000"/>
          </a:bodyPr>
          <a:lstStyle/>
          <a:p>
            <a:r>
              <a:rPr lang="en-US" altLang="ja-JP" dirty="0" smtClean="0"/>
              <a:t>All-in-one integrated NLP platform</a:t>
            </a:r>
          </a:p>
          <a:p>
            <a:pPr lvl="1"/>
            <a:r>
              <a:rPr lang="en-US" altLang="ja-JP" dirty="0" smtClean="0"/>
              <a:t>Single-click-to-launch, GUI mode</a:t>
            </a:r>
          </a:p>
          <a:p>
            <a:pPr lvl="1"/>
            <a:r>
              <a:rPr lang="en-US" altLang="ja-JP" dirty="0" smtClean="0"/>
              <a:t>Command line mode with developer APIs</a:t>
            </a:r>
          </a:p>
          <a:p>
            <a:r>
              <a:rPr kumimoji="1" lang="en-US" altLang="ja-JP" dirty="0" smtClean="0"/>
              <a:t>UIMA Component Repository with the U-Compare </a:t>
            </a:r>
            <a:r>
              <a:rPr lang="en-US" altLang="ja-JP" dirty="0" smtClean="0"/>
              <a:t>T</a:t>
            </a:r>
            <a:r>
              <a:rPr kumimoji="1" lang="en-US" altLang="ja-JP" dirty="0" smtClean="0"/>
              <a:t>ype </a:t>
            </a:r>
            <a:r>
              <a:rPr lang="en-US" altLang="ja-JP" dirty="0" smtClean="0"/>
              <a:t>S</a:t>
            </a:r>
            <a:r>
              <a:rPr kumimoji="1" lang="en-US" altLang="ja-JP" dirty="0" smtClean="0"/>
              <a:t>ystem, w or w/o the platform</a:t>
            </a:r>
          </a:p>
          <a:p>
            <a:endParaRPr kumimoji="1" lang="en-US" altLang="ja-JP" dirty="0" smtClean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角丸四角形 6"/>
          <p:cNvSpPr/>
          <p:nvPr/>
        </p:nvSpPr>
        <p:spPr>
          <a:xfrm>
            <a:off x="71406" y="5572140"/>
            <a:ext cx="9001156" cy="571504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UIMA Framework (and third party UIMA components)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71406" y="4643446"/>
            <a:ext cx="3500462" cy="7143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U-Compare Type System</a:t>
            </a: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sharable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71406" y="3786190"/>
            <a:ext cx="3500462" cy="7143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U-Compare Components</a:t>
            </a: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the world largest 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3643306" y="4643446"/>
            <a:ext cx="2071702" cy="7143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Workflow GUI</a:t>
            </a: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import/export 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3643306" y="3786190"/>
            <a:ext cx="2071702" cy="7143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Visualizations</a:t>
            </a: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Annotation, etc.</a:t>
            </a:r>
            <a:endParaRPr kumimoji="1" lang="en-US" altLang="ja-JP" dirty="0" smtClean="0">
              <a:solidFill>
                <a:schemeClr val="bg1"/>
              </a:solidFill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5786446" y="3786190"/>
            <a:ext cx="3214678" cy="7143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Statistics</a:t>
            </a: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Evaluation/Comparison 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3" name="角丸四角形 12"/>
          <p:cNvSpPr/>
          <p:nvPr/>
        </p:nvSpPr>
        <p:spPr>
          <a:xfrm>
            <a:off x="5786446" y="4643446"/>
            <a:ext cx="3214678" cy="7143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Combinatorial Comparison Generator</a:t>
            </a:r>
          </a:p>
        </p:txBody>
      </p:sp>
      <p:sp>
        <p:nvSpPr>
          <p:cNvPr id="14" name="角丸四角形 13"/>
          <p:cNvSpPr/>
          <p:nvPr/>
        </p:nvSpPr>
        <p:spPr>
          <a:xfrm>
            <a:off x="0" y="3571876"/>
            <a:ext cx="9144000" cy="300039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214546" y="6215082"/>
            <a:ext cx="4836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U-Compare Integrated Platform </a:t>
            </a:r>
            <a:endParaRPr kumimoji="1" lang="ja-JP" altLang="en-US" sz="2400" b="1" dirty="0"/>
          </a:p>
        </p:txBody>
      </p:sp>
      <p:sp>
        <p:nvSpPr>
          <p:cNvPr id="16" name="スライド番号プレースホル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34</a:t>
            </a:fld>
            <a:endParaRPr lang="en-US" altLang="ja-JP" dirty="0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U-Compare</a:t>
            </a:r>
            <a:r>
              <a:rPr lang="en-US" altLang="ja-JP" dirty="0" smtClean="0"/>
              <a:t>: demo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Create HPSG parsing workflow and run</a:t>
            </a:r>
          </a:p>
          <a:p>
            <a:r>
              <a:rPr lang="en-US" altLang="ja-JP" dirty="0" smtClean="0"/>
              <a:t>Predefined Workflows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35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U-Compare: Launching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Just click in your web browser 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grpSp>
        <p:nvGrpSpPr>
          <p:cNvPr id="7" name="グループ化 8"/>
          <p:cNvGrpSpPr>
            <a:grpSpLocks/>
          </p:cNvGrpSpPr>
          <p:nvPr/>
        </p:nvGrpSpPr>
        <p:grpSpPr>
          <a:xfrm>
            <a:off x="714349" y="2143116"/>
            <a:ext cx="7951625" cy="7380000"/>
            <a:chOff x="285720" y="1285860"/>
            <a:chExt cx="9501254" cy="8502583"/>
          </a:xfrm>
        </p:grpSpPr>
        <p:pic>
          <p:nvPicPr>
            <p:cNvPr id="7270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5720" y="1285860"/>
              <a:ext cx="9501254" cy="85025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円/楕円 7"/>
            <p:cNvSpPr/>
            <p:nvPr/>
          </p:nvSpPr>
          <p:spPr>
            <a:xfrm>
              <a:off x="3500430" y="6143644"/>
              <a:ext cx="1000132" cy="500066"/>
            </a:xfrm>
            <a:prstGeom prst="ellipse">
              <a:avLst/>
            </a:prstGeom>
            <a:noFill/>
            <a:ln w="476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0" name="スライド番号プレースホル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36</a:t>
            </a:fld>
            <a:endParaRPr lang="en-US" altLang="ja-JP" dirty="0"/>
          </a:p>
        </p:txBody>
      </p:sp>
      <p:sp>
        <p:nvSpPr>
          <p:cNvPr id="11" name="フッター プレースホル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59259E-6 L -0.28697 -0.4229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" y="-2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U-Compare: Flow Creation</a:t>
            </a:r>
            <a:endParaRPr kumimoji="1" lang="ja-JP" altLang="en-US" dirty="0"/>
          </a:p>
        </p:txBody>
      </p:sp>
      <p:pic>
        <p:nvPicPr>
          <p:cNvPr id="8" name="コンテンツ プレースホルダ 7" descr="UCompare-Screenshot-Workflo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71472" y="1357298"/>
            <a:ext cx="8067675" cy="5067300"/>
          </a:xfrm>
        </p:spPr>
      </p:pic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9" name="下カーブ矢印 8"/>
          <p:cNvSpPr/>
          <p:nvPr/>
        </p:nvSpPr>
        <p:spPr>
          <a:xfrm flipH="1">
            <a:off x="3286116" y="2000240"/>
            <a:ext cx="4429156" cy="114300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solidFill>
                  <a:schemeClr val="accent1"/>
                </a:solidFill>
              </a:rPr>
              <a:t>Drag &amp; Drop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10" name="円/楕円 9"/>
          <p:cNvSpPr/>
          <p:nvPr/>
        </p:nvSpPr>
        <p:spPr>
          <a:xfrm>
            <a:off x="1000100" y="1785926"/>
            <a:ext cx="4214842" cy="335758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accent1"/>
                </a:solidFill>
              </a:rPr>
              <a:t>Workflow Configuration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1785918" y="5643578"/>
            <a:ext cx="1857388" cy="642942"/>
          </a:xfrm>
          <a:prstGeom prst="ellipse">
            <a:avLst/>
          </a:prstGeom>
          <a:noFill/>
          <a:ln w="476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solidFill>
                  <a:schemeClr val="accent1"/>
                </a:solidFill>
              </a:rPr>
              <a:t>Click to Run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12" name="スライド番号プレースホル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37</a:t>
            </a:fld>
            <a:endParaRPr lang="en-US" altLang="ja-JP" dirty="0"/>
          </a:p>
        </p:txBody>
      </p:sp>
      <p:sp>
        <p:nvSpPr>
          <p:cNvPr id="13" name="フッター プレースホル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U-Compare: Statistics</a:t>
            </a:r>
            <a:endParaRPr kumimoji="1" lang="ja-JP" altLang="en-US" dirty="0"/>
          </a:p>
        </p:txBody>
      </p:sp>
      <p:pic>
        <p:nvPicPr>
          <p:cNvPr id="7" name="コンテンツ プレースホルダ 6" descr="UCompare-Screenshot-Session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76291" y="1362096"/>
            <a:ext cx="8067675" cy="5067300"/>
          </a:xfrm>
        </p:spPr>
      </p:pic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8" name="円/楕円 7"/>
          <p:cNvSpPr/>
          <p:nvPr/>
        </p:nvSpPr>
        <p:spPr>
          <a:xfrm>
            <a:off x="357158" y="2071678"/>
            <a:ext cx="4572032" cy="42862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solidFill>
                  <a:schemeClr val="accent1"/>
                </a:solidFill>
              </a:rPr>
              <a:t>Output Statistics</a:t>
            </a:r>
          </a:p>
          <a:p>
            <a:pPr algn="ctr"/>
            <a:r>
              <a:rPr kumimoji="1" lang="en-US" altLang="ja-JP" b="1" dirty="0" smtClean="0">
                <a:solidFill>
                  <a:schemeClr val="accent1"/>
                </a:solidFill>
              </a:rPr>
              <a:t>Comparison/Evaluation</a:t>
            </a:r>
          </a:p>
        </p:txBody>
      </p:sp>
      <p:sp>
        <p:nvSpPr>
          <p:cNvPr id="11" name="円/楕円 10"/>
          <p:cNvSpPr/>
          <p:nvPr/>
        </p:nvSpPr>
        <p:spPr>
          <a:xfrm>
            <a:off x="5000628" y="2071702"/>
            <a:ext cx="3500462" cy="42862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solidFill>
                  <a:schemeClr val="accent1"/>
                </a:solidFill>
              </a:rPr>
              <a:t>Instance Base</a:t>
            </a:r>
          </a:p>
          <a:p>
            <a:pPr algn="ctr"/>
            <a:r>
              <a:rPr kumimoji="1" lang="en-US" altLang="ja-JP" b="1" dirty="0" smtClean="0">
                <a:solidFill>
                  <a:schemeClr val="accent1"/>
                </a:solidFill>
              </a:rPr>
              <a:t>Annotation Viewer</a:t>
            </a: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38</a:t>
            </a:fld>
            <a:endParaRPr lang="en-US" altLang="ja-JP" dirty="0"/>
          </a:p>
        </p:txBody>
      </p:sp>
      <p:sp>
        <p:nvSpPr>
          <p:cNvPr id="10" name="フッター プレースホル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3600" dirty="0" smtClean="0"/>
              <a:t>How to make your tool into U-Compare compatible</a:t>
            </a:r>
            <a:endParaRPr kumimoji="1" lang="ja-JP" altLang="en-US" sz="36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428737"/>
            <a:ext cx="8229600" cy="2857519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Requirements</a:t>
            </a:r>
          </a:p>
          <a:p>
            <a:pPr lvl="1"/>
            <a:r>
              <a:rPr kumimoji="1" lang="en-US" altLang="ja-JP" dirty="0" smtClean="0"/>
              <a:t>Should be UIMA compliant</a:t>
            </a:r>
          </a:p>
          <a:p>
            <a:pPr lvl="2"/>
            <a:r>
              <a:rPr lang="en-US" altLang="ja-JP" dirty="0" smtClean="0"/>
              <a:t>Stand-off annotation style</a:t>
            </a:r>
            <a:endParaRPr kumimoji="1" lang="en-US" altLang="ja-JP" dirty="0" smtClean="0"/>
          </a:p>
          <a:p>
            <a:pPr lvl="2"/>
            <a:r>
              <a:rPr kumimoji="1" lang="en-US" altLang="ja-JP" dirty="0" smtClean="0"/>
              <a:t>Server like behavior, wait for a document and process</a:t>
            </a:r>
          </a:p>
          <a:p>
            <a:pPr lvl="2"/>
            <a:r>
              <a:rPr lang="en-US" altLang="ja-JP" dirty="0" smtClean="0"/>
              <a:t>Component descriptor xml file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compatible</a:t>
            </a:r>
            <a:r>
              <a:rPr kumimoji="1" lang="en-US" altLang="ja-JP" dirty="0" smtClean="0"/>
              <a:t> the U-Compare type system</a:t>
            </a:r>
          </a:p>
          <a:p>
            <a:r>
              <a:rPr lang="en-US" altLang="ja-JP" dirty="0" smtClean="0"/>
              <a:t>Three options depending on the tool type</a:t>
            </a:r>
          </a:p>
        </p:txBody>
      </p:sp>
      <p:graphicFrame>
        <p:nvGraphicFramePr>
          <p:cNvPr id="15" name="表 14"/>
          <p:cNvGraphicFramePr>
            <a:graphicFrameLocks noGrp="1"/>
          </p:cNvGraphicFramePr>
          <p:nvPr/>
        </p:nvGraphicFramePr>
        <p:xfrm>
          <a:off x="285720" y="4407556"/>
          <a:ext cx="8715434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7781"/>
                <a:gridCol w="1415327"/>
                <a:gridCol w="1191854"/>
                <a:gridCol w="1489818"/>
                <a:gridCol w="1259020"/>
                <a:gridCol w="1571634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options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language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type</a:t>
                      </a:r>
                      <a:r>
                        <a:rPr kumimoji="1" lang="en-US" altLang="ja-JP" baseline="0" dirty="0" smtClean="0"/>
                        <a:t> system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overhead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startup</a:t>
                      </a:r>
                    </a:p>
                    <a:p>
                      <a:r>
                        <a:rPr kumimoji="1" lang="en-US" altLang="ja-JP" dirty="0" smtClean="0"/>
                        <a:t>learning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portability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UIMA Java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Java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API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None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Needed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Fully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UIMA C++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C++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API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Little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Needed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Native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U-Compare</a:t>
                      </a:r>
                    </a:p>
                    <a:p>
                      <a:r>
                        <a:rPr kumimoji="1" lang="en-US" altLang="ja-JP" dirty="0" smtClean="0"/>
                        <a:t>Standard</a:t>
                      </a:r>
                      <a:r>
                        <a:rPr kumimoji="1" lang="en-US" altLang="ja-JP" baseline="0" dirty="0" smtClean="0"/>
                        <a:t> </a:t>
                      </a:r>
                      <a:r>
                        <a:rPr kumimoji="1" lang="en-US" altLang="ja-JP" dirty="0" smtClean="0"/>
                        <a:t>I/O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Any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Manual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Somewhat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Less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Native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8" name="スライド番号プレースホル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39</a:t>
            </a:fld>
            <a:endParaRPr lang="en-US" altLang="ja-JP" dirty="0"/>
          </a:p>
        </p:txBody>
      </p:sp>
      <p:sp>
        <p:nvSpPr>
          <p:cNvPr id="9" name="フッター プレースホル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Using Official UIMA API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ja-JP" dirty="0" smtClean="0"/>
              <a:t>Java or C++</a:t>
            </a:r>
          </a:p>
          <a:p>
            <a:r>
              <a:rPr lang="en-US" altLang="ja-JP" dirty="0" smtClean="0"/>
              <a:t>Everything accessible via UIMA API</a:t>
            </a:r>
          </a:p>
          <a:p>
            <a:pPr lvl="1"/>
            <a:r>
              <a:rPr kumimoji="1" lang="en-US" altLang="ja-JP" dirty="0" smtClean="0"/>
              <a:t>Get and use the type system as objects</a:t>
            </a:r>
          </a:p>
          <a:p>
            <a:r>
              <a:rPr lang="en-US" altLang="ja-JP" dirty="0" smtClean="0"/>
              <a:t>Complete but somewhat long official document</a:t>
            </a:r>
          </a:p>
          <a:p>
            <a:r>
              <a:rPr kumimoji="1" lang="en-US" altLang="ja-JP" dirty="0" smtClean="0"/>
              <a:t>Eclipse </a:t>
            </a:r>
            <a:r>
              <a:rPr kumimoji="1" lang="en-US" altLang="ja-JP" dirty="0" err="1" smtClean="0"/>
              <a:t>plugin</a:t>
            </a:r>
            <a:r>
              <a:rPr kumimoji="1" lang="en-US" altLang="ja-JP" dirty="0" smtClean="0"/>
              <a:t> for development</a:t>
            </a:r>
          </a:p>
          <a:p>
            <a:pPr lvl="1"/>
            <a:r>
              <a:rPr lang="en-US" altLang="ja-JP" dirty="0" smtClean="0"/>
              <a:t>GUI for generating component descriptor and type system</a:t>
            </a:r>
            <a:endParaRPr kumimoji="1" lang="en-US" altLang="ja-JP" dirty="0" smtClean="0"/>
          </a:p>
          <a:p>
            <a:r>
              <a:rPr lang="en-US" altLang="ja-JP" dirty="0" smtClean="0"/>
              <a:t>Basically recommended when</a:t>
            </a:r>
          </a:p>
          <a:p>
            <a:pPr lvl="1"/>
            <a:r>
              <a:rPr lang="en-US" altLang="ja-JP" dirty="0" smtClean="0"/>
              <a:t>you are a Java programmer, I think no other option </a:t>
            </a:r>
          </a:p>
          <a:p>
            <a:pPr lvl="1"/>
            <a:r>
              <a:rPr kumimoji="1" lang="en-US" altLang="ja-JP" dirty="0" smtClean="0"/>
              <a:t>your annotations are complex/highly nested</a:t>
            </a:r>
          </a:p>
          <a:p>
            <a:pPr lvl="1"/>
            <a:r>
              <a:rPr lang="en-US" altLang="ja-JP" dirty="0" smtClean="0"/>
              <a:t>you need your own types extending the U-Compare types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you need to use programmable flow controller and other UIMA features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40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3200" dirty="0" smtClean="0"/>
              <a:t>Using U-Compare STDIO wrapper</a:t>
            </a:r>
            <a:endParaRPr kumimoji="1" lang="ja-JP" altLang="en-US" sz="32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ja-JP" dirty="0" smtClean="0"/>
              <a:t>Developer should prepare I/O interface of</a:t>
            </a:r>
          </a:p>
          <a:p>
            <a:pPr lvl="1"/>
            <a:r>
              <a:rPr kumimoji="1" lang="en-US" altLang="ja-JP" dirty="0" smtClean="0"/>
              <a:t>Input: character count + raw text + annotations</a:t>
            </a:r>
          </a:p>
          <a:p>
            <a:pPr lvl="2">
              <a:buNone/>
            </a:pPr>
            <a:r>
              <a:rPr lang="en-US" altLang="ja-JP" dirty="0" smtClean="0"/>
              <a:t>   20</a:t>
            </a:r>
          </a:p>
          <a:p>
            <a:pPr lvl="2">
              <a:buNone/>
            </a:pPr>
            <a:r>
              <a:rPr kumimoji="1" lang="en-US" altLang="ja-JP" dirty="0" smtClean="0"/>
              <a:t>   This is raw text part.</a:t>
            </a:r>
          </a:p>
          <a:p>
            <a:pPr lvl="2">
              <a:buNone/>
            </a:pPr>
            <a:r>
              <a:rPr lang="en-US" altLang="ja-JP" dirty="0" smtClean="0"/>
              <a:t>   0 4 Token id=“t0”</a:t>
            </a:r>
          </a:p>
          <a:p>
            <a:pPr lvl="2">
              <a:buNone/>
            </a:pPr>
            <a:r>
              <a:rPr kumimoji="1" lang="en-US" altLang="ja-JP" dirty="0" smtClean="0"/>
              <a:t>   …..</a:t>
            </a:r>
          </a:p>
          <a:p>
            <a:pPr lvl="1"/>
            <a:r>
              <a:rPr kumimoji="1" lang="en-US" altLang="ja-JP" dirty="0" smtClean="0"/>
              <a:t>Output: generated annotations </a:t>
            </a:r>
          </a:p>
          <a:p>
            <a:pPr lvl="2">
              <a:buNone/>
            </a:pPr>
            <a:r>
              <a:rPr lang="en-US" altLang="ja-JP" dirty="0" smtClean="0"/>
              <a:t>	0 4 </a:t>
            </a:r>
            <a:r>
              <a:rPr lang="en-US" altLang="ja-JP" dirty="0" err="1" smtClean="0"/>
              <a:t>PosToken</a:t>
            </a:r>
            <a:r>
              <a:rPr lang="en-US" altLang="ja-JP" dirty="0" smtClean="0"/>
              <a:t> id=“p0” pos=“NN”</a:t>
            </a:r>
          </a:p>
          <a:p>
            <a:pPr lvl="2">
              <a:buNone/>
            </a:pPr>
            <a:r>
              <a:rPr lang="en-US" altLang="ja-JP" dirty="0" smtClean="0"/>
              <a:t>   …..</a:t>
            </a:r>
          </a:p>
          <a:p>
            <a:pPr lvl="1"/>
            <a:r>
              <a:rPr lang="en-US" altLang="ja-JP" dirty="0" smtClean="0">
                <a:solidFill>
                  <a:srgbClr val="FFFFFF"/>
                </a:solidFill>
              </a:rPr>
              <a:t>Annotations should use proper UIMA types</a:t>
            </a:r>
          </a:p>
          <a:p>
            <a:pPr lvl="2">
              <a:buNone/>
            </a:pPr>
            <a:endParaRPr lang="en-US" altLang="ja-JP" dirty="0" smtClean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41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3200" dirty="0" smtClean="0"/>
              <a:t>Using U-Compare STDIO wrapper</a:t>
            </a:r>
            <a:endParaRPr kumimoji="1" lang="ja-JP" altLang="en-US" sz="32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U-Compare provides wrapper part (</a:t>
            </a:r>
            <a:r>
              <a:rPr lang="en-US" altLang="ja-JP" dirty="0" smtClean="0">
                <a:solidFill>
                  <a:srgbClr val="FFFF99"/>
                </a:solidFill>
              </a:rPr>
              <a:t>yellow</a:t>
            </a:r>
            <a:r>
              <a:rPr lang="en-US" altLang="ja-JP" dirty="0" smtClean="0"/>
              <a:t>)</a:t>
            </a:r>
          </a:p>
          <a:p>
            <a:pPr lvl="1"/>
            <a:r>
              <a:rPr kumimoji="1" lang="en-US" altLang="ja-JP" dirty="0" smtClean="0"/>
              <a:t>Everything’s ready, now your tool is a UIMA component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grpSp>
        <p:nvGrpSpPr>
          <p:cNvPr id="7" name="グループ化 24"/>
          <p:cNvGrpSpPr/>
          <p:nvPr/>
        </p:nvGrpSpPr>
        <p:grpSpPr>
          <a:xfrm>
            <a:off x="4000496" y="4286255"/>
            <a:ext cx="4500594" cy="2143141"/>
            <a:chOff x="3286116" y="4462134"/>
            <a:chExt cx="5371676" cy="1681505"/>
          </a:xfrm>
        </p:grpSpPr>
        <p:sp>
          <p:nvSpPr>
            <p:cNvPr id="8" name="フローチャート : 代替処理 7"/>
            <p:cNvSpPr/>
            <p:nvPr/>
          </p:nvSpPr>
          <p:spPr>
            <a:xfrm>
              <a:off x="3286116" y="4585831"/>
              <a:ext cx="5371676" cy="1557808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smtClean="0">
                  <a:solidFill>
                    <a:srgbClr val="FFFF99"/>
                  </a:solidFill>
                </a:rPr>
                <a:t>Receive and parse </a:t>
              </a:r>
              <a:r>
                <a:rPr kumimoji="1" lang="en-US" altLang="ja-JP" dirty="0" err="1" smtClean="0">
                  <a:solidFill>
                    <a:srgbClr val="FFFF99"/>
                  </a:solidFill>
                </a:rPr>
                <a:t>text+standoffs</a:t>
              </a:r>
              <a:endParaRPr kumimoji="1" lang="en-US" altLang="ja-JP" dirty="0" smtClean="0">
                <a:solidFill>
                  <a:srgbClr val="FFFF99"/>
                </a:solidFill>
              </a:endParaRPr>
            </a:p>
            <a:p>
              <a:pPr algn="ctr"/>
              <a:r>
                <a:rPr lang="en-US" altLang="ja-JP" dirty="0" smtClean="0"/>
                <a:t>Interpret standoffs</a:t>
              </a:r>
              <a:endParaRPr kumimoji="1" lang="en-US" altLang="ja-JP" dirty="0" smtClean="0"/>
            </a:p>
            <a:p>
              <a:pPr algn="ctr"/>
              <a:r>
                <a:rPr lang="en-US" altLang="ja-JP" dirty="0" smtClean="0"/>
                <a:t>Process something</a:t>
              </a:r>
            </a:p>
            <a:p>
              <a:pPr algn="ctr"/>
              <a:r>
                <a:rPr lang="en-US" altLang="ja-JP" dirty="0" smtClean="0">
                  <a:solidFill>
                    <a:srgbClr val="FFFF99"/>
                  </a:solidFill>
                </a:rPr>
                <a:t>Generate new standoffs if any</a:t>
              </a:r>
            </a:p>
            <a:p>
              <a:pPr algn="ctr"/>
              <a:r>
                <a:rPr lang="en-US" altLang="ja-JP" dirty="0" smtClean="0"/>
                <a:t>#need to preserve id references</a:t>
              </a:r>
            </a:p>
            <a:p>
              <a:pPr algn="ctr"/>
              <a:r>
                <a:rPr lang="en-US" altLang="ja-JP" dirty="0" smtClean="0"/>
                <a:t>#modifications not recommended</a:t>
              </a:r>
            </a:p>
          </p:txBody>
        </p:sp>
        <p:sp>
          <p:nvSpPr>
            <p:cNvPr id="10" name="フローチャート : 代替処理 9"/>
            <p:cNvSpPr/>
            <p:nvPr/>
          </p:nvSpPr>
          <p:spPr>
            <a:xfrm>
              <a:off x="4309292" y="4462134"/>
              <a:ext cx="3256496" cy="280251"/>
            </a:xfrm>
            <a:prstGeom prst="flowChartAlternateProcess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smtClean="0"/>
                <a:t>Native Tool STDI/O</a:t>
              </a:r>
              <a:endParaRPr kumimoji="1" lang="ja-JP" altLang="en-US" dirty="0"/>
            </a:p>
          </p:txBody>
        </p:sp>
      </p:grpSp>
      <p:sp>
        <p:nvSpPr>
          <p:cNvPr id="12" name="テキスト ボックス 11"/>
          <p:cNvSpPr txBox="1"/>
          <p:nvPr/>
        </p:nvSpPr>
        <p:spPr>
          <a:xfrm>
            <a:off x="1071538" y="627437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UIMA runtime</a:t>
            </a:r>
            <a:endParaRPr kumimoji="1" lang="ja-JP" altLang="en-US" dirty="0"/>
          </a:p>
        </p:txBody>
      </p:sp>
      <p:grpSp>
        <p:nvGrpSpPr>
          <p:cNvPr id="9" name="グループ化 23"/>
          <p:cNvGrpSpPr/>
          <p:nvPr/>
        </p:nvGrpSpPr>
        <p:grpSpPr>
          <a:xfrm>
            <a:off x="2928926" y="3429000"/>
            <a:ext cx="5643602" cy="3071834"/>
            <a:chOff x="2214546" y="3857628"/>
            <a:chExt cx="6510382" cy="2357454"/>
          </a:xfrm>
        </p:grpSpPr>
        <p:sp>
          <p:nvSpPr>
            <p:cNvPr id="11" name="フローチャート : 代替処理 10"/>
            <p:cNvSpPr/>
            <p:nvPr/>
          </p:nvSpPr>
          <p:spPr>
            <a:xfrm>
              <a:off x="2214546" y="4071942"/>
              <a:ext cx="6510382" cy="2143140"/>
            </a:xfrm>
            <a:prstGeom prst="flowChartAlternateProcess">
              <a:avLst/>
            </a:prstGeom>
            <a:noFill/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フローチャート : 代替処理 12"/>
            <p:cNvSpPr/>
            <p:nvPr/>
          </p:nvSpPr>
          <p:spPr>
            <a:xfrm>
              <a:off x="3752060" y="3857628"/>
              <a:ext cx="3571900" cy="493421"/>
            </a:xfrm>
            <a:prstGeom prst="flowChartAlternateProcess">
              <a:avLst/>
            </a:prstGeom>
            <a:solidFill>
              <a:schemeClr val="bg1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smtClean="0">
                  <a:solidFill>
                    <a:srgbClr val="FFFF99"/>
                  </a:solidFill>
                </a:rPr>
                <a:t>U-Compare STDI/O wrapper (Java)</a:t>
              </a:r>
              <a:endParaRPr kumimoji="1" lang="ja-JP" altLang="en-US" dirty="0">
                <a:solidFill>
                  <a:srgbClr val="FFFF99"/>
                </a:solidFill>
              </a:endParaRPr>
            </a:p>
          </p:txBody>
        </p:sp>
      </p:grpSp>
      <p:sp>
        <p:nvSpPr>
          <p:cNvPr id="14" name="フローチャート : 書類 13"/>
          <p:cNvSpPr/>
          <p:nvPr/>
        </p:nvSpPr>
        <p:spPr>
          <a:xfrm>
            <a:off x="1071538" y="5000636"/>
            <a:ext cx="1571636" cy="1428760"/>
          </a:xfrm>
          <a:prstGeom prst="flowChartDocumen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CAS:</a:t>
            </a:r>
          </a:p>
          <a:p>
            <a:pPr algn="ctr"/>
            <a:r>
              <a:rPr lang="en-US" altLang="ja-JP" dirty="0" smtClean="0"/>
              <a:t>Raw text</a:t>
            </a:r>
          </a:p>
          <a:p>
            <a:pPr algn="ctr"/>
            <a:r>
              <a:rPr lang="en-US" altLang="ja-JP" dirty="0" smtClean="0"/>
              <a:t>+</a:t>
            </a:r>
          </a:p>
          <a:p>
            <a:pPr algn="ctr"/>
            <a:r>
              <a:rPr lang="en-US" altLang="ja-JP" dirty="0" smtClean="0"/>
              <a:t>standoffs</a:t>
            </a:r>
            <a:endParaRPr kumimoji="1" lang="ja-JP" altLang="en-US" dirty="0"/>
          </a:p>
        </p:txBody>
      </p:sp>
      <p:grpSp>
        <p:nvGrpSpPr>
          <p:cNvPr id="15" name="グループ化 25"/>
          <p:cNvGrpSpPr/>
          <p:nvPr/>
        </p:nvGrpSpPr>
        <p:grpSpPr>
          <a:xfrm>
            <a:off x="2357422" y="4714884"/>
            <a:ext cx="2071702" cy="1704988"/>
            <a:chOff x="1643042" y="4429132"/>
            <a:chExt cx="2071702" cy="1704988"/>
          </a:xfrm>
        </p:grpSpPr>
        <p:sp>
          <p:nvSpPr>
            <p:cNvPr id="20" name="下カーブ矢印 19"/>
            <p:cNvSpPr/>
            <p:nvPr/>
          </p:nvSpPr>
          <p:spPr>
            <a:xfrm>
              <a:off x="1714480" y="4429132"/>
              <a:ext cx="2000264" cy="785818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smtClean="0">
                  <a:solidFill>
                    <a:srgbClr val="FFFF99"/>
                  </a:solidFill>
                </a:rPr>
                <a:t>Conversion</a:t>
              </a:r>
              <a:endParaRPr kumimoji="1" lang="ja-JP" altLang="en-US" dirty="0">
                <a:solidFill>
                  <a:srgbClr val="FFFF99"/>
                </a:solidFill>
              </a:endParaRPr>
            </a:p>
          </p:txBody>
        </p:sp>
        <p:sp>
          <p:nvSpPr>
            <p:cNvPr id="21" name="下カーブ矢印 20"/>
            <p:cNvSpPr/>
            <p:nvPr/>
          </p:nvSpPr>
          <p:spPr>
            <a:xfrm flipH="1" flipV="1">
              <a:off x="1643042" y="5429264"/>
              <a:ext cx="1928826" cy="704856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dirty="0" smtClean="0">
                  <a:solidFill>
                    <a:srgbClr val="FFFF99"/>
                  </a:solidFill>
                </a:rPr>
                <a:t>Conversion</a:t>
              </a:r>
              <a:endParaRPr kumimoji="1" lang="ja-JP" altLang="en-US" dirty="0">
                <a:solidFill>
                  <a:srgbClr val="FFFF99"/>
                </a:solidFill>
              </a:endParaRPr>
            </a:p>
          </p:txBody>
        </p:sp>
        <p:sp>
          <p:nvSpPr>
            <p:cNvPr id="22" name="正方形/長方形 21"/>
            <p:cNvSpPr/>
            <p:nvPr/>
          </p:nvSpPr>
          <p:spPr>
            <a:xfrm>
              <a:off x="1785918" y="4786322"/>
              <a:ext cx="1785950" cy="92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smtClean="0">
                  <a:solidFill>
                    <a:schemeClr val="accent1"/>
                  </a:solidFill>
                </a:rPr>
                <a:t>Call wrapper</a:t>
              </a:r>
            </a:p>
            <a:p>
              <a:pPr algn="ctr"/>
              <a:r>
                <a:rPr lang="en-US" altLang="ja-JP" dirty="0" smtClean="0">
                  <a:solidFill>
                    <a:schemeClr val="accent1"/>
                  </a:solidFill>
                </a:rPr>
                <a:t>for each CAS</a:t>
              </a:r>
              <a:endParaRPr kumimoji="1" lang="ja-JP" altLang="en-US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6" name="グループ化 29"/>
          <p:cNvGrpSpPr/>
          <p:nvPr/>
        </p:nvGrpSpPr>
        <p:grpSpPr>
          <a:xfrm>
            <a:off x="928662" y="3429000"/>
            <a:ext cx="1928826" cy="1214446"/>
            <a:chOff x="3571868" y="1964521"/>
            <a:chExt cx="5305460" cy="2226485"/>
          </a:xfrm>
          <a:solidFill>
            <a:schemeClr val="bg1"/>
          </a:solidFill>
        </p:grpSpPr>
        <p:sp>
          <p:nvSpPr>
            <p:cNvPr id="28" name="フローチャート : 代替処理 27"/>
            <p:cNvSpPr/>
            <p:nvPr/>
          </p:nvSpPr>
          <p:spPr>
            <a:xfrm>
              <a:off x="3571868" y="2571745"/>
              <a:ext cx="5305460" cy="1619261"/>
            </a:xfrm>
            <a:prstGeom prst="flowChartAlternateProcess">
              <a:avLst/>
            </a:prstGeom>
            <a:grpFill/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フローチャート : 代替処理 28"/>
            <p:cNvSpPr/>
            <p:nvPr/>
          </p:nvSpPr>
          <p:spPr>
            <a:xfrm>
              <a:off x="4177823" y="1964521"/>
              <a:ext cx="4241681" cy="1571636"/>
            </a:xfrm>
            <a:prstGeom prst="flowChartAlternateProcess">
              <a:avLst/>
            </a:prstGeom>
            <a:grpFill/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smtClean="0">
                  <a:solidFill>
                    <a:srgbClr val="FFFF99"/>
                  </a:solidFill>
                </a:rPr>
                <a:t>Native Libraries (planned)</a:t>
              </a:r>
              <a:endParaRPr kumimoji="1" lang="ja-JP" altLang="en-US" dirty="0">
                <a:solidFill>
                  <a:srgbClr val="FFFF99"/>
                </a:solidFill>
              </a:endParaRPr>
            </a:p>
          </p:txBody>
        </p:sp>
      </p:grpSp>
      <p:cxnSp>
        <p:nvCxnSpPr>
          <p:cNvPr id="32" name="直線矢印コネクタ 31"/>
          <p:cNvCxnSpPr/>
          <p:nvPr/>
        </p:nvCxnSpPr>
        <p:spPr>
          <a:xfrm rot="10800000">
            <a:off x="2357422" y="4357694"/>
            <a:ext cx="1928826" cy="428628"/>
          </a:xfrm>
          <a:prstGeom prst="straightConnector1">
            <a:avLst/>
          </a:prstGeom>
          <a:ln w="41275">
            <a:solidFill>
              <a:srgbClr val="FFFF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>
            <a:endCxn id="29" idx="2"/>
          </p:cNvCxnSpPr>
          <p:nvPr/>
        </p:nvCxnSpPr>
        <p:spPr>
          <a:xfrm rot="10800000">
            <a:off x="1920002" y="4286256"/>
            <a:ext cx="2580560" cy="1285884"/>
          </a:xfrm>
          <a:prstGeom prst="straightConnector1">
            <a:avLst/>
          </a:prstGeom>
          <a:ln w="41275">
            <a:solidFill>
              <a:srgbClr val="FFFF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スライド番号プレースホル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42</a:t>
            </a:fld>
            <a:endParaRPr lang="en-US" altLang="ja-JP" dirty="0"/>
          </a:p>
        </p:txBody>
      </p:sp>
      <p:sp>
        <p:nvSpPr>
          <p:cNvPr id="25" name="フッター プレースホルダ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サブタイトル 1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kumimoji="1" lang="en-US" altLang="ja-JP" dirty="0" smtClean="0"/>
              <a:t>Applications and Ongoing Projects</a:t>
            </a:r>
            <a:endParaRPr kumimoji="1" lang="ja-JP" alt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New Launchers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ja-JP" dirty="0" smtClean="0"/>
              <a:t>Java web start (JWS) version (</a:t>
            </a:r>
            <a:r>
              <a:rPr kumimoji="1" lang="en-US" altLang="ja-JP" dirty="0" err="1" smtClean="0"/>
              <a:t>obsolute</a:t>
            </a:r>
            <a:r>
              <a:rPr kumimoji="1" lang="en-US" altLang="ja-JP" dirty="0" smtClean="0"/>
              <a:t>)</a:t>
            </a:r>
          </a:p>
          <a:p>
            <a:pPr lvl="1"/>
            <a:r>
              <a:rPr lang="en-US" altLang="ja-JP" dirty="0" smtClean="0"/>
              <a:t>On-demand library download mechanism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Very slow when connected from outside Japan </a:t>
            </a:r>
            <a:endParaRPr kumimoji="1" lang="en-US" altLang="ja-JP" dirty="0" smtClean="0"/>
          </a:p>
          <a:p>
            <a:r>
              <a:rPr kumimoji="1" lang="en-US" altLang="ja-JP" dirty="0" err="1" smtClean="0"/>
              <a:t>UCLoader</a:t>
            </a:r>
            <a:r>
              <a:rPr kumimoji="1" lang="en-US" altLang="ja-JP" dirty="0" smtClean="0"/>
              <a:t> by </a:t>
            </a:r>
            <a:r>
              <a:rPr kumimoji="1" lang="en-US" altLang="ja-JP" dirty="0" err="1" smtClean="0"/>
              <a:t>Goran</a:t>
            </a:r>
            <a:r>
              <a:rPr kumimoji="1" lang="en-US" altLang="ja-JP" dirty="0" smtClean="0"/>
              <a:t> (published)</a:t>
            </a:r>
          </a:p>
          <a:p>
            <a:pPr lvl="1"/>
            <a:r>
              <a:rPr kumimoji="1" lang="en-US" altLang="ja-JP" dirty="0" smtClean="0"/>
              <a:t>Command line tool</a:t>
            </a:r>
          </a:p>
          <a:p>
            <a:pPr lvl="1"/>
            <a:r>
              <a:rPr lang="en-US" altLang="ja-JP" dirty="0" smtClean="0"/>
              <a:t>Almost compatible with JWS</a:t>
            </a:r>
          </a:p>
          <a:p>
            <a:pPr lvl="2"/>
            <a:r>
              <a:rPr lang="en-US" altLang="ja-JP" dirty="0" smtClean="0"/>
              <a:t>faster </a:t>
            </a:r>
          </a:p>
          <a:p>
            <a:pPr lvl="2"/>
            <a:r>
              <a:rPr lang="en-US" altLang="ja-JP" dirty="0" smtClean="0"/>
              <a:t>but download all at startup</a:t>
            </a:r>
            <a:endParaRPr kumimoji="1" lang="en-US" altLang="ja-JP" dirty="0" smtClean="0"/>
          </a:p>
          <a:p>
            <a:r>
              <a:rPr kumimoji="1" lang="en-US" altLang="ja-JP" dirty="0" err="1" smtClean="0"/>
              <a:t>UCLoader</a:t>
            </a:r>
            <a:r>
              <a:rPr kumimoji="1" lang="en-US" altLang="ja-JP" dirty="0" smtClean="0"/>
              <a:t> Launcher (published)</a:t>
            </a:r>
          </a:p>
          <a:p>
            <a:pPr lvl="1"/>
            <a:r>
              <a:rPr lang="en-US" altLang="ja-JP" dirty="0" smtClean="0"/>
              <a:t>Easy launcher of executable jar</a:t>
            </a:r>
          </a:p>
          <a:p>
            <a:pPr lvl="1"/>
            <a:r>
              <a:rPr lang="en-US" altLang="ja-JP" dirty="0" smtClean="0"/>
              <a:t>calls </a:t>
            </a:r>
            <a:r>
              <a:rPr lang="en-US" altLang="ja-JP" dirty="0" err="1" smtClean="0"/>
              <a:t>UCLoader</a:t>
            </a:r>
            <a:r>
              <a:rPr lang="en-US" altLang="ja-JP" dirty="0" smtClean="0"/>
              <a:t> within inside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44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BioNLP ‘09 Shared Task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000528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BioNLP ‘09 Shared Task on Event Extraction</a:t>
            </a:r>
          </a:p>
          <a:p>
            <a:pPr lvl="1"/>
            <a:r>
              <a:rPr kumimoji="1" lang="en-US" altLang="ja-JP" dirty="0" smtClean="0"/>
              <a:t>U-Compare officially supported the shared task</a:t>
            </a:r>
          </a:p>
          <a:p>
            <a:pPr lvl="2"/>
            <a:r>
              <a:rPr lang="en-US" altLang="ja-JP" dirty="0" smtClean="0"/>
              <a:t>as an organizer</a:t>
            </a:r>
            <a:endParaRPr kumimoji="1" lang="en-US" altLang="ja-JP" dirty="0" smtClean="0"/>
          </a:p>
          <a:p>
            <a:pPr lvl="2"/>
            <a:r>
              <a:rPr lang="en-US" altLang="ja-JP" dirty="0" smtClean="0"/>
              <a:t>By providing the toolkit</a:t>
            </a:r>
            <a:r>
              <a:rPr lang="ja-JP" altLang="en-US" dirty="0" smtClean="0"/>
              <a:t> </a:t>
            </a:r>
            <a:r>
              <a:rPr lang="en-US" altLang="ja-JP" dirty="0" smtClean="0"/>
              <a:t>and visualization tool</a:t>
            </a:r>
          </a:p>
          <a:p>
            <a:pPr lvl="1"/>
            <a:r>
              <a:rPr lang="en-US" altLang="ja-JP" dirty="0" smtClean="0"/>
              <a:t>Performed </a:t>
            </a:r>
            <a:r>
              <a:rPr lang="en-US" altLang="ja-JP" dirty="0" err="1" smtClean="0"/>
              <a:t>ensembling</a:t>
            </a:r>
            <a:r>
              <a:rPr lang="en-US" altLang="ja-JP" dirty="0" smtClean="0"/>
              <a:t> by majority voting</a:t>
            </a:r>
          </a:p>
          <a:p>
            <a:pPr lvl="2"/>
            <a:r>
              <a:rPr lang="en-US" altLang="ja-JP" dirty="0" smtClean="0"/>
              <a:t>F1 score 4 points better (world best!) than 20+ participants results (see table below)</a:t>
            </a:r>
          </a:p>
          <a:p>
            <a:pPr lvl="2"/>
            <a:r>
              <a:rPr lang="en-US" altLang="ja-JP" dirty="0" smtClean="0"/>
              <a:t>Visualization and interoperability were important for the error analysis</a:t>
            </a:r>
          </a:p>
          <a:p>
            <a:pPr lvl="2"/>
            <a:endParaRPr lang="en-US" altLang="ja-JP" dirty="0" smtClean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45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  <p:graphicFrame>
        <p:nvGraphicFramePr>
          <p:cNvPr id="9" name="表 8"/>
          <p:cNvGraphicFramePr>
            <a:graphicFrameLocks noGrp="1"/>
          </p:cNvGraphicFramePr>
          <p:nvPr/>
        </p:nvGraphicFramePr>
        <p:xfrm>
          <a:off x="1476396" y="5286388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306"/>
                <a:gridCol w="928694"/>
                <a:gridCol w="1428760"/>
                <a:gridCol w="161924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Ensemble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Equal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Averaged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Event</a:t>
                      </a:r>
                      <a:r>
                        <a:rPr kumimoji="1" lang="en-US" altLang="ja-JP" baseline="0" dirty="0" smtClean="0"/>
                        <a:t> Type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(Top Participant)</a:t>
                      </a:r>
                      <a:endParaRPr kumimoji="1" lang="ja-JP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(51.95)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Ensemble</a:t>
                      </a:r>
                      <a:r>
                        <a:rPr kumimoji="1" lang="en-US" altLang="ja-JP" baseline="0" dirty="0" smtClean="0"/>
                        <a:t> </a:t>
                      </a:r>
                      <a:r>
                        <a:rPr kumimoji="1" lang="en-US" altLang="ja-JP" dirty="0" smtClean="0"/>
                        <a:t>Top 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/>
                        <a:t>55.13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/>
                        <a:t>55.77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/>
                        <a:t>55.96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Bio-Event Server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 smtClean="0"/>
              <a:t>Collect the BioNLP shared task tools</a:t>
            </a:r>
          </a:p>
          <a:p>
            <a:pPr lvl="1"/>
            <a:r>
              <a:rPr lang="en-US" altLang="ja-JP" dirty="0" smtClean="0"/>
              <a:t>as U-Compare components (mainly as web services)</a:t>
            </a:r>
          </a:p>
          <a:p>
            <a:pPr lvl="1"/>
            <a:r>
              <a:rPr lang="en-US" altLang="ja-JP" dirty="0" smtClean="0"/>
              <a:t>by providing a wrapper package</a:t>
            </a:r>
          </a:p>
          <a:p>
            <a:r>
              <a:rPr kumimoji="1" lang="en-US" altLang="ja-JP" dirty="0" smtClean="0"/>
              <a:t>Nine state-of-the-art systems participating</a:t>
            </a:r>
          </a:p>
          <a:p>
            <a:pPr lvl="1"/>
            <a:r>
              <a:rPr lang="en-US" altLang="ja-JP" dirty="0" smtClean="0"/>
              <a:t>currently under experiments</a:t>
            </a:r>
          </a:p>
          <a:p>
            <a:pPr lvl="1"/>
            <a:r>
              <a:rPr lang="en-US" altLang="ja-JP" dirty="0" smtClean="0"/>
              <a:t>public services upcoming</a:t>
            </a:r>
          </a:p>
          <a:p>
            <a:r>
              <a:rPr kumimoji="1" lang="en-US" altLang="ja-JP" dirty="0" smtClean="0"/>
              <a:t>Possible to run event extraction tools with</a:t>
            </a:r>
          </a:p>
          <a:p>
            <a:pPr lvl="1"/>
            <a:r>
              <a:rPr lang="en-US" altLang="ja-JP" dirty="0" smtClean="0"/>
              <a:t>protein taggers for any text</a:t>
            </a:r>
          </a:p>
          <a:p>
            <a:pPr lvl="1"/>
            <a:r>
              <a:rPr lang="en-US" altLang="ja-JP" dirty="0" smtClean="0"/>
              <a:t>p</a:t>
            </a:r>
            <a:r>
              <a:rPr kumimoji="1" lang="en-US" altLang="ja-JP" dirty="0" smtClean="0"/>
              <a:t>rotein annotated corpus</a:t>
            </a:r>
          </a:p>
          <a:p>
            <a:pPr lvl="1"/>
            <a:r>
              <a:rPr lang="en-US" altLang="ja-JP" dirty="0" smtClean="0"/>
              <a:t>gold standard corpus with evaluation</a:t>
            </a:r>
            <a:endParaRPr kumimoji="1" lang="en-US" altLang="ja-JP" dirty="0" smtClean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46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コンテンツ プレースホルダ 7"/>
          <p:cNvSpPr>
            <a:spLocks noGrp="1"/>
          </p:cNvSpPr>
          <p:nvPr>
            <p:ph idx="1"/>
          </p:nvPr>
        </p:nvSpPr>
        <p:spPr>
          <a:xfrm>
            <a:off x="4214810" y="3857628"/>
            <a:ext cx="4500594" cy="1428760"/>
          </a:xfrm>
          <a:prstGeom prst="roundRect">
            <a:avLst/>
          </a:prstGeom>
          <a:solidFill>
            <a:srgbClr val="FFFF99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kumimoji="1" lang="en-US" altLang="ja-JP" sz="2400" b="1" dirty="0" smtClean="0">
                <a:solidFill>
                  <a:schemeClr val="bg1"/>
                </a:solidFill>
              </a:rPr>
              <a:t>Tomcat + AXIS + UIMA SOAP</a:t>
            </a:r>
            <a:endParaRPr lang="en-US" altLang="ja-JP" sz="2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kumimoji="1" lang="en-US" altLang="ja-JP" sz="2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kumimoji="1" lang="en-US" altLang="ja-JP" dirty="0" smtClean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 Architecture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9" name="コンテンツ プレースホルダ 7"/>
          <p:cNvSpPr txBox="1">
            <a:spLocks/>
          </p:cNvSpPr>
          <p:nvPr/>
        </p:nvSpPr>
        <p:spPr bwMode="auto">
          <a:xfrm>
            <a:off x="4572000" y="4357694"/>
            <a:ext cx="4000528" cy="1643074"/>
          </a:xfrm>
          <a:prstGeom prst="roundRect">
            <a:avLst/>
          </a:prstGeom>
          <a:solidFill>
            <a:srgbClr val="FFFFCC"/>
          </a:solidFill>
          <a:ln w="25400" cap="flat" cmpd="sng" algn="ctr">
            <a:noFill/>
            <a:prstDash val="solid"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en-US" altLang="ja-JP" sz="2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lang="en-US" altLang="ja-JP" sz="2400" b="1" kern="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r>
              <a:rPr kumimoji="1" lang="en-US" altLang="ja-JP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U-Compare UIMA Wrapper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lang="en-US" altLang="ja-JP" sz="3200" b="1" kern="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en-US" altLang="ja-JP" sz="32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ja-JP" altLang="en-US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5572132" y="4857760"/>
            <a:ext cx="2857520" cy="1062046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Event </a:t>
            </a:r>
            <a:r>
              <a:rPr kumimoji="1" lang="en-US" altLang="ja-JP" b="1" dirty="0" err="1" smtClean="0">
                <a:solidFill>
                  <a:schemeClr val="bg1"/>
                </a:solidFill>
              </a:rPr>
              <a:t>Extracter</a:t>
            </a:r>
            <a:endParaRPr kumimoji="1" lang="en-US" altLang="ja-JP" b="1" dirty="0" smtClean="0">
              <a:solidFill>
                <a:schemeClr val="bg1"/>
              </a:solidFill>
            </a:endParaRPr>
          </a:p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(your tool)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447541" y="4857760"/>
            <a:ext cx="11961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FF0000"/>
                </a:solidFill>
              </a:rPr>
              <a:t>Input: txt</a:t>
            </a:r>
            <a:r>
              <a:rPr kumimoji="1" lang="en-US" altLang="ja-JP" sz="1400" b="1" dirty="0" smtClean="0">
                <a:solidFill>
                  <a:srgbClr val="FF0000"/>
                </a:solidFill>
              </a:rPr>
              <a:t> a1</a:t>
            </a:r>
            <a:endParaRPr kumimoji="1" lang="ja-JP" altLang="en-US" sz="1400" b="1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429256" y="5572140"/>
            <a:ext cx="10775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70C0"/>
                </a:solidFill>
              </a:rPr>
              <a:t>Output: a2</a:t>
            </a:r>
            <a:endParaRPr kumimoji="1" lang="ja-JP" altLang="en-US" sz="1400" b="1" dirty="0">
              <a:solidFill>
                <a:srgbClr val="0070C0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500694" y="3357562"/>
            <a:ext cx="2009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Web Service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4" name="コンテンツ プレースホルダ 7"/>
          <p:cNvSpPr txBox="1">
            <a:spLocks/>
          </p:cNvSpPr>
          <p:nvPr/>
        </p:nvSpPr>
        <p:spPr bwMode="auto">
          <a:xfrm>
            <a:off x="2143108" y="3500438"/>
            <a:ext cx="1785950" cy="30003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noFill/>
            <a:prstDash val="solid"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normAutofit lnSpcReduction="10000"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en-US" altLang="ja-JP" sz="20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lang="en-US" altLang="ja-JP" sz="2000" b="1" kern="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r>
              <a:rPr kumimoji="1" lang="en-US" altLang="ja-JP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U-Compare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r>
              <a:rPr kumimoji="1" lang="en-US" altLang="ja-JP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Platform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lang="en-US" altLang="ja-JP" sz="2000" b="1" kern="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r>
              <a:rPr lang="en-US" altLang="ja-JP" sz="2000" b="1" kern="0" dirty="0" smtClean="0">
                <a:solidFill>
                  <a:schemeClr val="bg1"/>
                </a:solidFill>
                <a:latin typeface="Calibri" pitchFamily="34" charset="0"/>
              </a:rPr>
              <a:t>(Conversion,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r>
              <a:rPr lang="en-US" altLang="ja-JP" sz="2000" b="1" kern="0" dirty="0" smtClean="0">
                <a:solidFill>
                  <a:schemeClr val="bg1"/>
                </a:solidFill>
                <a:latin typeface="Calibri" pitchFamily="34" charset="0"/>
              </a:rPr>
              <a:t>Statistics,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r>
              <a:rPr lang="en-US" altLang="ja-JP" sz="2000" b="1" kern="0" dirty="0" smtClean="0">
                <a:solidFill>
                  <a:schemeClr val="bg1"/>
                </a:solidFill>
                <a:latin typeface="Calibri" pitchFamily="34" charset="0"/>
              </a:rPr>
              <a:t>Visualization)</a:t>
            </a:r>
            <a:endParaRPr kumimoji="1" lang="en-US" altLang="ja-JP" sz="4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en-US" altLang="ja-JP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lang="en-US" altLang="ja-JP" kern="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en-US" altLang="ja-JP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ja-JP" altLang="en-US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5" name="コンテンツ プレースホルダ 7"/>
          <p:cNvSpPr txBox="1">
            <a:spLocks/>
          </p:cNvSpPr>
          <p:nvPr/>
        </p:nvSpPr>
        <p:spPr bwMode="auto">
          <a:xfrm>
            <a:off x="2214546" y="5715016"/>
            <a:ext cx="1571636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25000" lnSpcReduction="20000"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en-US" altLang="ja-JP" sz="2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lang="en-US" altLang="ja-JP" sz="2400" b="1" kern="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en-US" altLang="ja-JP" sz="2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en-US" altLang="ja-JP" sz="2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r>
              <a:rPr kumimoji="1" lang="en-US" altLang="ja-JP" sz="7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UIMA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r>
              <a:rPr kumimoji="1" lang="en-US" altLang="ja-JP" sz="7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Workflow</a:t>
            </a:r>
            <a:endParaRPr kumimoji="1" lang="en-US" altLang="ja-JP" sz="74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en-US" altLang="ja-JP" sz="32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en-US" altLang="ja-JP" sz="32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ja-JP" altLang="en-US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6" name="コンテンツ プレースホルダ 7"/>
          <p:cNvSpPr txBox="1">
            <a:spLocks/>
          </p:cNvSpPr>
          <p:nvPr/>
        </p:nvSpPr>
        <p:spPr bwMode="auto">
          <a:xfrm>
            <a:off x="285720" y="3500438"/>
            <a:ext cx="1643074" cy="185738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noFill/>
            <a:prstDash val="solid"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r>
              <a:rPr lang="en-US" altLang="ja-JP" b="1" kern="0" dirty="0" smtClean="0">
                <a:solidFill>
                  <a:schemeClr val="bg1"/>
                </a:solidFill>
                <a:latin typeface="Calibri" pitchFamily="34" charset="0"/>
              </a:rPr>
              <a:t>t</a:t>
            </a:r>
            <a:r>
              <a:rPr kumimoji="1" lang="en-US" altLang="ja-JP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xt</a:t>
            </a:r>
            <a:r>
              <a:rPr kumimoji="1" lang="en-US" altLang="ja-JP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/a1</a:t>
            </a:r>
            <a:r>
              <a:rPr lang="en-US" altLang="ja-JP" b="1" kern="0" dirty="0" smtClean="0">
                <a:solidFill>
                  <a:schemeClr val="bg1"/>
                </a:solidFill>
                <a:latin typeface="Calibri" pitchFamily="34" charset="0"/>
              </a:rPr>
              <a:t> format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r>
              <a:rPr lang="en-US" altLang="ja-JP" b="1" kern="0" dirty="0" smtClean="0">
                <a:solidFill>
                  <a:schemeClr val="bg1"/>
                </a:solidFill>
                <a:latin typeface="Calibri" pitchFamily="34" charset="0"/>
              </a:rPr>
              <a:t>p</a:t>
            </a:r>
            <a:r>
              <a:rPr kumimoji="1" lang="en-US" altLang="ja-JP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rotein</a:t>
            </a:r>
            <a:r>
              <a:rPr kumimoji="1" lang="en-US" altLang="ja-JP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tagger + any text </a:t>
            </a:r>
            <a:endParaRPr lang="en-US" altLang="ja-JP" b="1" kern="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r>
              <a:rPr lang="en-US" altLang="ja-JP" b="1" kern="0" dirty="0" smtClean="0">
                <a:solidFill>
                  <a:schemeClr val="bg1"/>
                </a:solidFill>
                <a:latin typeface="Calibri" pitchFamily="34" charset="0"/>
              </a:rPr>
              <a:t>annotated corpus</a:t>
            </a:r>
          </a:p>
        </p:txBody>
      </p:sp>
      <p:sp>
        <p:nvSpPr>
          <p:cNvPr id="27" name="コンテンツ プレースホルダ 7"/>
          <p:cNvSpPr txBox="1">
            <a:spLocks/>
          </p:cNvSpPr>
          <p:nvPr/>
        </p:nvSpPr>
        <p:spPr bwMode="auto">
          <a:xfrm>
            <a:off x="285720" y="5429264"/>
            <a:ext cx="1643074" cy="10001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noFill/>
            <a:prstDash val="solid"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  <a:normAutofit fontScale="25000" lnSpcReduction="20000"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en-US" altLang="ja-JP" sz="2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lang="en-US" altLang="ja-JP" sz="2400" b="1" kern="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en-US" altLang="ja-JP" sz="2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en-US" altLang="ja-JP" sz="2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r>
              <a:rPr lang="en-US" altLang="ja-JP" sz="7400" b="1" kern="0" dirty="0" smtClean="0">
                <a:solidFill>
                  <a:schemeClr val="bg1"/>
                </a:solidFill>
                <a:latin typeface="Calibri" pitchFamily="34" charset="0"/>
              </a:rPr>
              <a:t>a</a:t>
            </a:r>
            <a:r>
              <a:rPr lang="en-US" altLang="ja-JP" sz="7400" b="1" kern="0" noProof="0" dirty="0" smtClean="0">
                <a:solidFill>
                  <a:schemeClr val="bg1"/>
                </a:solidFill>
                <a:latin typeface="Calibri" pitchFamily="34" charset="0"/>
              </a:rPr>
              <a:t>2 format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r>
              <a:rPr lang="en-US" altLang="ja-JP" sz="7400" b="1" kern="0" dirty="0" smtClean="0">
                <a:solidFill>
                  <a:schemeClr val="bg1"/>
                </a:solidFill>
                <a:latin typeface="Calibri" pitchFamily="34" charset="0"/>
              </a:rPr>
              <a:t>s</a:t>
            </a:r>
            <a:r>
              <a:rPr kumimoji="1" lang="en-US" altLang="ja-JP" sz="7400" b="1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tand-off annotation, etc.</a:t>
            </a:r>
            <a:endParaRPr kumimoji="1" lang="en-US" altLang="ja-JP" sz="74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en-US" altLang="ja-JP" sz="32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en-US" altLang="ja-JP" sz="32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None/>
              <a:tabLst/>
              <a:defRPr/>
            </a:pPr>
            <a:endParaRPr kumimoji="1" lang="ja-JP" altLang="en-US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cxnSp>
        <p:nvCxnSpPr>
          <p:cNvPr id="30" name="カギ線コネクタ 29"/>
          <p:cNvCxnSpPr/>
          <p:nvPr/>
        </p:nvCxnSpPr>
        <p:spPr>
          <a:xfrm>
            <a:off x="1714480" y="4643446"/>
            <a:ext cx="3857652" cy="785818"/>
          </a:xfrm>
          <a:prstGeom prst="bentConnector3">
            <a:avLst>
              <a:gd name="adj1" fmla="val 50000"/>
            </a:avLst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カギ線コネクタ 47"/>
          <p:cNvCxnSpPr/>
          <p:nvPr/>
        </p:nvCxnSpPr>
        <p:spPr>
          <a:xfrm rot="10800000">
            <a:off x="1643043" y="5500702"/>
            <a:ext cx="3857655" cy="71438"/>
          </a:xfrm>
          <a:prstGeom prst="bentConnector3">
            <a:avLst>
              <a:gd name="adj1" fmla="val 50000"/>
            </a:avLst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コンテンツ プレースホルダ 2"/>
          <p:cNvSpPr txBox="1">
            <a:spLocks/>
          </p:cNvSpPr>
          <p:nvPr/>
        </p:nvSpPr>
        <p:spPr bwMode="auto">
          <a:xfrm>
            <a:off x="457200" y="1357298"/>
            <a:ext cx="8229600" cy="2114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Char char="￭"/>
              <a:tabLst/>
              <a:defRPr/>
            </a:pPr>
            <a:r>
              <a:rPr kumimoji="1" lang="en-US" altLang="ja-JP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Simple interface (TXT+a1 -&gt; a2) is the only requirement</a:t>
            </a:r>
          </a:p>
          <a:p>
            <a:pPr marL="800100" lvl="1" indent="-342900">
              <a:spcBef>
                <a:spcPct val="25000"/>
              </a:spcBef>
              <a:buClr>
                <a:srgbClr val="FF0000"/>
              </a:buClr>
              <a:buFont typeface="ＭＳ Ｐゴシック" charset="-128"/>
              <a:buChar char="￭"/>
              <a:defRPr/>
            </a:pPr>
            <a:r>
              <a:rPr lang="en-US" altLang="ja-JP" sz="3200" kern="0" dirty="0" smtClean="0">
                <a:latin typeface="Calibri" pitchFamily="34" charset="0"/>
                <a:ea typeface="+mn-ea"/>
              </a:rPr>
              <a:t>a1, a2 are the shared task format </a:t>
            </a:r>
            <a:endParaRPr kumimoji="1" lang="en-US" altLang="ja-JP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SzTx/>
              <a:buFont typeface="ＭＳ Ｐゴシック" charset="-128"/>
              <a:buChar char="￭"/>
              <a:tabLst/>
              <a:defRPr/>
            </a:pPr>
            <a:r>
              <a:rPr lang="en-US" altLang="ja-JP" sz="3200" kern="0" dirty="0" smtClean="0">
                <a:latin typeface="Calibri" pitchFamily="34" charset="0"/>
                <a:ea typeface="+mn-ea"/>
              </a:rPr>
              <a:t>U-Compare provides </a:t>
            </a:r>
            <a:r>
              <a:rPr lang="en-US" altLang="ja-JP" sz="3200" kern="0" smtClean="0">
                <a:latin typeface="Calibri" pitchFamily="34" charset="0"/>
                <a:ea typeface="+mn-ea"/>
              </a:rPr>
              <a:t>everything  </a:t>
            </a:r>
            <a:r>
              <a:rPr lang="en-US" altLang="ja-JP" sz="3200" kern="0" dirty="0" smtClean="0">
                <a:latin typeface="Calibri" pitchFamily="34" charset="0"/>
                <a:ea typeface="+mn-ea"/>
              </a:rPr>
              <a:t>rest</a:t>
            </a:r>
            <a:endParaRPr kumimoji="1" lang="en-US" altLang="ja-JP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429256" y="6000768"/>
            <a:ext cx="2169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solidFill>
                  <a:schemeClr val="bg1"/>
                </a:solidFill>
              </a:rPr>
              <a:t>Local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 Service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cxnSp>
        <p:nvCxnSpPr>
          <p:cNvPr id="32" name="カギ線コネクタ 31"/>
          <p:cNvCxnSpPr/>
          <p:nvPr/>
        </p:nvCxnSpPr>
        <p:spPr>
          <a:xfrm rot="10800000" flipV="1">
            <a:off x="1643042" y="5000636"/>
            <a:ext cx="3786214" cy="500066"/>
          </a:xfrm>
          <a:prstGeom prst="bentConnector3">
            <a:avLst>
              <a:gd name="adj1" fmla="val 50000"/>
            </a:avLst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4929190" y="4852753"/>
            <a:ext cx="400110" cy="107657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ja-JP" sz="1400" b="1" dirty="0" smtClean="0">
                <a:solidFill>
                  <a:schemeClr val="accent3"/>
                </a:solidFill>
              </a:rPr>
              <a:t>Conversion</a:t>
            </a:r>
            <a:endParaRPr kumimoji="1" lang="ja-JP" altLang="en-US" sz="1400" b="1" dirty="0">
              <a:solidFill>
                <a:schemeClr val="accent3"/>
              </a:solidFill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100452" y="4066935"/>
            <a:ext cx="400110" cy="107657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ja-JP" sz="1400" b="1" dirty="0" smtClean="0">
                <a:solidFill>
                  <a:schemeClr val="accent3"/>
                </a:solidFill>
              </a:rPr>
              <a:t>Conversion</a:t>
            </a:r>
            <a:endParaRPr kumimoji="1" lang="ja-JP" altLang="en-US" sz="1400" b="1" dirty="0">
              <a:solidFill>
                <a:schemeClr val="accent3"/>
              </a:solidFill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071670" y="4500570"/>
            <a:ext cx="400110" cy="107657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ja-JP" sz="1400" b="1" dirty="0" smtClean="0">
                <a:solidFill>
                  <a:schemeClr val="accent3"/>
                </a:solidFill>
              </a:rPr>
              <a:t>Conversion</a:t>
            </a:r>
            <a:endParaRPr kumimoji="1" lang="ja-JP" altLang="en-US" sz="1400" b="1" dirty="0">
              <a:solidFill>
                <a:schemeClr val="accent3"/>
              </a:solidFill>
            </a:endParaRPr>
          </a:p>
        </p:txBody>
      </p:sp>
      <p:cxnSp>
        <p:nvCxnSpPr>
          <p:cNvPr id="40" name="カギ線コネクタ 39"/>
          <p:cNvCxnSpPr/>
          <p:nvPr/>
        </p:nvCxnSpPr>
        <p:spPr>
          <a:xfrm>
            <a:off x="1714480" y="4643446"/>
            <a:ext cx="3786214" cy="500066"/>
          </a:xfrm>
          <a:prstGeom prst="bentConnector3">
            <a:avLst>
              <a:gd name="adj1" fmla="val 50000"/>
            </a:avLst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47</a:t>
            </a:fld>
            <a:endParaRPr lang="en-US" altLang="ja-JP" dirty="0"/>
          </a:p>
        </p:txBody>
      </p:sp>
      <p:sp>
        <p:nvSpPr>
          <p:cNvPr id="31" name="フッター プレースホルダ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Cheta</a:t>
            </a:r>
            <a:r>
              <a:rPr kumimoji="1" lang="en-US" altLang="ja-JP" dirty="0" smtClean="0"/>
              <a:t> Project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OSCAR3</a:t>
            </a:r>
          </a:p>
          <a:p>
            <a:pPr lvl="1"/>
            <a:r>
              <a:rPr kumimoji="1" lang="en-US" altLang="ja-JP" dirty="0" smtClean="0"/>
              <a:t>Chemical NLP tools developed in U-Cambridge</a:t>
            </a:r>
          </a:p>
          <a:p>
            <a:r>
              <a:rPr lang="en-US" altLang="ja-JP" dirty="0" err="1" smtClean="0"/>
              <a:t>Cheta</a:t>
            </a:r>
            <a:r>
              <a:rPr lang="en-US" altLang="ja-JP" dirty="0" smtClean="0"/>
              <a:t> funded by JISC</a:t>
            </a:r>
            <a:endParaRPr kumimoji="1" lang="en-US" altLang="ja-JP" dirty="0" smtClean="0"/>
          </a:p>
          <a:p>
            <a:pPr lvl="1"/>
            <a:r>
              <a:rPr kumimoji="1" lang="en-US" altLang="ja-JP" dirty="0" err="1" smtClean="0"/>
              <a:t>Refactor</a:t>
            </a:r>
            <a:r>
              <a:rPr kumimoji="1" lang="en-US" altLang="ja-JP" dirty="0" smtClean="0"/>
              <a:t>, decompose and wrap into U-Compare components</a:t>
            </a:r>
          </a:p>
          <a:p>
            <a:pPr lvl="1"/>
            <a:r>
              <a:rPr kumimoji="1" lang="en-US" altLang="ja-JP" dirty="0" err="1" smtClean="0"/>
              <a:t>Nactem</a:t>
            </a:r>
            <a:r>
              <a:rPr kumimoji="1" lang="en-US" altLang="ja-JP" dirty="0" smtClean="0"/>
              <a:t> and U-Cambridge</a:t>
            </a:r>
          </a:p>
          <a:p>
            <a:pPr lvl="1"/>
            <a:r>
              <a:rPr lang="en-US" altLang="ja-JP" dirty="0" smtClean="0"/>
              <a:t>UK OMII partially performed refactoring</a:t>
            </a:r>
          </a:p>
          <a:p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48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Taverna</a:t>
            </a:r>
            <a:r>
              <a:rPr kumimoji="1" lang="en-US" altLang="ja-JP" dirty="0" smtClean="0"/>
              <a:t> Integration (1)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err="1" smtClean="0"/>
              <a:t>Taverna</a:t>
            </a:r>
            <a:r>
              <a:rPr kumimoji="1" lang="en-US" altLang="ja-JP" dirty="0" smtClean="0"/>
              <a:t> is a workflow construction platform</a:t>
            </a:r>
          </a:p>
          <a:p>
            <a:pPr lvl="1"/>
            <a:r>
              <a:rPr lang="en-US" altLang="ja-JP" dirty="0" smtClean="0"/>
              <a:t>Generic but mainly used for bioinformatics</a:t>
            </a:r>
          </a:p>
          <a:p>
            <a:pPr lvl="2"/>
            <a:r>
              <a:rPr lang="en-US" altLang="ja-JP" dirty="0" smtClean="0"/>
              <a:t>Useful if text mining services available</a:t>
            </a:r>
          </a:p>
          <a:p>
            <a:pPr lvl="1"/>
            <a:r>
              <a:rPr lang="en-US" altLang="ja-JP" dirty="0" smtClean="0"/>
              <a:t>C</a:t>
            </a:r>
            <a:r>
              <a:rPr kumimoji="1" lang="en-US" altLang="ja-JP" dirty="0" smtClean="0"/>
              <a:t>onnect services into workflows </a:t>
            </a:r>
            <a:endParaRPr lang="en-US" altLang="ja-JP" dirty="0" smtClean="0"/>
          </a:p>
          <a:p>
            <a:pPr lvl="2"/>
            <a:r>
              <a:rPr kumimoji="1" lang="en-US" altLang="ja-JP" dirty="0" smtClean="0"/>
              <a:t>huge number of web services available (1000+?)</a:t>
            </a:r>
          </a:p>
          <a:p>
            <a:pPr lvl="1"/>
            <a:r>
              <a:rPr lang="en-US" altLang="ja-JP" dirty="0" smtClean="0"/>
              <a:t>Complex workflow but simple data structure</a:t>
            </a:r>
            <a:endParaRPr kumimoji="1" lang="en-US" altLang="ja-JP" dirty="0" smtClean="0"/>
          </a:p>
          <a:p>
            <a:pPr lvl="2"/>
            <a:r>
              <a:rPr lang="en-US" altLang="ja-JP" dirty="0" smtClean="0"/>
              <a:t>Flat data structure assumed</a:t>
            </a:r>
            <a:endParaRPr kumimoji="1" lang="en-US" altLang="ja-JP" dirty="0" smtClean="0"/>
          </a:p>
          <a:p>
            <a:pPr lvl="3"/>
            <a:r>
              <a:rPr kumimoji="1" lang="en-US" altLang="ja-JP" dirty="0" smtClean="0"/>
              <a:t>No type definition for data</a:t>
            </a:r>
          </a:p>
          <a:p>
            <a:pPr lvl="3"/>
            <a:r>
              <a:rPr kumimoji="1" lang="en-US" altLang="ja-JP" dirty="0" smtClean="0"/>
              <a:t>write format conversion </a:t>
            </a:r>
            <a:r>
              <a:rPr kumimoji="1" lang="en-US" altLang="ja-JP" dirty="0" err="1" smtClean="0"/>
              <a:t>everytime</a:t>
            </a:r>
            <a:endParaRPr kumimoji="1" lang="en-US" altLang="ja-JP" dirty="0" smtClean="0"/>
          </a:p>
          <a:p>
            <a:pPr lvl="2"/>
            <a:r>
              <a:rPr lang="en-US" altLang="ja-JP" dirty="0" smtClean="0"/>
              <a:t>Not fitting to text mining / NLP</a:t>
            </a:r>
            <a:endParaRPr kumimoji="1" lang="en-US" altLang="ja-JP" dirty="0" smtClean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49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Taverna</a:t>
            </a:r>
            <a:r>
              <a:rPr kumimoji="1" lang="en-US" altLang="ja-JP" dirty="0" smtClean="0"/>
              <a:t> Integration (2)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altLang="ja-JP" dirty="0" smtClean="0"/>
              <a:t>U-Compare </a:t>
            </a:r>
            <a:r>
              <a:rPr lang="en-US" altLang="ja-JP" dirty="0" smtClean="0"/>
              <a:t>linked with </a:t>
            </a:r>
            <a:r>
              <a:rPr lang="en-US" altLang="ja-JP" dirty="0" err="1" smtClean="0"/>
              <a:t>Taverna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(upcoming)</a:t>
            </a:r>
          </a:p>
          <a:p>
            <a:pPr lvl="1"/>
            <a:r>
              <a:rPr kumimoji="1" lang="en-US" altLang="ja-JP" dirty="0" smtClean="0"/>
              <a:t>GUI mode as a </a:t>
            </a:r>
            <a:r>
              <a:rPr kumimoji="1" lang="en-US" altLang="ja-JP" dirty="0" err="1" smtClean="0"/>
              <a:t>Taverna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plugin</a:t>
            </a:r>
            <a:r>
              <a:rPr kumimoji="1" lang="en-US" altLang="ja-JP" dirty="0" smtClean="0"/>
              <a:t> and command line mode</a:t>
            </a:r>
          </a:p>
          <a:p>
            <a:pPr lvl="1"/>
            <a:r>
              <a:rPr kumimoji="1" lang="en-US" altLang="ja-JP" dirty="0" smtClean="0"/>
              <a:t>the first text mining system in </a:t>
            </a:r>
            <a:r>
              <a:rPr kumimoji="1" lang="en-US" altLang="ja-JP" dirty="0" err="1" smtClean="0"/>
              <a:t>Taverna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working with </a:t>
            </a:r>
            <a:r>
              <a:rPr lang="en-US" altLang="ja-JP" dirty="0" err="1" smtClean="0"/>
              <a:t>Taverna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myGrid</a:t>
            </a:r>
            <a:r>
              <a:rPr lang="en-US" altLang="ja-JP" dirty="0" smtClean="0"/>
              <a:t> team @ U-Manchester </a:t>
            </a:r>
          </a:p>
          <a:p>
            <a:r>
              <a:rPr lang="en-US" altLang="ja-JP" dirty="0" smtClean="0"/>
              <a:t>Seamless integration for easy use</a:t>
            </a:r>
          </a:p>
          <a:p>
            <a:pPr lvl="1"/>
            <a:r>
              <a:rPr lang="en-US" altLang="ja-JP" dirty="0" smtClean="0"/>
              <a:t>Specify workflow, make post-process script</a:t>
            </a:r>
          </a:p>
          <a:p>
            <a:pPr lvl="1"/>
            <a:r>
              <a:rPr lang="en-US" altLang="ja-JP" dirty="0" smtClean="0"/>
              <a:t>But technically separate </a:t>
            </a:r>
            <a:r>
              <a:rPr lang="en-US" altLang="ja-JP" dirty="0" err="1" smtClean="0"/>
              <a:t>Taverna</a:t>
            </a:r>
            <a:r>
              <a:rPr lang="en-US" altLang="ja-JP" dirty="0" smtClean="0"/>
              <a:t> and U-Compare</a:t>
            </a:r>
          </a:p>
          <a:p>
            <a:endParaRPr kumimoji="1" lang="en-US" altLang="ja-JP" dirty="0" smtClean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50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New Workflow GUI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Refactoring the code and enhance the GUI</a:t>
            </a:r>
          </a:p>
          <a:p>
            <a:pPr lvl="1"/>
            <a:r>
              <a:rPr lang="en-US" altLang="ja-JP" dirty="0" smtClean="0"/>
              <a:t>By Luke and Pontus</a:t>
            </a:r>
          </a:p>
          <a:p>
            <a:pPr lvl="1"/>
            <a:r>
              <a:rPr kumimoji="1" lang="en-US" altLang="ja-JP" dirty="0" smtClean="0"/>
              <a:t>Tabbed workflow pane</a:t>
            </a:r>
          </a:p>
          <a:p>
            <a:pPr lvl="1"/>
            <a:r>
              <a:rPr lang="en-US" altLang="ja-JP" dirty="0" smtClean="0"/>
              <a:t>Better component view</a:t>
            </a:r>
          </a:p>
          <a:p>
            <a:pPr lvl="1"/>
            <a:r>
              <a:rPr lang="en-US" altLang="ja-JP" dirty="0" smtClean="0"/>
              <a:t>etc.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51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Migration to UIMA AS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Two workflow architecture in UIMA</a:t>
            </a:r>
          </a:p>
          <a:p>
            <a:pPr lvl="1"/>
            <a:r>
              <a:rPr lang="en-US" altLang="ja-JP" dirty="0" smtClean="0"/>
              <a:t>CPE, collection processing engine</a:t>
            </a:r>
          </a:p>
          <a:p>
            <a:pPr lvl="2"/>
            <a:r>
              <a:rPr kumimoji="1" lang="en-US" altLang="ja-JP" dirty="0" smtClean="0"/>
              <a:t>Still supported but an old one</a:t>
            </a:r>
          </a:p>
          <a:p>
            <a:pPr lvl="1"/>
            <a:r>
              <a:rPr lang="en-US" altLang="ja-JP" dirty="0" smtClean="0"/>
              <a:t>UIMA-AS, Asynchronous UIMA</a:t>
            </a:r>
          </a:p>
          <a:p>
            <a:pPr lvl="2"/>
            <a:r>
              <a:rPr kumimoji="1" lang="en-US" altLang="ja-JP" dirty="0" smtClean="0"/>
              <a:t>New, will be included in the UIMA main library</a:t>
            </a:r>
          </a:p>
          <a:p>
            <a:pPr lvl="2"/>
            <a:r>
              <a:rPr lang="en-US" altLang="ja-JP" dirty="0" smtClean="0"/>
              <a:t>Seem like stable now</a:t>
            </a:r>
            <a:endParaRPr kumimoji="1" lang="en-US" altLang="ja-JP" dirty="0" smtClean="0"/>
          </a:p>
          <a:p>
            <a:pPr lvl="2"/>
            <a:r>
              <a:rPr kumimoji="1" lang="en-US" altLang="ja-JP" dirty="0" smtClean="0"/>
              <a:t>Asynchronous component processing supported with JMS</a:t>
            </a:r>
          </a:p>
          <a:p>
            <a:pPr lvl="2"/>
            <a:r>
              <a:rPr lang="en-US" altLang="ja-JP" dirty="0" smtClean="0"/>
              <a:t>Not effective for NLP </a:t>
            </a:r>
            <a:r>
              <a:rPr lang="en-US" altLang="ja-JP" dirty="0" err="1" smtClean="0"/>
              <a:t>scaleout</a:t>
            </a:r>
            <a:r>
              <a:rPr lang="en-US" altLang="ja-JP" dirty="0" smtClean="0"/>
              <a:t> (discuss later)</a:t>
            </a:r>
          </a:p>
          <a:p>
            <a:pPr lvl="2"/>
            <a:r>
              <a:rPr kumimoji="1" lang="en-US" altLang="ja-JP" dirty="0" smtClean="0"/>
              <a:t>But better in its technical design 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52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4000" dirty="0" smtClean="0"/>
              <a:t>Remote App Deployment</a:t>
            </a:r>
            <a:endParaRPr kumimoji="1" lang="ja-JP" altLang="en-US" sz="40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Deploy U-Compare application in remote server</a:t>
            </a:r>
          </a:p>
          <a:p>
            <a:pPr lvl="1"/>
            <a:r>
              <a:rPr lang="en-US" altLang="ja-JP" dirty="0" smtClean="0"/>
              <a:t>Originally designed for such usages</a:t>
            </a:r>
          </a:p>
          <a:p>
            <a:pPr lvl="1"/>
            <a:r>
              <a:rPr kumimoji="1" lang="en-US" altLang="ja-JP" dirty="0" smtClean="0"/>
              <a:t>RMI interface implemented as a part of </a:t>
            </a:r>
            <a:r>
              <a:rPr kumimoji="1" lang="en-US" altLang="ja-JP" dirty="0" err="1" smtClean="0"/>
              <a:t>Taverna</a:t>
            </a:r>
            <a:r>
              <a:rPr kumimoji="1" lang="en-US" altLang="ja-JP" dirty="0" smtClean="0"/>
              <a:t> integration</a:t>
            </a:r>
          </a:p>
          <a:p>
            <a:pPr lvl="1"/>
            <a:r>
              <a:rPr lang="en-US" altLang="ja-JP" dirty="0" smtClean="0"/>
              <a:t>Just to specify the server name (assuming there is a user account)</a:t>
            </a:r>
          </a:p>
          <a:p>
            <a:pPr lvl="1"/>
            <a:r>
              <a:rPr kumimoji="1" lang="en-US" altLang="ja-JP" dirty="0" smtClean="0"/>
              <a:t>Not for scale-out but for running heavy services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53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200" dirty="0" smtClean="0"/>
              <a:t>Connection w </a:t>
            </a:r>
            <a:r>
              <a:rPr kumimoji="1" lang="en-US" altLang="ja-JP" sz="3200" dirty="0" err="1" smtClean="0"/>
              <a:t>GuideLink</a:t>
            </a:r>
            <a:r>
              <a:rPr kumimoji="1" lang="en-US" altLang="ja-JP" sz="3200" dirty="0" smtClean="0"/>
              <a:t>/</a:t>
            </a:r>
            <a:r>
              <a:rPr kumimoji="1" lang="en-US" altLang="ja-JP" sz="3200" dirty="0" err="1" smtClean="0"/>
              <a:t>XConc</a:t>
            </a:r>
            <a:endParaRPr kumimoji="1" lang="ja-JP" altLang="en-US" sz="32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dirty="0" err="1" smtClean="0"/>
              <a:t>GuideLink</a:t>
            </a:r>
            <a:r>
              <a:rPr lang="en-US" altLang="ja-JP" dirty="0" smtClean="0"/>
              <a:t>/</a:t>
            </a:r>
            <a:r>
              <a:rPr lang="en-US" altLang="ja-JP" dirty="0" err="1" smtClean="0"/>
              <a:t>Xconc</a:t>
            </a:r>
            <a:r>
              <a:rPr lang="en-US" altLang="ja-JP" dirty="0" smtClean="0"/>
              <a:t> is an annotation tool</a:t>
            </a:r>
          </a:p>
          <a:p>
            <a:pPr lvl="1"/>
            <a:r>
              <a:rPr lang="en-US" altLang="ja-JP" dirty="0" smtClean="0"/>
              <a:t>made by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Oouchida</a:t>
            </a:r>
            <a:r>
              <a:rPr kumimoji="1" lang="en-US" altLang="ja-JP" dirty="0" smtClean="0"/>
              <a:t>-kun and Miwa-san</a:t>
            </a:r>
          </a:p>
          <a:p>
            <a:r>
              <a:rPr lang="en-US" altLang="ja-JP" dirty="0" smtClean="0"/>
              <a:t>Calls U-Compare workflows</a:t>
            </a:r>
          </a:p>
          <a:p>
            <a:pPr lvl="1"/>
            <a:r>
              <a:rPr lang="en-US" altLang="ja-JP" dirty="0" smtClean="0"/>
              <a:t>include as an automatic annotations</a:t>
            </a:r>
          </a:p>
          <a:p>
            <a:pPr lvl="1"/>
            <a:r>
              <a:rPr lang="en-US" altLang="ja-JP" dirty="0" smtClean="0"/>
              <a:t>t</a:t>
            </a:r>
            <a:r>
              <a:rPr kumimoji="1" lang="en-US" altLang="ja-JP" dirty="0" smtClean="0"/>
              <a:t>o help annotators</a:t>
            </a:r>
          </a:p>
          <a:p>
            <a:r>
              <a:rPr lang="en-US" altLang="ja-JP" dirty="0" smtClean="0"/>
              <a:t>U-Compare provides the APIs </a:t>
            </a:r>
          </a:p>
          <a:p>
            <a:r>
              <a:rPr kumimoji="1" lang="en-US" altLang="ja-JP" dirty="0" err="1" smtClean="0"/>
              <a:t>GuideLink</a:t>
            </a:r>
            <a:r>
              <a:rPr kumimoji="1" lang="en-US" altLang="ja-JP" dirty="0" smtClean="0"/>
              <a:t> as a UIMA collection reader</a:t>
            </a:r>
          </a:p>
          <a:p>
            <a:pPr lvl="1"/>
            <a:r>
              <a:rPr lang="en-US" altLang="ja-JP" dirty="0" smtClean="0"/>
              <a:t>Active learning in future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54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 err="1" smtClean="0"/>
              <a:t>BioCreative</a:t>
            </a:r>
            <a:r>
              <a:rPr kumimoji="1" lang="en-US" altLang="ja-JP" sz="3600" dirty="0" smtClean="0"/>
              <a:t> II.5 participation</a:t>
            </a:r>
            <a:endParaRPr kumimoji="1" lang="ja-JP" altLang="en-US" sz="36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altLang="ja-JP" dirty="0" err="1" smtClean="0"/>
              <a:t>BioCreative</a:t>
            </a:r>
            <a:r>
              <a:rPr lang="en-US" altLang="ja-JP" dirty="0" smtClean="0"/>
              <a:t> II.5 </a:t>
            </a:r>
          </a:p>
          <a:p>
            <a:pPr lvl="1"/>
            <a:r>
              <a:rPr lang="en-US" altLang="ja-JP" dirty="0" smtClean="0"/>
              <a:t>Bio-Event extraction for the full text papers</a:t>
            </a:r>
          </a:p>
          <a:p>
            <a:pPr lvl="1"/>
            <a:r>
              <a:rPr lang="en-US" altLang="ja-JP" dirty="0" smtClean="0"/>
              <a:t>5 workflow variations for the same task (see next slide)</a:t>
            </a:r>
          </a:p>
          <a:p>
            <a:pPr lvl="1"/>
            <a:r>
              <a:rPr lang="en-US" altLang="ja-JP" dirty="0" smtClean="0"/>
              <a:t>Running  the whole workflows using U-Compare</a:t>
            </a:r>
          </a:p>
          <a:p>
            <a:pPr lvl="2"/>
            <a:r>
              <a:rPr lang="en-US" altLang="ja-JP" dirty="0" smtClean="0"/>
              <a:t>Two components are web services to share resources</a:t>
            </a:r>
          </a:p>
          <a:p>
            <a:pPr lvl="2"/>
            <a:r>
              <a:rPr lang="en-US" altLang="ja-JP" dirty="0" smtClean="0"/>
              <a:t>Other components are locally deployed</a:t>
            </a:r>
          </a:p>
          <a:p>
            <a:pPr lvl="2"/>
            <a:r>
              <a:rPr lang="en-US" altLang="ja-JP" dirty="0" smtClean="0"/>
              <a:t>All of the components are wrapped using the U-Compare standard I/O wrapper</a:t>
            </a:r>
          </a:p>
          <a:p>
            <a:pPr lvl="1"/>
            <a:r>
              <a:rPr lang="en-US" altLang="ja-JP" dirty="0" smtClean="0"/>
              <a:t>Launched via a command line call</a:t>
            </a:r>
          </a:p>
          <a:p>
            <a:pPr lvl="2"/>
            <a:endParaRPr lang="en-US" altLang="ja-JP" dirty="0" smtClean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55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err="1" smtClean="0"/>
              <a:t>BioCreative</a:t>
            </a:r>
            <a:r>
              <a:rPr kumimoji="1" lang="en-US" altLang="ja-JP" dirty="0" smtClean="0"/>
              <a:t> II.5 workflow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56</a:t>
            </a:fld>
            <a:endParaRPr lang="en-US" altLang="ja-JP" dirty="0"/>
          </a:p>
        </p:txBody>
      </p:sp>
      <p:grpSp>
        <p:nvGrpSpPr>
          <p:cNvPr id="3" name="グループ化 65"/>
          <p:cNvGrpSpPr/>
          <p:nvPr/>
        </p:nvGrpSpPr>
        <p:grpSpPr>
          <a:xfrm>
            <a:off x="714348" y="1285860"/>
            <a:ext cx="7858180" cy="5072098"/>
            <a:chOff x="500034" y="1071546"/>
            <a:chExt cx="8501122" cy="5643602"/>
          </a:xfrm>
        </p:grpSpPr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2928926" y="6351615"/>
              <a:ext cx="2219336" cy="29209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dirty="0" err="1" smtClean="0"/>
                <a:t>Reranker</a:t>
              </a:r>
              <a:endParaRPr lang="en-US" altLang="ja-JP" dirty="0"/>
            </a:p>
          </p:txBody>
        </p:sp>
        <p:sp>
          <p:nvSpPr>
            <p:cNvPr id="8" name="Oval 9"/>
            <p:cNvSpPr>
              <a:spLocks noChangeArrowheads="1"/>
            </p:cNvSpPr>
            <p:nvPr/>
          </p:nvSpPr>
          <p:spPr bwMode="auto">
            <a:xfrm>
              <a:off x="3214678" y="5710257"/>
              <a:ext cx="1657350" cy="50482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dirty="0" smtClean="0"/>
                <a:t>AKANE PPI</a:t>
              </a:r>
              <a:endParaRPr lang="en-US" altLang="ja-JP" dirty="0"/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785787" y="4718056"/>
              <a:ext cx="1785949" cy="64294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dirty="0" err="1" smtClean="0"/>
                <a:t>SwissProt</a:t>
              </a:r>
              <a:endParaRPr lang="en-US" altLang="ja-JP" dirty="0" smtClean="0"/>
            </a:p>
            <a:p>
              <a:pPr algn="ctr"/>
              <a:r>
                <a:rPr lang="en-US" altLang="ja-JP" dirty="0" err="1" smtClean="0"/>
                <a:t>Threasholded</a:t>
              </a:r>
              <a:endParaRPr lang="en-US" altLang="ja-JP" dirty="0"/>
            </a:p>
          </p:txBody>
        </p:sp>
        <p:sp>
          <p:nvSpPr>
            <p:cNvPr id="10" name="Oval 11"/>
            <p:cNvSpPr>
              <a:spLocks noChangeArrowheads="1"/>
            </p:cNvSpPr>
            <p:nvPr/>
          </p:nvSpPr>
          <p:spPr bwMode="auto">
            <a:xfrm>
              <a:off x="3929058" y="2643183"/>
              <a:ext cx="2046292" cy="64294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dirty="0" err="1" smtClean="0"/>
                <a:t>Stepp</a:t>
              </a:r>
              <a:r>
                <a:rPr lang="en-US" altLang="ja-JP" dirty="0" smtClean="0"/>
                <a:t> </a:t>
              </a:r>
              <a:r>
                <a:rPr lang="en-US" altLang="ja-JP" dirty="0" err="1" smtClean="0"/>
                <a:t>Tokenizer</a:t>
              </a:r>
              <a:endParaRPr lang="en-US" altLang="ja-JP" dirty="0" smtClean="0"/>
            </a:p>
            <a:p>
              <a:pPr algn="ctr"/>
              <a:r>
                <a:rPr lang="en-US" altLang="ja-JP" dirty="0" smtClean="0"/>
                <a:t>and POS </a:t>
              </a:r>
              <a:r>
                <a:rPr lang="en-US" altLang="ja-JP" dirty="0"/>
                <a:t>T</a:t>
              </a:r>
              <a:r>
                <a:rPr lang="en-US" altLang="ja-JP" dirty="0" smtClean="0"/>
                <a:t>agger</a:t>
              </a:r>
              <a:endParaRPr lang="en-US" altLang="ja-JP" dirty="0"/>
            </a:p>
          </p:txBody>
        </p:sp>
        <p:sp>
          <p:nvSpPr>
            <p:cNvPr id="11" name="Oval 12"/>
            <p:cNvSpPr>
              <a:spLocks noChangeArrowheads="1"/>
            </p:cNvSpPr>
            <p:nvPr/>
          </p:nvSpPr>
          <p:spPr bwMode="auto">
            <a:xfrm>
              <a:off x="4079879" y="3641727"/>
              <a:ext cx="2278071" cy="50482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dirty="0" err="1" smtClean="0"/>
                <a:t>Mogura</a:t>
              </a:r>
              <a:r>
                <a:rPr lang="en-US" altLang="ja-JP" dirty="0" smtClean="0"/>
                <a:t> HPSG </a:t>
              </a:r>
              <a:r>
                <a:rPr lang="en-US" altLang="ja-JP" dirty="0"/>
                <a:t>Parser</a:t>
              </a: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7019925" y="2492375"/>
              <a:ext cx="1800225" cy="50323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/>
                <a:t>Penn Treebank</a:t>
              </a:r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7092950" y="1771650"/>
              <a:ext cx="1584325" cy="360363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dirty="0"/>
                <a:t>GENIA corpus</a:t>
              </a:r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7019925" y="4497398"/>
              <a:ext cx="1943100" cy="36036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dirty="0" smtClean="0"/>
                <a:t>Tremble Database</a:t>
              </a:r>
              <a:endParaRPr lang="en-US" altLang="ja-JP" dirty="0"/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7019925" y="4068770"/>
              <a:ext cx="1943100" cy="36036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dirty="0" err="1" smtClean="0"/>
                <a:t>Swissprot</a:t>
              </a:r>
              <a:r>
                <a:rPr lang="en-US" altLang="ja-JP" dirty="0" smtClean="0"/>
                <a:t> </a:t>
              </a:r>
              <a:r>
                <a:rPr lang="en-US" altLang="ja-JP" dirty="0" err="1"/>
                <a:t>DataBase</a:t>
              </a:r>
              <a:endParaRPr lang="en-US" altLang="ja-JP" dirty="0"/>
            </a:p>
          </p:txBody>
        </p:sp>
        <p:sp>
          <p:nvSpPr>
            <p:cNvPr id="16" name="Rectangle 17"/>
            <p:cNvSpPr>
              <a:spLocks noChangeArrowheads="1"/>
            </p:cNvSpPr>
            <p:nvPr/>
          </p:nvSpPr>
          <p:spPr bwMode="auto">
            <a:xfrm>
              <a:off x="7235825" y="4995878"/>
              <a:ext cx="1152525" cy="6477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/>
                <a:t>AIMED</a:t>
              </a:r>
            </a:p>
          </p:txBody>
        </p:sp>
        <p:sp>
          <p:nvSpPr>
            <p:cNvPr id="17" name="Rectangle 18"/>
            <p:cNvSpPr>
              <a:spLocks noChangeArrowheads="1"/>
            </p:cNvSpPr>
            <p:nvPr/>
          </p:nvSpPr>
          <p:spPr bwMode="auto">
            <a:xfrm>
              <a:off x="7092950" y="5853134"/>
              <a:ext cx="1727200" cy="6477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dirty="0"/>
                <a:t>BioCreative</a:t>
              </a:r>
            </a:p>
            <a:p>
              <a:pPr algn="ctr"/>
              <a:r>
                <a:rPr lang="en-US" altLang="ja-JP" dirty="0"/>
                <a:t>Training Data</a:t>
              </a:r>
            </a:p>
          </p:txBody>
        </p:sp>
        <p:sp>
          <p:nvSpPr>
            <p:cNvPr id="18" name="Oval 19"/>
            <p:cNvSpPr>
              <a:spLocks noChangeArrowheads="1"/>
            </p:cNvSpPr>
            <p:nvPr/>
          </p:nvSpPr>
          <p:spPr bwMode="auto">
            <a:xfrm>
              <a:off x="2571736" y="1773239"/>
              <a:ext cx="2786082" cy="44448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dirty="0" err="1" smtClean="0"/>
                <a:t>Genia</a:t>
              </a:r>
              <a:r>
                <a:rPr lang="en-US" altLang="ja-JP" dirty="0" smtClean="0"/>
                <a:t> Sentence </a:t>
              </a:r>
              <a:r>
                <a:rPr lang="en-US" altLang="ja-JP" dirty="0"/>
                <a:t>splitter</a:t>
              </a:r>
            </a:p>
          </p:txBody>
        </p:sp>
        <p:sp>
          <p:nvSpPr>
            <p:cNvPr id="19" name="Line 31"/>
            <p:cNvSpPr>
              <a:spLocks noChangeShapeType="1"/>
            </p:cNvSpPr>
            <p:nvPr/>
          </p:nvSpPr>
          <p:spPr bwMode="auto">
            <a:xfrm flipH="1">
              <a:off x="5500694" y="1916113"/>
              <a:ext cx="1592256" cy="84127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" name="Line 32"/>
            <p:cNvSpPr>
              <a:spLocks noChangeShapeType="1"/>
            </p:cNvSpPr>
            <p:nvPr/>
          </p:nvSpPr>
          <p:spPr bwMode="auto">
            <a:xfrm flipH="1">
              <a:off x="6011863" y="1916113"/>
              <a:ext cx="1081087" cy="93662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" name="Line 33"/>
            <p:cNvSpPr>
              <a:spLocks noChangeShapeType="1"/>
            </p:cNvSpPr>
            <p:nvPr/>
          </p:nvSpPr>
          <p:spPr bwMode="auto">
            <a:xfrm flipH="1">
              <a:off x="5715008" y="1916113"/>
              <a:ext cx="1377942" cy="1727201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" name="Line 34"/>
            <p:cNvSpPr>
              <a:spLocks noChangeShapeType="1"/>
            </p:cNvSpPr>
            <p:nvPr/>
          </p:nvSpPr>
          <p:spPr bwMode="auto">
            <a:xfrm flipH="1">
              <a:off x="6084888" y="2708275"/>
              <a:ext cx="935037" cy="144463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" name="Line 35"/>
            <p:cNvSpPr>
              <a:spLocks noChangeShapeType="1"/>
            </p:cNvSpPr>
            <p:nvPr/>
          </p:nvSpPr>
          <p:spPr bwMode="auto">
            <a:xfrm flipH="1">
              <a:off x="5786446" y="2708275"/>
              <a:ext cx="1233479" cy="935039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" name="Line 36"/>
            <p:cNvSpPr>
              <a:spLocks noChangeShapeType="1"/>
            </p:cNvSpPr>
            <p:nvPr/>
          </p:nvSpPr>
          <p:spPr bwMode="auto">
            <a:xfrm flipH="1">
              <a:off x="3714744" y="1987551"/>
              <a:ext cx="3305181" cy="1727202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" name="Line 37"/>
            <p:cNvSpPr>
              <a:spLocks noChangeShapeType="1"/>
            </p:cNvSpPr>
            <p:nvPr/>
          </p:nvSpPr>
          <p:spPr bwMode="auto">
            <a:xfrm flipH="1">
              <a:off x="6429387" y="4643446"/>
              <a:ext cx="571504" cy="214314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" name="Line 38"/>
            <p:cNvSpPr>
              <a:spLocks noChangeShapeType="1"/>
            </p:cNvSpPr>
            <p:nvPr/>
          </p:nvSpPr>
          <p:spPr bwMode="auto">
            <a:xfrm flipH="1">
              <a:off x="2428860" y="4286256"/>
              <a:ext cx="4500594" cy="50006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" name="Line 39"/>
            <p:cNvSpPr>
              <a:spLocks noChangeShapeType="1"/>
            </p:cNvSpPr>
            <p:nvPr/>
          </p:nvSpPr>
          <p:spPr bwMode="auto">
            <a:xfrm flipH="1">
              <a:off x="4143370" y="4286256"/>
              <a:ext cx="2857522" cy="428628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" name="Line 40"/>
            <p:cNvSpPr>
              <a:spLocks noChangeShapeType="1"/>
            </p:cNvSpPr>
            <p:nvPr/>
          </p:nvSpPr>
          <p:spPr bwMode="auto">
            <a:xfrm flipH="1" flipV="1">
              <a:off x="4857752" y="5929329"/>
              <a:ext cx="2214577" cy="357189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" name="Line 41"/>
            <p:cNvSpPr>
              <a:spLocks noChangeShapeType="1"/>
            </p:cNvSpPr>
            <p:nvPr/>
          </p:nvSpPr>
          <p:spPr bwMode="auto">
            <a:xfrm flipH="1">
              <a:off x="5143504" y="5429264"/>
              <a:ext cx="2000262" cy="107157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" name="Line 42"/>
            <p:cNvSpPr>
              <a:spLocks noChangeShapeType="1"/>
            </p:cNvSpPr>
            <p:nvPr/>
          </p:nvSpPr>
          <p:spPr bwMode="auto">
            <a:xfrm flipH="1">
              <a:off x="4857752" y="5357826"/>
              <a:ext cx="2357454" cy="571504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>
              <a:off x="1285852" y="2781299"/>
              <a:ext cx="1546226" cy="50482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dirty="0" err="1" smtClean="0"/>
                <a:t>Retokenizer</a:t>
              </a:r>
              <a:endParaRPr lang="en-US" altLang="ja-JP" dirty="0"/>
            </a:p>
          </p:txBody>
        </p:sp>
        <p:sp>
          <p:nvSpPr>
            <p:cNvPr id="32" name="Rectangle 15"/>
            <p:cNvSpPr>
              <a:spLocks noChangeArrowheads="1"/>
            </p:cNvSpPr>
            <p:nvPr/>
          </p:nvSpPr>
          <p:spPr bwMode="auto">
            <a:xfrm>
              <a:off x="500034" y="4360866"/>
              <a:ext cx="6072230" cy="107157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t" anchorCtr="0"/>
            <a:lstStyle/>
            <a:p>
              <a:r>
                <a:rPr lang="en-US" altLang="ja-JP" dirty="0" smtClean="0"/>
                <a:t>Named Entity </a:t>
              </a:r>
              <a:r>
                <a:rPr lang="en-US" altLang="ja-JP" dirty="0" err="1" smtClean="0"/>
                <a:t>Normalizer</a:t>
              </a:r>
              <a:endParaRPr lang="en-US" altLang="ja-JP" dirty="0" smtClean="0"/>
            </a:p>
            <a:p>
              <a:pPr algn="ctr"/>
              <a:endParaRPr lang="en-US" altLang="ja-JP" dirty="0" smtClean="0"/>
            </a:p>
            <a:p>
              <a:pPr algn="ctr"/>
              <a:endParaRPr lang="en-US" altLang="ja-JP" dirty="0"/>
            </a:p>
          </p:txBody>
        </p:sp>
        <p:sp>
          <p:nvSpPr>
            <p:cNvPr id="33" name="Rectangle 15"/>
            <p:cNvSpPr>
              <a:spLocks noChangeArrowheads="1"/>
            </p:cNvSpPr>
            <p:nvPr/>
          </p:nvSpPr>
          <p:spPr bwMode="auto">
            <a:xfrm>
              <a:off x="500034" y="5575312"/>
              <a:ext cx="6072230" cy="11398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t" anchorCtr="0"/>
            <a:lstStyle/>
            <a:p>
              <a:r>
                <a:rPr lang="en-US" altLang="ja-JP" dirty="0" smtClean="0"/>
                <a:t>PPI Detector and </a:t>
              </a:r>
              <a:r>
                <a:rPr lang="en-US" altLang="ja-JP" dirty="0" err="1" smtClean="0"/>
                <a:t>Reranker</a:t>
              </a:r>
              <a:endParaRPr lang="en-US" altLang="ja-JP" dirty="0" smtClean="0"/>
            </a:p>
            <a:p>
              <a:pPr algn="ctr"/>
              <a:endParaRPr lang="en-US" altLang="ja-JP" dirty="0" smtClean="0"/>
            </a:p>
            <a:p>
              <a:pPr algn="ctr"/>
              <a:endParaRPr lang="en-US" altLang="ja-JP" dirty="0"/>
            </a:p>
          </p:txBody>
        </p:sp>
        <p:sp>
          <p:nvSpPr>
            <p:cNvPr id="34" name="Rectangle 15"/>
            <p:cNvSpPr>
              <a:spLocks noChangeArrowheads="1"/>
            </p:cNvSpPr>
            <p:nvPr/>
          </p:nvSpPr>
          <p:spPr bwMode="auto">
            <a:xfrm>
              <a:off x="500034" y="3503610"/>
              <a:ext cx="6072230" cy="7143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t" anchorCtr="0"/>
            <a:lstStyle/>
            <a:p>
              <a:r>
                <a:rPr lang="en-US" altLang="ja-JP" dirty="0" smtClean="0"/>
                <a:t>Parser</a:t>
              </a:r>
            </a:p>
            <a:p>
              <a:pPr algn="ctr"/>
              <a:endParaRPr lang="en-US" altLang="ja-JP" dirty="0" smtClean="0"/>
            </a:p>
            <a:p>
              <a:pPr algn="ctr"/>
              <a:endParaRPr lang="en-US" altLang="ja-JP" dirty="0"/>
            </a:p>
          </p:txBody>
        </p:sp>
        <p:sp>
          <p:nvSpPr>
            <p:cNvPr id="35" name="Rectangle 15"/>
            <p:cNvSpPr>
              <a:spLocks noChangeArrowheads="1"/>
            </p:cNvSpPr>
            <p:nvPr/>
          </p:nvSpPr>
          <p:spPr bwMode="auto">
            <a:xfrm>
              <a:off x="500034" y="2432040"/>
              <a:ext cx="6072230" cy="9286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t" anchorCtr="0"/>
            <a:lstStyle/>
            <a:p>
              <a:r>
                <a:rPr lang="en-US" altLang="ja-JP" dirty="0" err="1" smtClean="0"/>
                <a:t>Tokenizer</a:t>
              </a:r>
              <a:r>
                <a:rPr lang="en-US" altLang="ja-JP" dirty="0" smtClean="0"/>
                <a:t> and POS tagger</a:t>
              </a:r>
            </a:p>
            <a:p>
              <a:pPr algn="ctr"/>
              <a:endParaRPr lang="en-US" altLang="ja-JP" dirty="0"/>
            </a:p>
          </p:txBody>
        </p:sp>
        <p:sp>
          <p:nvSpPr>
            <p:cNvPr id="36" name="Rectangle 15"/>
            <p:cNvSpPr>
              <a:spLocks noChangeArrowheads="1"/>
            </p:cNvSpPr>
            <p:nvPr/>
          </p:nvSpPr>
          <p:spPr bwMode="auto">
            <a:xfrm>
              <a:off x="519082" y="1717660"/>
              <a:ext cx="6053182" cy="5619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t" anchorCtr="0"/>
            <a:lstStyle/>
            <a:p>
              <a:r>
                <a:rPr lang="en-US" altLang="ja-JP" dirty="0" smtClean="0"/>
                <a:t>Sentence Splitter</a:t>
              </a:r>
            </a:p>
            <a:p>
              <a:pPr algn="ctr"/>
              <a:endParaRPr lang="en-US" altLang="ja-JP" dirty="0"/>
            </a:p>
          </p:txBody>
        </p:sp>
        <p:sp>
          <p:nvSpPr>
            <p:cNvPr id="37" name="Oval 10"/>
            <p:cNvSpPr>
              <a:spLocks noChangeArrowheads="1"/>
            </p:cNvSpPr>
            <p:nvPr/>
          </p:nvSpPr>
          <p:spPr bwMode="auto">
            <a:xfrm>
              <a:off x="2786051" y="4718056"/>
              <a:ext cx="1785949" cy="64294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dirty="0" err="1" smtClean="0"/>
                <a:t>SwissProt</a:t>
              </a:r>
              <a:endParaRPr lang="en-US" altLang="ja-JP" dirty="0" smtClean="0"/>
            </a:p>
            <a:p>
              <a:pPr algn="ctr"/>
              <a:r>
                <a:rPr lang="en-US" altLang="ja-JP" dirty="0" smtClean="0"/>
                <a:t>All</a:t>
              </a:r>
              <a:endParaRPr lang="en-US" altLang="ja-JP" dirty="0"/>
            </a:p>
          </p:txBody>
        </p:sp>
        <p:sp>
          <p:nvSpPr>
            <p:cNvPr id="38" name="Oval 10"/>
            <p:cNvSpPr>
              <a:spLocks noChangeArrowheads="1"/>
            </p:cNvSpPr>
            <p:nvPr/>
          </p:nvSpPr>
          <p:spPr bwMode="auto">
            <a:xfrm>
              <a:off x="4714877" y="4718056"/>
              <a:ext cx="1785949" cy="64294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dirty="0" smtClean="0"/>
                <a:t>5 Tremble</a:t>
              </a:r>
            </a:p>
            <a:p>
              <a:pPr algn="ctr"/>
              <a:r>
                <a:rPr lang="en-US" altLang="ja-JP" dirty="0" smtClean="0"/>
                <a:t>All</a:t>
              </a:r>
              <a:endParaRPr lang="en-US" altLang="ja-JP" dirty="0"/>
            </a:p>
          </p:txBody>
        </p:sp>
        <p:sp>
          <p:nvSpPr>
            <p:cNvPr id="39" name="Rectangle 14"/>
            <p:cNvSpPr>
              <a:spLocks noChangeArrowheads="1"/>
            </p:cNvSpPr>
            <p:nvPr/>
          </p:nvSpPr>
          <p:spPr bwMode="auto">
            <a:xfrm>
              <a:off x="7072330" y="1211249"/>
              <a:ext cx="1584325" cy="360363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dirty="0" smtClean="0"/>
                <a:t>Training Data</a:t>
              </a:r>
              <a:endParaRPr lang="en-US" altLang="ja-JP" dirty="0"/>
            </a:p>
          </p:txBody>
        </p:sp>
        <p:sp>
          <p:nvSpPr>
            <p:cNvPr id="40" name="Oval 19"/>
            <p:cNvSpPr>
              <a:spLocks noChangeArrowheads="1"/>
            </p:cNvSpPr>
            <p:nvPr/>
          </p:nvSpPr>
          <p:spPr bwMode="auto">
            <a:xfrm>
              <a:off x="4071934" y="1142984"/>
              <a:ext cx="2786082" cy="44448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dirty="0" smtClean="0"/>
                <a:t>Component Name</a:t>
              </a:r>
              <a:endParaRPr lang="en-US" altLang="ja-JP" dirty="0"/>
            </a:p>
          </p:txBody>
        </p:sp>
        <p:sp>
          <p:nvSpPr>
            <p:cNvPr id="41" name="Rectangle 15"/>
            <p:cNvSpPr>
              <a:spLocks noChangeArrowheads="1"/>
            </p:cNvSpPr>
            <p:nvPr/>
          </p:nvSpPr>
          <p:spPr bwMode="auto">
            <a:xfrm>
              <a:off x="2947974" y="1071546"/>
              <a:ext cx="6053182" cy="561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t" anchorCtr="0"/>
            <a:lstStyle/>
            <a:p>
              <a:r>
                <a:rPr lang="en-US" altLang="ja-JP" dirty="0" smtClean="0"/>
                <a:t>Legend:</a:t>
              </a:r>
            </a:p>
            <a:p>
              <a:pPr algn="ctr"/>
              <a:endParaRPr lang="en-US" altLang="ja-JP" dirty="0"/>
            </a:p>
          </p:txBody>
        </p:sp>
        <p:cxnSp>
          <p:nvCxnSpPr>
            <p:cNvPr id="42" name="直線矢印コネクタ 41"/>
            <p:cNvCxnSpPr>
              <a:stCxn id="18" idx="4"/>
              <a:endCxn id="10" idx="0"/>
            </p:cNvCxnSpPr>
            <p:nvPr/>
          </p:nvCxnSpPr>
          <p:spPr>
            <a:xfrm rot="16200000" flipH="1">
              <a:off x="4245762" y="1936741"/>
              <a:ext cx="425456" cy="987427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矢印コネクタ 42"/>
            <p:cNvCxnSpPr>
              <a:stCxn id="10" idx="4"/>
              <a:endCxn id="11" idx="0"/>
            </p:cNvCxnSpPr>
            <p:nvPr/>
          </p:nvCxnSpPr>
          <p:spPr>
            <a:xfrm rot="16200000" flipH="1">
              <a:off x="4907758" y="3330570"/>
              <a:ext cx="355602" cy="266711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>
              <a:stCxn id="8" idx="4"/>
              <a:endCxn id="7" idx="0"/>
            </p:cNvCxnSpPr>
            <p:nvPr/>
          </p:nvCxnSpPr>
          <p:spPr>
            <a:xfrm rot="5400000">
              <a:off x="3972708" y="6280969"/>
              <a:ext cx="136533" cy="4759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12"/>
            <p:cNvSpPr>
              <a:spLocks noChangeArrowheads="1"/>
            </p:cNvSpPr>
            <p:nvPr/>
          </p:nvSpPr>
          <p:spPr bwMode="auto">
            <a:xfrm>
              <a:off x="1366814" y="3643314"/>
              <a:ext cx="2490806" cy="50482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dirty="0" err="1" smtClean="0"/>
                <a:t>Gdep</a:t>
              </a:r>
              <a:r>
                <a:rPr lang="en-US" altLang="ja-JP" dirty="0" smtClean="0"/>
                <a:t> Dependency Parser</a:t>
              </a:r>
              <a:endParaRPr lang="en-US" altLang="ja-JP" dirty="0"/>
            </a:p>
          </p:txBody>
        </p:sp>
        <p:cxnSp>
          <p:nvCxnSpPr>
            <p:cNvPr id="46" name="直線矢印コネクタ 45"/>
            <p:cNvCxnSpPr>
              <a:stCxn id="10" idx="4"/>
              <a:endCxn id="45" idx="0"/>
            </p:cNvCxnSpPr>
            <p:nvPr/>
          </p:nvCxnSpPr>
          <p:spPr>
            <a:xfrm rot="5400000">
              <a:off x="3603617" y="2294726"/>
              <a:ext cx="357189" cy="2339987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Line 35"/>
            <p:cNvSpPr>
              <a:spLocks noChangeShapeType="1"/>
            </p:cNvSpPr>
            <p:nvPr/>
          </p:nvSpPr>
          <p:spPr bwMode="auto">
            <a:xfrm flipH="1">
              <a:off x="3786182" y="2786059"/>
              <a:ext cx="3143272" cy="928693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" name="テキスト ボックス 47"/>
            <p:cNvSpPr txBox="1"/>
            <p:nvPr/>
          </p:nvSpPr>
          <p:spPr>
            <a:xfrm>
              <a:off x="4500562" y="2214554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solidFill>
                    <a:srgbClr val="FF0000"/>
                  </a:solidFill>
                </a:rPr>
                <a:t>All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49" name="曲線コネクタ 48"/>
            <p:cNvCxnSpPr>
              <a:stCxn id="31" idx="7"/>
              <a:endCxn id="10" idx="1"/>
            </p:cNvCxnSpPr>
            <p:nvPr/>
          </p:nvCxnSpPr>
          <p:spPr>
            <a:xfrm rot="5400000" flipH="1" flipV="1">
              <a:off x="3358240" y="1984739"/>
              <a:ext cx="117889" cy="1623093"/>
            </a:xfrm>
            <a:prstGeom prst="curvedConnector3">
              <a:avLst>
                <a:gd name="adj1" fmla="val 148956"/>
              </a:avLst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曲線コネクタ 49"/>
            <p:cNvCxnSpPr>
              <a:stCxn id="10" idx="3"/>
              <a:endCxn id="31" idx="5"/>
            </p:cNvCxnSpPr>
            <p:nvPr/>
          </p:nvCxnSpPr>
          <p:spPr>
            <a:xfrm rot="5400000">
              <a:off x="3407072" y="2390535"/>
              <a:ext cx="20226" cy="1623093"/>
            </a:xfrm>
            <a:prstGeom prst="curvedConnector3">
              <a:avLst>
                <a:gd name="adj1" fmla="val 481885"/>
              </a:avLst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テキスト ボックス 50"/>
            <p:cNvSpPr txBox="1"/>
            <p:nvPr/>
          </p:nvSpPr>
          <p:spPr>
            <a:xfrm>
              <a:off x="2857488" y="2845354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solidFill>
                    <a:srgbClr val="FF0000"/>
                  </a:solidFill>
                </a:rPr>
                <a:t>3,4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52" name="テキスト ボックス 51"/>
            <p:cNvSpPr txBox="1"/>
            <p:nvPr/>
          </p:nvSpPr>
          <p:spPr>
            <a:xfrm>
              <a:off x="5148618" y="3273982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solidFill>
                    <a:srgbClr val="FF0000"/>
                  </a:solidFill>
                </a:rPr>
                <a:t>All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53" name="テキスト ボックス 52"/>
            <p:cNvSpPr txBox="1"/>
            <p:nvPr/>
          </p:nvSpPr>
          <p:spPr>
            <a:xfrm>
              <a:off x="2928926" y="3273982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solidFill>
                    <a:srgbClr val="FF0000"/>
                  </a:solidFill>
                </a:rPr>
                <a:t>All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54" name="直線矢印コネクタ 53"/>
            <p:cNvCxnSpPr>
              <a:stCxn id="45" idx="4"/>
            </p:cNvCxnSpPr>
            <p:nvPr/>
          </p:nvCxnSpPr>
          <p:spPr>
            <a:xfrm rot="16200000" flipH="1">
              <a:off x="3201580" y="3558776"/>
              <a:ext cx="138116" cy="1316842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線矢印コネクタ 54"/>
            <p:cNvCxnSpPr/>
            <p:nvPr/>
          </p:nvCxnSpPr>
          <p:spPr>
            <a:xfrm rot="10800000" flipV="1">
              <a:off x="3929058" y="4071940"/>
              <a:ext cx="1214450" cy="214315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テキスト ボックス 55"/>
            <p:cNvSpPr txBox="1"/>
            <p:nvPr/>
          </p:nvSpPr>
          <p:spPr>
            <a:xfrm>
              <a:off x="3719858" y="3929066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solidFill>
                    <a:srgbClr val="FF0000"/>
                  </a:solidFill>
                </a:rPr>
                <a:t>All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57" name="直線矢印コネクタ 56"/>
            <p:cNvCxnSpPr>
              <a:stCxn id="56" idx="2"/>
              <a:endCxn id="9" idx="0"/>
            </p:cNvCxnSpPr>
            <p:nvPr/>
          </p:nvCxnSpPr>
          <p:spPr>
            <a:xfrm rot="5400000">
              <a:off x="2595360" y="3381801"/>
              <a:ext cx="419658" cy="2252853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矢印コネクタ 57"/>
            <p:cNvCxnSpPr>
              <a:stCxn id="56" idx="2"/>
              <a:endCxn id="37" idx="0"/>
            </p:cNvCxnSpPr>
            <p:nvPr/>
          </p:nvCxnSpPr>
          <p:spPr>
            <a:xfrm rot="5400000">
              <a:off x="3595492" y="4381933"/>
              <a:ext cx="419658" cy="252589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矢印コネクタ 58"/>
            <p:cNvCxnSpPr>
              <a:stCxn id="56" idx="2"/>
              <a:endCxn id="38" idx="0"/>
            </p:cNvCxnSpPr>
            <p:nvPr/>
          </p:nvCxnSpPr>
          <p:spPr>
            <a:xfrm rot="16200000" flipH="1">
              <a:off x="4559904" y="3670108"/>
              <a:ext cx="419658" cy="1676237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テキスト ボックス 59"/>
            <p:cNvSpPr txBox="1"/>
            <p:nvPr/>
          </p:nvSpPr>
          <p:spPr>
            <a:xfrm>
              <a:off x="2786050" y="4416990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solidFill>
                    <a:srgbClr val="FF0000"/>
                  </a:solidFill>
                </a:rPr>
                <a:t>1,3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61" name="テキスト ボックス 60"/>
            <p:cNvSpPr txBox="1"/>
            <p:nvPr/>
          </p:nvSpPr>
          <p:spPr>
            <a:xfrm>
              <a:off x="3786182" y="4416990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solidFill>
                    <a:srgbClr val="FF0000"/>
                  </a:solidFill>
                </a:rPr>
                <a:t>2,4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62" name="テキスト ボックス 61"/>
            <p:cNvSpPr txBox="1"/>
            <p:nvPr/>
          </p:nvSpPr>
          <p:spPr>
            <a:xfrm>
              <a:off x="5434370" y="441699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solidFill>
                    <a:srgbClr val="FF0000"/>
                  </a:solidFill>
                </a:rPr>
                <a:t>5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63" name="直線矢印コネクタ 62"/>
            <p:cNvCxnSpPr>
              <a:stCxn id="9" idx="4"/>
              <a:endCxn id="8" idx="0"/>
            </p:cNvCxnSpPr>
            <p:nvPr/>
          </p:nvCxnSpPr>
          <p:spPr>
            <a:xfrm rot="16200000" flipH="1">
              <a:off x="2686428" y="4353331"/>
              <a:ext cx="349259" cy="2364591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矢印コネクタ 63"/>
            <p:cNvCxnSpPr>
              <a:stCxn id="37" idx="4"/>
              <a:endCxn id="8" idx="0"/>
            </p:cNvCxnSpPr>
            <p:nvPr/>
          </p:nvCxnSpPr>
          <p:spPr>
            <a:xfrm rot="16200000" flipH="1">
              <a:off x="3686560" y="5353463"/>
              <a:ext cx="349259" cy="364327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矢印コネクタ 64"/>
            <p:cNvCxnSpPr>
              <a:stCxn id="38" idx="4"/>
              <a:endCxn id="8" idx="0"/>
            </p:cNvCxnSpPr>
            <p:nvPr/>
          </p:nvCxnSpPr>
          <p:spPr>
            <a:xfrm rot="5400000">
              <a:off x="4650974" y="4753378"/>
              <a:ext cx="349259" cy="1564499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New Components Planned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More syntactic resources</a:t>
            </a:r>
          </a:p>
          <a:p>
            <a:pPr lvl="1"/>
            <a:r>
              <a:rPr kumimoji="1" lang="en-US" altLang="ja-JP" dirty="0" smtClean="0"/>
              <a:t>POS taggers and dependency, CFG, HPSG parsers</a:t>
            </a:r>
          </a:p>
          <a:p>
            <a:pPr lvl="1"/>
            <a:r>
              <a:rPr lang="en-US" altLang="ja-JP" dirty="0" smtClean="0"/>
              <a:t>Annotated corpora </a:t>
            </a:r>
            <a:r>
              <a:rPr lang="en-US" altLang="ja-JP" dirty="0" smtClean="0"/>
              <a:t>readers and </a:t>
            </a:r>
            <a:r>
              <a:rPr lang="en-US" altLang="ja-JP" dirty="0" smtClean="0"/>
              <a:t>evaluation metrics included</a:t>
            </a:r>
          </a:p>
          <a:p>
            <a:r>
              <a:rPr kumimoji="1" lang="en-US" altLang="ja-JP" dirty="0" smtClean="0"/>
              <a:t>More </a:t>
            </a:r>
            <a:r>
              <a:rPr kumimoji="1" lang="en-US" altLang="ja-JP" dirty="0" err="1" smtClean="0"/>
              <a:t>BioNLP</a:t>
            </a:r>
            <a:r>
              <a:rPr kumimoji="1" lang="en-US" altLang="ja-JP" dirty="0" smtClean="0"/>
              <a:t> resources</a:t>
            </a:r>
          </a:p>
          <a:p>
            <a:r>
              <a:rPr lang="en-US" altLang="ja-JP" dirty="0" smtClean="0"/>
              <a:t>Japanese/Chinese and resources of other languages</a:t>
            </a:r>
          </a:p>
          <a:p>
            <a:r>
              <a:rPr lang="en-US" altLang="ja-JP" dirty="0" smtClean="0"/>
              <a:t>e</a:t>
            </a:r>
            <a:r>
              <a:rPr kumimoji="1" lang="en-US" altLang="ja-JP" dirty="0" smtClean="0"/>
              <a:t>tc.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57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 smtClean="0"/>
              <a:t>Machine Learning Integration</a:t>
            </a:r>
            <a:endParaRPr kumimoji="1" lang="ja-JP" altLang="en-US" sz="36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ja-JP" dirty="0" smtClean="0"/>
              <a:t>Ongoing task</a:t>
            </a:r>
          </a:p>
          <a:p>
            <a:r>
              <a:rPr lang="en-US" altLang="ja-JP" dirty="0" smtClean="0"/>
              <a:t>C</a:t>
            </a:r>
            <a:r>
              <a:rPr kumimoji="1" lang="en-US" altLang="ja-JP" dirty="0" smtClean="0"/>
              <a:t>reating new tools with ML</a:t>
            </a:r>
          </a:p>
          <a:p>
            <a:pPr lvl="1"/>
            <a:r>
              <a:rPr lang="en-US" altLang="ja-JP" dirty="0" smtClean="0"/>
              <a:t>Not just using existing tools </a:t>
            </a:r>
          </a:p>
          <a:p>
            <a:pPr lvl="1"/>
            <a:r>
              <a:rPr lang="en-US" altLang="ja-JP" dirty="0" smtClean="0"/>
              <a:t>Fund supported by </a:t>
            </a:r>
            <a:r>
              <a:rPr lang="en-US" altLang="ja-JP" dirty="0" err="1" smtClean="0"/>
              <a:t>Kakenhi</a:t>
            </a:r>
            <a:r>
              <a:rPr lang="en-US" altLang="ja-JP" dirty="0" smtClean="0"/>
              <a:t> (MEXT. Japan)</a:t>
            </a:r>
          </a:p>
          <a:p>
            <a:r>
              <a:rPr lang="en-US" altLang="ja-JP" dirty="0" smtClean="0"/>
              <a:t>Use </a:t>
            </a:r>
            <a:r>
              <a:rPr lang="en-US" altLang="ja-JP" dirty="0" err="1" smtClean="0"/>
              <a:t>ClearTK</a:t>
            </a:r>
            <a:r>
              <a:rPr lang="en-US" altLang="ja-JP" dirty="0" smtClean="0"/>
              <a:t>, a  UIMA-ML API by U-Colorado</a:t>
            </a:r>
          </a:p>
          <a:p>
            <a:pPr lvl="1"/>
            <a:r>
              <a:rPr lang="en-US" altLang="ja-JP" dirty="0" smtClean="0"/>
              <a:t>Supports SVM, CRF, </a:t>
            </a:r>
            <a:r>
              <a:rPr lang="en-US" altLang="ja-JP" dirty="0" err="1" smtClean="0"/>
              <a:t>MaxEnt</a:t>
            </a:r>
            <a:r>
              <a:rPr lang="en-US" altLang="ja-JP" dirty="0" smtClean="0"/>
              <a:t> as pure Java library</a:t>
            </a:r>
          </a:p>
          <a:p>
            <a:r>
              <a:rPr lang="en-US" altLang="ja-JP" dirty="0" smtClean="0"/>
              <a:t>Supports easy feature extraction</a:t>
            </a:r>
          </a:p>
          <a:p>
            <a:r>
              <a:rPr lang="en-US" altLang="ja-JP" dirty="0" smtClean="0"/>
              <a:t>Visualizations to help iterative improvement</a:t>
            </a:r>
          </a:p>
          <a:p>
            <a:pPr lvl="1"/>
            <a:r>
              <a:rPr lang="en-US" altLang="ja-JP" dirty="0" smtClean="0"/>
              <a:t>Includes feature effect analysis</a:t>
            </a:r>
          </a:p>
          <a:p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58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Summary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77500" lnSpcReduction="20000"/>
          </a:bodyPr>
          <a:lstStyle/>
          <a:p>
            <a:r>
              <a:rPr lang="en-US" altLang="ja-JP" dirty="0" smtClean="0">
                <a:latin typeface="Arial" pitchFamily="34" charset="0"/>
                <a:cs typeface="Arial" pitchFamily="34" charset="0"/>
              </a:rPr>
              <a:t>U-Compare is</a:t>
            </a:r>
          </a:p>
          <a:p>
            <a:pPr lvl="1"/>
            <a:r>
              <a:rPr lang="en-US" altLang="ja-JP" dirty="0" smtClean="0">
                <a:latin typeface="Arial" pitchFamily="34" charset="0"/>
                <a:cs typeface="Arial" pitchFamily="34" charset="0"/>
              </a:rPr>
              <a:t>based on UIMA</a:t>
            </a:r>
          </a:p>
          <a:p>
            <a:pPr lvl="2"/>
            <a:r>
              <a:rPr lang="en-US" altLang="ja-JP" dirty="0" smtClean="0">
                <a:latin typeface="Arial" pitchFamily="34" charset="0"/>
                <a:cs typeface="Arial" pitchFamily="34" charset="0"/>
              </a:rPr>
              <a:t>UIMA</a:t>
            </a:r>
            <a:r>
              <a:rPr lang="ja-JP" alt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ja-JP" dirty="0" smtClean="0">
                <a:latin typeface="Arial" pitchFamily="34" charset="0"/>
                <a:cs typeface="Arial" pitchFamily="34" charset="0"/>
              </a:rPr>
              <a:t>is a widely used, excellent framework for the interoperability</a:t>
            </a:r>
          </a:p>
          <a:p>
            <a:pPr lvl="1"/>
            <a:r>
              <a:rPr lang="en-US" altLang="ja-JP" dirty="0" smtClean="0">
                <a:latin typeface="Arial" pitchFamily="34" charset="0"/>
                <a:cs typeface="Arial" pitchFamily="34" charset="0"/>
              </a:rPr>
              <a:t>to provide what UIMA is missing</a:t>
            </a:r>
          </a:p>
          <a:p>
            <a:pPr lvl="1"/>
            <a:r>
              <a:rPr lang="en-US" altLang="ja-JP" dirty="0" smtClean="0">
                <a:latin typeface="Arial" pitchFamily="34" charset="0"/>
                <a:cs typeface="Arial" pitchFamily="34" charset="0"/>
              </a:rPr>
              <a:t>world largest component repository</a:t>
            </a:r>
          </a:p>
          <a:p>
            <a:pPr lvl="2"/>
            <a:r>
              <a:rPr lang="en-US" altLang="ja-JP" dirty="0" smtClean="0">
                <a:latin typeface="Arial" pitchFamily="34" charset="0"/>
                <a:cs typeface="Arial" pitchFamily="34" charset="0"/>
              </a:rPr>
              <a:t>U-Compare type system  </a:t>
            </a:r>
          </a:p>
          <a:p>
            <a:r>
              <a:rPr lang="en-US" altLang="ja-JP" dirty="0" smtClean="0">
                <a:latin typeface="Arial" pitchFamily="34" charset="0"/>
                <a:cs typeface="Arial" pitchFamily="34" charset="0"/>
              </a:rPr>
              <a:t>U-Compare Integrated NLP Platform</a:t>
            </a:r>
          </a:p>
          <a:p>
            <a:pPr lvl="1"/>
            <a:r>
              <a:rPr lang="en-US" altLang="ja-JP" dirty="0" smtClean="0">
                <a:latin typeface="Arial" pitchFamily="34" charset="0"/>
                <a:cs typeface="Arial" pitchFamily="34" charset="0"/>
              </a:rPr>
              <a:t>workflow creation, import/export/save/recover results…</a:t>
            </a:r>
          </a:p>
          <a:p>
            <a:pPr lvl="1"/>
            <a:r>
              <a:rPr lang="en-US" altLang="ja-JP" dirty="0" smtClean="0">
                <a:latin typeface="Arial" pitchFamily="34" charset="0"/>
                <a:cs typeface="Arial" pitchFamily="34" charset="0"/>
              </a:rPr>
              <a:t>automatic combinatorial comparison</a:t>
            </a:r>
          </a:p>
          <a:p>
            <a:pPr lvl="1"/>
            <a:r>
              <a:rPr lang="en-US" altLang="ja-JP" dirty="0" smtClean="0">
                <a:latin typeface="Arial" pitchFamily="34" charset="0"/>
                <a:cs typeface="Arial" pitchFamily="34" charset="0"/>
              </a:rPr>
              <a:t>pluggable evaluation	</a:t>
            </a:r>
          </a:p>
          <a:p>
            <a:pPr lvl="1"/>
            <a:r>
              <a:rPr lang="en-US" altLang="ja-JP" dirty="0" smtClean="0">
                <a:latin typeface="Arial" pitchFamily="34" charset="0"/>
                <a:cs typeface="Arial" pitchFamily="34" charset="0"/>
              </a:rPr>
              <a:t>statistics, visualizations, developer APIs</a:t>
            </a:r>
          </a:p>
          <a:p>
            <a:pPr lvl="1"/>
            <a:r>
              <a:rPr lang="en-US" altLang="ja-JP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kumimoji="1" lang="en-US" altLang="ja-JP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verything available in </a:t>
            </a:r>
            <a:r>
              <a:rPr kumimoji="1" lang="en-US" altLang="ja-JP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  <a:hlinkClick r:id="rId4"/>
              </a:rPr>
              <a:t>http://u-compare.org/</a:t>
            </a:r>
            <a:endParaRPr kumimoji="1" lang="en-US" altLang="ja-JP" dirty="0" smtClean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59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サブタイトル 1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altLang="ja-JP" dirty="0" smtClean="0"/>
              <a:t>We do the annoying bits</a:t>
            </a:r>
          </a:p>
          <a:p>
            <a:r>
              <a:rPr lang="en-US" altLang="ja-JP" dirty="0" smtClean="0"/>
              <a:t>concentrate on your task.</a:t>
            </a:r>
            <a:endParaRPr lang="ja-JP" altLang="en-US" dirty="0" smtClean="0"/>
          </a:p>
          <a:p>
            <a:endParaRPr kumimoji="1" lang="ja-JP" alt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サブタイトル 1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altLang="ja-JP" dirty="0" smtClean="0"/>
              <a:t>    U-Compare</a:t>
            </a:r>
          </a:p>
          <a:p>
            <a:r>
              <a:rPr kumimoji="1" lang="en-US" altLang="ja-JP" sz="2000" dirty="0" smtClean="0"/>
              <a:t>http://u-compare.org</a:t>
            </a:r>
            <a:endParaRPr kumimoji="1" lang="ja-JP" altLang="en-US" sz="2000" dirty="0"/>
          </a:p>
        </p:txBody>
      </p:sp>
      <p:pic>
        <p:nvPicPr>
          <p:cNvPr id="3" name="図 2" descr="favic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0364" y="2786058"/>
            <a:ext cx="428628" cy="428628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U-Compare Roadmap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正方形/長方形 6"/>
          <p:cNvSpPr/>
          <p:nvPr/>
        </p:nvSpPr>
        <p:spPr>
          <a:xfrm>
            <a:off x="714375" y="1941497"/>
            <a:ext cx="7572375" cy="9286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8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470009"/>
            <a:ext cx="822960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ja-JP" altLang="en-US" dirty="0" smtClean="0"/>
              <a:t>　</a:t>
            </a:r>
          </a:p>
        </p:txBody>
      </p:sp>
      <p:sp>
        <p:nvSpPr>
          <p:cNvPr id="9" name="コンテンツ プレースホルダ 2"/>
          <p:cNvSpPr txBox="1">
            <a:spLocks/>
          </p:cNvSpPr>
          <p:nvPr/>
        </p:nvSpPr>
        <p:spPr bwMode="auto">
          <a:xfrm>
            <a:off x="457200" y="1470009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ja-JP" altLang="en-US" sz="3200">
              <a:latin typeface="Calibri" pitchFamily="34" charset="0"/>
            </a:endParaRPr>
          </a:p>
        </p:txBody>
      </p:sp>
      <p:sp>
        <p:nvSpPr>
          <p:cNvPr id="10" name="ホームベース 9"/>
          <p:cNvSpPr/>
          <p:nvPr/>
        </p:nvSpPr>
        <p:spPr>
          <a:xfrm>
            <a:off x="928662" y="2155801"/>
            <a:ext cx="3214710" cy="273067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Connection with ML Tools </a:t>
            </a:r>
            <a:endParaRPr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1" name="グループ化 39"/>
          <p:cNvGrpSpPr>
            <a:grpSpLocks/>
          </p:cNvGrpSpPr>
          <p:nvPr/>
        </p:nvGrpSpPr>
        <p:grpSpPr bwMode="auto">
          <a:xfrm>
            <a:off x="863600" y="1643050"/>
            <a:ext cx="4460326" cy="428629"/>
            <a:chOff x="0" y="0"/>
            <a:chExt cx="3851762" cy="415479"/>
          </a:xfrm>
        </p:grpSpPr>
        <p:sp>
          <p:nvSpPr>
            <p:cNvPr id="12" name="角丸四角形 11"/>
            <p:cNvSpPr/>
            <p:nvPr/>
          </p:nvSpPr>
          <p:spPr>
            <a:xfrm>
              <a:off x="0" y="0"/>
              <a:ext cx="3572575" cy="415479"/>
            </a:xfrm>
            <a:prstGeom prst="round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角丸四角形 4"/>
            <p:cNvSpPr/>
            <p:nvPr/>
          </p:nvSpPr>
          <p:spPr>
            <a:xfrm>
              <a:off x="23816" y="23787"/>
              <a:ext cx="3827946" cy="3916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77672" tIns="0" rIns="177672" bIns="0" spcCol="1270" anchor="ctr"/>
            <a:lstStyle/>
            <a:p>
              <a:pPr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ja-JP" sz="2000" dirty="0" smtClean="0"/>
                <a:t>Machine Learning Integration</a:t>
              </a:r>
              <a:endParaRPr lang="ja-JP" altLang="en-US" sz="2000" dirty="0"/>
            </a:p>
          </p:txBody>
        </p:sp>
      </p:grpSp>
      <p:sp>
        <p:nvSpPr>
          <p:cNvPr id="14" name="ホームベース 13"/>
          <p:cNvSpPr/>
          <p:nvPr/>
        </p:nvSpPr>
        <p:spPr>
          <a:xfrm>
            <a:off x="1357290" y="2500306"/>
            <a:ext cx="4071966" cy="285753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>
                <a:solidFill>
                  <a:schemeClr val="tx1"/>
                </a:solidFill>
              </a:rPr>
              <a:t>Dataset Manager </a:t>
            </a:r>
            <a:r>
              <a:rPr lang="en-US" altLang="ja-JP" dirty="0" smtClean="0">
                <a:solidFill>
                  <a:schemeClr val="tx1"/>
                </a:solidFill>
              </a:rPr>
              <a:t>and Utilities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714375" y="3273409"/>
            <a:ext cx="7572375" cy="1454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6" name="ホームベース 15"/>
          <p:cNvSpPr/>
          <p:nvPr/>
        </p:nvSpPr>
        <p:spPr>
          <a:xfrm>
            <a:off x="428596" y="3584561"/>
            <a:ext cx="4714908" cy="273067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English (including Biological/Chemical)</a:t>
            </a:r>
            <a:endParaRPr lang="en-US" altLang="ja-JP" dirty="0">
              <a:solidFill>
                <a:schemeClr val="tx1"/>
              </a:solidFill>
            </a:endParaRPr>
          </a:p>
        </p:txBody>
      </p:sp>
      <p:grpSp>
        <p:nvGrpSpPr>
          <p:cNvPr id="17" name="グループ化 39"/>
          <p:cNvGrpSpPr>
            <a:grpSpLocks/>
          </p:cNvGrpSpPr>
          <p:nvPr/>
        </p:nvGrpSpPr>
        <p:grpSpPr bwMode="auto">
          <a:xfrm>
            <a:off x="863601" y="3013059"/>
            <a:ext cx="2851143" cy="474663"/>
            <a:chOff x="0" y="0"/>
            <a:chExt cx="2208492" cy="474148"/>
          </a:xfrm>
        </p:grpSpPr>
        <p:sp>
          <p:nvSpPr>
            <p:cNvPr id="18" name="角丸四角形 17"/>
            <p:cNvSpPr/>
            <p:nvPr/>
          </p:nvSpPr>
          <p:spPr>
            <a:xfrm>
              <a:off x="0" y="0"/>
              <a:ext cx="2208492" cy="474148"/>
            </a:xfrm>
            <a:prstGeom prst="round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角丸四角形 4"/>
            <p:cNvSpPr/>
            <p:nvPr/>
          </p:nvSpPr>
          <p:spPr>
            <a:xfrm>
              <a:off x="23599" y="23787"/>
              <a:ext cx="2161294" cy="4265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77672" tIns="0" rIns="177672" bIns="0" spcCol="1270" anchor="ctr"/>
            <a:lstStyle/>
            <a:p>
              <a:pPr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ja-JP" sz="2000" dirty="0" smtClean="0"/>
                <a:t>More Components</a:t>
              </a:r>
              <a:endParaRPr lang="ja-JP" altLang="en-US" sz="2000" dirty="0"/>
            </a:p>
          </p:txBody>
        </p:sp>
      </p:grpSp>
      <p:sp>
        <p:nvSpPr>
          <p:cNvPr id="20" name="ホームベース 19"/>
          <p:cNvSpPr/>
          <p:nvPr/>
        </p:nvSpPr>
        <p:spPr>
          <a:xfrm>
            <a:off x="1142976" y="3941751"/>
            <a:ext cx="2928958" cy="285752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Japanese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714375" y="5130784"/>
            <a:ext cx="7572375" cy="1454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22" name="ホームベース 21"/>
          <p:cNvSpPr/>
          <p:nvPr/>
        </p:nvSpPr>
        <p:spPr>
          <a:xfrm>
            <a:off x="428596" y="5441948"/>
            <a:ext cx="5357850" cy="285753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Visualizations focusing on NLP and ML</a:t>
            </a:r>
            <a:endParaRPr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3" name="グループ化 39"/>
          <p:cNvGrpSpPr>
            <a:grpSpLocks/>
          </p:cNvGrpSpPr>
          <p:nvPr/>
        </p:nvGrpSpPr>
        <p:grpSpPr bwMode="auto">
          <a:xfrm>
            <a:off x="863600" y="4870434"/>
            <a:ext cx="3351210" cy="474663"/>
            <a:chOff x="0" y="0"/>
            <a:chExt cx="2208492" cy="474148"/>
          </a:xfrm>
        </p:grpSpPr>
        <p:sp>
          <p:nvSpPr>
            <p:cNvPr id="24" name="角丸四角形 23"/>
            <p:cNvSpPr/>
            <p:nvPr/>
          </p:nvSpPr>
          <p:spPr>
            <a:xfrm>
              <a:off x="0" y="0"/>
              <a:ext cx="2208492" cy="474148"/>
            </a:xfrm>
            <a:prstGeom prst="round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角丸四角形 4"/>
            <p:cNvSpPr/>
            <p:nvPr/>
          </p:nvSpPr>
          <p:spPr>
            <a:xfrm>
              <a:off x="23816" y="23787"/>
              <a:ext cx="2160860" cy="4265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77672" tIns="0" rIns="177672" bIns="0" spcCol="1270" anchor="ctr"/>
            <a:lstStyle/>
            <a:p>
              <a:pPr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ja-JP" sz="2000" dirty="0" smtClean="0"/>
                <a:t>System Enhancements</a:t>
              </a:r>
              <a:endParaRPr lang="ja-JP" altLang="en-US" sz="2000" dirty="0"/>
            </a:p>
          </p:txBody>
        </p:sp>
      </p:grpSp>
      <p:sp>
        <p:nvSpPr>
          <p:cNvPr id="26" name="ホームベース 25"/>
          <p:cNvSpPr/>
          <p:nvPr/>
        </p:nvSpPr>
        <p:spPr>
          <a:xfrm>
            <a:off x="428596" y="5857891"/>
            <a:ext cx="3786214" cy="285753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Developer APIs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テキスト ボックス 60"/>
          <p:cNvSpPr txBox="1">
            <a:spLocks noChangeArrowheads="1"/>
          </p:cNvSpPr>
          <p:nvPr/>
        </p:nvSpPr>
        <p:spPr bwMode="auto">
          <a:xfrm>
            <a:off x="4286250" y="3227372"/>
            <a:ext cx="4214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dirty="0" smtClean="0"/>
              <a:t>Cover all of the popular resources</a:t>
            </a:r>
            <a:endParaRPr lang="ja-JP" altLang="en-US" sz="1600" b="1" dirty="0"/>
          </a:p>
        </p:txBody>
      </p:sp>
      <p:sp>
        <p:nvSpPr>
          <p:cNvPr id="28" name="ホームベース 27"/>
          <p:cNvSpPr/>
          <p:nvPr/>
        </p:nvSpPr>
        <p:spPr>
          <a:xfrm>
            <a:off x="3143240" y="4298940"/>
            <a:ext cx="3786214" cy="285753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Chinese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テキスト ボックス 64"/>
          <p:cNvSpPr txBox="1">
            <a:spLocks noChangeArrowheads="1"/>
          </p:cNvSpPr>
          <p:nvPr/>
        </p:nvSpPr>
        <p:spPr bwMode="auto">
          <a:xfrm>
            <a:off x="839813" y="1155684"/>
            <a:ext cx="6969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/>
              <a:t>2009</a:t>
            </a:r>
            <a:endParaRPr lang="ja-JP" altLang="en-US" dirty="0"/>
          </a:p>
        </p:txBody>
      </p:sp>
      <p:sp>
        <p:nvSpPr>
          <p:cNvPr id="30" name="テキスト ボックス 65"/>
          <p:cNvSpPr txBox="1">
            <a:spLocks noChangeArrowheads="1"/>
          </p:cNvSpPr>
          <p:nvPr/>
        </p:nvSpPr>
        <p:spPr bwMode="auto">
          <a:xfrm>
            <a:off x="3054376" y="1155684"/>
            <a:ext cx="696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/>
              <a:t>2010</a:t>
            </a:r>
            <a:endParaRPr lang="ja-JP" altLang="en-US"/>
          </a:p>
        </p:txBody>
      </p:sp>
      <p:sp>
        <p:nvSpPr>
          <p:cNvPr id="31" name="テキスト ボックス 66"/>
          <p:cNvSpPr txBox="1">
            <a:spLocks noChangeArrowheads="1"/>
          </p:cNvSpPr>
          <p:nvPr/>
        </p:nvSpPr>
        <p:spPr bwMode="auto">
          <a:xfrm>
            <a:off x="5302276" y="1155684"/>
            <a:ext cx="681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/>
              <a:t>2011</a:t>
            </a:r>
            <a:endParaRPr lang="ja-JP" altLang="en-US"/>
          </a:p>
        </p:txBody>
      </p:sp>
      <p:sp>
        <p:nvSpPr>
          <p:cNvPr id="32" name="テキスト ボックス 67"/>
          <p:cNvSpPr txBox="1">
            <a:spLocks noChangeArrowheads="1"/>
          </p:cNvSpPr>
          <p:nvPr/>
        </p:nvSpPr>
        <p:spPr bwMode="auto">
          <a:xfrm>
            <a:off x="7516838" y="1142984"/>
            <a:ext cx="698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/>
              <a:t>2012</a:t>
            </a:r>
            <a:endParaRPr lang="ja-JP" altLang="en-US"/>
          </a:p>
        </p:txBody>
      </p:sp>
      <p:sp>
        <p:nvSpPr>
          <p:cNvPr id="33" name="ホームベース 32"/>
          <p:cNvSpPr/>
          <p:nvPr/>
        </p:nvSpPr>
        <p:spPr>
          <a:xfrm>
            <a:off x="5357818" y="3798875"/>
            <a:ext cx="3286148" cy="285752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Machine Translation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34" name="ホームベース 33"/>
          <p:cNvSpPr/>
          <p:nvPr/>
        </p:nvSpPr>
        <p:spPr>
          <a:xfrm>
            <a:off x="3786182" y="6215082"/>
            <a:ext cx="4929222" cy="28575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Search Engine and Interactive Filtering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35" name="ホームベース 34"/>
          <p:cNvSpPr/>
          <p:nvPr/>
        </p:nvSpPr>
        <p:spPr>
          <a:xfrm>
            <a:off x="428596" y="6215083"/>
            <a:ext cx="3000396" cy="28575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Cluster Deployment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36" name="スライド番号プレースホルダ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62</a:t>
            </a:fld>
            <a:endParaRPr lang="en-US" altLang="ja-JP" dirty="0"/>
          </a:p>
        </p:txBody>
      </p:sp>
      <p:sp>
        <p:nvSpPr>
          <p:cNvPr id="37" name="フッター プレースホルダ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U-Compare Tasks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 Oct 22</a:t>
            </a:r>
            <a:endParaRPr lang="en-US" altLang="ja-JP" dirty="0"/>
          </a:p>
        </p:txBody>
      </p:sp>
      <p:sp>
        <p:nvSpPr>
          <p:cNvPr id="7" name="正方形/長方形 6"/>
          <p:cNvSpPr/>
          <p:nvPr/>
        </p:nvSpPr>
        <p:spPr>
          <a:xfrm>
            <a:off x="714375" y="1941497"/>
            <a:ext cx="7572375" cy="9286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8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470009"/>
            <a:ext cx="822960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ja-JP" altLang="en-US" dirty="0" smtClean="0"/>
              <a:t>　</a:t>
            </a:r>
          </a:p>
        </p:txBody>
      </p:sp>
      <p:sp>
        <p:nvSpPr>
          <p:cNvPr id="9" name="コンテンツ プレースホルダ 2"/>
          <p:cNvSpPr txBox="1">
            <a:spLocks/>
          </p:cNvSpPr>
          <p:nvPr/>
        </p:nvSpPr>
        <p:spPr bwMode="auto">
          <a:xfrm>
            <a:off x="457200" y="1470009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ja-JP" altLang="en-US" sz="3200">
              <a:latin typeface="Calibri" pitchFamily="34" charset="0"/>
            </a:endParaRPr>
          </a:p>
        </p:txBody>
      </p:sp>
      <p:sp>
        <p:nvSpPr>
          <p:cNvPr id="10" name="ホームベース 9"/>
          <p:cNvSpPr/>
          <p:nvPr/>
        </p:nvSpPr>
        <p:spPr>
          <a:xfrm>
            <a:off x="928662" y="2155801"/>
            <a:ext cx="3214710" cy="273067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Connection with ML Tools </a:t>
            </a:r>
            <a:endParaRPr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39"/>
          <p:cNvGrpSpPr>
            <a:grpSpLocks/>
          </p:cNvGrpSpPr>
          <p:nvPr/>
        </p:nvGrpSpPr>
        <p:grpSpPr bwMode="auto">
          <a:xfrm>
            <a:off x="863600" y="1643050"/>
            <a:ext cx="4460326" cy="428629"/>
            <a:chOff x="0" y="0"/>
            <a:chExt cx="3851762" cy="415479"/>
          </a:xfrm>
        </p:grpSpPr>
        <p:sp>
          <p:nvSpPr>
            <p:cNvPr id="12" name="角丸四角形 11"/>
            <p:cNvSpPr/>
            <p:nvPr/>
          </p:nvSpPr>
          <p:spPr>
            <a:xfrm>
              <a:off x="0" y="0"/>
              <a:ext cx="3572575" cy="415479"/>
            </a:xfrm>
            <a:prstGeom prst="round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角丸四角形 4"/>
            <p:cNvSpPr/>
            <p:nvPr/>
          </p:nvSpPr>
          <p:spPr>
            <a:xfrm>
              <a:off x="23816" y="23787"/>
              <a:ext cx="3827946" cy="3916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77672" tIns="0" rIns="177672" bIns="0" spcCol="1270" anchor="ctr"/>
            <a:lstStyle/>
            <a:p>
              <a:pPr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ja-JP" sz="2000" dirty="0" smtClean="0"/>
                <a:t>Machine Learning Integration</a:t>
              </a:r>
              <a:endParaRPr lang="ja-JP" altLang="en-US" sz="2000" dirty="0"/>
            </a:p>
          </p:txBody>
        </p:sp>
      </p:grpSp>
      <p:sp>
        <p:nvSpPr>
          <p:cNvPr id="14" name="ホームベース 13"/>
          <p:cNvSpPr/>
          <p:nvPr/>
        </p:nvSpPr>
        <p:spPr>
          <a:xfrm>
            <a:off x="1357290" y="2500306"/>
            <a:ext cx="4071966" cy="285753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>
                <a:solidFill>
                  <a:schemeClr val="tx1"/>
                </a:solidFill>
              </a:rPr>
              <a:t>Dataset Manager </a:t>
            </a:r>
            <a:r>
              <a:rPr lang="en-US" altLang="ja-JP" dirty="0" smtClean="0">
                <a:solidFill>
                  <a:schemeClr val="tx1"/>
                </a:solidFill>
              </a:rPr>
              <a:t>and Utilities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714375" y="3273409"/>
            <a:ext cx="7572375" cy="12271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6" name="ホームベース 15"/>
          <p:cNvSpPr/>
          <p:nvPr/>
        </p:nvSpPr>
        <p:spPr>
          <a:xfrm>
            <a:off x="1000100" y="3584561"/>
            <a:ext cx="4714908" cy="273067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Syntactic Resources</a:t>
            </a:r>
            <a:endParaRPr lang="en-US" altLang="ja-JP" dirty="0">
              <a:solidFill>
                <a:schemeClr val="tx1"/>
              </a:solidFill>
            </a:endParaRPr>
          </a:p>
        </p:txBody>
      </p:sp>
      <p:grpSp>
        <p:nvGrpSpPr>
          <p:cNvPr id="5" name="グループ化 39"/>
          <p:cNvGrpSpPr>
            <a:grpSpLocks/>
          </p:cNvGrpSpPr>
          <p:nvPr/>
        </p:nvGrpSpPr>
        <p:grpSpPr bwMode="auto">
          <a:xfrm>
            <a:off x="863601" y="3013059"/>
            <a:ext cx="2851143" cy="474663"/>
            <a:chOff x="0" y="0"/>
            <a:chExt cx="2208492" cy="474148"/>
          </a:xfrm>
        </p:grpSpPr>
        <p:sp>
          <p:nvSpPr>
            <p:cNvPr id="18" name="角丸四角形 17"/>
            <p:cNvSpPr/>
            <p:nvPr/>
          </p:nvSpPr>
          <p:spPr>
            <a:xfrm>
              <a:off x="0" y="0"/>
              <a:ext cx="2208492" cy="474148"/>
            </a:xfrm>
            <a:prstGeom prst="round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角丸四角形 4"/>
            <p:cNvSpPr/>
            <p:nvPr/>
          </p:nvSpPr>
          <p:spPr>
            <a:xfrm>
              <a:off x="23599" y="23787"/>
              <a:ext cx="2161294" cy="4265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77672" tIns="0" rIns="177672" bIns="0" spcCol="1270" anchor="ctr"/>
            <a:lstStyle/>
            <a:p>
              <a:pPr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ja-JP" sz="2000" dirty="0" smtClean="0"/>
                <a:t>More Components</a:t>
              </a:r>
              <a:endParaRPr lang="ja-JP" altLang="en-US" sz="2000" dirty="0"/>
            </a:p>
          </p:txBody>
        </p:sp>
      </p:grpSp>
      <p:sp>
        <p:nvSpPr>
          <p:cNvPr id="20" name="ホームベース 19"/>
          <p:cNvSpPr/>
          <p:nvPr/>
        </p:nvSpPr>
        <p:spPr>
          <a:xfrm>
            <a:off x="1071538" y="3857628"/>
            <a:ext cx="2928958" cy="285752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Japanese, Chinese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714375" y="4832358"/>
            <a:ext cx="7572375" cy="17399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22" name="ホームベース 21"/>
          <p:cNvSpPr/>
          <p:nvPr/>
        </p:nvSpPr>
        <p:spPr>
          <a:xfrm>
            <a:off x="428596" y="5143522"/>
            <a:ext cx="5357850" cy="285753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Visualizations focusing on NLP and ML</a:t>
            </a:r>
            <a:endParaRPr lang="ja-JP" altLang="en-US" dirty="0">
              <a:solidFill>
                <a:schemeClr val="tx1"/>
              </a:solidFill>
            </a:endParaRPr>
          </a:p>
        </p:txBody>
      </p:sp>
      <p:grpSp>
        <p:nvGrpSpPr>
          <p:cNvPr id="6" name="グループ化 39"/>
          <p:cNvGrpSpPr>
            <a:grpSpLocks/>
          </p:cNvGrpSpPr>
          <p:nvPr/>
        </p:nvGrpSpPr>
        <p:grpSpPr bwMode="auto">
          <a:xfrm>
            <a:off x="863600" y="4572008"/>
            <a:ext cx="3351210" cy="474663"/>
            <a:chOff x="0" y="0"/>
            <a:chExt cx="2208492" cy="474148"/>
          </a:xfrm>
        </p:grpSpPr>
        <p:sp>
          <p:nvSpPr>
            <p:cNvPr id="24" name="角丸四角形 23"/>
            <p:cNvSpPr/>
            <p:nvPr/>
          </p:nvSpPr>
          <p:spPr>
            <a:xfrm>
              <a:off x="0" y="0"/>
              <a:ext cx="2208492" cy="474148"/>
            </a:xfrm>
            <a:prstGeom prst="round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角丸四角形 4"/>
            <p:cNvSpPr/>
            <p:nvPr/>
          </p:nvSpPr>
          <p:spPr>
            <a:xfrm>
              <a:off x="23816" y="23787"/>
              <a:ext cx="2160860" cy="4265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77672" tIns="0" rIns="177672" bIns="0" spcCol="1270" anchor="ctr"/>
            <a:lstStyle/>
            <a:p>
              <a:pPr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ja-JP" sz="2000" dirty="0" smtClean="0"/>
                <a:t>System Enhancements</a:t>
              </a:r>
              <a:endParaRPr lang="ja-JP" altLang="en-US" sz="2000" dirty="0"/>
            </a:p>
          </p:txBody>
        </p:sp>
      </p:grpSp>
      <p:sp>
        <p:nvSpPr>
          <p:cNvPr id="26" name="ホームベース 25"/>
          <p:cNvSpPr/>
          <p:nvPr/>
        </p:nvSpPr>
        <p:spPr>
          <a:xfrm>
            <a:off x="142844" y="5500701"/>
            <a:ext cx="3786214" cy="285753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Workflow GUI Refactoring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テキスト ボックス 60"/>
          <p:cNvSpPr txBox="1">
            <a:spLocks noChangeArrowheads="1"/>
          </p:cNvSpPr>
          <p:nvPr/>
        </p:nvSpPr>
        <p:spPr bwMode="auto">
          <a:xfrm>
            <a:off x="4286250" y="3227372"/>
            <a:ext cx="4214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dirty="0" smtClean="0"/>
              <a:t>Cover all of the popular resources</a:t>
            </a:r>
            <a:endParaRPr lang="ja-JP" altLang="en-US" sz="1600" b="1" dirty="0"/>
          </a:p>
        </p:txBody>
      </p:sp>
      <p:sp>
        <p:nvSpPr>
          <p:cNvPr id="28" name="ホームベース 27"/>
          <p:cNvSpPr/>
          <p:nvPr/>
        </p:nvSpPr>
        <p:spPr>
          <a:xfrm>
            <a:off x="1643042" y="4143380"/>
            <a:ext cx="3786214" cy="285753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Generic (XML etc.)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テキスト ボックス 65"/>
          <p:cNvSpPr txBox="1">
            <a:spLocks noChangeArrowheads="1"/>
          </p:cNvSpPr>
          <p:nvPr/>
        </p:nvSpPr>
        <p:spPr bwMode="auto">
          <a:xfrm>
            <a:off x="1000100" y="1155684"/>
            <a:ext cx="696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/>
              <a:t>2010</a:t>
            </a:r>
            <a:endParaRPr lang="ja-JP" altLang="en-US" dirty="0"/>
          </a:p>
        </p:txBody>
      </p:sp>
      <p:sp>
        <p:nvSpPr>
          <p:cNvPr id="31" name="テキスト ボックス 66"/>
          <p:cNvSpPr txBox="1">
            <a:spLocks noChangeArrowheads="1"/>
          </p:cNvSpPr>
          <p:nvPr/>
        </p:nvSpPr>
        <p:spPr bwMode="auto">
          <a:xfrm>
            <a:off x="4071934" y="1155684"/>
            <a:ext cx="681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/>
              <a:t>2011</a:t>
            </a:r>
            <a:endParaRPr lang="ja-JP" altLang="en-US"/>
          </a:p>
        </p:txBody>
      </p:sp>
      <p:sp>
        <p:nvSpPr>
          <p:cNvPr id="32" name="テキスト ボックス 67"/>
          <p:cNvSpPr txBox="1">
            <a:spLocks noChangeArrowheads="1"/>
          </p:cNvSpPr>
          <p:nvPr/>
        </p:nvSpPr>
        <p:spPr bwMode="auto">
          <a:xfrm>
            <a:off x="7516838" y="1142984"/>
            <a:ext cx="698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/>
              <a:t>2012</a:t>
            </a:r>
            <a:endParaRPr lang="ja-JP" altLang="en-US"/>
          </a:p>
        </p:txBody>
      </p:sp>
      <p:sp>
        <p:nvSpPr>
          <p:cNvPr id="33" name="ホームベース 32"/>
          <p:cNvSpPr/>
          <p:nvPr/>
        </p:nvSpPr>
        <p:spPr>
          <a:xfrm>
            <a:off x="5357818" y="3929066"/>
            <a:ext cx="3286148" cy="285752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Machine Translation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34" name="ホームベース 33"/>
          <p:cNvSpPr/>
          <p:nvPr/>
        </p:nvSpPr>
        <p:spPr>
          <a:xfrm>
            <a:off x="1714480" y="5786454"/>
            <a:ext cx="5072098" cy="28575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Component Management and New Forum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35" name="ホームベース 34"/>
          <p:cNvSpPr/>
          <p:nvPr/>
        </p:nvSpPr>
        <p:spPr>
          <a:xfrm>
            <a:off x="142844" y="6143644"/>
            <a:ext cx="3000396" cy="28575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Cluster Deployment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36" name="スライド番号プレースホルダ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B364-3329-427B-81B3-F20AC5B121DF}" type="slidenum">
              <a:rPr lang="en-US" altLang="ja-JP" smtClean="0"/>
              <a:pPr/>
              <a:t>63</a:t>
            </a:fld>
            <a:endParaRPr lang="en-US" altLang="ja-JP" dirty="0"/>
          </a:p>
        </p:txBody>
      </p:sp>
      <p:sp>
        <p:nvSpPr>
          <p:cNvPr id="37" name="フッター プレースホルダ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Yoshinobu Kano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5|0.7|0.4|1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7|1|0.1|0.2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5|0.6|0.5|0.1|0.3|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4|0.2|0.6|0.3|0.3|0.2|0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8|0.7|0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7.2|0.6|0.6|0.3|0.2|0.6|0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43.7|1|0.7|1.7|1|1|4.6|4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2.3|0.4|0.1|0.5|0.1|0.1|0.3|0.1|0.4|0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0.8|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8.1|0.5|0.1|1.3|4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9|0.3|0.4|0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6|0.1|0.2|0.1|0.1|0.3|0.1|0.5|0.3|0.7|0.1|0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5|1.1|0.9|3.4|1.6|0.3"/>
</p:tagLst>
</file>

<file path=ppt/theme/theme1.xml><?xml version="1.0" encoding="utf-8"?>
<a:theme xmlns:a="http://schemas.openxmlformats.org/drawingml/2006/main" name="lp070419">
  <a:themeElements>
    <a:clrScheme name="ユーザー定義 1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0000"/>
      </a:accent1>
      <a:accent2>
        <a:srgbClr val="CC9900"/>
      </a:accent2>
      <a:accent3>
        <a:srgbClr val="FF9900"/>
      </a:accent3>
      <a:accent4>
        <a:srgbClr val="92D050"/>
      </a:accent4>
      <a:accent5>
        <a:srgbClr val="00B050"/>
      </a:accent5>
      <a:accent6>
        <a:srgbClr val="00B0F0"/>
      </a:accent6>
      <a:hlink>
        <a:srgbClr val="3399FF"/>
      </a:hlink>
      <a:folHlink>
        <a:srgbClr val="C00000"/>
      </a:folHlink>
    </a:clrScheme>
    <a:fontScheme name="kano-template">
      <a:majorFont>
        <a:latin typeface="Verdana"/>
        <a:ea typeface="TBPｺﾞｼｯｸB"/>
        <a:cs typeface=""/>
      </a:majorFont>
      <a:minorFont>
        <a:latin typeface="Verdan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ano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o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o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o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o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o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o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o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o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o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o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o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o-template 13">
        <a:dk1>
          <a:srgbClr val="808080"/>
        </a:dk1>
        <a:lt1>
          <a:srgbClr val="FFFFFF"/>
        </a:lt1>
        <a:dk2>
          <a:srgbClr val="000000"/>
        </a:dk2>
        <a:lt2>
          <a:srgbClr val="000000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33025</TotalTime>
  <Words>3370</Words>
  <Application>Microsoft Office PowerPoint</Application>
  <PresentationFormat>画面に合わせる (4:3)</PresentationFormat>
  <Paragraphs>1011</Paragraphs>
  <Slides>63</Slides>
  <Notes>15</Notes>
  <HiddenSlides>17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63</vt:i4>
      </vt:variant>
    </vt:vector>
  </HeadingPairs>
  <TitlesOfParts>
    <vt:vector size="65" baseType="lpstr">
      <vt:lpstr>lp070419</vt:lpstr>
      <vt:lpstr>Image</vt:lpstr>
      <vt:lpstr>U-Compare  </vt:lpstr>
      <vt:lpstr>スライド 2</vt:lpstr>
      <vt:lpstr>U-Compare Aims at …</vt:lpstr>
      <vt:lpstr>Screenshot #1</vt:lpstr>
      <vt:lpstr>Screenshot #2</vt:lpstr>
      <vt:lpstr>Screenshot #3</vt:lpstr>
      <vt:lpstr>Topics</vt:lpstr>
      <vt:lpstr>スライド 8</vt:lpstr>
      <vt:lpstr>Interoperability Required</vt:lpstr>
      <vt:lpstr>UIMA Overview</vt:lpstr>
      <vt:lpstr>UIMA Basic Architecture</vt:lpstr>
      <vt:lpstr>UIMA Interoperability Levels</vt:lpstr>
      <vt:lpstr>UIMA: Stand-off Annotation</vt:lpstr>
      <vt:lpstr>UIMA: Type System</vt:lpstr>
      <vt:lpstr>UIMA: Workflow</vt:lpstr>
      <vt:lpstr>UIMA Basic Architecture</vt:lpstr>
      <vt:lpstr>UIMA: What is missing</vt:lpstr>
      <vt:lpstr>スライド 18</vt:lpstr>
      <vt:lpstr>U-Compare Initiative</vt:lpstr>
      <vt:lpstr>U-Compare Initiative</vt:lpstr>
      <vt:lpstr>U-Compare System</vt:lpstr>
      <vt:lpstr>UIMA Missing Common Type System</vt:lpstr>
      <vt:lpstr>Sharable Type System</vt:lpstr>
      <vt:lpstr>U-Compare Type System (1/2)</vt:lpstr>
      <vt:lpstr>U-Compare Type System (2/2)</vt:lpstr>
      <vt:lpstr>U-Compare Components</vt:lpstr>
      <vt:lpstr>Comprehensive Toolkit: more than 50 </vt:lpstr>
      <vt:lpstr>Comparison of Tools is Beneficial</vt:lpstr>
      <vt:lpstr>Combinatorial Comparison</vt:lpstr>
      <vt:lpstr>U-Compare Parallel Workflow</vt:lpstr>
      <vt:lpstr>Pluggable Evaluation Metrics</vt:lpstr>
      <vt:lpstr>Comparable Type System</vt:lpstr>
      <vt:lpstr>Cluster Service Deployment</vt:lpstr>
      <vt:lpstr>U-Compare System (again)</vt:lpstr>
      <vt:lpstr>U-Compare: demo</vt:lpstr>
      <vt:lpstr>U-Compare: Launching</vt:lpstr>
      <vt:lpstr>U-Compare: Flow Creation</vt:lpstr>
      <vt:lpstr>U-Compare: Statistics</vt:lpstr>
      <vt:lpstr>How to make your tool into U-Compare compatible</vt:lpstr>
      <vt:lpstr>Using Official UIMA API</vt:lpstr>
      <vt:lpstr>Using U-Compare STDIO wrapper</vt:lpstr>
      <vt:lpstr>Using U-Compare STDIO wrapper</vt:lpstr>
      <vt:lpstr>スライド 43</vt:lpstr>
      <vt:lpstr>New Launchers</vt:lpstr>
      <vt:lpstr>BioNLP ‘09 Shared Task</vt:lpstr>
      <vt:lpstr>Bio-Event Server</vt:lpstr>
      <vt:lpstr> Architecture</vt:lpstr>
      <vt:lpstr>Cheta Project</vt:lpstr>
      <vt:lpstr>Taverna Integration (1)</vt:lpstr>
      <vt:lpstr>Taverna Integration (2)</vt:lpstr>
      <vt:lpstr>New Workflow GUI</vt:lpstr>
      <vt:lpstr>Migration to UIMA AS</vt:lpstr>
      <vt:lpstr>Remote App Deployment</vt:lpstr>
      <vt:lpstr>Connection w GuideLink/XConc</vt:lpstr>
      <vt:lpstr>BioCreative II.5 participation</vt:lpstr>
      <vt:lpstr>BioCreative II.5 workflow</vt:lpstr>
      <vt:lpstr>New Components Planned</vt:lpstr>
      <vt:lpstr>Machine Learning Integration</vt:lpstr>
      <vt:lpstr>Summary</vt:lpstr>
      <vt:lpstr>スライド 60</vt:lpstr>
      <vt:lpstr>スライド 61</vt:lpstr>
      <vt:lpstr>U-Compare Roadmap</vt:lpstr>
      <vt:lpstr>U-Compare Tasks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U-Compare</dc:title>
  <dc:creator>Yoshinobu Kano</dc:creator>
  <cp:lastModifiedBy>kano</cp:lastModifiedBy>
  <cp:revision>739</cp:revision>
  <dcterms:created xsi:type="dcterms:W3CDTF">2007-05-25T03:41:56Z</dcterms:created>
  <dcterms:modified xsi:type="dcterms:W3CDTF">2010-05-19T12:31:45Z</dcterms:modified>
</cp:coreProperties>
</file>