
<file path=[Content_Types].xml><?xml version="1.0" encoding="utf-8"?>
<Types xmlns="http://schemas.openxmlformats.org/package/2006/content-types"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12.xml" ContentType="application/vnd.openxmlformats-officedocument.presentationml.notes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Default Extension="pdf" ContentType="application/pdf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Default Extension="tiff" ContentType="image/tiff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Default Extension="wmf" ContentType="image/x-wmf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1" r:id="rId2"/>
    <p:sldId id="262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9" r:id="rId11"/>
    <p:sldId id="280" r:id="rId12"/>
    <p:sldId id="281" r:id="rId13"/>
    <p:sldId id="271" r:id="rId14"/>
    <p:sldId id="275" r:id="rId15"/>
    <p:sldId id="276" r:id="rId16"/>
    <p:sldId id="272" r:id="rId17"/>
    <p:sldId id="274" r:id="rId18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scaleToFitPaper="1" frameSlides="1"/>
  <p:clrMru>
    <a:srgbClr val="E27605"/>
    <a:srgbClr val="FF8708"/>
    <a:srgbClr val="08295C"/>
    <a:srgbClr val="003F8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0469" autoAdjust="0"/>
    <p:restoredTop sz="78243" autoAdjust="0"/>
  </p:normalViewPr>
  <p:slideViewPr>
    <p:cSldViewPr snapToGrid="0" snapToObjects="1">
      <p:cViewPr>
        <p:scale>
          <a:sx n="100" d="100"/>
          <a:sy n="100" d="100"/>
        </p:scale>
        <p:origin x="-1192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619C2-8F0D-9744-ADBB-9398C1F1A9DA}" type="datetimeFigureOut">
              <a:rPr lang="de-DE" smtClean="0"/>
              <a:pPr/>
              <a:t>5/19/10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43A06-C748-DE46-997B-3B52AF358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94FCF-79F6-184B-A150-61022A78286B}" type="datetimeFigureOut">
              <a:rPr lang="de-DE" smtClean="0"/>
              <a:pPr/>
              <a:t>5/19/10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BC795-5A3F-C346-A878-5FE79B3B1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BC795-5A3F-C346-A878-5FE79B3B1DD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Traditional </a:t>
            </a:r>
            <a:r>
              <a:rPr lang="de-DE" dirty="0" err="1" smtClean="0"/>
              <a:t>development</a:t>
            </a:r>
            <a:r>
              <a:rPr lang="de-DE" dirty="0" smtClean="0"/>
              <a:t>: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 smtClean="0"/>
              <a:t> </a:t>
            </a:r>
            <a:r>
              <a:rPr lang="de-DE" baseline="0" dirty="0" err="1" smtClean="0"/>
              <a:t>time-consuming</a:t>
            </a:r>
            <a:endParaRPr lang="de-DE" baseline="0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smtClean="0"/>
              <a:t> Difficult to detect syntax errors or inconsistencies</a:t>
            </a:r>
            <a:endParaRPr lang="de-DE" baseline="0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 smtClean="0"/>
              <a:t>GernEdiT</a:t>
            </a:r>
            <a:r>
              <a:rPr lang="de-DE" dirty="0" smtClean="0"/>
              <a:t>: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 smtClean="0"/>
              <a:t> Navigation </a:t>
            </a:r>
            <a:r>
              <a:rPr lang="de-DE" dirty="0" err="1" smtClean="0"/>
              <a:t>through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GemaNet</a:t>
            </a:r>
            <a:r>
              <a:rPr lang="de-DE" dirty="0" smtClean="0"/>
              <a:t> </a:t>
            </a:r>
            <a:r>
              <a:rPr lang="de-DE" dirty="0" err="1" smtClean="0"/>
              <a:t>graph</a:t>
            </a:r>
            <a:endParaRPr lang="de-DE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 smtClean="0"/>
              <a:t> To </a:t>
            </a:r>
            <a:r>
              <a:rPr lang="de-DE" dirty="0" err="1" smtClean="0"/>
              <a:t>facilitate</a:t>
            </a:r>
            <a:r>
              <a:rPr lang="de-DE" dirty="0" smtClean="0"/>
              <a:t> </a:t>
            </a:r>
            <a:r>
              <a:rPr lang="de-DE" dirty="0" err="1" smtClean="0"/>
              <a:t>internal</a:t>
            </a:r>
            <a:r>
              <a:rPr lang="de-DE" dirty="0" smtClean="0"/>
              <a:t> </a:t>
            </a:r>
            <a:r>
              <a:rPr lang="de-DE" dirty="0" err="1" smtClean="0"/>
              <a:t>consistency</a:t>
            </a:r>
            <a:r>
              <a:rPr lang="de-DE" dirty="0" smtClean="0"/>
              <a:t>, </a:t>
            </a:r>
            <a:r>
              <a:rPr lang="de-DE" dirty="0" err="1" smtClean="0"/>
              <a:t>appropriate</a:t>
            </a:r>
            <a:r>
              <a:rPr lang="de-DE" dirty="0" smtClean="0"/>
              <a:t> </a:t>
            </a:r>
            <a:r>
              <a:rPr lang="de-DE" dirty="0" err="1" smtClean="0"/>
              <a:t>linking</a:t>
            </a:r>
            <a:r>
              <a:rPr lang="de-DE" dirty="0" smtClean="0"/>
              <a:t> of </a:t>
            </a:r>
            <a:r>
              <a:rPr lang="de-DE" dirty="0" err="1" smtClean="0"/>
              <a:t>lexical</a:t>
            </a:r>
            <a:r>
              <a:rPr lang="de-DE" dirty="0" smtClean="0"/>
              <a:t> </a:t>
            </a:r>
            <a:r>
              <a:rPr lang="de-DE" dirty="0" err="1" smtClean="0"/>
              <a:t>units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synsets</a:t>
            </a:r>
            <a:r>
              <a:rPr lang="de-DE" dirty="0" smtClean="0"/>
              <a:t>, </a:t>
            </a:r>
            <a:r>
              <a:rPr lang="de-DE" dirty="0" err="1" smtClean="0"/>
              <a:t>connectedness</a:t>
            </a:r>
            <a:r>
              <a:rPr lang="de-DE" dirty="0" smtClean="0"/>
              <a:t> of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synset</a:t>
            </a:r>
            <a:r>
              <a:rPr lang="de-DE" dirty="0" smtClean="0"/>
              <a:t> </a:t>
            </a:r>
            <a:r>
              <a:rPr lang="de-DE" dirty="0" err="1" smtClean="0"/>
              <a:t>graph</a:t>
            </a:r>
            <a:r>
              <a:rPr lang="de-DE" dirty="0" smtClean="0"/>
              <a:t>, </a:t>
            </a:r>
            <a:r>
              <a:rPr lang="de-DE" dirty="0" err="1" smtClean="0"/>
              <a:t>automatic</a:t>
            </a:r>
            <a:r>
              <a:rPr lang="de-DE" dirty="0" smtClean="0"/>
              <a:t> </a:t>
            </a:r>
            <a:r>
              <a:rPr lang="de-DE" dirty="0" err="1" smtClean="0"/>
              <a:t>closure</a:t>
            </a:r>
            <a:endParaRPr lang="de-DE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 smtClean="0"/>
              <a:t> </a:t>
            </a:r>
            <a:r>
              <a:rPr lang="de-DE" baseline="0" dirty="0" err="1" smtClean="0"/>
              <a:t>GernEdiT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overcomes</a:t>
            </a:r>
            <a:r>
              <a:rPr lang="de-DE" baseline="0" dirty="0" smtClean="0"/>
              <a:t> </a:t>
            </a:r>
            <a:r>
              <a:rPr lang="de-DE" dirty="0" err="1" smtClean="0"/>
              <a:t>shortcomings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06375-8C2C-8C46-B63D-C54EF39F369F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BC795-5A3F-C346-A878-5FE79B3B1DD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BC795-5A3F-C346-A878-5FE79B3B1DD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BC795-5A3F-C346-A878-5FE79B3B1DD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BC795-5A3F-C346-A878-5FE79B3B1DD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baseline="0" dirty="0" smtClean="0"/>
              <a:t> Lexicographer files: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initially developed for the Princeton </a:t>
            </a:r>
            <a:r>
              <a:rPr lang="en-US" baseline="0" dirty="0" err="1" smtClean="0"/>
              <a:t>WordNet</a:t>
            </a:r>
            <a:r>
              <a:rPr lang="en-US" baseline="0" dirty="0" smtClean="0"/>
              <a:t> for English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plain text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contain </a:t>
            </a:r>
            <a:r>
              <a:rPr lang="en-US" baseline="0" dirty="0" err="1" smtClean="0"/>
              <a:t>synsets</a:t>
            </a:r>
            <a:r>
              <a:rPr lang="en-US" baseline="0" dirty="0" smtClean="0"/>
              <a:t> for a particular semantic domain and part of speech</a:t>
            </a:r>
          </a:p>
          <a:p>
            <a:pPr lvl="0">
              <a:buFontTx/>
              <a:buChar char="-"/>
            </a:pPr>
            <a:r>
              <a:rPr lang="en-US" baseline="0" dirty="0" smtClean="0"/>
              <a:t> Example from: </a:t>
            </a:r>
            <a:r>
              <a:rPr lang="en-US" baseline="0" dirty="0" err="1" smtClean="0"/>
              <a:t>nomen.Nahrung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nouns.food</a:t>
            </a:r>
            <a:r>
              <a:rPr lang="en-US" baseline="0" dirty="0" smtClean="0"/>
              <a:t>)</a:t>
            </a:r>
          </a:p>
          <a:p>
            <a:pPr lvl="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BC795-5A3F-C346-A878-5FE79B3B1DD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0800" indent="-334800">
              <a:buSzPct val="90000"/>
              <a:buFont typeface="+mj-lt"/>
              <a:buAutoNum type="arabicPeriod"/>
            </a:pPr>
            <a:r>
              <a:rPr lang="en-US" dirty="0" smtClean="0"/>
              <a:t>No visualization</a:t>
            </a:r>
          </a:p>
          <a:p>
            <a:pPr lvl="1">
              <a:spcAft>
                <a:spcPts val="1200"/>
              </a:spcAft>
              <a:buNone/>
            </a:pP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Difficult to identify the appropriate anchor point for inserting new lexical units and </a:t>
            </a:r>
            <a:r>
              <a:rPr lang="en-US" dirty="0" err="1" smtClean="0"/>
              <a:t>synsets</a:t>
            </a:r>
            <a:endParaRPr lang="en-US" dirty="0" smtClean="0"/>
          </a:p>
          <a:p>
            <a:pPr marL="460800" indent="-334800">
              <a:buSzPct val="90000"/>
              <a:buFont typeface="+mj-lt"/>
              <a:buAutoNum type="arabicPeriod"/>
            </a:pPr>
            <a:endParaRPr lang="en-US" dirty="0" smtClean="0"/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dirty="0" smtClean="0"/>
              <a:t>Complex data format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4" charset="2"/>
              <a:buChar char="à"/>
              <a:tabLst/>
              <a:defRPr/>
            </a:pPr>
            <a:r>
              <a:rPr lang="de-DE" dirty="0" err="1" smtClean="0"/>
              <a:t>semantic</a:t>
            </a:r>
            <a:r>
              <a:rPr lang="de-DE" dirty="0" smtClean="0"/>
              <a:t> </a:t>
            </a:r>
            <a:r>
              <a:rPr lang="de-DE" dirty="0" err="1" smtClean="0"/>
              <a:t>inconsistencies</a:t>
            </a:r>
            <a:r>
              <a:rPr lang="de-DE" dirty="0" smtClean="0"/>
              <a:t> </a:t>
            </a:r>
            <a:r>
              <a:rPr lang="de-DE" dirty="0" err="1" smtClean="0"/>
              <a:t>often</a:t>
            </a:r>
            <a:r>
              <a:rPr lang="de-DE" dirty="0" smtClean="0"/>
              <a:t> </a:t>
            </a:r>
            <a:r>
              <a:rPr lang="de-DE" dirty="0" err="1" smtClean="0"/>
              <a:t>remained</a:t>
            </a:r>
            <a:r>
              <a:rPr lang="de-DE" dirty="0" smtClean="0"/>
              <a:t> </a:t>
            </a:r>
            <a:r>
              <a:rPr lang="de-DE" dirty="0" err="1" smtClean="0"/>
              <a:t>unnoticed</a:t>
            </a:r>
            <a:endParaRPr lang="en-US" dirty="0" smtClean="0"/>
          </a:p>
          <a:p>
            <a:pPr marL="460800" indent="-334800">
              <a:buSzPct val="90000"/>
              <a:buFont typeface="+mj-lt"/>
              <a:buAutoNum type="arabicPeriod"/>
            </a:pPr>
            <a:endParaRPr lang="en-US" dirty="0" smtClean="0"/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dirty="0" smtClean="0"/>
              <a:t>No versioning</a:t>
            </a:r>
          </a:p>
          <a:p>
            <a:pPr lvl="1">
              <a:buNone/>
            </a:pPr>
            <a:r>
              <a:rPr lang="en-US" dirty="0" err="1" smtClean="0">
                <a:sym typeface="Wingdings"/>
              </a:rPr>
              <a:t></a:t>
            </a:r>
            <a:r>
              <a:rPr lang="en-US" dirty="0" smtClean="0"/>
              <a:t> Impossible to track back changes or to undo specific edits that were introduced erroneously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06375-8C2C-8C46-B63D-C54EF39F369F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0800" marR="0" lvl="1" indent="-334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+mj-lt"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06375-8C2C-8C46-B63D-C54EF39F369F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0800" marR="0" lvl="1" indent="-334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+mj-lt"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06375-8C2C-8C46-B63D-C54EF39F369F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0800" marR="0" lvl="1" indent="-334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+mj-lt"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06375-8C2C-8C46-B63D-C54EF39F369F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0800" marR="0" lvl="1" indent="-334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+mj-lt"/>
              <a:buNone/>
              <a:tabLst/>
              <a:defRPr/>
            </a:pPr>
            <a:r>
              <a:rPr lang="en-US" sz="1200" dirty="0" smtClean="0"/>
              <a:t>1. No visualization</a:t>
            </a:r>
          </a:p>
          <a:p>
            <a:pPr marL="460800" marR="0" lvl="1" indent="-334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+mj-lt"/>
              <a:buNone/>
              <a:tabLst/>
              <a:defRPr/>
            </a:pPr>
            <a:r>
              <a:rPr lang="en-US" sz="1200" dirty="0" smtClean="0"/>
              <a:t>  - Several ways to search data and browse through the </a:t>
            </a:r>
            <a:r>
              <a:rPr lang="en-US" sz="1200" dirty="0" err="1" smtClean="0"/>
              <a:t>GermaNet</a:t>
            </a:r>
            <a:r>
              <a:rPr lang="en-US" sz="1200" dirty="0" smtClean="0"/>
              <a:t> graph</a:t>
            </a:r>
          </a:p>
          <a:p>
            <a:pPr marL="460800" marR="0" lvl="1" indent="-334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+mj-lt"/>
              <a:buNone/>
              <a:tabLst/>
              <a:defRPr/>
            </a:pPr>
            <a:r>
              <a:rPr lang="en-US" sz="1200" baseline="0" dirty="0" smtClean="0"/>
              <a:t> </a:t>
            </a:r>
            <a:r>
              <a:rPr lang="en-US" sz="1200" dirty="0" smtClean="0"/>
              <a:t>- Finding the appropriate place in the hierarchy for the insertion of new </a:t>
            </a:r>
            <a:r>
              <a:rPr lang="en-US" sz="1200" dirty="0" err="1" smtClean="0"/>
              <a:t>synsets</a:t>
            </a:r>
            <a:r>
              <a:rPr lang="en-US" sz="1200" dirty="0" smtClean="0"/>
              <a:t> and lexical units</a:t>
            </a:r>
          </a:p>
          <a:p>
            <a:pPr marL="460800" marR="0" lvl="1" indent="-334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+mj-lt"/>
              <a:buNone/>
              <a:tabLst/>
              <a:defRPr/>
            </a:pPr>
            <a:endParaRPr lang="en-US" sz="1200" dirty="0" smtClean="0"/>
          </a:p>
          <a:p>
            <a:pPr marL="640350" indent="-514350">
              <a:buSzPct val="90000"/>
              <a:buFont typeface="+mj-lt"/>
              <a:buNone/>
            </a:pPr>
            <a:r>
              <a:rPr lang="en-US" sz="1200" dirty="0" smtClean="0"/>
              <a:t>2. User-friendly tool</a:t>
            </a:r>
          </a:p>
          <a:p>
            <a:pPr marL="460800" indent="-334800">
              <a:buSzPct val="90000"/>
              <a:buFont typeface="+mj-lt"/>
              <a:buNone/>
            </a:pPr>
            <a:r>
              <a:rPr lang="en-US" sz="1200" baseline="0" dirty="0" smtClean="0"/>
              <a:t>  - </a:t>
            </a:r>
            <a:r>
              <a:rPr lang="en-US" sz="1200" dirty="0" smtClean="0"/>
              <a:t>To facilitate internal consistency, appropriate linking of lexical units with </a:t>
            </a:r>
            <a:r>
              <a:rPr lang="en-US" sz="1200" dirty="0" err="1" smtClean="0"/>
              <a:t>synsets</a:t>
            </a:r>
            <a:r>
              <a:rPr lang="en-US" sz="1200" dirty="0" smtClean="0"/>
              <a:t>, connectedness of the </a:t>
            </a:r>
            <a:r>
              <a:rPr lang="en-US" sz="1200" dirty="0" err="1" smtClean="0"/>
              <a:t>synset</a:t>
            </a:r>
            <a:r>
              <a:rPr lang="en-US" sz="1200" dirty="0" smtClean="0"/>
              <a:t> graph, automatic closure</a:t>
            </a:r>
          </a:p>
          <a:p>
            <a:pPr marL="460800" indent="-334800">
              <a:buSzPct val="90000"/>
              <a:buFont typeface="+mj-lt"/>
              <a:buNone/>
            </a:pPr>
            <a:endParaRPr lang="en-US" sz="1200" dirty="0" smtClean="0"/>
          </a:p>
          <a:p>
            <a:pPr marL="460800" indent="-334800">
              <a:buSzPct val="90000"/>
              <a:buFont typeface="+mj-lt"/>
              <a:buNone/>
            </a:pPr>
            <a:r>
              <a:rPr lang="en-US" sz="1200" dirty="0" smtClean="0"/>
              <a:t>3. Versioning</a:t>
            </a:r>
          </a:p>
          <a:p>
            <a:pPr marL="460800" indent="-334800">
              <a:buSzPct val="90000"/>
              <a:buFont typeface="+mj-lt"/>
              <a:buNone/>
            </a:pPr>
            <a:r>
              <a:rPr lang="en-US" sz="1200" baseline="0" dirty="0" smtClean="0"/>
              <a:t>  - collaborative annotation</a:t>
            </a:r>
            <a:endParaRPr lang="en-US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06375-8C2C-8C46-B63D-C54EF39F369F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smtClean="0"/>
              <a:t> Relational database technology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 smtClean="0"/>
              <a:t> Supports (XML) </a:t>
            </a:r>
            <a:r>
              <a:rPr lang="de-DE" dirty="0" err="1" smtClean="0"/>
              <a:t>export</a:t>
            </a:r>
            <a:r>
              <a:rPr lang="de-DE" dirty="0" smtClean="0"/>
              <a:t> </a:t>
            </a:r>
            <a:r>
              <a:rPr lang="de-DE" dirty="0" err="1" smtClean="0"/>
              <a:t>formats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BC795-5A3F-C346-A878-5FE79B3B1DD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 </a:t>
            </a:r>
            <a:r>
              <a:rPr lang="en-US" dirty="0" err="1" smtClean="0"/>
              <a:t>GernEdiT</a:t>
            </a:r>
            <a:r>
              <a:rPr lang="en-US" dirty="0" smtClean="0"/>
              <a:t> overcomes several shortcomings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smtClean="0"/>
              <a:t> More efficient and accurate work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  - Less time is needed to extend the coverage of </a:t>
            </a:r>
            <a:r>
              <a:rPr lang="en-US" dirty="0" err="1" smtClean="0"/>
              <a:t>GermaNet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smtClean="0"/>
              <a:t>  - The lexicographers‘ work has become significantly more accurate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 No more need for syntactic work</a:t>
            </a:r>
            <a:r>
              <a:rPr lang="en-US" baseline="0" dirty="0" smtClean="0"/>
              <a:t> </a:t>
            </a:r>
            <a:r>
              <a:rPr lang="de-DE" baseline="0" dirty="0" smtClean="0">
                <a:sym typeface="Wingdings"/>
              </a:rPr>
              <a:t> </a:t>
            </a:r>
            <a:r>
              <a:rPr lang="en-US" dirty="0" smtClean="0"/>
              <a:t>Concentration on lexical work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 Navigation through the </a:t>
            </a:r>
            <a:r>
              <a:rPr lang="en-US" dirty="0" err="1" smtClean="0"/>
              <a:t>GermaNet</a:t>
            </a:r>
            <a:r>
              <a:rPr lang="en-US" dirty="0" smtClean="0"/>
              <a:t> graph is much easier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 Trace back changes and verify who was responsible for them</a:t>
            </a:r>
          </a:p>
          <a:p>
            <a:endParaRPr lang="en-US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smtClean="0"/>
              <a:t> Collaborative annotation by several lexicographers working in parallel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BC795-5A3F-C346-A878-5FE79B3B1DD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BC795-5A3F-C346-A878-5FE79B3B1DD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8E24AE-B946-2C4C-B9E6-6C83C8207C5D}" type="datetimeFigureOut">
              <a:rPr lang="de-DE" smtClean="0"/>
              <a:pPr/>
              <a:t>5/19/10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76CAC6-E96E-5F48-BD0C-1D33C63FB8D2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8E24AE-B946-2C4C-B9E6-6C83C8207C5D}" type="datetimeFigureOut">
              <a:rPr lang="de-DE" smtClean="0"/>
              <a:pPr/>
              <a:t>5/19/10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76CAC6-E96E-5F48-BD0C-1D33C63FB8D2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8E24AE-B946-2C4C-B9E6-6C83C8207C5D}" type="datetimeFigureOut">
              <a:rPr lang="de-DE" smtClean="0"/>
              <a:pPr/>
              <a:t>5/19/10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76CAC6-E96E-5F48-BD0C-1D33C63FB8D2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8E24AE-B946-2C4C-B9E6-6C83C8207C5D}" type="datetimeFigureOut">
              <a:rPr lang="de-DE" smtClean="0"/>
              <a:pPr/>
              <a:t>5/19/10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76CAC6-E96E-5F48-BD0C-1D33C63FB8D2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8E24AE-B946-2C4C-B9E6-6C83C8207C5D}" type="datetimeFigureOut">
              <a:rPr lang="de-DE" smtClean="0"/>
              <a:pPr/>
              <a:t>5/19/10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76CAC6-E96E-5F48-BD0C-1D33C63FB8D2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8E24AE-B946-2C4C-B9E6-6C83C8207C5D}" type="datetimeFigureOut">
              <a:rPr lang="de-DE" smtClean="0"/>
              <a:pPr/>
              <a:t>5/19/10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76CAC6-E96E-5F48-BD0C-1D33C63FB8D2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8E24AE-B946-2C4C-B9E6-6C83C8207C5D}" type="datetimeFigureOut">
              <a:rPr lang="de-DE" smtClean="0"/>
              <a:pPr/>
              <a:t>5/19/10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76CAC6-E96E-5F48-BD0C-1D33C63FB8D2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8E24AE-B946-2C4C-B9E6-6C83C8207C5D}" type="datetimeFigureOut">
              <a:rPr lang="de-DE" smtClean="0"/>
              <a:pPr/>
              <a:t>5/19/10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76CAC6-E96E-5F48-BD0C-1D33C63FB8D2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8E24AE-B946-2C4C-B9E6-6C83C8207C5D}" type="datetimeFigureOut">
              <a:rPr lang="de-DE" smtClean="0"/>
              <a:pPr/>
              <a:t>5/19/10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76CAC6-E96E-5F48-BD0C-1D33C63FB8D2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8E24AE-B946-2C4C-B9E6-6C83C8207C5D}" type="datetimeFigureOut">
              <a:rPr lang="de-DE" smtClean="0"/>
              <a:pPr/>
              <a:t>5/19/10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76CAC6-E96E-5F48-BD0C-1D33C63FB8D2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8E24AE-B946-2C4C-B9E6-6C83C8207C5D}" type="datetimeFigureOut">
              <a:rPr lang="de-DE" smtClean="0"/>
              <a:pPr/>
              <a:t>5/19/10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76CAC6-E96E-5F48-BD0C-1D33C63FB8D2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tiff"/><Relationship Id="rId14" Type="http://schemas.openxmlformats.org/officeDocument/2006/relationships/image" Target="../media/image2.pd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12" descr="Unbenannt-2.tif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860425"/>
            <a:ext cx="9144000" cy="5997575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-2806" y="361182"/>
            <a:ext cx="7555174" cy="513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 err="1" smtClean="0"/>
              <a:t>Mastertitelformat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20" name="Rechteck 19"/>
          <p:cNvSpPr/>
          <p:nvPr userDrawn="1"/>
        </p:nvSpPr>
        <p:spPr>
          <a:xfrm>
            <a:off x="-8904" y="817336"/>
            <a:ext cx="9162000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solidFill>
              <a:srgbClr val="08295C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22" name="Bild 21" descr="ut_logo_brosch_p280c.eps"/>
          <p:cNvPicPr>
            <a:picLocks noChangeAspect="1"/>
          </p:cNvPicPr>
          <p:nvPr userDrawn="1"/>
        </p:nvPicPr>
        <mc:AlternateContent xmlns:ma="http://schemas.microsoft.com/office/mac/drawingml/2008/main">
          <mc:Choice Requires="ma">
            <p:blipFill>
              <a:blip r:embed="rId14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5"/>
              <a:stretch>
                <a:fillRect/>
              </a:stretch>
            </p:blipFill>
          </mc:Fallback>
        </mc:AlternateContent>
        <p:spPr>
          <a:xfrm>
            <a:off x="7029206" y="41564"/>
            <a:ext cx="2052384" cy="746127"/>
          </a:xfrm>
          <a:prstGeom prst="rect">
            <a:avLst/>
          </a:prstGeom>
        </p:spPr>
      </p:pic>
      <p:sp>
        <p:nvSpPr>
          <p:cNvPr id="23" name="Rechteck 22"/>
          <p:cNvSpPr/>
          <p:nvPr userDrawn="1"/>
        </p:nvSpPr>
        <p:spPr>
          <a:xfrm flipV="1">
            <a:off x="-5717" y="6668176"/>
            <a:ext cx="6474618" cy="195756"/>
          </a:xfrm>
          <a:prstGeom prst="rect">
            <a:avLst/>
          </a:prstGeom>
          <a:solidFill>
            <a:srgbClr val="082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4" name="Rechteck 23"/>
          <p:cNvSpPr/>
          <p:nvPr userDrawn="1"/>
        </p:nvSpPr>
        <p:spPr>
          <a:xfrm flipV="1">
            <a:off x="6509508" y="6664980"/>
            <a:ext cx="2643417" cy="195755"/>
          </a:xfrm>
          <a:prstGeom prst="rect">
            <a:avLst/>
          </a:prstGeom>
          <a:solidFill>
            <a:srgbClr val="E2760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5" name="Textfeld 24"/>
          <p:cNvSpPr txBox="1"/>
          <p:nvPr userDrawn="1"/>
        </p:nvSpPr>
        <p:spPr>
          <a:xfrm>
            <a:off x="6466701" y="6610838"/>
            <a:ext cx="26863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50" noProof="0" dirty="0" err="1" smtClean="0">
                <a:ln>
                  <a:solidFill>
                    <a:srgbClr val="08295C"/>
                  </a:solidFill>
                </a:ln>
                <a:latin typeface="Optima"/>
                <a:cs typeface="Optima"/>
              </a:rPr>
              <a:t>Verena</a:t>
            </a:r>
            <a:r>
              <a:rPr lang="en-US" sz="1200" spc="50" noProof="0" dirty="0" smtClean="0">
                <a:ln>
                  <a:solidFill>
                    <a:srgbClr val="08295C"/>
                  </a:solidFill>
                </a:ln>
                <a:latin typeface="Optima"/>
                <a:cs typeface="Optima"/>
              </a:rPr>
              <a:t> </a:t>
            </a:r>
            <a:r>
              <a:rPr lang="en-US" sz="1200" spc="50" noProof="0" dirty="0" err="1" smtClean="0">
                <a:ln>
                  <a:solidFill>
                    <a:srgbClr val="08295C"/>
                  </a:solidFill>
                </a:ln>
                <a:latin typeface="Optima"/>
                <a:cs typeface="Optima"/>
              </a:rPr>
              <a:t>Henrich</a:t>
            </a:r>
            <a:r>
              <a:rPr lang="en-US" sz="1200" spc="50" noProof="0" dirty="0" smtClean="0">
                <a:ln>
                  <a:solidFill>
                    <a:srgbClr val="08295C"/>
                  </a:solidFill>
                </a:ln>
                <a:latin typeface="Optima"/>
                <a:cs typeface="Optima"/>
              </a:rPr>
              <a:t> &amp; </a:t>
            </a:r>
            <a:r>
              <a:rPr lang="en-US" sz="1200" spc="50" baseline="0" noProof="0" dirty="0" smtClean="0">
                <a:ln>
                  <a:solidFill>
                    <a:srgbClr val="08295C"/>
                  </a:solidFill>
                </a:ln>
                <a:latin typeface="Optima"/>
                <a:cs typeface="Optima"/>
              </a:rPr>
              <a:t>Erhard </a:t>
            </a:r>
            <a:r>
              <a:rPr lang="en-US" sz="1200" spc="50" baseline="0" noProof="0" dirty="0" err="1" smtClean="0">
                <a:ln>
                  <a:solidFill>
                    <a:srgbClr val="08295C"/>
                  </a:solidFill>
                </a:ln>
                <a:latin typeface="Optima"/>
                <a:cs typeface="Optima"/>
              </a:rPr>
              <a:t>Hinrichs</a:t>
            </a:r>
            <a:endParaRPr lang="en-US" sz="1200" spc="50" noProof="0" dirty="0">
              <a:ln>
                <a:solidFill>
                  <a:srgbClr val="08295C"/>
                </a:solidFill>
              </a:ln>
              <a:latin typeface="Optima"/>
              <a:cs typeface="Optima"/>
            </a:endParaRPr>
          </a:p>
        </p:txBody>
      </p:sp>
      <p:sp>
        <p:nvSpPr>
          <p:cNvPr id="26" name="Textfeld 25"/>
          <p:cNvSpPr txBox="1"/>
          <p:nvPr userDrawn="1"/>
        </p:nvSpPr>
        <p:spPr>
          <a:xfrm>
            <a:off x="135467" y="6619322"/>
            <a:ext cx="6358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50" noProof="0" dirty="0" err="1" smtClean="0">
                <a:ln>
                  <a:solidFill>
                    <a:srgbClr val="FF8708"/>
                  </a:solidFill>
                </a:ln>
                <a:solidFill>
                  <a:srgbClr val="E27605"/>
                </a:solidFill>
                <a:latin typeface="Optima"/>
                <a:cs typeface="Optima"/>
              </a:rPr>
              <a:t>GernEdiT</a:t>
            </a:r>
            <a:r>
              <a:rPr lang="en-US" sz="1200" spc="50" noProof="0" dirty="0" smtClean="0">
                <a:ln>
                  <a:solidFill>
                    <a:srgbClr val="FF8708"/>
                  </a:solidFill>
                </a:ln>
                <a:solidFill>
                  <a:srgbClr val="E27605"/>
                </a:solidFill>
                <a:latin typeface="Optima"/>
                <a:cs typeface="Optima"/>
              </a:rPr>
              <a:t> – The </a:t>
            </a:r>
            <a:r>
              <a:rPr lang="en-US" sz="1200" spc="50" noProof="0" dirty="0" err="1" smtClean="0">
                <a:ln>
                  <a:solidFill>
                    <a:srgbClr val="FF8708"/>
                  </a:solidFill>
                </a:ln>
                <a:solidFill>
                  <a:srgbClr val="E27605"/>
                </a:solidFill>
                <a:latin typeface="Optima"/>
                <a:cs typeface="Optima"/>
              </a:rPr>
              <a:t>GermaNet</a:t>
            </a:r>
            <a:r>
              <a:rPr lang="en-US" sz="1200" spc="50" noProof="0" dirty="0" smtClean="0">
                <a:ln>
                  <a:solidFill>
                    <a:srgbClr val="FF8708"/>
                  </a:solidFill>
                </a:ln>
                <a:solidFill>
                  <a:srgbClr val="E27605"/>
                </a:solidFill>
                <a:latin typeface="Optima"/>
                <a:cs typeface="Optima"/>
              </a:rPr>
              <a:t> Editing</a:t>
            </a:r>
            <a:r>
              <a:rPr lang="en-US" sz="1200" spc="50" baseline="0" noProof="0" dirty="0" smtClean="0">
                <a:ln>
                  <a:solidFill>
                    <a:srgbClr val="FF8708"/>
                  </a:solidFill>
                </a:ln>
                <a:solidFill>
                  <a:srgbClr val="E27605"/>
                </a:solidFill>
                <a:latin typeface="Optima"/>
                <a:cs typeface="Optima"/>
              </a:rPr>
              <a:t> Tool</a:t>
            </a:r>
            <a:endParaRPr lang="en-US" sz="1200" spc="50" noProof="0" dirty="0">
              <a:ln>
                <a:solidFill>
                  <a:srgbClr val="FF8708"/>
                </a:solidFill>
              </a:ln>
              <a:solidFill>
                <a:srgbClr val="E27605"/>
              </a:solidFill>
              <a:latin typeface="Optima"/>
              <a:cs typeface="Optima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0" y="1081820"/>
            <a:ext cx="9143999" cy="5293552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 smtClean="0"/>
              <a:t>Mastertextformat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kumimoji="0" lang="de-DE" sz="3200" b="1" i="0" u="none" strike="noStrike" kern="1200" cap="none" spc="0" normalizeH="0" baseline="0" noProof="0" dirty="0" smtClean="0">
          <a:ln>
            <a:noFill/>
          </a:ln>
          <a:solidFill>
            <a:schemeClr val="tx1"/>
          </a:solidFill>
          <a:effectLst/>
          <a:uLnTx/>
          <a:uFillTx/>
          <a:latin typeface="Optima"/>
          <a:ea typeface="+mj-ea"/>
          <a:cs typeface="Optima"/>
        </a:defRPr>
      </a:lvl1pPr>
    </p:titleStyle>
    <p:bodyStyle>
      <a:lvl1pPr marL="342900" indent="-216000" algn="l" defTabSz="457200" rtl="0" eaLnBrk="1" latinLnBrk="0" hangingPunct="1">
        <a:spcBef>
          <a:spcPct val="20000"/>
        </a:spcBef>
        <a:buSzPct val="80000"/>
        <a:buFont typeface="Arial"/>
        <a:buChar char="•"/>
        <a:defRPr lang="de-DE" sz="2800" kern="1200" smtClean="0">
          <a:solidFill>
            <a:schemeClr val="tx1"/>
          </a:solidFill>
          <a:effectLst/>
          <a:latin typeface="Optima"/>
          <a:ea typeface="+mn-ea"/>
          <a:cs typeface="Optima"/>
        </a:defRPr>
      </a:lvl1pPr>
      <a:lvl2pPr marL="742950" indent="-216000" algn="l" defTabSz="457200" rtl="0" eaLnBrk="1" latinLnBrk="0" hangingPunct="1">
        <a:spcBef>
          <a:spcPct val="20000"/>
        </a:spcBef>
        <a:buSzPct val="80000"/>
        <a:buFont typeface="Arial"/>
        <a:buChar char="•"/>
        <a:defRPr lang="de-DE" sz="2800" kern="1200" smtClean="0">
          <a:solidFill>
            <a:schemeClr val="tx1"/>
          </a:solidFill>
          <a:effectLst/>
          <a:latin typeface="Optima"/>
          <a:ea typeface="+mn-ea"/>
          <a:cs typeface="Optima"/>
        </a:defRPr>
      </a:lvl2pPr>
      <a:lvl3pPr marL="1143000" indent="-216000" algn="l" defTabSz="457200" rtl="0" eaLnBrk="1" latinLnBrk="0" hangingPunct="1">
        <a:spcBef>
          <a:spcPct val="20000"/>
        </a:spcBef>
        <a:buSzPct val="80000"/>
        <a:buFont typeface="Arial"/>
        <a:buChar char="•"/>
        <a:defRPr lang="de-DE" sz="2800" kern="1200" smtClean="0">
          <a:solidFill>
            <a:schemeClr val="tx1"/>
          </a:solidFill>
          <a:effectLst/>
          <a:latin typeface="Optima"/>
          <a:ea typeface="+mn-ea"/>
          <a:cs typeface="Optima"/>
        </a:defRPr>
      </a:lvl3pPr>
      <a:lvl4pPr marL="1600200" indent="-216000" algn="l" defTabSz="457200" rtl="0" eaLnBrk="1" latinLnBrk="0" hangingPunct="1">
        <a:spcBef>
          <a:spcPct val="20000"/>
        </a:spcBef>
        <a:buSzPct val="80000"/>
        <a:buFont typeface="Arial"/>
        <a:buChar char="•"/>
        <a:defRPr lang="de-DE" sz="2800" kern="1200" smtClean="0">
          <a:solidFill>
            <a:schemeClr val="tx1"/>
          </a:solidFill>
          <a:effectLst/>
          <a:latin typeface="Optima"/>
          <a:ea typeface="+mn-ea"/>
          <a:cs typeface="Optima"/>
        </a:defRPr>
      </a:lvl4pPr>
      <a:lvl5pPr marL="2057400" indent="-216000" algn="l" defTabSz="457200" rtl="0" eaLnBrk="1" latinLnBrk="0" hangingPunct="1">
        <a:spcBef>
          <a:spcPct val="20000"/>
        </a:spcBef>
        <a:buSzPct val="80000"/>
        <a:buFont typeface="Arial"/>
        <a:buChar char="•"/>
        <a:defRPr lang="de-DE" sz="2800" kern="1200" dirty="0" smtClean="0">
          <a:solidFill>
            <a:schemeClr val="tx1"/>
          </a:solidFill>
          <a:effectLst/>
          <a:latin typeface="Optima"/>
          <a:ea typeface="+mn-ea"/>
          <a:cs typeface="Optim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GernEdiT</a:t>
            </a:r>
            <a:r>
              <a:rPr lang="en-US" dirty="0" smtClean="0"/>
              <a:t> – The </a:t>
            </a:r>
            <a:r>
              <a:rPr lang="en-US" dirty="0" err="1" smtClean="0"/>
              <a:t>GermaNet</a:t>
            </a:r>
            <a:r>
              <a:rPr lang="en-US" dirty="0" smtClean="0"/>
              <a:t> Editing Tool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774967"/>
            <a:ext cx="6400800" cy="2820274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Verena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Henrich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and Erhard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Hinrichs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University of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Tübingen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Department of Linguistics</a:t>
            </a: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LREC 2010, Malta, May 2010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081821"/>
            <a:ext cx="9143999" cy="5268180"/>
          </a:xfrm>
        </p:spPr>
        <p:txBody>
          <a:bodyPr>
            <a:normAutofit/>
          </a:bodyPr>
          <a:lstStyle/>
          <a:p>
            <a:r>
              <a:rPr lang="en-US" i="1" dirty="0" err="1"/>
              <a:t>GernEdiT</a:t>
            </a:r>
            <a:r>
              <a:rPr lang="en-US" dirty="0"/>
              <a:t> (</a:t>
            </a:r>
            <a:r>
              <a:rPr lang="en-US" dirty="0" err="1"/>
              <a:t>GermaNet</a:t>
            </a:r>
            <a:r>
              <a:rPr lang="en-US" dirty="0"/>
              <a:t> Editing Tool)</a:t>
            </a:r>
            <a:endParaRPr lang="en-US" dirty="0" smtClean="0"/>
          </a:p>
          <a:p>
            <a:pPr lvl="1"/>
            <a:r>
              <a:rPr lang="en-US" dirty="0" smtClean="0"/>
              <a:t>User</a:t>
            </a:r>
            <a:r>
              <a:rPr lang="en-US" dirty="0"/>
              <a:t>-friendly visual editing tool for </a:t>
            </a:r>
            <a:r>
              <a:rPr lang="en-US" dirty="0" err="1"/>
              <a:t>GermaNet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To facilitate internal </a:t>
            </a:r>
            <a:r>
              <a:rPr lang="en-US" dirty="0" smtClean="0"/>
              <a:t>consistency</a:t>
            </a:r>
          </a:p>
          <a:p>
            <a:r>
              <a:rPr lang="en-US" dirty="0" smtClean="0"/>
              <a:t>Traditional development of </a:t>
            </a:r>
            <a:r>
              <a:rPr lang="en-US" dirty="0" err="1" smtClean="0"/>
              <a:t>GermaNet</a:t>
            </a:r>
            <a:endParaRPr lang="en-US" dirty="0" smtClean="0"/>
          </a:p>
          <a:p>
            <a:pPr lvl="1"/>
            <a:r>
              <a:rPr lang="en-US" dirty="0" smtClean="0"/>
              <a:t>Based on lexicographer files</a:t>
            </a:r>
          </a:p>
          <a:p>
            <a:pPr lvl="1"/>
            <a:r>
              <a:rPr lang="en-US" dirty="0" smtClean="0"/>
              <a:t>Error prone due to a complex data format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No automatic consistency checks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GermaNet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GermaNet</a:t>
            </a:r>
            <a:r>
              <a:rPr lang="en-US" dirty="0" smtClean="0"/>
              <a:t> is a lexical semantic</a:t>
            </a:r>
            <a:r>
              <a:rPr lang="en-US" dirty="0" smtClean="0"/>
              <a:t> </a:t>
            </a:r>
            <a:r>
              <a:rPr lang="en-US" dirty="0" err="1" smtClean="0"/>
              <a:t>wordnet</a:t>
            </a:r>
            <a:r>
              <a:rPr lang="en-US" dirty="0" smtClean="0"/>
              <a:t> that </a:t>
            </a:r>
            <a:r>
              <a:rPr lang="en-US" dirty="0" smtClean="0"/>
              <a:t>is modeled after the Princeton </a:t>
            </a:r>
            <a:r>
              <a:rPr lang="en-US" dirty="0" err="1" smtClean="0"/>
              <a:t>WordNet</a:t>
            </a:r>
            <a:r>
              <a:rPr lang="en-US" dirty="0" smtClean="0"/>
              <a:t> </a:t>
            </a:r>
            <a:r>
              <a:rPr lang="en-US" dirty="0"/>
              <a:t>for </a:t>
            </a:r>
            <a:r>
              <a:rPr lang="en-US" dirty="0" smtClean="0"/>
              <a:t>English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Covers 3 word categories: </a:t>
            </a:r>
            <a:r>
              <a:rPr lang="en-US" dirty="0"/>
              <a:t>adjectives, nouns, and </a:t>
            </a:r>
            <a:r>
              <a:rPr lang="en-US" dirty="0" smtClean="0"/>
              <a:t>verbs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Word meanings are represented by </a:t>
            </a:r>
            <a:r>
              <a:rPr lang="en-US" i="1" dirty="0" smtClean="0"/>
              <a:t>lexical units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Lexical units are grouped into semantic concepts (</a:t>
            </a:r>
            <a:r>
              <a:rPr lang="en-US" i="1" dirty="0" err="1" smtClean="0"/>
              <a:t>synsets</a:t>
            </a:r>
            <a:r>
              <a:rPr lang="en-US" dirty="0" smtClean="0"/>
              <a:t>) according to their meaning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synset</a:t>
            </a:r>
            <a:r>
              <a:rPr lang="en-US" dirty="0" smtClean="0"/>
              <a:t> is a set of (near-)synonymous words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GermaNet</a:t>
            </a:r>
            <a:r>
              <a:rPr lang="en-US" dirty="0" smtClean="0"/>
              <a:t>: Lexical Units and </a:t>
            </a:r>
            <a:r>
              <a:rPr lang="en-US" dirty="0" err="1" smtClean="0"/>
              <a:t>Synsets</a:t>
            </a:r>
            <a:endParaRPr lang="en-US" dirty="0"/>
          </a:p>
        </p:txBody>
      </p:sp>
      <p:pic>
        <p:nvPicPr>
          <p:cNvPr id="11" name="Inhaltsplatzhalter 10" descr="synonymy.wmf"/>
          <p:cNvPicPr>
            <a:picLocks noGrp="1" noChangeAspect="1"/>
          </p:cNvPicPr>
          <p:nvPr>
            <p:ph idx="1"/>
          </p:nvPr>
        </p:nvPicPr>
        <p:blipFill>
          <a:blip r:embed="rId3"/>
          <a:srcRect l="-16705" r="-16705"/>
          <a:stretch>
            <a:fillRect/>
          </a:stretch>
        </p:blipFill>
        <p:spPr>
          <a:xfrm>
            <a:off x="238113" y="1190951"/>
            <a:ext cx="8697524" cy="5035083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GermaNet: Relations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Two types of semantic relations: conceptual and lexical relations</a:t>
            </a:r>
          </a:p>
          <a:p>
            <a:r>
              <a:rPr lang="en-US" smtClean="0"/>
              <a:t>Lexical </a:t>
            </a:r>
            <a:r>
              <a:rPr lang="en-US"/>
              <a:t>relations hold between two lexical units, e.g.,</a:t>
            </a:r>
            <a:r>
              <a:rPr lang="en-US" smtClean="0"/>
              <a:t> synonymy, antonymy, </a:t>
            </a:r>
            <a:r>
              <a:rPr lang="en-US"/>
              <a:t>or </a:t>
            </a:r>
            <a:r>
              <a:rPr lang="en-US" smtClean="0"/>
              <a:t>pertonymy</a:t>
            </a:r>
            <a:endParaRPr lang="en-US"/>
          </a:p>
        </p:txBody>
      </p:sp>
      <p:pic>
        <p:nvPicPr>
          <p:cNvPr id="7" name="Bild 6" descr="antonymy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444" y="3247079"/>
            <a:ext cx="3422296" cy="3128293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GermaNet: Relations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mtClean="0"/>
              <a:t>Conceptual </a:t>
            </a:r>
            <a:r>
              <a:rPr lang="en-US"/>
              <a:t>relations hold between two</a:t>
            </a:r>
            <a:r>
              <a:rPr lang="en-US" smtClean="0"/>
              <a:t> synsets, e.g., hyperonymy</a:t>
            </a:r>
            <a:r>
              <a:rPr lang="en-US"/>
              <a:t>, part-whole relations, entailment, or </a:t>
            </a:r>
            <a:r>
              <a:rPr lang="en-US" smtClean="0"/>
              <a:t>causation</a:t>
            </a:r>
          </a:p>
          <a:p>
            <a:r>
              <a:rPr lang="en-US" smtClean="0"/>
              <a:t>GermaNet is hierarchically</a:t>
            </a:r>
            <a:br>
              <a:rPr lang="en-US" smtClean="0"/>
            </a:br>
            <a:r>
              <a:rPr lang="en-US" smtClean="0"/>
              <a:t>structured </a:t>
            </a:r>
            <a:r>
              <a:rPr lang="en-US"/>
              <a:t>in terms of the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hyperonymy-hyponymy</a:t>
            </a:r>
            <a:br>
              <a:rPr lang="en-US" smtClean="0"/>
            </a:br>
            <a:r>
              <a:rPr lang="en-US" smtClean="0"/>
              <a:t>relation </a:t>
            </a:r>
            <a:r>
              <a:rPr lang="en-US"/>
              <a:t>of </a:t>
            </a:r>
            <a:r>
              <a:rPr lang="en-US" smtClean="0"/>
              <a:t>synsets</a:t>
            </a:r>
            <a:endParaRPr lang="en-US"/>
          </a:p>
        </p:txBody>
      </p:sp>
      <p:pic>
        <p:nvPicPr>
          <p:cNvPr id="13" name="Bild 12" descr="hyperonymy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977" y="2212432"/>
            <a:ext cx="3581069" cy="4223969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Lexicographer Files Example</a:t>
            </a:r>
            <a:endParaRPr lang="en-US" dirty="0"/>
          </a:p>
        </p:txBody>
      </p:sp>
      <p:sp>
        <p:nvSpPr>
          <p:cNvPr id="4" name="Freihandform 3"/>
          <p:cNvSpPr/>
          <p:nvPr/>
        </p:nvSpPr>
        <p:spPr>
          <a:xfrm>
            <a:off x="393700" y="1081820"/>
            <a:ext cx="8347401" cy="5293552"/>
          </a:xfrm>
          <a:custGeom>
            <a:avLst/>
            <a:gdLst>
              <a:gd name="connsiteX0" fmla="*/ 0 w 8347401"/>
              <a:gd name="connsiteY0" fmla="*/ 70087 h 5293552"/>
              <a:gd name="connsiteX1" fmla="*/ 70087 w 8347401"/>
              <a:gd name="connsiteY1" fmla="*/ 0 h 5293552"/>
              <a:gd name="connsiteX2" fmla="*/ 8277314 w 8347401"/>
              <a:gd name="connsiteY2" fmla="*/ 0 h 5293552"/>
              <a:gd name="connsiteX3" fmla="*/ 8347401 w 8347401"/>
              <a:gd name="connsiteY3" fmla="*/ 70087 h 5293552"/>
              <a:gd name="connsiteX4" fmla="*/ 8347401 w 8347401"/>
              <a:gd name="connsiteY4" fmla="*/ 5223465 h 5293552"/>
              <a:gd name="connsiteX5" fmla="*/ 8277314 w 8347401"/>
              <a:gd name="connsiteY5" fmla="*/ 5293552 h 5293552"/>
              <a:gd name="connsiteX6" fmla="*/ 70087 w 8347401"/>
              <a:gd name="connsiteY6" fmla="*/ 5293552 h 5293552"/>
              <a:gd name="connsiteX7" fmla="*/ 0 w 8347401"/>
              <a:gd name="connsiteY7" fmla="*/ 5223465 h 5293552"/>
              <a:gd name="connsiteX8" fmla="*/ 0 w 8347401"/>
              <a:gd name="connsiteY8" fmla="*/ 70087 h 5293552"/>
              <a:gd name="connsiteX0" fmla="*/ 0 w 8347401"/>
              <a:gd name="connsiteY0" fmla="*/ 70087 h 5293552"/>
              <a:gd name="connsiteX1" fmla="*/ 70087 w 8347401"/>
              <a:gd name="connsiteY1" fmla="*/ 0 h 5293552"/>
              <a:gd name="connsiteX2" fmla="*/ 8277314 w 8347401"/>
              <a:gd name="connsiteY2" fmla="*/ 0 h 5293552"/>
              <a:gd name="connsiteX3" fmla="*/ 8344595 w 8347401"/>
              <a:gd name="connsiteY3" fmla="*/ 944322 h 5293552"/>
              <a:gd name="connsiteX4" fmla="*/ 8347401 w 8347401"/>
              <a:gd name="connsiteY4" fmla="*/ 5223465 h 5293552"/>
              <a:gd name="connsiteX5" fmla="*/ 8277314 w 8347401"/>
              <a:gd name="connsiteY5" fmla="*/ 5293552 h 5293552"/>
              <a:gd name="connsiteX6" fmla="*/ 70087 w 8347401"/>
              <a:gd name="connsiteY6" fmla="*/ 5293552 h 5293552"/>
              <a:gd name="connsiteX7" fmla="*/ 0 w 8347401"/>
              <a:gd name="connsiteY7" fmla="*/ 5223465 h 5293552"/>
              <a:gd name="connsiteX8" fmla="*/ 0 w 8347401"/>
              <a:gd name="connsiteY8" fmla="*/ 70087 h 5293552"/>
              <a:gd name="connsiteX0" fmla="*/ 0 w 8347401"/>
              <a:gd name="connsiteY0" fmla="*/ 70087 h 5293552"/>
              <a:gd name="connsiteX1" fmla="*/ 70087 w 8347401"/>
              <a:gd name="connsiteY1" fmla="*/ 0 h 5293552"/>
              <a:gd name="connsiteX2" fmla="*/ 7321313 w 8347401"/>
              <a:gd name="connsiteY2" fmla="*/ 0 h 5293552"/>
              <a:gd name="connsiteX3" fmla="*/ 8344595 w 8347401"/>
              <a:gd name="connsiteY3" fmla="*/ 944322 h 5293552"/>
              <a:gd name="connsiteX4" fmla="*/ 8347401 w 8347401"/>
              <a:gd name="connsiteY4" fmla="*/ 5223465 h 5293552"/>
              <a:gd name="connsiteX5" fmla="*/ 8277314 w 8347401"/>
              <a:gd name="connsiteY5" fmla="*/ 5293552 h 5293552"/>
              <a:gd name="connsiteX6" fmla="*/ 70087 w 8347401"/>
              <a:gd name="connsiteY6" fmla="*/ 5293552 h 5293552"/>
              <a:gd name="connsiteX7" fmla="*/ 0 w 8347401"/>
              <a:gd name="connsiteY7" fmla="*/ 5223465 h 5293552"/>
              <a:gd name="connsiteX8" fmla="*/ 0 w 8347401"/>
              <a:gd name="connsiteY8" fmla="*/ 70087 h 529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47401" h="5293552">
                <a:moveTo>
                  <a:pt x="0" y="70087"/>
                </a:moveTo>
                <a:cubicBezTo>
                  <a:pt x="0" y="31379"/>
                  <a:pt x="31379" y="0"/>
                  <a:pt x="70087" y="0"/>
                </a:cubicBezTo>
                <a:lnTo>
                  <a:pt x="7321313" y="0"/>
                </a:lnTo>
                <a:cubicBezTo>
                  <a:pt x="7360021" y="0"/>
                  <a:pt x="8344595" y="905614"/>
                  <a:pt x="8344595" y="944322"/>
                </a:cubicBezTo>
                <a:cubicBezTo>
                  <a:pt x="8345530" y="2370703"/>
                  <a:pt x="8346466" y="3797084"/>
                  <a:pt x="8347401" y="5223465"/>
                </a:cubicBezTo>
                <a:cubicBezTo>
                  <a:pt x="8347401" y="5262173"/>
                  <a:pt x="8316022" y="5293552"/>
                  <a:pt x="8277314" y="5293552"/>
                </a:cubicBezTo>
                <a:lnTo>
                  <a:pt x="70087" y="5293552"/>
                </a:lnTo>
                <a:cubicBezTo>
                  <a:pt x="31379" y="5293552"/>
                  <a:pt x="0" y="5262173"/>
                  <a:pt x="0" y="5223465"/>
                </a:cubicBezTo>
                <a:lnTo>
                  <a:pt x="0" y="70087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winkliges Dreieck 4"/>
          <p:cNvSpPr/>
          <p:nvPr/>
        </p:nvSpPr>
        <p:spPr>
          <a:xfrm>
            <a:off x="7708900" y="1081820"/>
            <a:ext cx="1032201" cy="924780"/>
          </a:xfrm>
          <a:prstGeom prst="rtTriangle">
            <a:avLst/>
          </a:prstGeom>
          <a:solidFill>
            <a:schemeClr val="bg1">
              <a:lumMod val="85000"/>
              <a:alpha val="7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2901" y="1447800"/>
            <a:ext cx="8436300" cy="4876772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1800"/>
              </a:spcAft>
              <a:buNone/>
            </a:pPr>
            <a:r>
              <a:rPr lang="en-US" dirty="0" smtClean="0">
                <a:latin typeface="Courier"/>
                <a:cs typeface="Courier"/>
              </a:rPr>
              <a:t>(*** </a:t>
            </a:r>
            <a:r>
              <a:rPr lang="en-US" dirty="0" err="1" smtClean="0">
                <a:latin typeface="Courier"/>
                <a:cs typeface="Courier"/>
              </a:rPr>
              <a:t>Nüsse</a:t>
            </a:r>
            <a:r>
              <a:rPr lang="en-US" dirty="0" smtClean="0">
                <a:latin typeface="Courier"/>
                <a:cs typeface="Courier"/>
              </a:rPr>
              <a:t> ***)</a:t>
            </a:r>
          </a:p>
          <a:p>
            <a:pPr>
              <a:spcAft>
                <a:spcPts val="1800"/>
              </a:spcAft>
              <a:buNone/>
            </a:pPr>
            <a:r>
              <a:rPr lang="en-US" dirty="0" smtClean="0">
                <a:latin typeface="Courier"/>
                <a:cs typeface="Courier"/>
              </a:rPr>
              <a:t>{</a:t>
            </a:r>
            <a:r>
              <a:rPr lang="en-US" dirty="0" err="1" smtClean="0">
                <a:latin typeface="Courier"/>
                <a:cs typeface="Courier"/>
              </a:rPr>
              <a:t>Nuss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Nuß</a:t>
            </a:r>
            <a:r>
              <a:rPr lang="en-US" dirty="0" smtClean="0">
                <a:latin typeface="Courier"/>
                <a:cs typeface="Courier"/>
              </a:rPr>
              <a:t>*</a:t>
            </a:r>
            <a:r>
              <a:rPr lang="en-US" dirty="0" err="1" smtClean="0">
                <a:latin typeface="Courier"/>
                <a:cs typeface="Courier"/>
              </a:rPr>
              <a:t>o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Nusskern</a:t>
            </a:r>
            <a:r>
              <a:rPr lang="en-US" dirty="0" smtClean="0">
                <a:latin typeface="Courier"/>
                <a:cs typeface="Courier"/>
              </a:rPr>
              <a:t>, ?</a:t>
            </a:r>
            <a:r>
              <a:rPr lang="en-US" dirty="0" err="1" smtClean="0">
                <a:latin typeface="Courier"/>
                <a:cs typeface="Courier"/>
              </a:rPr>
              <a:t>festes_Nahrungsmittel</a:t>
            </a:r>
            <a:r>
              <a:rPr lang="en-US" dirty="0" smtClean="0">
                <a:latin typeface="Courier"/>
                <a:cs typeface="Courier"/>
              </a:rPr>
              <a:t>,@ </a:t>
            </a:r>
            <a:r>
              <a:rPr lang="en-US" dirty="0" err="1" smtClean="0">
                <a:latin typeface="Courier"/>
                <a:cs typeface="Courier"/>
              </a:rPr>
              <a:t>nomen.Pflanze:Nuss</a:t>
            </a:r>
            <a:r>
              <a:rPr lang="en-US" dirty="0" smtClean="0">
                <a:latin typeface="Courier"/>
                <a:cs typeface="Courier"/>
              </a:rPr>
              <a:t>,@ ('</a:t>
            </a:r>
            <a:r>
              <a:rPr lang="en-US" dirty="0" err="1" smtClean="0">
                <a:latin typeface="Courier"/>
                <a:cs typeface="Courier"/>
              </a:rPr>
              <a:t>der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essbare</a:t>
            </a:r>
            <a:r>
              <a:rPr lang="en-US" dirty="0" smtClean="0">
                <a:latin typeface="Courier"/>
                <a:cs typeface="Courier"/>
              </a:rPr>
              <a:t> Kern </a:t>
            </a:r>
            <a:r>
              <a:rPr lang="en-US" dirty="0" err="1" smtClean="0">
                <a:latin typeface="Courier"/>
                <a:cs typeface="Courier"/>
              </a:rPr>
              <a:t>einer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Nuss</a:t>
            </a:r>
            <a:r>
              <a:rPr lang="en-US" dirty="0" smtClean="0">
                <a:latin typeface="Courier"/>
                <a:cs typeface="Courier"/>
              </a:rPr>
              <a:t>')}</a:t>
            </a:r>
          </a:p>
          <a:p>
            <a:pPr>
              <a:spcAft>
                <a:spcPts val="1800"/>
              </a:spcAft>
              <a:buNone/>
            </a:pPr>
            <a:r>
              <a:rPr lang="en-US" dirty="0" smtClean="0">
                <a:latin typeface="Courier"/>
                <a:cs typeface="Courier"/>
              </a:rPr>
              <a:t>{</a:t>
            </a:r>
            <a:r>
              <a:rPr lang="en-US" dirty="0" err="1" smtClean="0">
                <a:latin typeface="Courier"/>
                <a:cs typeface="Courier"/>
              </a:rPr>
              <a:t>Haselnuss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Haselnuß</a:t>
            </a:r>
            <a:r>
              <a:rPr lang="en-US" dirty="0" smtClean="0">
                <a:latin typeface="Courier"/>
                <a:cs typeface="Courier"/>
              </a:rPr>
              <a:t>*</a:t>
            </a:r>
            <a:r>
              <a:rPr lang="en-US" dirty="0" err="1" smtClean="0">
                <a:latin typeface="Courier"/>
                <a:cs typeface="Courier"/>
              </a:rPr>
              <a:t>o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Haselnusskern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Haselnußkern</a:t>
            </a:r>
            <a:r>
              <a:rPr lang="en-US" dirty="0" smtClean="0">
                <a:latin typeface="Courier"/>
                <a:cs typeface="Courier"/>
              </a:rPr>
              <a:t>*</a:t>
            </a:r>
            <a:r>
              <a:rPr lang="en-US" dirty="0" err="1" smtClean="0">
                <a:latin typeface="Courier"/>
                <a:cs typeface="Courier"/>
              </a:rPr>
              <a:t>o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Nuss</a:t>
            </a:r>
            <a:r>
              <a:rPr lang="en-US" dirty="0" smtClean="0">
                <a:latin typeface="Courier"/>
                <a:cs typeface="Courier"/>
              </a:rPr>
              <a:t>,@ </a:t>
            </a:r>
            <a:r>
              <a:rPr lang="en-US" dirty="0" err="1" smtClean="0">
                <a:latin typeface="Courier"/>
                <a:cs typeface="Courier"/>
              </a:rPr>
              <a:t>nomen.Pflanze:Haselstrauch</a:t>
            </a:r>
            <a:r>
              <a:rPr lang="en-US" dirty="0" smtClean="0">
                <a:latin typeface="Courier"/>
                <a:cs typeface="Courier"/>
              </a:rPr>
              <a:t>,#}</a:t>
            </a:r>
          </a:p>
          <a:p>
            <a:pPr>
              <a:spcAft>
                <a:spcPts val="1800"/>
              </a:spcAft>
              <a:buNone/>
            </a:pPr>
            <a:r>
              <a:rPr lang="en-US" dirty="0" smtClean="0">
                <a:latin typeface="Courier"/>
                <a:cs typeface="Courier"/>
              </a:rPr>
              <a:t>{</a:t>
            </a:r>
            <a:r>
              <a:rPr lang="en-US" dirty="0" err="1" smtClean="0">
                <a:latin typeface="Courier"/>
                <a:cs typeface="Courier"/>
              </a:rPr>
              <a:t>Kokosnuss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Kokosnuß</a:t>
            </a:r>
            <a:r>
              <a:rPr lang="en-US" dirty="0" smtClean="0">
                <a:latin typeface="Courier"/>
                <a:cs typeface="Courier"/>
              </a:rPr>
              <a:t>*</a:t>
            </a:r>
            <a:r>
              <a:rPr lang="en-US" dirty="0" err="1" smtClean="0">
                <a:latin typeface="Courier"/>
                <a:cs typeface="Courier"/>
              </a:rPr>
              <a:t>o</a:t>
            </a:r>
            <a:r>
              <a:rPr lang="en-US" dirty="0" smtClean="0">
                <a:latin typeface="Courier"/>
                <a:cs typeface="Courier"/>
              </a:rPr>
              <a:t>,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Nuss</a:t>
            </a:r>
            <a:r>
              <a:rPr lang="en-US" dirty="0">
                <a:latin typeface="Courier"/>
                <a:cs typeface="Courier"/>
              </a:rPr>
              <a:t>,</a:t>
            </a:r>
            <a:r>
              <a:rPr lang="en-US" dirty="0" smtClean="0">
                <a:latin typeface="Courier"/>
                <a:cs typeface="Courier"/>
              </a:rPr>
              <a:t>@ </a:t>
            </a:r>
            <a:r>
              <a:rPr lang="en-US" dirty="0" err="1" smtClean="0">
                <a:latin typeface="Courier"/>
                <a:cs typeface="Courier"/>
              </a:rPr>
              <a:t>nomen.Pflanze:Kokospalme</a:t>
            </a:r>
            <a:r>
              <a:rPr lang="en-US" dirty="0" smtClean="0">
                <a:latin typeface="Courier"/>
                <a:cs typeface="Courier"/>
              </a:rPr>
              <a:t>,#}</a:t>
            </a:r>
          </a:p>
          <a:p>
            <a:pPr>
              <a:spcAft>
                <a:spcPts val="1800"/>
              </a:spcAft>
              <a:buNone/>
            </a:pPr>
            <a:r>
              <a:rPr lang="en-US" dirty="0" smtClean="0">
                <a:latin typeface="Courier"/>
                <a:cs typeface="Courier"/>
              </a:rPr>
              <a:t>{</a:t>
            </a:r>
            <a:r>
              <a:rPr lang="en-US" dirty="0" err="1" smtClean="0">
                <a:latin typeface="Courier"/>
                <a:cs typeface="Courier"/>
              </a:rPr>
              <a:t>Betelnuss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Betelnuß</a:t>
            </a:r>
            <a:r>
              <a:rPr lang="en-US" dirty="0" smtClean="0">
                <a:latin typeface="Courier"/>
                <a:cs typeface="Courier"/>
              </a:rPr>
              <a:t>*</a:t>
            </a:r>
            <a:r>
              <a:rPr lang="en-US" dirty="0" err="1" smtClean="0">
                <a:latin typeface="Courier"/>
                <a:cs typeface="Courier"/>
              </a:rPr>
              <a:t>o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Nuss</a:t>
            </a:r>
            <a:r>
              <a:rPr lang="en-US" dirty="0" smtClean="0">
                <a:latin typeface="Courier"/>
                <a:cs typeface="Courier"/>
              </a:rPr>
              <a:t>,@ </a:t>
            </a:r>
            <a:r>
              <a:rPr lang="en-US" dirty="0" err="1" smtClean="0">
                <a:latin typeface="Courier"/>
                <a:cs typeface="Courier"/>
              </a:rPr>
              <a:t>Genussmittel</a:t>
            </a:r>
            <a:r>
              <a:rPr lang="en-US" dirty="0" smtClean="0">
                <a:latin typeface="Courier"/>
                <a:cs typeface="Courier"/>
              </a:rPr>
              <a:t>,@}</a:t>
            </a:r>
          </a:p>
          <a:p>
            <a:pPr>
              <a:spcAft>
                <a:spcPts val="1800"/>
              </a:spcAft>
              <a:buNone/>
            </a:pPr>
            <a:r>
              <a:rPr lang="en-US" dirty="0" smtClean="0">
                <a:latin typeface="Courier"/>
                <a:cs typeface="Courier"/>
              </a:rPr>
              <a:t>{</a:t>
            </a:r>
            <a:r>
              <a:rPr lang="en-US" dirty="0" err="1" smtClean="0">
                <a:latin typeface="Courier"/>
                <a:cs typeface="Courier"/>
              </a:rPr>
              <a:t>Erdnuss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Erdnuß</a:t>
            </a:r>
            <a:r>
              <a:rPr lang="en-US" dirty="0" smtClean="0">
                <a:latin typeface="Courier"/>
                <a:cs typeface="Courier"/>
              </a:rPr>
              <a:t>*</a:t>
            </a:r>
            <a:r>
              <a:rPr lang="en-US" dirty="0" err="1" smtClean="0">
                <a:latin typeface="Courier"/>
                <a:cs typeface="Courier"/>
              </a:rPr>
              <a:t>o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Erdnusskern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Erdnußkern</a:t>
            </a:r>
            <a:r>
              <a:rPr lang="en-US" dirty="0" smtClean="0">
                <a:latin typeface="Courier"/>
                <a:cs typeface="Courier"/>
              </a:rPr>
              <a:t>*</a:t>
            </a:r>
            <a:r>
              <a:rPr lang="en-US" dirty="0" err="1" smtClean="0">
                <a:latin typeface="Courier"/>
                <a:cs typeface="Courier"/>
              </a:rPr>
              <a:t>o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Nuss</a:t>
            </a:r>
            <a:r>
              <a:rPr lang="en-US" dirty="0" smtClean="0">
                <a:latin typeface="Courier"/>
                <a:cs typeface="Courier"/>
              </a:rPr>
              <a:t>,@ </a:t>
            </a:r>
            <a:r>
              <a:rPr lang="en-US" dirty="0" err="1" smtClean="0">
                <a:latin typeface="Courier"/>
                <a:cs typeface="Courier"/>
              </a:rPr>
              <a:t>nomen.Pflanze:Erdnusspflanze</a:t>
            </a:r>
            <a:r>
              <a:rPr lang="en-US" dirty="0" smtClean="0">
                <a:latin typeface="Courier"/>
                <a:cs typeface="Courier"/>
              </a:rPr>
              <a:t>,#}</a:t>
            </a:r>
          </a:p>
          <a:p>
            <a:pPr>
              <a:spcAft>
                <a:spcPts val="1800"/>
              </a:spcAft>
              <a:buNone/>
            </a:pPr>
            <a:r>
              <a:rPr lang="en-US" dirty="0" smtClean="0">
                <a:latin typeface="Courier"/>
                <a:cs typeface="Courier"/>
              </a:rPr>
              <a:t>{</a:t>
            </a:r>
            <a:r>
              <a:rPr lang="en-US" dirty="0" err="1" smtClean="0">
                <a:latin typeface="Courier"/>
                <a:cs typeface="Courier"/>
              </a:rPr>
              <a:t>Cashewkern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Cashewnuss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Cashewnuß</a:t>
            </a:r>
            <a:r>
              <a:rPr lang="en-US" dirty="0" smtClean="0">
                <a:latin typeface="Courier"/>
                <a:cs typeface="Courier"/>
              </a:rPr>
              <a:t>*</a:t>
            </a:r>
            <a:r>
              <a:rPr lang="en-US" dirty="0" err="1" smtClean="0">
                <a:latin typeface="Courier"/>
                <a:cs typeface="Courier"/>
              </a:rPr>
              <a:t>o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Nuss</a:t>
            </a:r>
            <a:r>
              <a:rPr lang="en-US" dirty="0" smtClean="0">
                <a:latin typeface="Courier"/>
                <a:cs typeface="Courier"/>
              </a:rPr>
              <a:t>,@ </a:t>
            </a:r>
            <a:r>
              <a:rPr lang="en-US" dirty="0" err="1" smtClean="0">
                <a:latin typeface="Courier"/>
                <a:cs typeface="Courier"/>
              </a:rPr>
              <a:t>nomen.Pflanze:Acajubaum</a:t>
            </a:r>
            <a:r>
              <a:rPr lang="en-US" dirty="0" smtClean="0">
                <a:latin typeface="Courier"/>
                <a:cs typeface="Courier"/>
              </a:rPr>
              <a:t>,#}</a:t>
            </a:r>
          </a:p>
          <a:p>
            <a:pPr>
              <a:spcAft>
                <a:spcPts val="1800"/>
              </a:spcAft>
              <a:buNone/>
            </a:pPr>
            <a:r>
              <a:rPr lang="en-US" dirty="0" smtClean="0">
                <a:latin typeface="Courier"/>
                <a:cs typeface="Courier"/>
              </a:rPr>
              <a:t>...</a:t>
            </a:r>
            <a:endParaRPr lang="en-US" dirty="0"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Lexicographer Files: Shortcomings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0800" indent="-334800">
              <a:spcAft>
                <a:spcPts val="1200"/>
              </a:spcAft>
              <a:buSzPct val="90000"/>
            </a:pPr>
            <a:r>
              <a:rPr lang="en-US" dirty="0" smtClean="0"/>
              <a:t>Three main problems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dirty="0" smtClean="0"/>
              <a:t>No visualization</a:t>
            </a:r>
          </a:p>
          <a:p>
            <a:pPr marL="860850" lvl="1" indent="-334800">
              <a:spcAft>
                <a:spcPts val="1200"/>
              </a:spcAft>
              <a:buSzPct val="90000"/>
              <a:buNone/>
            </a:pPr>
            <a:r>
              <a:rPr lang="de-DE" dirty="0" smtClean="0">
                <a:sym typeface="Wingdings"/>
              </a:rPr>
              <a:t> </a:t>
            </a:r>
            <a:r>
              <a:rPr lang="en-US" dirty="0" smtClean="0"/>
              <a:t>Difficult to insert new items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dirty="0"/>
              <a:t>Complex data </a:t>
            </a:r>
            <a:r>
              <a:rPr lang="en-US" dirty="0" smtClean="0"/>
              <a:t>format</a:t>
            </a:r>
          </a:p>
          <a:p>
            <a:pPr lvl="1">
              <a:spcAft>
                <a:spcPts val="1200"/>
              </a:spcAft>
              <a:buNone/>
            </a:pPr>
            <a:r>
              <a:rPr lang="en-US" dirty="0" err="1" smtClean="0">
                <a:sym typeface="Wingdings"/>
              </a:rPr>
              <a:t></a:t>
            </a:r>
            <a:r>
              <a:rPr lang="en-US" dirty="0" smtClean="0"/>
              <a:t> Syntax errors and semantic inconsistencies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dirty="0" smtClean="0"/>
              <a:t>No versioning</a:t>
            </a:r>
          </a:p>
          <a:p>
            <a:pPr lvl="1">
              <a:buNone/>
            </a:pPr>
            <a:r>
              <a:rPr lang="en-US" dirty="0" err="1" smtClean="0">
                <a:sym typeface="Wingdings"/>
              </a:rPr>
              <a:t></a:t>
            </a:r>
            <a:r>
              <a:rPr lang="en-US" dirty="0" smtClean="0"/>
              <a:t> Impossible to track back changes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GernEdiT</a:t>
            </a:r>
            <a:r>
              <a:rPr lang="en-US" dirty="0" smtClean="0"/>
              <a:t> – The </a:t>
            </a:r>
            <a:r>
              <a:rPr lang="en-US" dirty="0" err="1" smtClean="0"/>
              <a:t>GermaNet</a:t>
            </a:r>
            <a:r>
              <a:rPr lang="en-US" dirty="0" smtClean="0"/>
              <a:t> Editing Tool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Developed to overcome these</a:t>
            </a:r>
            <a:r>
              <a:rPr lang="en-US" dirty="0" smtClean="0"/>
              <a:t> shortcomings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dirty="0"/>
              <a:t>No </a:t>
            </a:r>
            <a:r>
              <a:rPr lang="en-US" dirty="0" smtClean="0"/>
              <a:t>visualization</a:t>
            </a:r>
          </a:p>
          <a:p>
            <a:pPr marL="860850" lvl="1" indent="-334800">
              <a:spcAft>
                <a:spcPts val="1200"/>
              </a:spcAft>
              <a:buSzPct val="90000"/>
              <a:buNone/>
            </a:pPr>
            <a:r>
              <a:rPr lang="de-DE" dirty="0" smtClean="0">
                <a:sym typeface="Wingdings"/>
              </a:rPr>
              <a:t></a:t>
            </a:r>
            <a:endParaRPr lang="en-US" dirty="0" smtClean="0"/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sz="2811" dirty="0"/>
              <a:t>Complex data </a:t>
            </a:r>
            <a:r>
              <a:rPr lang="en-US" sz="2811" dirty="0" smtClean="0"/>
              <a:t>format</a:t>
            </a:r>
          </a:p>
          <a:p>
            <a:pPr marL="860850" lvl="1" indent="-334800">
              <a:spcAft>
                <a:spcPts val="1200"/>
              </a:spcAft>
              <a:buSzPct val="90000"/>
              <a:buNone/>
            </a:pPr>
            <a:r>
              <a:rPr lang="de-DE" sz="2811" dirty="0" smtClean="0">
                <a:sym typeface="Wingdings"/>
              </a:rPr>
              <a:t></a:t>
            </a:r>
            <a:endParaRPr lang="en-US" dirty="0" smtClean="0"/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sz="2811" dirty="0" smtClean="0"/>
              <a:t>No versioning</a:t>
            </a:r>
          </a:p>
          <a:p>
            <a:pPr marL="860850" lvl="1" indent="-334800">
              <a:buSzPct val="90000"/>
              <a:buNone/>
            </a:pPr>
            <a:r>
              <a:rPr lang="de-DE" sz="2811" dirty="0" smtClean="0">
                <a:sym typeface="Wingdings"/>
              </a:rPr>
              <a:t>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GernEdiT</a:t>
            </a:r>
            <a:r>
              <a:rPr lang="en-US" dirty="0" smtClean="0"/>
              <a:t> – The </a:t>
            </a:r>
            <a:r>
              <a:rPr lang="en-US" dirty="0" err="1" smtClean="0"/>
              <a:t>GermaNet</a:t>
            </a:r>
            <a:r>
              <a:rPr lang="en-US" dirty="0" smtClean="0"/>
              <a:t> Editing Tool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Developed to overcome these</a:t>
            </a:r>
            <a:r>
              <a:rPr lang="en-US" dirty="0" smtClean="0"/>
              <a:t> shortcomings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dirty="0"/>
              <a:t>No </a:t>
            </a:r>
            <a:r>
              <a:rPr lang="en-US" dirty="0" smtClean="0"/>
              <a:t>visualization</a:t>
            </a:r>
          </a:p>
          <a:p>
            <a:pPr marL="860850" lvl="1" indent="-334800">
              <a:spcAft>
                <a:spcPts val="1200"/>
              </a:spcAft>
              <a:buSzPct val="90000"/>
              <a:buNone/>
            </a:pPr>
            <a:r>
              <a:rPr lang="de-DE" dirty="0" smtClean="0">
                <a:sym typeface="Wingdings"/>
              </a:rPr>
              <a:t> </a:t>
            </a:r>
            <a:r>
              <a:rPr lang="de-DE" dirty="0" err="1" smtClean="0">
                <a:sym typeface="Wingdings"/>
              </a:rPr>
              <a:t>Graphical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tool</a:t>
            </a:r>
            <a:r>
              <a:rPr lang="en-US" dirty="0" smtClean="0"/>
              <a:t> (search and browse </a:t>
            </a:r>
            <a:r>
              <a:rPr lang="en-US" dirty="0" err="1" smtClean="0"/>
              <a:t>GermaNet</a:t>
            </a:r>
            <a:r>
              <a:rPr lang="en-US" dirty="0" smtClean="0"/>
              <a:t>)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sz="2811" dirty="0"/>
              <a:t>Complex data </a:t>
            </a:r>
            <a:r>
              <a:rPr lang="en-US" sz="2811" dirty="0" smtClean="0"/>
              <a:t>format</a:t>
            </a:r>
          </a:p>
          <a:p>
            <a:pPr marL="860850" lvl="1" indent="-334800">
              <a:spcAft>
                <a:spcPts val="1200"/>
              </a:spcAft>
              <a:buSzPct val="90000"/>
              <a:buNone/>
            </a:pPr>
            <a:r>
              <a:rPr lang="de-DE" sz="2811" dirty="0" smtClean="0">
                <a:sym typeface="Wingdings"/>
              </a:rPr>
              <a:t></a:t>
            </a:r>
            <a:endParaRPr lang="en-US" dirty="0" smtClean="0"/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sz="2811" dirty="0" smtClean="0"/>
              <a:t>No versioning</a:t>
            </a:r>
          </a:p>
          <a:p>
            <a:pPr marL="860850" lvl="1" indent="-334800">
              <a:buSzPct val="90000"/>
              <a:buNone/>
            </a:pPr>
            <a:r>
              <a:rPr lang="de-DE" sz="2811" dirty="0" smtClean="0">
                <a:sym typeface="Wingdings"/>
              </a:rPr>
              <a:t>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GernEdiT</a:t>
            </a:r>
            <a:r>
              <a:rPr lang="en-US" dirty="0" smtClean="0"/>
              <a:t> – The </a:t>
            </a:r>
            <a:r>
              <a:rPr lang="en-US" dirty="0" err="1" smtClean="0"/>
              <a:t>GermaNet</a:t>
            </a:r>
            <a:r>
              <a:rPr lang="en-US" dirty="0" smtClean="0"/>
              <a:t> Editing Tool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Developed to overcome these</a:t>
            </a:r>
            <a:r>
              <a:rPr lang="en-US" dirty="0" smtClean="0"/>
              <a:t> shortcomings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dirty="0"/>
              <a:t>No </a:t>
            </a:r>
            <a:r>
              <a:rPr lang="en-US" dirty="0" smtClean="0"/>
              <a:t>visualization</a:t>
            </a:r>
          </a:p>
          <a:p>
            <a:pPr marL="860850" lvl="1" indent="-334800">
              <a:spcAft>
                <a:spcPts val="1200"/>
              </a:spcAft>
              <a:buSzPct val="90000"/>
              <a:buNone/>
            </a:pPr>
            <a:r>
              <a:rPr lang="de-DE" dirty="0" smtClean="0">
                <a:sym typeface="Wingdings"/>
              </a:rPr>
              <a:t> </a:t>
            </a:r>
            <a:r>
              <a:rPr lang="de-DE" dirty="0" err="1" smtClean="0">
                <a:sym typeface="Wingdings"/>
              </a:rPr>
              <a:t>Graphical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tool</a:t>
            </a:r>
            <a:r>
              <a:rPr lang="en-US" dirty="0" smtClean="0"/>
              <a:t> (search and browse </a:t>
            </a:r>
            <a:r>
              <a:rPr lang="en-US" dirty="0" err="1" smtClean="0"/>
              <a:t>GermaNet</a:t>
            </a:r>
            <a:r>
              <a:rPr lang="en-US" dirty="0" smtClean="0"/>
              <a:t>)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sz="2811" dirty="0"/>
              <a:t>Complex data </a:t>
            </a:r>
            <a:r>
              <a:rPr lang="en-US" sz="2811" dirty="0" smtClean="0"/>
              <a:t>format</a:t>
            </a:r>
          </a:p>
          <a:p>
            <a:pPr marL="860850" lvl="1" indent="-334800">
              <a:spcAft>
                <a:spcPts val="1200"/>
              </a:spcAft>
              <a:buSzPct val="90000"/>
              <a:buNone/>
            </a:pPr>
            <a:r>
              <a:rPr lang="de-DE" sz="2811" dirty="0" smtClean="0">
                <a:sym typeface="Wingdings"/>
              </a:rPr>
              <a:t> </a:t>
            </a:r>
            <a:r>
              <a:rPr lang="en-US" sz="2811" dirty="0"/>
              <a:t>User-friendly </a:t>
            </a:r>
            <a:r>
              <a:rPr lang="en-US" sz="2811" dirty="0" smtClean="0"/>
              <a:t>tool (with </a:t>
            </a:r>
            <a:r>
              <a:rPr lang="en-US" dirty="0" smtClean="0"/>
              <a:t>internal consistency checks)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sz="2811" dirty="0" smtClean="0"/>
              <a:t>No versioning</a:t>
            </a:r>
          </a:p>
          <a:p>
            <a:pPr marL="860850" lvl="1" indent="-334800">
              <a:buSzPct val="90000"/>
              <a:buNone/>
            </a:pPr>
            <a:r>
              <a:rPr lang="de-DE" sz="2811" dirty="0" smtClean="0">
                <a:sym typeface="Wingdings"/>
              </a:rPr>
              <a:t>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GernEdiT</a:t>
            </a:r>
            <a:r>
              <a:rPr lang="en-US" dirty="0" smtClean="0"/>
              <a:t> – The </a:t>
            </a:r>
            <a:r>
              <a:rPr lang="en-US" dirty="0" err="1" smtClean="0"/>
              <a:t>GermaNet</a:t>
            </a:r>
            <a:r>
              <a:rPr lang="en-US" dirty="0" smtClean="0"/>
              <a:t> Editing Tool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Developed to overcome these</a:t>
            </a:r>
            <a:r>
              <a:rPr lang="en-US" dirty="0" smtClean="0"/>
              <a:t> shortcomings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dirty="0"/>
              <a:t>No </a:t>
            </a:r>
            <a:r>
              <a:rPr lang="en-US" dirty="0" smtClean="0"/>
              <a:t>visualization</a:t>
            </a:r>
          </a:p>
          <a:p>
            <a:pPr marL="860850" lvl="1" indent="-334800">
              <a:spcAft>
                <a:spcPts val="1200"/>
              </a:spcAft>
              <a:buSzPct val="90000"/>
              <a:buNone/>
            </a:pPr>
            <a:r>
              <a:rPr lang="de-DE" dirty="0" smtClean="0">
                <a:sym typeface="Wingdings"/>
              </a:rPr>
              <a:t> </a:t>
            </a:r>
            <a:r>
              <a:rPr lang="de-DE" dirty="0" err="1" smtClean="0">
                <a:sym typeface="Wingdings"/>
              </a:rPr>
              <a:t>Graphical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tool</a:t>
            </a:r>
            <a:r>
              <a:rPr lang="en-US" dirty="0" smtClean="0"/>
              <a:t> (search and browse </a:t>
            </a:r>
            <a:r>
              <a:rPr lang="en-US" dirty="0" err="1" smtClean="0"/>
              <a:t>GermaNet</a:t>
            </a:r>
            <a:r>
              <a:rPr lang="en-US" dirty="0" smtClean="0"/>
              <a:t>)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sz="2811" dirty="0"/>
              <a:t>Complex data </a:t>
            </a:r>
            <a:r>
              <a:rPr lang="en-US" sz="2811" dirty="0" smtClean="0"/>
              <a:t>format</a:t>
            </a:r>
          </a:p>
          <a:p>
            <a:pPr marL="860850" lvl="1" indent="-334800">
              <a:spcAft>
                <a:spcPts val="1200"/>
              </a:spcAft>
              <a:buSzPct val="90000"/>
              <a:buNone/>
            </a:pPr>
            <a:r>
              <a:rPr lang="de-DE" sz="2811" dirty="0" smtClean="0">
                <a:sym typeface="Wingdings"/>
              </a:rPr>
              <a:t> </a:t>
            </a:r>
            <a:r>
              <a:rPr lang="en-US" sz="2811" dirty="0"/>
              <a:t>User-friendly </a:t>
            </a:r>
            <a:r>
              <a:rPr lang="en-US" sz="2811" dirty="0" smtClean="0"/>
              <a:t>tool (with </a:t>
            </a:r>
            <a:r>
              <a:rPr lang="en-US" dirty="0" smtClean="0"/>
              <a:t>internal consistency checks)</a:t>
            </a:r>
          </a:p>
          <a:p>
            <a:pPr marL="460800" indent="-334800">
              <a:buSzPct val="90000"/>
              <a:buFont typeface="+mj-lt"/>
              <a:buAutoNum type="arabicPeriod"/>
            </a:pPr>
            <a:r>
              <a:rPr lang="en-US" sz="2811" dirty="0" smtClean="0"/>
              <a:t>No versioning</a:t>
            </a:r>
          </a:p>
          <a:p>
            <a:pPr marL="860850" lvl="1" indent="-334800">
              <a:buSzPct val="90000"/>
              <a:buNone/>
            </a:pPr>
            <a:r>
              <a:rPr lang="de-DE" sz="2811" dirty="0" smtClean="0">
                <a:sym typeface="Wingdings"/>
              </a:rPr>
              <a:t> </a:t>
            </a:r>
            <a:r>
              <a:rPr lang="en-US" dirty="0" smtClean="0"/>
              <a:t>Editing </a:t>
            </a:r>
            <a:r>
              <a:rPr lang="en-US" dirty="0"/>
              <a:t>history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GernEdiT</a:t>
            </a:r>
            <a:r>
              <a:rPr lang="de-DE" dirty="0" smtClean="0"/>
              <a:t> –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GermaNet</a:t>
            </a:r>
            <a:r>
              <a:rPr lang="de-DE" dirty="0" smtClean="0"/>
              <a:t> </a:t>
            </a:r>
            <a:r>
              <a:rPr lang="de-DE" dirty="0" err="1" smtClean="0"/>
              <a:t>Editing</a:t>
            </a:r>
            <a:r>
              <a:rPr lang="de-DE" dirty="0" smtClean="0"/>
              <a:t> Tool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Bild 3" descr=":::2010_ACL:Bilder:graph_Nuss.tiff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946849" y="940057"/>
            <a:ext cx="5258100" cy="5630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GernEdiT</a:t>
            </a:r>
            <a:r>
              <a:rPr lang="en-US" dirty="0" smtClean="0"/>
              <a:t>: Conceptual Relations Editor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Bild 5" descr="con_rel_Feuer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86" y="1344440"/>
            <a:ext cx="8692412" cy="437337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GernEdiT</a:t>
            </a:r>
            <a:r>
              <a:rPr lang="en-US" dirty="0" smtClean="0"/>
              <a:t>: Examples and Frames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ld 3" descr="frames_oeffnen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89" y="1323964"/>
            <a:ext cx="8743212" cy="3545858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More efficient and accurate work</a:t>
            </a:r>
          </a:p>
          <a:p>
            <a:r>
              <a:rPr lang="en-US" dirty="0" smtClean="0"/>
              <a:t>The tasks of the lexicographers are simplified</a:t>
            </a:r>
          </a:p>
          <a:p>
            <a:pPr lvl="1"/>
            <a:r>
              <a:rPr lang="en-US" dirty="0" smtClean="0"/>
              <a:t>No more need for syntactic work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Navigation through the </a:t>
            </a:r>
            <a:r>
              <a:rPr lang="en-US" dirty="0" err="1" smtClean="0"/>
              <a:t>GermaNet</a:t>
            </a:r>
            <a:r>
              <a:rPr lang="en-US" dirty="0" smtClean="0"/>
              <a:t> graph</a:t>
            </a:r>
          </a:p>
          <a:p>
            <a:r>
              <a:rPr lang="en-US" dirty="0" smtClean="0"/>
              <a:t>Additional functionalities</a:t>
            </a:r>
          </a:p>
          <a:p>
            <a:pPr lvl="1"/>
            <a:r>
              <a:rPr lang="en-US" dirty="0" smtClean="0"/>
              <a:t>Search functionalities</a:t>
            </a:r>
          </a:p>
          <a:p>
            <a:pPr lvl="1"/>
            <a:r>
              <a:rPr lang="en-US" dirty="0" smtClean="0"/>
              <a:t>Consistency checks</a:t>
            </a:r>
          </a:p>
          <a:p>
            <a:pPr lvl="1"/>
            <a:r>
              <a:rPr lang="en-US" dirty="0" smtClean="0"/>
              <a:t>Collaborative annotation and trace back changes</a:t>
            </a:r>
          </a:p>
          <a:p>
            <a:pPr lvl="1"/>
            <a:r>
              <a:rPr lang="en-US" dirty="0" smtClean="0"/>
              <a:t>Export formats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References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mtClean="0"/>
              <a:t>Kunze, C., Lemnitzer, L. (2002). GermaNet – representation, visualization, application. </a:t>
            </a:r>
            <a:r>
              <a:rPr lang="en-US" i="1" smtClean="0"/>
              <a:t>Proceedings of LREC 2002</a:t>
            </a:r>
            <a:r>
              <a:rPr lang="en-US" smtClean="0"/>
              <a:t>, main conference, Vol V. pp. 1485-1491.</a:t>
            </a:r>
          </a:p>
          <a:p>
            <a:r>
              <a:rPr lang="en-US" smtClean="0"/>
              <a:t>Fellbaum, C. (ed.) (1998). </a:t>
            </a:r>
            <a:r>
              <a:rPr lang="en-US" i="1" smtClean="0"/>
              <a:t>WordNet – An Electronic Lexical Database</a:t>
            </a:r>
            <a:r>
              <a:rPr lang="en-US" smtClean="0"/>
              <a:t>. The MIT Press.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903</Words>
  <Application>Microsoft Macintosh PowerPoint</Application>
  <PresentationFormat>On-screen Show (4:3)</PresentationFormat>
  <Paragraphs>152</Paragraphs>
  <Slides>17</Slides>
  <Notes>15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Office-Design</vt:lpstr>
      <vt:lpstr>GernEdiT – The GermaNet Editing Tool</vt:lpstr>
      <vt:lpstr>Introduction</vt:lpstr>
      <vt:lpstr>GermaNet</vt:lpstr>
      <vt:lpstr>GermaNet: Lexical Units and Synsets</vt:lpstr>
      <vt:lpstr>GermaNet: Relations</vt:lpstr>
      <vt:lpstr>GermaNet: Relations</vt:lpstr>
      <vt:lpstr>Lexicographer Files Example</vt:lpstr>
      <vt:lpstr>Lexicographer Files: Shortcomings</vt:lpstr>
      <vt:lpstr>GernEdiT – The GermaNet Editing Tool</vt:lpstr>
      <vt:lpstr>GernEdiT – The GermaNet Editing Tool</vt:lpstr>
      <vt:lpstr>GernEdiT – The GermaNet Editing Tool</vt:lpstr>
      <vt:lpstr>GernEdiT – The GermaNet Editing Tool</vt:lpstr>
      <vt:lpstr>GernEdiT – The GermaNet Editing Tool</vt:lpstr>
      <vt:lpstr>GernEdiT: Conceptual Relations Editor</vt:lpstr>
      <vt:lpstr>GernEdiT: Examples and Frames</vt:lpstr>
      <vt:lpstr>Conclusion</vt:lpstr>
      <vt:lpstr>References</vt:lpstr>
    </vt:vector>
  </TitlesOfParts>
  <Company>SfS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Verena Henrich</dc:creator>
  <cp:lastModifiedBy>Verena Henrich</cp:lastModifiedBy>
  <cp:revision>53</cp:revision>
  <cp:lastPrinted>2010-05-19T20:48:24Z</cp:lastPrinted>
  <dcterms:created xsi:type="dcterms:W3CDTF">2010-05-19T20:16:12Z</dcterms:created>
  <dcterms:modified xsi:type="dcterms:W3CDTF">2010-05-19T20:49:22Z</dcterms:modified>
</cp:coreProperties>
</file>