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70" r:id="rId4"/>
    <p:sldId id="271" r:id="rId5"/>
    <p:sldId id="258" r:id="rId6"/>
    <p:sldId id="279" r:id="rId7"/>
    <p:sldId id="259" r:id="rId8"/>
    <p:sldId id="257" r:id="rId9"/>
    <p:sldId id="261" r:id="rId10"/>
    <p:sldId id="280" r:id="rId11"/>
    <p:sldId id="281" r:id="rId12"/>
    <p:sldId id="282" r:id="rId13"/>
    <p:sldId id="274" r:id="rId14"/>
    <p:sldId id="275" r:id="rId15"/>
    <p:sldId id="277" r:id="rId16"/>
    <p:sldId id="263" r:id="rId17"/>
    <p:sldId id="272" r:id="rId18"/>
    <p:sldId id="273" r:id="rId19"/>
    <p:sldId id="262" r:id="rId20"/>
    <p:sldId id="264" r:id="rId21"/>
    <p:sldId id="268" r:id="rId22"/>
    <p:sldId id="265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202"/>
    <a:srgbClr val="74B230"/>
    <a:srgbClr val="1E03BD"/>
    <a:srgbClr val="990000"/>
    <a:srgbClr val="800000"/>
    <a:srgbClr val="0066CC"/>
    <a:srgbClr val="0066FF"/>
    <a:srgbClr val="CCFFFF"/>
    <a:srgbClr val="FF6600"/>
    <a:srgbClr val="FD171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7" autoAdjust="0"/>
    <p:restoredTop sz="89714" autoAdjust="0"/>
  </p:normalViewPr>
  <p:slideViewPr>
    <p:cSldViewPr>
      <p:cViewPr varScale="1">
        <p:scale>
          <a:sx n="65" d="100"/>
          <a:sy n="65" d="100"/>
        </p:scale>
        <p:origin x="-450" y="-10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59220-6160-4CC8-A0AE-0A56FC352A42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06A49-751E-4778-A7C4-604C1BFD4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B11D0-00DF-4A65-B394-C2756E8E9446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9895A-F3AD-4980-A680-BF2C01D54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FE1B3D-0182-420D-9B45-6001D1DF4BF9}" type="slidenum">
              <a:rPr lang="en-US"/>
              <a:pPr/>
              <a:t>14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develop two active sampling methods, one for RankSVM and one for RankBoost.</a:t>
            </a:r>
          </a:p>
          <a:p>
            <a:r>
              <a:rPr lang="en-US"/>
              <a:t>We will start with active sampling for RankSVM. </a:t>
            </a:r>
          </a:p>
          <a:p>
            <a:r>
              <a:rPr lang="en-US"/>
              <a:t>Consider an unlabeled instance x. And assume it is added into the training set with the label y.</a:t>
            </a:r>
          </a:p>
          <a:p>
            <a:r>
              <a:rPr lang="en-US"/>
              <a:t>The total hinge loss on the pairs that include x then becomes this formula here. Jy is the # of instances in the training set with a different label than the label of x.</a:t>
            </a:r>
          </a:p>
          <a:p>
            <a:r>
              <a:rPr lang="en-US"/>
              <a:t>Then, the objective function for RankSVM to minimize can be written as follows where K is the current number of training pairs and we have this extra term here: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54A0E-1EA3-472C-9558-2D622F631818}" type="slidenum">
              <a:rPr lang="en-US"/>
              <a:pPr/>
              <a:t>15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comparative results on TREC03. In this graph, we plot the results on </a:t>
            </a:r>
            <a:r>
              <a:rPr lang="en-US" dirty="0" err="1"/>
              <a:t>RankSVM</a:t>
            </a:r>
            <a:r>
              <a:rPr lang="en-US" dirty="0"/>
              <a:t> on the left column, and the results</a:t>
            </a:r>
          </a:p>
          <a:p>
            <a:r>
              <a:rPr lang="en-US" dirty="0"/>
              <a:t>on </a:t>
            </a:r>
            <a:r>
              <a:rPr lang="en-US" dirty="0" err="1"/>
              <a:t>RankBoost</a:t>
            </a:r>
            <a:r>
              <a:rPr lang="en-US" dirty="0"/>
              <a:t> on the right column both in MAP and NDCG.</a:t>
            </a:r>
          </a:p>
          <a:p>
            <a:r>
              <a:rPr lang="en-US" dirty="0"/>
              <a:t>Our method is the solid line. We compared our method against margin based sampling and random sampling baselines.</a:t>
            </a:r>
          </a:p>
          <a:p>
            <a:r>
              <a:rPr lang="en-US" dirty="0"/>
              <a:t>The horizontal line indicates the optimal performance in the sense that the performance you could get if you used</a:t>
            </a:r>
          </a:p>
          <a:p>
            <a:r>
              <a:rPr lang="en-US" dirty="0"/>
              <a:t>the entire training data. Clearly, our method quickly reaches the optimal performance based on both metrics.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895A-F3AD-4980-A680-BF2C01D54BD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>
            <a:lvl1pPr algn="ctr"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229600" cy="47091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81000" y="1066800"/>
            <a:ext cx="8305800" cy="152400"/>
          </a:xfrm>
          <a:prstGeom prst="round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6172200"/>
            <a:ext cx="1178011" cy="64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3600"/>
            <a:ext cx="73761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3600"/>
            <a:ext cx="73761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3600"/>
            <a:ext cx="73761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4173537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92675" y="1752600"/>
            <a:ext cx="4175125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92675" y="3962400"/>
            <a:ext cx="4175125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January 2010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Jaime G. Carbonell, Language Technolgies Institute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4B48F3-C21E-4B6C-8221-697952461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9DFC2C-35A1-4F78-AAB2-8581CF37D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2672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</a:rPr>
              <a:t>Vamshi Ambati | Stephan Vogel | Jaime </a:t>
            </a:r>
            <a:r>
              <a:rPr lang="en-US" b="1" dirty="0" err="1" smtClean="0">
                <a:solidFill>
                  <a:srgbClr val="800000"/>
                </a:solidFill>
              </a:rPr>
              <a:t>Carbonell</a:t>
            </a:r>
            <a:endParaRPr lang="en-US" b="1" dirty="0" smtClean="0">
              <a:solidFill>
                <a:srgbClr val="800000"/>
              </a:solidFill>
            </a:endParaRPr>
          </a:p>
          <a:p>
            <a:pPr algn="ctr"/>
            <a:r>
              <a:rPr lang="en-US" b="1" dirty="0" smtClean="0">
                <a:solidFill>
                  <a:srgbClr val="800000"/>
                </a:solidFill>
              </a:rPr>
              <a:t>Language Technologies Institute</a:t>
            </a:r>
          </a:p>
          <a:p>
            <a:pPr algn="ctr"/>
            <a:r>
              <a:rPr lang="en-US" b="1" dirty="0" smtClean="0">
                <a:solidFill>
                  <a:srgbClr val="800000"/>
                </a:solidFill>
              </a:rPr>
              <a:t>Carnegie Mellon University</a:t>
            </a:r>
            <a:endParaRPr lang="en-US" b="1" dirty="0">
              <a:solidFill>
                <a:srgbClr val="8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9950" y="5486400"/>
            <a:ext cx="19240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85800" y="264477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ctive Learning and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C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rowd-Sourcing for Machine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ranslation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933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pPr lvl="1"/>
            <a:r>
              <a:rPr lang="en-US" dirty="0" smtClean="0"/>
              <a:t>Active Learning</a:t>
            </a:r>
          </a:p>
          <a:p>
            <a:pPr lvl="1"/>
            <a:r>
              <a:rPr lang="en-US" dirty="0" smtClean="0"/>
              <a:t>Crowd Sourcing </a:t>
            </a:r>
            <a:endParaRPr lang="en-US" dirty="0" smtClean="0"/>
          </a:p>
          <a:p>
            <a:r>
              <a:rPr lang="en-US" dirty="0" smtClean="0"/>
              <a:t>Density-Based AL Methods</a:t>
            </a:r>
            <a:endParaRPr lang="en-US" dirty="0" smtClean="0"/>
          </a:p>
          <a:p>
            <a:r>
              <a:rPr lang="en-US" dirty="0" smtClean="0"/>
              <a:t>Active Crowd Translation</a:t>
            </a:r>
          </a:p>
          <a:p>
            <a:pPr lvl="1"/>
            <a:r>
              <a:rPr lang="en-US" dirty="0" smtClean="0"/>
              <a:t>Sentence Selection</a:t>
            </a:r>
          </a:p>
          <a:p>
            <a:pPr lvl="1"/>
            <a:r>
              <a:rPr lang="en-US" dirty="0" smtClean="0"/>
              <a:t>Translation Selection </a:t>
            </a:r>
          </a:p>
          <a:p>
            <a:r>
              <a:rPr lang="en-US" dirty="0" smtClean="0"/>
              <a:t>Experimental Results</a:t>
            </a:r>
          </a:p>
          <a:p>
            <a:r>
              <a:rPr lang="en-US" dirty="0" smtClean="0"/>
              <a:t>Conclusions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6000 languages in the world</a:t>
            </a:r>
          </a:p>
          <a:p>
            <a:pPr lvl="1"/>
            <a:r>
              <a:rPr lang="en-US" dirty="0" smtClean="0"/>
              <a:t>About 4000 endangered languages </a:t>
            </a:r>
          </a:p>
          <a:p>
            <a:pPr lvl="1"/>
            <a:r>
              <a:rPr lang="en-US" dirty="0" smtClean="0"/>
              <a:t>One going extinct every 2 weeks</a:t>
            </a:r>
          </a:p>
          <a:p>
            <a:r>
              <a:rPr lang="en-US" dirty="0" smtClean="0"/>
              <a:t>Machine Translation can help	</a:t>
            </a:r>
          </a:p>
          <a:p>
            <a:pPr lvl="1"/>
            <a:r>
              <a:rPr lang="en-US" dirty="0" smtClean="0"/>
              <a:t>Document </a:t>
            </a:r>
            <a:r>
              <a:rPr lang="en-US" dirty="0" smtClean="0"/>
              <a:t>endangered languages</a:t>
            </a:r>
            <a:endParaRPr lang="en-US" dirty="0" smtClean="0"/>
          </a:p>
          <a:p>
            <a:pPr lvl="1"/>
            <a:r>
              <a:rPr lang="en-US" dirty="0" smtClean="0"/>
              <a:t>Increase awareness and interest </a:t>
            </a:r>
            <a:r>
              <a:rPr lang="en-US" dirty="0" smtClean="0"/>
              <a:t>and education</a:t>
            </a:r>
            <a:endParaRPr lang="en-US" dirty="0" smtClean="0"/>
          </a:p>
          <a:p>
            <a:r>
              <a:rPr lang="en-US" dirty="0" smtClean="0"/>
              <a:t>State of affairs today </a:t>
            </a:r>
          </a:p>
          <a:p>
            <a:pPr lvl="1"/>
            <a:r>
              <a:rPr lang="en-US" dirty="0" smtClean="0"/>
              <a:t>Statistical Machine Translation is state-of-art MT</a:t>
            </a:r>
          </a:p>
          <a:p>
            <a:pPr lvl="1"/>
            <a:r>
              <a:rPr lang="en-US" dirty="0" smtClean="0"/>
              <a:t>Requires large parallel corpora to train models</a:t>
            </a:r>
          </a:p>
          <a:p>
            <a:pPr lvl="1"/>
            <a:r>
              <a:rPr lang="en-US" dirty="0" smtClean="0"/>
              <a:t>Limited to high-resource top 50 languages only (&lt; 0.01 % of world languages)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 and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Our Goal : Provide automatic MT systems for low-resource languages at reduced </a:t>
            </a:r>
            <a:r>
              <a:rPr lang="en-US" i="1" dirty="0" smtClean="0"/>
              <a:t>time, effort and cost</a:t>
            </a:r>
          </a:p>
          <a:p>
            <a:r>
              <a:rPr lang="en-US" dirty="0" smtClean="0"/>
              <a:t>Contributions:</a:t>
            </a:r>
          </a:p>
          <a:p>
            <a:pPr lvl="1"/>
            <a:r>
              <a:rPr lang="en-US" b="1" dirty="0" smtClean="0"/>
              <a:t>Reduce time</a:t>
            </a:r>
            <a:r>
              <a:rPr lang="en-US" dirty="0" smtClean="0"/>
              <a:t>: Actively select only those sentences that have maximal benefit in building MT models  </a:t>
            </a:r>
          </a:p>
          <a:p>
            <a:pPr lvl="1"/>
            <a:r>
              <a:rPr lang="en-US" b="1" dirty="0" smtClean="0"/>
              <a:t>Reduce cost: </a:t>
            </a:r>
            <a:r>
              <a:rPr lang="en-US" dirty="0" smtClean="0"/>
              <a:t>Elicit translations for the sentences using  crowd-sourcing techniques</a:t>
            </a:r>
            <a:endParaRPr lang="en-US" b="1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981200" y="5061850"/>
            <a:ext cx="2028675" cy="762000"/>
          </a:xfrm>
          <a:prstGeom prst="roundRect">
            <a:avLst/>
          </a:prstGeom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Active Learning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407700" y="5061850"/>
            <a:ext cx="1993100" cy="762000"/>
          </a:xfrm>
          <a:prstGeom prst="roundRect">
            <a:avLst/>
          </a:prstGeom>
          <a:solidFill>
            <a:srgbClr val="74B230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Crowd-Sourcing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09875" y="529045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Active </a:t>
            </a:r>
            <a:r>
              <a:rPr lang="en-US" sz="3600" dirty="0" smtClean="0"/>
              <a:t>Learning Review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pPr lvl="1"/>
            <a:r>
              <a:rPr lang="en-US" dirty="0" smtClean="0"/>
              <a:t>A suite of query strategies, that optimize performance by actively selecting the next training instance </a:t>
            </a:r>
          </a:p>
          <a:p>
            <a:pPr lvl="1"/>
            <a:r>
              <a:rPr lang="en-US" dirty="0" smtClean="0"/>
              <a:t>Example: Uncertainty, Density, Max-Error Reduction, Ensemble methods </a:t>
            </a:r>
            <a:r>
              <a:rPr lang="en-US" dirty="0" smtClean="0"/>
              <a:t>etc</a:t>
            </a:r>
            <a:r>
              <a:rPr lang="en-US" dirty="0" smtClean="0"/>
              <a:t>. </a:t>
            </a:r>
            <a:r>
              <a:rPr lang="en-US" sz="1800" dirty="0" smtClean="0"/>
              <a:t>(e.g. </a:t>
            </a:r>
            <a:r>
              <a:rPr lang="en-US" sz="1800" dirty="0" err="1" smtClean="0"/>
              <a:t>Donmez</a:t>
            </a:r>
            <a:r>
              <a:rPr lang="en-US" sz="1800" dirty="0" smtClean="0"/>
              <a:t> &amp; </a:t>
            </a:r>
            <a:r>
              <a:rPr lang="en-US" sz="1800" dirty="0" err="1" smtClean="0"/>
              <a:t>Carbonell</a:t>
            </a:r>
            <a:r>
              <a:rPr lang="en-US" sz="1800" dirty="0" smtClean="0"/>
              <a:t>, 2007)</a:t>
            </a:r>
            <a:endParaRPr lang="en-US" dirty="0" smtClean="0"/>
          </a:p>
          <a:p>
            <a:r>
              <a:rPr lang="en-US" dirty="0" smtClean="0"/>
              <a:t>In Natural Language Processing </a:t>
            </a:r>
          </a:p>
          <a:p>
            <a:pPr lvl="1"/>
            <a:r>
              <a:rPr lang="en-US" dirty="0" smtClean="0"/>
              <a:t>Parsing </a:t>
            </a:r>
            <a:r>
              <a:rPr lang="en-US" sz="1800" dirty="0" smtClean="0"/>
              <a:t>(Tang et al, 2001, </a:t>
            </a:r>
            <a:r>
              <a:rPr lang="en-US" sz="1800" dirty="0" err="1" smtClean="0"/>
              <a:t>Hwa</a:t>
            </a:r>
            <a:r>
              <a:rPr lang="en-US" sz="1800" dirty="0" smtClean="0"/>
              <a:t> 2004)</a:t>
            </a:r>
          </a:p>
          <a:p>
            <a:pPr lvl="1"/>
            <a:r>
              <a:rPr lang="en-US" dirty="0" smtClean="0"/>
              <a:t>Machine Translation  </a:t>
            </a:r>
            <a:r>
              <a:rPr lang="en-US" sz="1800" dirty="0" smtClean="0"/>
              <a:t>(</a:t>
            </a:r>
            <a:r>
              <a:rPr lang="en-US" sz="1800" dirty="0" err="1" smtClean="0"/>
              <a:t>Haffari</a:t>
            </a:r>
            <a:r>
              <a:rPr lang="en-US" sz="1800" dirty="0" smtClean="0"/>
              <a:t> et.al 2008)</a:t>
            </a:r>
          </a:p>
          <a:p>
            <a:pPr lvl="1"/>
            <a:r>
              <a:rPr lang="en-US" dirty="0" smtClean="0"/>
              <a:t>Text Classification </a:t>
            </a:r>
            <a:r>
              <a:rPr lang="en-US" sz="1800" dirty="0" smtClean="0"/>
              <a:t>(Tong and </a:t>
            </a:r>
            <a:r>
              <a:rPr lang="en-US" sz="1800" dirty="0" err="1" smtClean="0"/>
              <a:t>Koller</a:t>
            </a:r>
            <a:r>
              <a:rPr lang="en-US" sz="1800" dirty="0" smtClean="0"/>
              <a:t> 2002, Nigam et.al 2000)</a:t>
            </a:r>
          </a:p>
          <a:p>
            <a:pPr lvl="1"/>
            <a:r>
              <a:rPr lang="en-US" dirty="0" smtClean="0"/>
              <a:t>Information Extraction </a:t>
            </a:r>
            <a:r>
              <a:rPr lang="en-US" sz="1800" dirty="0" smtClean="0"/>
              <a:t>(McCallum 2002, </a:t>
            </a:r>
            <a:r>
              <a:rPr lang="en-US" sz="1800" dirty="0" err="1" smtClean="0"/>
              <a:t>Ngyuen</a:t>
            </a:r>
            <a:r>
              <a:rPr lang="en-US" sz="1800" dirty="0" smtClean="0"/>
              <a:t> </a:t>
            </a:r>
            <a:r>
              <a:rPr lang="en-US" sz="1800" dirty="0" smtClean="0"/>
              <a:t>&amp; </a:t>
            </a:r>
            <a:r>
              <a:rPr lang="en-US" sz="1800" dirty="0" err="1" smtClean="0"/>
              <a:t>Smeulders</a:t>
            </a:r>
            <a:r>
              <a:rPr lang="en-US" sz="1800" dirty="0" smtClean="0"/>
              <a:t>, 2004</a:t>
            </a:r>
            <a:r>
              <a:rPr lang="en-US" sz="1800" dirty="0" smtClean="0"/>
              <a:t>)</a:t>
            </a:r>
          </a:p>
          <a:p>
            <a:pPr lvl="1"/>
            <a:r>
              <a:rPr lang="en-US" dirty="0" smtClean="0"/>
              <a:t>Search-Engine Ranking </a:t>
            </a:r>
            <a:r>
              <a:rPr lang="en-US" sz="1800" dirty="0" smtClean="0"/>
              <a:t>(</a:t>
            </a:r>
            <a:r>
              <a:rPr lang="en-US" sz="1800" dirty="0" err="1" smtClean="0"/>
              <a:t>Donmez</a:t>
            </a:r>
            <a:r>
              <a:rPr lang="en-US" sz="1800" dirty="0" smtClean="0"/>
              <a:t> &amp; </a:t>
            </a:r>
            <a:r>
              <a:rPr lang="en-US" sz="1800" dirty="0" err="1" smtClean="0"/>
              <a:t>Carbonell</a:t>
            </a:r>
            <a:r>
              <a:rPr lang="en-US" sz="1800" dirty="0" smtClean="0"/>
              <a:t>, 2008)</a:t>
            </a: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B26D61-574A-4AEC-9619-9A9C0130567E}" type="slidenum">
              <a:rPr lang="en-US"/>
              <a:pPr/>
              <a:t>6</a:t>
            </a:fld>
            <a:endParaRPr lang="en-US"/>
          </a:p>
        </p:txBody>
      </p:sp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1"/>
            <a:ext cx="80010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Active </a:t>
            </a:r>
            <a:r>
              <a:rPr lang="en-US" sz="4000" dirty="0" smtClean="0"/>
              <a:t>Learning (formally)</a:t>
            </a:r>
            <a:endParaRPr lang="en-US" sz="4000" dirty="0" smtClean="0"/>
          </a:p>
        </p:txBody>
      </p:sp>
      <p:sp>
        <p:nvSpPr>
          <p:cNvPr id="1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6926262" cy="4267200"/>
          </a:xfrm>
        </p:spPr>
        <p:txBody>
          <a:bodyPr/>
          <a:lstStyle/>
          <a:p>
            <a:pPr eaLnBrk="1" hangingPunct="1"/>
            <a:r>
              <a:rPr lang="en-US" dirty="0" smtClean="0"/>
              <a:t>Training data:</a:t>
            </a:r>
          </a:p>
          <a:p>
            <a:pPr lvl="1" eaLnBrk="1" hangingPunct="1"/>
            <a:r>
              <a:rPr lang="en-US" dirty="0" smtClean="0"/>
              <a:t>Special case:</a:t>
            </a:r>
          </a:p>
          <a:p>
            <a:pPr eaLnBrk="1" hangingPunct="1"/>
            <a:r>
              <a:rPr lang="en-US" dirty="0" smtClean="0"/>
              <a:t>Functional space:</a:t>
            </a:r>
          </a:p>
          <a:p>
            <a:pPr eaLnBrk="1" hangingPunct="1"/>
            <a:r>
              <a:rPr lang="en-US" dirty="0" smtClean="0"/>
              <a:t>Fitness Criterion:</a:t>
            </a:r>
          </a:p>
          <a:p>
            <a:pPr lvl="1" eaLnBrk="1" hangingPunct="1"/>
            <a:r>
              <a:rPr lang="en-US" dirty="0" smtClean="0"/>
              <a:t>a.k.a. loss function </a:t>
            </a:r>
          </a:p>
          <a:p>
            <a:pPr lvl="1" eaLnBrk="1" hangingPunct="1"/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Sampling Strategy: 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482975" y="1774825"/>
          <a:ext cx="5281613" cy="561975"/>
        </p:xfrm>
        <a:graphic>
          <a:graphicData uri="http://schemas.openxmlformats.org/presentationml/2006/ole">
            <p:oleObj spid="_x0000_s1026" name="Equation" r:id="rId3" imgW="2260440" imgH="241200" progId="Equation.3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4051300" y="2574925"/>
          <a:ext cx="2212975" cy="657225"/>
        </p:xfrm>
        <a:graphic>
          <a:graphicData uri="http://schemas.openxmlformats.org/presentationml/2006/ole">
            <p:oleObj spid="_x0000_s1027" name="Equation" r:id="rId4" imgW="812520" imgH="241200" progId="Equation.3">
              <p:embed/>
            </p:oleObj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2236788" y="3871913"/>
          <a:ext cx="5149850" cy="1006475"/>
        </p:xfrm>
        <a:graphic>
          <a:graphicData uri="http://schemas.openxmlformats.org/presentationml/2006/ole">
            <p:oleObj spid="_x0000_s1028" name="Equation" r:id="rId5" imgW="2476440" imgH="482400" progId="Equation.3">
              <p:embed/>
            </p:oleObj>
          </a:graphicData>
        </a:graphic>
      </p:graphicFrame>
      <p:graphicFrame>
        <p:nvGraphicFramePr>
          <p:cNvPr id="1029" name="Object 7"/>
          <p:cNvGraphicFramePr>
            <a:graphicFrameLocks noChangeAspect="1"/>
          </p:cNvGraphicFramePr>
          <p:nvPr/>
        </p:nvGraphicFramePr>
        <p:xfrm>
          <a:off x="3822700" y="2292350"/>
          <a:ext cx="762000" cy="381000"/>
        </p:xfrm>
        <a:graphic>
          <a:graphicData uri="http://schemas.openxmlformats.org/presentationml/2006/ole">
            <p:oleObj spid="_x0000_s1029" name="Equation" r:id="rId6" imgW="355320" imgH="177480" progId="Equation.3">
              <p:embed/>
            </p:oleObj>
          </a:graphicData>
        </a:graphic>
      </p:graphicFrame>
      <p:graphicFrame>
        <p:nvGraphicFramePr>
          <p:cNvPr id="1030" name="Object 8"/>
          <p:cNvGraphicFramePr>
            <a:graphicFrameLocks noChangeAspect="1"/>
          </p:cNvGraphicFramePr>
          <p:nvPr/>
        </p:nvGraphicFramePr>
        <p:xfrm>
          <a:off x="2236788" y="5349875"/>
          <a:ext cx="5060950" cy="741363"/>
        </p:xfrm>
        <a:graphic>
          <a:graphicData uri="http://schemas.openxmlformats.org/presentationml/2006/ole">
            <p:oleObj spid="_x0000_s1030" name="Equation" r:id="rId7" imgW="253980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Crowd </a:t>
            </a:r>
            <a:r>
              <a:rPr lang="en-US" sz="3600" dirty="0" smtClean="0"/>
              <a:t>Sourcing Review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pPr lvl="1"/>
            <a:r>
              <a:rPr lang="en-US" dirty="0" smtClean="0"/>
              <a:t>Broadcasting tasks to a broad audience</a:t>
            </a:r>
          </a:p>
          <a:p>
            <a:pPr lvl="1"/>
            <a:r>
              <a:rPr lang="en-US" dirty="0" smtClean="0"/>
              <a:t>Voluntary (Wikipedia</a:t>
            </a:r>
            <a:r>
              <a:rPr lang="en-US" dirty="0" smtClean="0"/>
              <a:t>),  </a:t>
            </a:r>
            <a:r>
              <a:rPr lang="en-US" dirty="0" smtClean="0"/>
              <a:t>for fun (ESP) or pay (Mechanical Turk) </a:t>
            </a:r>
          </a:p>
          <a:p>
            <a:r>
              <a:rPr lang="en-US" dirty="0" smtClean="0"/>
              <a:t>In Natural Language Processing </a:t>
            </a:r>
          </a:p>
          <a:p>
            <a:pPr lvl="1"/>
            <a:r>
              <a:rPr lang="en-US" dirty="0" smtClean="0"/>
              <a:t>Information Extraction </a:t>
            </a:r>
            <a:r>
              <a:rPr lang="en-US" sz="1800" dirty="0" smtClean="0"/>
              <a:t>(Snow et al 2008)</a:t>
            </a:r>
          </a:p>
          <a:p>
            <a:pPr lvl="1"/>
            <a:r>
              <a:rPr lang="en-US" dirty="0" smtClean="0"/>
              <a:t>MT Evaluation </a:t>
            </a:r>
            <a:r>
              <a:rPr lang="en-US" sz="1800" dirty="0" smtClean="0"/>
              <a:t>(</a:t>
            </a:r>
            <a:r>
              <a:rPr lang="en-US" sz="1800" dirty="0" err="1" smtClean="0"/>
              <a:t>Callison</a:t>
            </a:r>
            <a:r>
              <a:rPr lang="en-US" sz="1800" dirty="0" smtClean="0"/>
              <a:t>-Burch 2009)</a:t>
            </a:r>
          </a:p>
          <a:p>
            <a:pPr lvl="1"/>
            <a:r>
              <a:rPr lang="en-US" dirty="0" smtClean="0"/>
              <a:t>Speech Processing </a:t>
            </a:r>
            <a:r>
              <a:rPr lang="en-US" sz="1800" dirty="0" smtClean="0"/>
              <a:t>(</a:t>
            </a:r>
            <a:r>
              <a:rPr lang="en-US" sz="1800" dirty="0" err="1" smtClean="0"/>
              <a:t>Callison</a:t>
            </a:r>
            <a:r>
              <a:rPr lang="en-US" sz="1800" dirty="0" smtClean="0"/>
              <a:t>-Burch 2010) </a:t>
            </a:r>
            <a:endParaRPr lang="en-US" sz="1800" dirty="0" smtClean="0"/>
          </a:p>
          <a:p>
            <a:r>
              <a:rPr lang="en-US" sz="2300" dirty="0" smtClean="0"/>
              <a:t>AMT and crowd sourcing in general hot topic in NLP</a:t>
            </a:r>
            <a:endParaRPr lang="en-US" sz="23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 </a:t>
            </a:r>
            <a:r>
              <a:rPr lang="en-US" dirty="0" smtClean="0"/>
              <a:t>Framework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19200"/>
            <a:ext cx="7162800" cy="512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May 20, 2010  LREC Malta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Sentence Selection </a:t>
            </a:r>
            <a:r>
              <a:rPr lang="en-US" dirty="0" smtClean="0"/>
              <a:t>for Translation </a:t>
            </a:r>
            <a:br>
              <a:rPr lang="en-US" dirty="0" smtClean="0"/>
            </a:br>
            <a:r>
              <a:rPr lang="en-US" dirty="0" smtClean="0"/>
              <a:t>via </a:t>
            </a:r>
            <a:r>
              <a:rPr lang="en-US" dirty="0" smtClean="0"/>
              <a:t>Active Learning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6934200" cy="483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May 20, 2010  LREC Malta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Density-Based Methods Work Best for MT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pic>
        <p:nvPicPr>
          <p:cNvPr id="5" name="Picture 3" descr="outli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6836"/>
          <a:stretch>
            <a:fillRect/>
          </a:stretch>
        </p:blipFill>
        <p:spPr bwMode="auto">
          <a:xfrm>
            <a:off x="3810000" y="2514600"/>
            <a:ext cx="5334000" cy="373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16200000" flipH="1">
            <a:off x="5334000" y="3276600"/>
            <a:ext cx="1295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2667000"/>
            <a:ext cx="1331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Sample here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3044589">
            <a:off x="5255697" y="3526199"/>
            <a:ext cx="1447137" cy="3020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00" y="1676400"/>
            <a:ext cx="33528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E40202"/>
                </a:solidFill>
              </a:rPr>
              <a:t>In general for Active Learning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n-US" dirty="0" smtClean="0"/>
              <a:t>Ensemble methods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 Operating ranges</a:t>
            </a:r>
            <a:br>
              <a:rPr lang="en-US" dirty="0" smtClean="0"/>
            </a:br>
            <a:endParaRPr lang="en-US" dirty="0" smtClean="0">
              <a:solidFill>
                <a:srgbClr val="E40202"/>
              </a:solidFill>
            </a:endParaRPr>
          </a:p>
          <a:p>
            <a:r>
              <a:rPr lang="en-US" sz="2000" dirty="0" smtClean="0">
                <a:solidFill>
                  <a:srgbClr val="E40202"/>
                </a:solidFill>
              </a:rPr>
              <a:t>Specifically for AL in MT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 Density-based dominates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 Only one operating range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sz="2000" dirty="0" smtClean="0">
                <a:solidFill>
                  <a:srgbClr val="E40202"/>
                </a:solidFill>
              </a:rPr>
              <a:t>Beyond Eliciting Translations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 S/T Alignments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Lexical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Constituent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Morphological rules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 Syntactic constraints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 Syntactic priors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 smtClean="0"/>
              <a:t>Density-Based Sampling</a:t>
            </a:r>
            <a:endParaRPr lang="en-US" sz="4000" b="1" dirty="0" smtClean="0"/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763000" cy="470916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Carrier density: kernel density estimator</a:t>
            </a:r>
          </a:p>
          <a:p>
            <a:pPr eaLnBrk="1" hangingPunct="1"/>
            <a:r>
              <a:rPr lang="en-US" sz="3200" dirty="0" smtClean="0"/>
              <a:t> </a:t>
            </a:r>
          </a:p>
          <a:p>
            <a:pPr eaLnBrk="1" hangingPunct="1"/>
            <a:r>
              <a:rPr lang="en-US" sz="3200" dirty="0" smtClean="0"/>
              <a:t>To decouple the estimation of different parameters</a:t>
            </a:r>
          </a:p>
          <a:p>
            <a:pPr lvl="1" eaLnBrk="1" hangingPunct="1"/>
            <a:r>
              <a:rPr lang="en-US" sz="2800" dirty="0" smtClean="0"/>
              <a:t>Decompose </a:t>
            </a:r>
          </a:p>
          <a:p>
            <a:pPr lvl="1" eaLnBrk="1" hangingPunct="1"/>
            <a:r>
              <a:rPr lang="en-US" sz="2800" dirty="0" smtClean="0"/>
              <a:t>Relax the constraint such that</a:t>
            </a:r>
          </a:p>
        </p:txBody>
      </p:sp>
      <p:graphicFrame>
        <p:nvGraphicFramePr>
          <p:cNvPr id="372740" name="Object 4"/>
          <p:cNvGraphicFramePr>
            <a:graphicFrameLocks noChangeAspect="1"/>
          </p:cNvGraphicFramePr>
          <p:nvPr/>
        </p:nvGraphicFramePr>
        <p:xfrm>
          <a:off x="1371600" y="1981200"/>
          <a:ext cx="3171825" cy="676275"/>
        </p:xfrm>
        <a:graphic>
          <a:graphicData uri="http://schemas.openxmlformats.org/presentationml/2006/ole">
            <p:oleObj spid="_x0000_s2050" name="Equation" r:id="rId3" imgW="1371600" imgH="291960" progId="Equation.3">
              <p:embed/>
            </p:oleObj>
          </a:graphicData>
        </a:graphic>
      </p:graphicFrame>
      <p:graphicFrame>
        <p:nvGraphicFramePr>
          <p:cNvPr id="372741" name="Object 5"/>
          <p:cNvGraphicFramePr>
            <a:graphicFrameLocks noChangeAspect="1"/>
          </p:cNvGraphicFramePr>
          <p:nvPr/>
        </p:nvGraphicFramePr>
        <p:xfrm>
          <a:off x="3429000" y="3505200"/>
          <a:ext cx="1608137" cy="576263"/>
        </p:xfrm>
        <a:graphic>
          <a:graphicData uri="http://schemas.openxmlformats.org/presentationml/2006/ole">
            <p:oleObj spid="_x0000_s2051" name="Equation" r:id="rId4" imgW="850680" imgH="304560" progId="Equation.3">
              <p:embed/>
            </p:oleObj>
          </a:graphicData>
        </a:graphic>
      </p:graphicFrame>
      <p:graphicFrame>
        <p:nvGraphicFramePr>
          <p:cNvPr id="372742" name="Object 6"/>
          <p:cNvGraphicFramePr>
            <a:graphicFrameLocks noChangeAspect="1"/>
          </p:cNvGraphicFramePr>
          <p:nvPr/>
        </p:nvGraphicFramePr>
        <p:xfrm>
          <a:off x="1524000" y="4572000"/>
          <a:ext cx="6280150" cy="1014413"/>
        </p:xfrm>
        <a:graphic>
          <a:graphicData uri="http://schemas.openxmlformats.org/presentationml/2006/ole">
            <p:oleObj spid="_x0000_s2052" name="Equation" r:id="rId5" imgW="3301920" imgH="533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2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January 2010</a:t>
            </a:r>
          </a:p>
        </p:txBody>
      </p:sp>
      <p:sp>
        <p:nvSpPr>
          <p:cNvPr id="153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 smtClean="0"/>
              <a:t>Density Scoring </a:t>
            </a:r>
            <a:r>
              <a:rPr lang="en-US" sz="4000" b="1" dirty="0" smtClean="0"/>
              <a:t>Function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501062" cy="4262438"/>
          </a:xfrm>
          <a:noFill/>
        </p:spPr>
        <p:txBody>
          <a:bodyPr/>
          <a:lstStyle/>
          <a:p>
            <a:pPr marL="342900" indent="-342900" eaLnBrk="1" hangingPunct="1"/>
            <a:r>
              <a:rPr lang="en-US" sz="2400" dirty="0" smtClean="0"/>
              <a:t>The estimated density</a:t>
            </a:r>
          </a:p>
          <a:p>
            <a:pPr marL="342900" indent="-342900" eaLnBrk="1" hangingPunct="1"/>
            <a:endParaRPr lang="en-US" sz="2400" dirty="0" smtClean="0"/>
          </a:p>
          <a:p>
            <a:pPr marL="342900" indent="-342900" eaLnBrk="1" hangingPunct="1"/>
            <a:endParaRPr lang="en-US" sz="2400" dirty="0" smtClean="0"/>
          </a:p>
          <a:p>
            <a:pPr marL="342900" indent="-342900" eaLnBrk="1" hangingPunct="1"/>
            <a:r>
              <a:rPr lang="en-US" sz="2400" dirty="0" smtClean="0"/>
              <a:t>Scoring function: norm of the gradient</a:t>
            </a:r>
          </a:p>
          <a:p>
            <a:pPr marL="342900" indent="-342900" eaLnBrk="1" hangingPunct="1"/>
            <a:endParaRPr lang="en-US" sz="2400" dirty="0" smtClean="0"/>
          </a:p>
          <a:p>
            <a:pPr marL="342900" indent="-342900" eaLnBrk="1" hangingPunct="1"/>
            <a:endParaRPr lang="en-US" sz="2400" dirty="0" smtClean="0"/>
          </a:p>
          <a:p>
            <a:pPr marL="342900" indent="-342900" eaLnBrk="1" hangingPunct="1"/>
            <a:endParaRPr lang="en-US" sz="2400" dirty="0" smtClean="0"/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en-US" sz="2400" dirty="0" smtClean="0"/>
              <a:t>   where</a:t>
            </a:r>
            <a:endParaRPr lang="en-US" sz="2000" dirty="0" smtClean="0"/>
          </a:p>
        </p:txBody>
      </p:sp>
      <p:graphicFrame>
        <p:nvGraphicFramePr>
          <p:cNvPr id="375812" name="Object 4"/>
          <p:cNvGraphicFramePr>
            <a:graphicFrameLocks noChangeAspect="1"/>
          </p:cNvGraphicFramePr>
          <p:nvPr/>
        </p:nvGraphicFramePr>
        <p:xfrm>
          <a:off x="1295400" y="2057400"/>
          <a:ext cx="6243638" cy="1069975"/>
        </p:xfrm>
        <a:graphic>
          <a:graphicData uri="http://schemas.openxmlformats.org/presentationml/2006/ole">
            <p:oleObj spid="_x0000_s3074" name="Equation" r:id="rId3" imgW="3111480" imgH="533160" progId="Equation.3">
              <p:embed/>
            </p:oleObj>
          </a:graphicData>
        </a:graphic>
      </p:graphicFrame>
      <p:graphicFrame>
        <p:nvGraphicFramePr>
          <p:cNvPr id="375813" name="Object 5"/>
          <p:cNvGraphicFramePr>
            <a:graphicFrameLocks noChangeAspect="1"/>
          </p:cNvGraphicFramePr>
          <p:nvPr/>
        </p:nvGraphicFramePr>
        <p:xfrm>
          <a:off x="2057400" y="3505200"/>
          <a:ext cx="4368800" cy="1270000"/>
        </p:xfrm>
        <a:graphic>
          <a:graphicData uri="http://schemas.openxmlformats.org/presentationml/2006/ole">
            <p:oleObj spid="_x0000_s3075" name="Equation" r:id="rId4" imgW="2184120" imgH="634680" progId="Equation.3">
              <p:embed/>
            </p:oleObj>
          </a:graphicData>
        </a:graphic>
      </p:graphicFrame>
      <p:graphicFrame>
        <p:nvGraphicFramePr>
          <p:cNvPr id="375814" name="Object 6"/>
          <p:cNvGraphicFramePr>
            <a:graphicFrameLocks noChangeAspect="1"/>
          </p:cNvGraphicFramePr>
          <p:nvPr/>
        </p:nvGraphicFramePr>
        <p:xfrm>
          <a:off x="1531938" y="4953000"/>
          <a:ext cx="5630862" cy="1069975"/>
        </p:xfrm>
        <a:graphic>
          <a:graphicData uri="http://schemas.openxmlformats.org/presentationml/2006/ole">
            <p:oleObj spid="_x0000_s3076" name="Equation" r:id="rId5" imgW="2806560" imgH="533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Sentence Selection via Active Learning</a:t>
            </a:r>
            <a:endParaRPr lang="en-US" sz="36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3849" y="3733800"/>
            <a:ext cx="5609129" cy="301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May 20, 2010  LREC Malta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229600" cy="4709160"/>
          </a:xfrm>
        </p:spPr>
        <p:txBody>
          <a:bodyPr/>
          <a:lstStyle/>
          <a:p>
            <a:r>
              <a:rPr lang="en-US" dirty="0" smtClean="0"/>
              <a:t>Baseline Selection Strategies:</a:t>
            </a:r>
          </a:p>
          <a:p>
            <a:pPr lvl="1"/>
            <a:r>
              <a:rPr lang="en-US" dirty="0" smtClean="0"/>
              <a:t>Diversity sampling: Select sentences that provide maximum number of new phrases per sentence</a:t>
            </a:r>
          </a:p>
          <a:p>
            <a:pPr lvl="1"/>
            <a:r>
              <a:rPr lang="en-US" dirty="0" smtClean="0"/>
              <a:t>Random: Select sentences at random (hard baseline to beat)</a:t>
            </a:r>
          </a:p>
          <a:p>
            <a:r>
              <a:rPr lang="en-US" dirty="0" smtClean="0"/>
              <a:t>Our Strategy: </a:t>
            </a:r>
            <a:r>
              <a:rPr lang="en-US" dirty="0" smtClean="0"/>
              <a:t>Density-Based Diversity </a:t>
            </a:r>
            <a:r>
              <a:rPr lang="en-US" dirty="0" smtClean="0"/>
              <a:t>Sampling</a:t>
            </a:r>
          </a:p>
          <a:p>
            <a:pPr lvl="1"/>
            <a:r>
              <a:rPr lang="en-US" dirty="0" smtClean="0"/>
              <a:t>With a diminishing diversity component for batch selection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/>
          <a:p>
            <a:fld id="{EA0AEF87-8BF2-4990-B431-5C69F1B8B236}" type="slidenum">
              <a:rPr lang="en-US"/>
              <a:pPr/>
              <a:t>14</a:t>
            </a:fld>
            <a:endParaRPr lang="en-US"/>
          </a:p>
        </p:txBody>
      </p:sp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Active Sampling for </a:t>
            </a:r>
            <a:r>
              <a:rPr lang="en-US" sz="3600" dirty="0" smtClean="0"/>
              <a:t>Choice Ranking</a:t>
            </a:r>
            <a:endParaRPr lang="en-US" sz="3600" dirty="0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Consider a candidate</a:t>
            </a:r>
          </a:p>
          <a:p>
            <a:pPr marL="342900" indent="-342900"/>
            <a:r>
              <a:rPr lang="en-US" dirty="0"/>
              <a:t>Assume     is added to training set with</a:t>
            </a:r>
          </a:p>
          <a:p>
            <a:pPr marL="342900" indent="-342900"/>
            <a:r>
              <a:rPr lang="en-US" dirty="0"/>
              <a:t>Total loss on pairs that include     is:</a:t>
            </a:r>
          </a:p>
          <a:p>
            <a:pPr marL="342900" indent="-342900">
              <a:buFont typeface="Wingdings" pitchFamily="2" charset="2"/>
              <a:buNone/>
            </a:pPr>
            <a:endParaRPr lang="en-US" dirty="0"/>
          </a:p>
          <a:p>
            <a:pPr marL="342900" indent="-342900">
              <a:buFont typeface="Wingdings" pitchFamily="2" charset="2"/>
              <a:buNone/>
            </a:pPr>
            <a:endParaRPr lang="en-US" dirty="0"/>
          </a:p>
          <a:p>
            <a:pPr marL="342900" indent="-342900"/>
            <a:r>
              <a:rPr lang="en-US" dirty="0"/>
              <a:t>n is the # of training instances with a different label than</a:t>
            </a:r>
          </a:p>
          <a:p>
            <a:pPr marL="342900" indent="-342900"/>
            <a:r>
              <a:rPr lang="en-US" dirty="0"/>
              <a:t>Objective function to be minimized becomes: </a:t>
            </a:r>
          </a:p>
          <a:p>
            <a:pPr marL="342900" indent="-342900"/>
            <a:endParaRPr lang="en-US" dirty="0"/>
          </a:p>
          <a:p>
            <a:pPr marL="342900" indent="-342900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403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524000"/>
            <a:ext cx="1300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057400"/>
            <a:ext cx="3810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905000"/>
            <a:ext cx="12017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514600"/>
            <a:ext cx="3810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1288" y="4424363"/>
            <a:ext cx="301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5400" y="4953000"/>
            <a:ext cx="5905500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2895600"/>
            <a:ext cx="531812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0" y="2971800"/>
            <a:ext cx="18780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3468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1400" y="2895600"/>
            <a:ext cx="3786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Jaime Carbonell, CMU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/>
          <a:p>
            <a:fld id="{F4DCECAB-4AD9-4E26-A2CF-7A9A021185A8}" type="slidenum">
              <a:rPr lang="en-US"/>
              <a:pPr/>
              <a:t>15</a:t>
            </a:fld>
            <a:endParaRPr lang="en-US"/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Aside: Rank Results </a:t>
            </a:r>
            <a:r>
              <a:rPr lang="en-US" dirty="0"/>
              <a:t>on TREC03</a:t>
            </a:r>
          </a:p>
        </p:txBody>
      </p:sp>
      <p:pic>
        <p:nvPicPr>
          <p:cNvPr id="4177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44663" y="1752600"/>
            <a:ext cx="6143625" cy="4267200"/>
          </a:xfrm>
          <a:noFill/>
          <a:ln/>
        </p:spPr>
      </p:pic>
    </p:spTree>
  </p:cSld>
  <p:clrMapOvr>
    <a:masterClrMapping/>
  </p:clrMapOvr>
  <p:transition advTm="645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>
            <a:noAutofit/>
          </a:bodyPr>
          <a:lstStyle/>
          <a:p>
            <a:r>
              <a:rPr lang="en-US" dirty="0" smtClean="0"/>
              <a:t>Simulated Experiments for Active Learning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71600"/>
            <a:ext cx="4800600" cy="392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5434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Spanish-English Sentence Selection results in a simulated AL Setup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1524000"/>
            <a:ext cx="3810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Language Pair</a:t>
            </a:r>
            <a:r>
              <a:rPr lang="en-US" sz="2000" dirty="0" smtClean="0"/>
              <a:t>: Spanish-English</a:t>
            </a:r>
          </a:p>
          <a:p>
            <a:r>
              <a:rPr lang="en-US" sz="2000" b="1" dirty="0" smtClean="0"/>
              <a:t>Corpus</a:t>
            </a:r>
            <a:r>
              <a:rPr lang="en-US" sz="2000" dirty="0" smtClean="0"/>
              <a:t>: BTEC</a:t>
            </a:r>
          </a:p>
          <a:p>
            <a:r>
              <a:rPr lang="en-US" sz="2000" b="1" dirty="0" smtClean="0"/>
              <a:t>Domain</a:t>
            </a:r>
            <a:r>
              <a:rPr lang="en-US" sz="2000" dirty="0" smtClean="0"/>
              <a:t>: Travel domain</a:t>
            </a:r>
          </a:p>
          <a:p>
            <a:r>
              <a:rPr lang="en-US" sz="2000" b="1" dirty="0" smtClean="0"/>
              <a:t>Data Size</a:t>
            </a:r>
            <a:r>
              <a:rPr lang="en-US" sz="2000" dirty="0" smtClean="0"/>
              <a:t>: 121 K </a:t>
            </a:r>
          </a:p>
          <a:p>
            <a:r>
              <a:rPr lang="en-US" sz="2000" b="1" dirty="0" smtClean="0"/>
              <a:t>Dev set</a:t>
            </a:r>
            <a:r>
              <a:rPr lang="en-US" sz="2000" dirty="0" smtClean="0"/>
              <a:t>: 500 sentences (IWSLT)</a:t>
            </a:r>
          </a:p>
          <a:p>
            <a:r>
              <a:rPr lang="en-US" sz="2000" b="1" dirty="0" smtClean="0"/>
              <a:t>Test set: </a:t>
            </a:r>
            <a:r>
              <a:rPr lang="en-US" sz="2000" dirty="0" smtClean="0"/>
              <a:t>343 sentences (IWSLT)</a:t>
            </a:r>
          </a:p>
          <a:p>
            <a:r>
              <a:rPr lang="en-US" sz="2000" b="1" dirty="0" smtClean="0"/>
              <a:t>LM: </a:t>
            </a:r>
            <a:r>
              <a:rPr lang="en-US" sz="2000" dirty="0" smtClean="0"/>
              <a:t>1M words, 4-gram </a:t>
            </a:r>
            <a:r>
              <a:rPr lang="en-US" sz="2000" dirty="0" err="1" smtClean="0"/>
              <a:t>srilm</a:t>
            </a:r>
            <a:endParaRPr lang="en-US" sz="2000" b="1" dirty="0" smtClean="0"/>
          </a:p>
          <a:p>
            <a:r>
              <a:rPr lang="en-US" sz="2000" b="1" dirty="0" smtClean="0"/>
              <a:t>Decoder: </a:t>
            </a:r>
            <a:r>
              <a:rPr lang="en-US" sz="2000" dirty="0" smtClean="0"/>
              <a:t>Moses</a:t>
            </a:r>
          </a:p>
          <a:p>
            <a:endParaRPr lang="en-US" dirty="0" smtClean="0"/>
          </a:p>
          <a:p>
            <a:r>
              <a:rPr lang="en-US" dirty="0" smtClean="0"/>
              <a:t>* We re-train system after selecting every 1000 sentences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Translation via Crowd 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Crowd-sourcing Setup </a:t>
            </a:r>
          </a:p>
          <a:p>
            <a:pPr lvl="1"/>
            <a:r>
              <a:rPr lang="en-US" sz="2500" dirty="0" smtClean="0"/>
              <a:t>Requester</a:t>
            </a:r>
          </a:p>
          <a:p>
            <a:pPr lvl="1"/>
            <a:r>
              <a:rPr lang="en-US" sz="2500" dirty="0" err="1" smtClean="0"/>
              <a:t>Turker</a:t>
            </a:r>
            <a:endParaRPr lang="en-US" sz="2500" dirty="0" smtClean="0"/>
          </a:p>
          <a:p>
            <a:pPr lvl="1"/>
            <a:r>
              <a:rPr lang="en-US" sz="2500" dirty="0" smtClean="0"/>
              <a:t>HIT </a:t>
            </a:r>
          </a:p>
          <a:p>
            <a:r>
              <a:rPr lang="en-US" sz="2800" dirty="0" smtClean="0"/>
              <a:t>Challenges</a:t>
            </a:r>
            <a:endParaRPr lang="en-US" dirty="0" smtClean="0"/>
          </a:p>
          <a:p>
            <a:pPr lvl="1"/>
            <a:r>
              <a:rPr lang="en-US" b="1" dirty="0" smtClean="0"/>
              <a:t>Expert vs. Non-Experts: </a:t>
            </a:r>
            <a:r>
              <a:rPr lang="en-US" dirty="0" smtClean="0"/>
              <a:t> How do we identify good translators from bad ones </a:t>
            </a:r>
          </a:p>
          <a:p>
            <a:pPr lvl="1"/>
            <a:r>
              <a:rPr lang="en-US" b="1" dirty="0" smtClean="0"/>
              <a:t>Pricing: </a:t>
            </a:r>
            <a:r>
              <a:rPr lang="en-US" dirty="0" smtClean="0"/>
              <a:t>Optimal pricing for inviting genuine </a:t>
            </a:r>
            <a:r>
              <a:rPr lang="en-US" dirty="0" err="1" smtClean="0"/>
              <a:t>turkers</a:t>
            </a:r>
            <a:r>
              <a:rPr lang="en-US" dirty="0" smtClean="0"/>
              <a:t> and not greedy ones </a:t>
            </a:r>
          </a:p>
          <a:p>
            <a:pPr lvl="1"/>
            <a:r>
              <a:rPr lang="en-US" b="1" dirty="0" smtClean="0"/>
              <a:t>Gamers: </a:t>
            </a:r>
            <a:r>
              <a:rPr lang="en-US" dirty="0" smtClean="0"/>
              <a:t>Countermeasures for gamers who provide random output or use automatic translation services for copy-pasting translations</a:t>
            </a:r>
          </a:p>
        </p:txBody>
      </p:sp>
      <p:pic>
        <p:nvPicPr>
          <p:cNvPr id="4" name="Picture 3" descr="http://s3.amazonaws.com/mturk/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0"/>
            <a:ext cx="3608290" cy="5334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HIT template on </a:t>
            </a:r>
            <a:r>
              <a:rPr lang="en-US" dirty="0" err="1" smtClean="0"/>
              <a:t>MTurk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00600" y="2133600"/>
            <a:ext cx="4068447" cy="2939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8600" y="1447800"/>
            <a:ext cx="50292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Statistics for a batch of1000 sentences: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Eliciting 3 translations per sentence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Short sentences (7 word long)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Price: 1 cents per translation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Total Duration:  17 man hours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Total cost: 45 USD 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No. of participants: 71</a:t>
            </a:r>
          </a:p>
          <a:p>
            <a:pPr>
              <a:buFont typeface="Arial" charset="0"/>
              <a:buChar char="•"/>
            </a:pPr>
            <a:endParaRPr lang="en-US" sz="2000" dirty="0" smtClean="0"/>
          </a:p>
          <a:p>
            <a:r>
              <a:rPr lang="en-US" sz="2400" dirty="0" smtClean="0"/>
              <a:t>Experience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Simple Instructions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Clear Evaluation guidelines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Entire task no more than half page </a:t>
            </a:r>
          </a:p>
          <a:p>
            <a:pPr>
              <a:buFont typeface="Arial" charset="0"/>
              <a:buChar char="•"/>
            </a:pPr>
            <a:r>
              <a:rPr lang="en-US" sz="2000" dirty="0" smtClean="0"/>
              <a:t> Check for gamers, random </a:t>
            </a:r>
            <a:r>
              <a:rPr lang="en-US" sz="2000" dirty="0" err="1" smtClean="0"/>
              <a:t>turkers</a:t>
            </a:r>
            <a:r>
              <a:rPr lang="en-US" sz="2000" dirty="0" smtClean="0"/>
              <a:t> early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via Crowd-Sourcing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85800" y="1667500"/>
            <a:ext cx="3505200" cy="838200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prstClr val="black"/>
                </a:solidFill>
              </a:rPr>
              <a:t>Translation Reliability Estimation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876800" y="1667500"/>
            <a:ext cx="3505200" cy="838200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prstClr val="black"/>
                </a:solidFill>
              </a:rPr>
              <a:t>Translator Reliability Estimation</a:t>
            </a:r>
          </a:p>
        </p:txBody>
      </p:sp>
      <p:cxnSp>
        <p:nvCxnSpPr>
          <p:cNvPr id="11" name="Straight Arrow Connector 10"/>
          <p:cNvCxnSpPr>
            <a:stCxn id="8" idx="2"/>
          </p:cNvCxnSpPr>
          <p:nvPr/>
        </p:nvCxnSpPr>
        <p:spPr>
          <a:xfrm rot="16200000" flipH="1">
            <a:off x="2400300" y="2543800"/>
            <a:ext cx="1143000" cy="1066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2"/>
          </p:cNvCxnSpPr>
          <p:nvPr/>
        </p:nvCxnSpPr>
        <p:spPr>
          <a:xfrm rot="5400000">
            <a:off x="5638800" y="2658100"/>
            <a:ext cx="1143000" cy="838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971800" y="3648700"/>
            <a:ext cx="3505200" cy="838200"/>
          </a:xfrm>
          <a:prstGeom prst="round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prstClr val="black"/>
                </a:solidFill>
              </a:rPr>
              <a:t>One Best Translation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648200"/>
            <a:ext cx="3810000" cy="1754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52400" y="49530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Summary: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Weighted majority vote translation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Weights for each annotator are learnt based on how well he agrees with other annotators 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00200"/>
            <a:ext cx="684393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181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en-US" sz="2000" dirty="0" smtClean="0"/>
              <a:t>Iteration 1 : 1000 sentences translated by 3 </a:t>
            </a:r>
            <a:r>
              <a:rPr lang="en-US" sz="2000" dirty="0" err="1" smtClean="0"/>
              <a:t>Turkers</a:t>
            </a:r>
            <a:r>
              <a:rPr lang="en-US" sz="2000" dirty="0" smtClean="0"/>
              <a:t> each</a:t>
            </a:r>
          </a:p>
          <a:p>
            <a:pPr algn="ctr">
              <a:buFont typeface="Arial" charset="0"/>
              <a:buChar char="•"/>
            </a:pPr>
            <a:r>
              <a:rPr lang="en-US" sz="2000" dirty="0" smtClean="0"/>
              <a:t>Iteration 2 : 1000 sentences translated by 3 </a:t>
            </a:r>
            <a:r>
              <a:rPr lang="en-US" sz="2000" dirty="0" err="1" smtClean="0"/>
              <a:t>Turkers</a:t>
            </a:r>
            <a:r>
              <a:rPr lang="en-US" sz="2000" dirty="0" smtClean="0"/>
              <a:t> each</a:t>
            </a:r>
            <a:endParaRPr lang="en-US" sz="2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52400"/>
            <a:ext cx="8229600" cy="762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smtClean="0"/>
              <a:t>Crowd-sourcing Experiments for Spanish-English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7162800" y="4343400"/>
            <a:ext cx="1981200" cy="685800"/>
          </a:xfrm>
          <a:prstGeom prst="wedgeRoundRectCallout">
            <a:avLst>
              <a:gd name="adj1" fmla="val -74779"/>
              <a:gd name="adj2" fmla="val -2927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Using all three works better !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7162800" y="1981200"/>
            <a:ext cx="1981200" cy="685800"/>
          </a:xfrm>
          <a:prstGeom prst="wedgeRoundRectCallout">
            <a:avLst>
              <a:gd name="adj1" fmla="val -71782"/>
              <a:gd name="adj2" fmla="val 7115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Random hurts 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Ongoing and Future Work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Active Learning methods for Word Alignment </a:t>
            </a:r>
            <a:r>
              <a:rPr lang="en-US" sz="1800" dirty="0" smtClean="0">
                <a:solidFill>
                  <a:prstClr val="black"/>
                </a:solidFill>
              </a:rPr>
              <a:t>(Ambati, Vogel and Carbonell ACL 2010)</a:t>
            </a:r>
            <a:endParaRPr lang="en-US" dirty="0" smtClean="0"/>
          </a:p>
          <a:p>
            <a:r>
              <a:rPr lang="en-US" dirty="0" smtClean="0"/>
              <a:t>Model-driven and Decoding-based Active Learning strategies for sentence selection</a:t>
            </a:r>
          </a:p>
          <a:p>
            <a:r>
              <a:rPr lang="en-US" dirty="0" smtClean="0"/>
              <a:t>Explore crowd-landscape on Mechanical Turk for Machine Translation </a:t>
            </a:r>
            <a:r>
              <a:rPr lang="en-US" sz="1800" dirty="0" smtClean="0"/>
              <a:t>(Ambati and Vogel, </a:t>
            </a:r>
            <a:r>
              <a:rPr lang="en-US" sz="1800" dirty="0" err="1" smtClean="0"/>
              <a:t>Mturk</a:t>
            </a:r>
            <a:r>
              <a:rPr lang="en-US" sz="1800" dirty="0" smtClean="0"/>
              <a:t> Workshop at NAACL 2010)</a:t>
            </a:r>
            <a:endParaRPr lang="en-US" dirty="0" smtClean="0"/>
          </a:p>
          <a:p>
            <a:r>
              <a:rPr lang="en-US" dirty="0" smtClean="0"/>
              <a:t>Cost and Quality trade-off working with multiple annotators in crowd-sourcing </a:t>
            </a:r>
            <a:endParaRPr lang="en-US" dirty="0" smtClean="0"/>
          </a:p>
          <a:p>
            <a:pPr lvl="1"/>
            <a:r>
              <a:rPr lang="en-US" dirty="0" smtClean="0"/>
              <a:t>Untrained annotators (many, inexpensive)</a:t>
            </a:r>
          </a:p>
          <a:p>
            <a:pPr lvl="1"/>
            <a:r>
              <a:rPr lang="en-US" dirty="0" smtClean="0"/>
              <a:t>Linguistically trained (few, expensive)</a:t>
            </a:r>
          </a:p>
          <a:p>
            <a:r>
              <a:rPr lang="en-US" dirty="0" smtClean="0"/>
              <a:t>Working with linguistic priors and constraints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Machine Translation for low-resource languages can benefit from Active Learning and Crowd-Sourcing techniques</a:t>
            </a:r>
          </a:p>
          <a:p>
            <a:pPr lvl="1"/>
            <a:r>
              <a:rPr lang="en-US" dirty="0" smtClean="0"/>
              <a:t>Active learning helps optimal selection of sentences for translation</a:t>
            </a:r>
          </a:p>
          <a:p>
            <a:pPr lvl="1"/>
            <a:r>
              <a:rPr lang="en-US" dirty="0" smtClean="0"/>
              <a:t>Crowd-Sourcing with intelligent algorithms for quality can help elicit translations in a less-expensive manner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107375" y="4495800"/>
            <a:ext cx="2819400" cy="685800"/>
          </a:xfrm>
          <a:prstGeom prst="ellipse">
            <a:avLst/>
          </a:prstGeom>
          <a:solidFill>
            <a:srgbClr val="74B23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Active Learning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143000" y="5457700"/>
            <a:ext cx="2819400" cy="685800"/>
          </a:xfrm>
          <a:prstGeom prst="ellipse">
            <a:avLst/>
          </a:prstGeom>
          <a:solidFill>
            <a:srgbClr val="74B23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Crowd Sourcing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05400" y="4724400"/>
            <a:ext cx="37338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Faster and Cheaper Machine Translation Systems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50292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+    =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7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Q&amp;A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2819400"/>
            <a:ext cx="8229600" cy="457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800" dirty="0" smtClean="0"/>
              <a:t>Thank You!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20, 2010  LREC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6021</TotalTime>
  <Words>1184</Words>
  <Application>Microsoft Office PowerPoint</Application>
  <PresentationFormat>On-screen Show (4:3)</PresentationFormat>
  <Paragraphs>225</Paragraphs>
  <Slides>23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Origin</vt:lpstr>
      <vt:lpstr>Microsoft Equation 3.0</vt:lpstr>
      <vt:lpstr>Slide 1</vt:lpstr>
      <vt:lpstr>Outline</vt:lpstr>
      <vt:lpstr>Motivation</vt:lpstr>
      <vt:lpstr>Our Goal and Contributions</vt:lpstr>
      <vt:lpstr>Active Learning Review</vt:lpstr>
      <vt:lpstr>Active Learning (formally)</vt:lpstr>
      <vt:lpstr>Crowd Sourcing Review</vt:lpstr>
      <vt:lpstr>ACT Framework</vt:lpstr>
      <vt:lpstr>Sentence Selection for Translation  via Active Learning</vt:lpstr>
      <vt:lpstr>Density-Based Methods Work Best for MT</vt:lpstr>
      <vt:lpstr>Density-Based Sampling</vt:lpstr>
      <vt:lpstr>Density Scoring Function</vt:lpstr>
      <vt:lpstr>Sentence Selection via Active Learning</vt:lpstr>
      <vt:lpstr>Active Sampling for Choice Ranking</vt:lpstr>
      <vt:lpstr>Aside: Rank Results on TREC03</vt:lpstr>
      <vt:lpstr>Simulated Experiments for Active Learning</vt:lpstr>
      <vt:lpstr>Translation via Crowd Sourcing</vt:lpstr>
      <vt:lpstr>Sample HIT template on MTurk</vt:lpstr>
      <vt:lpstr>Translation via Crowd-Sourcing</vt:lpstr>
      <vt:lpstr>Slide 20</vt:lpstr>
      <vt:lpstr>Ongoing and Future Work</vt:lpstr>
      <vt:lpstr>Conclusion</vt:lpstr>
      <vt:lpstr>Q&amp;A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Implementing Municipal Area Network in the City of Pittsburgh</dc:title>
  <dc:creator>Radhika Ramadoss</dc:creator>
  <cp:lastModifiedBy>jgc</cp:lastModifiedBy>
  <cp:revision>402</cp:revision>
  <dcterms:created xsi:type="dcterms:W3CDTF">2009-11-11T16:43:35Z</dcterms:created>
  <dcterms:modified xsi:type="dcterms:W3CDTF">2010-05-20T08:16:55Z</dcterms:modified>
</cp:coreProperties>
</file>