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74" r:id="rId12"/>
    <p:sldId id="275" r:id="rId13"/>
    <p:sldId id="269" r:id="rId14"/>
    <p:sldId id="270" r:id="rId15"/>
    <p:sldId id="271" r:id="rId16"/>
    <p:sldId id="276" r:id="rId17"/>
    <p:sldId id="272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6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18C2D-D48D-488A-9B2A-DBF4B91A6397}" type="datetimeFigureOut">
              <a:rPr lang="en-US" smtClean="0"/>
              <a:pPr/>
              <a:t>5/21/2010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03E82-3B58-4015-AA66-B37D430B1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1357299"/>
            <a:ext cx="8029604" cy="224315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Resource Creation for Training and Testing of Transliteration Systems for Indian Languages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4143380"/>
            <a:ext cx="8929718" cy="1143008"/>
          </a:xfrm>
        </p:spPr>
        <p:txBody>
          <a:bodyPr/>
          <a:lstStyle/>
          <a:p>
            <a:r>
              <a:rPr lang="en-US" b="1" dirty="0" err="1"/>
              <a:t>Sowmya</a:t>
            </a:r>
            <a:r>
              <a:rPr lang="en-US" b="1" dirty="0"/>
              <a:t> V.B.</a:t>
            </a:r>
            <a:r>
              <a:rPr lang="en-US" b="1" baseline="30000" dirty="0"/>
              <a:t>*</a:t>
            </a:r>
            <a:r>
              <a:rPr lang="en-US" b="1" dirty="0"/>
              <a:t>, </a:t>
            </a:r>
            <a:r>
              <a:rPr lang="en-US" b="1" dirty="0" err="1"/>
              <a:t>Monojit</a:t>
            </a:r>
            <a:r>
              <a:rPr lang="en-US" b="1" dirty="0"/>
              <a:t> </a:t>
            </a:r>
            <a:r>
              <a:rPr lang="en-US" b="1" dirty="0" err="1"/>
              <a:t>Choudhury</a:t>
            </a:r>
            <a:r>
              <a:rPr lang="en-US" b="1" baseline="30000" dirty="0"/>
              <a:t>*</a:t>
            </a:r>
            <a:r>
              <a:rPr lang="en-US" b="1" dirty="0"/>
              <a:t>, </a:t>
            </a:r>
            <a:r>
              <a:rPr lang="en-US" b="1" dirty="0" err="1"/>
              <a:t>Kalika</a:t>
            </a:r>
            <a:r>
              <a:rPr lang="en-US" b="1" dirty="0"/>
              <a:t> Bali</a:t>
            </a:r>
            <a:r>
              <a:rPr lang="en-US" b="1" baseline="30000" dirty="0"/>
              <a:t>*</a:t>
            </a:r>
            <a:r>
              <a:rPr lang="en-US" dirty="0"/>
              <a:t>, </a:t>
            </a:r>
            <a:r>
              <a:rPr lang="en-US" b="1" dirty="0" err="1"/>
              <a:t>Tirthankar</a:t>
            </a:r>
            <a:r>
              <a:rPr lang="en-US" b="1" dirty="0"/>
              <a:t> </a:t>
            </a:r>
            <a:r>
              <a:rPr lang="en-US" b="1" dirty="0" err="1"/>
              <a:t>Dasgupta</a:t>
            </a:r>
            <a:r>
              <a:rPr lang="en-US" baseline="30000" dirty="0">
                <a:sym typeface="Symbol"/>
              </a:rPr>
              <a:t></a:t>
            </a:r>
            <a:r>
              <a:rPr lang="en-US" b="1" dirty="0"/>
              <a:t>, </a:t>
            </a:r>
            <a:r>
              <a:rPr lang="en-US" b="1" dirty="0" err="1"/>
              <a:t>Anupam</a:t>
            </a:r>
            <a:r>
              <a:rPr lang="en-US" b="1" dirty="0"/>
              <a:t> </a:t>
            </a:r>
            <a:r>
              <a:rPr lang="en-US" b="1" dirty="0" err="1"/>
              <a:t>Basu</a:t>
            </a:r>
            <a:r>
              <a:rPr lang="en-US" baseline="30000" dirty="0">
                <a:sym typeface="Symbol"/>
              </a:rPr>
              <a:t>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8828" y="5143512"/>
            <a:ext cx="6715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*Microsoft Research Lab India, Bangalore, India </a:t>
            </a:r>
          </a:p>
          <a:p>
            <a:r>
              <a:rPr lang="en-US" baseline="30000" dirty="0">
                <a:sym typeface="Symbol"/>
              </a:rPr>
              <a:t></a:t>
            </a:r>
            <a:r>
              <a:rPr lang="en-US" dirty="0" smtClean="0"/>
              <a:t>Society for Natural language Technology Research, Kolkata, India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Transliteration for Indic Languages</a:t>
            </a:r>
          </a:p>
          <a:p>
            <a:pPr lvl="1"/>
            <a:r>
              <a:rPr lang="en-IN" dirty="0" smtClean="0"/>
              <a:t>Back transliteration for IME</a:t>
            </a:r>
          </a:p>
          <a:p>
            <a:r>
              <a:rPr lang="en-US" dirty="0" smtClean="0"/>
              <a:t>The Methodology for Collection and Transcription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Spelling Variation </a:t>
            </a:r>
          </a:p>
          <a:p>
            <a:pPr lvl="1"/>
            <a:r>
              <a:rPr lang="en-US" dirty="0" smtClean="0"/>
              <a:t>Code-Mixing</a:t>
            </a:r>
          </a:p>
          <a:p>
            <a:r>
              <a:rPr lang="en-US" dirty="0" smtClean="0"/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Transliteration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Transliteration</a:t>
            </a:r>
            <a:r>
              <a:rPr lang="en-US" dirty="0"/>
              <a:t> is the process of mapping a </a:t>
            </a:r>
            <a:r>
              <a:rPr lang="en-US" dirty="0" smtClean="0"/>
              <a:t>written word </a:t>
            </a:r>
            <a:r>
              <a:rPr lang="en-US" dirty="0"/>
              <a:t>from a language-script pair to </a:t>
            </a:r>
            <a:r>
              <a:rPr lang="en-US" dirty="0" smtClean="0"/>
              <a:t>another language-script </a:t>
            </a:r>
            <a:r>
              <a:rPr lang="en-US" dirty="0"/>
              <a:t>pair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Back-transliteration used for Indic Input Method Editors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“</a:t>
            </a:r>
            <a:r>
              <a:rPr lang="hi-IN" dirty="0" smtClean="0"/>
              <a:t>परम</a:t>
            </a:r>
            <a:r>
              <a:rPr lang="en-US" dirty="0" smtClean="0"/>
              <a:t>”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“</a:t>
            </a:r>
            <a:r>
              <a:rPr lang="en-US" b="1" i="1" dirty="0" err="1" smtClean="0"/>
              <a:t>param</a:t>
            </a:r>
            <a:r>
              <a:rPr lang="en-US" dirty="0" smtClean="0"/>
              <a:t>” 	Forward Transliteration</a:t>
            </a:r>
          </a:p>
          <a:p>
            <a:pPr lvl="1"/>
            <a:r>
              <a:rPr lang="en-US" dirty="0" smtClean="0"/>
              <a:t>“</a:t>
            </a:r>
            <a:r>
              <a:rPr lang="hi-IN" i="1" dirty="0" smtClean="0"/>
              <a:t>शेयर</a:t>
            </a:r>
            <a:r>
              <a:rPr lang="en-US" dirty="0" smtClean="0"/>
              <a:t>”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“</a:t>
            </a:r>
            <a:r>
              <a:rPr lang="en-US" b="1" dirty="0" smtClean="0"/>
              <a:t>share</a:t>
            </a:r>
            <a:r>
              <a:rPr lang="en-US" dirty="0" smtClean="0"/>
              <a:t>”     Backward/Reverse Transliteration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MS Indic Language Input Tool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875" t="14793" r="13125" b="9602"/>
          <a:stretch>
            <a:fillRect/>
          </a:stretch>
        </p:blipFill>
        <p:spPr bwMode="auto">
          <a:xfrm>
            <a:off x="304800" y="1295400"/>
            <a:ext cx="76200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for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Three Languages: Hindi, </a:t>
            </a:r>
            <a:r>
              <a:rPr lang="en-US" dirty="0" err="1" smtClean="0"/>
              <a:t>Bangla</a:t>
            </a:r>
            <a:r>
              <a:rPr lang="en-US" dirty="0" smtClean="0"/>
              <a:t> and Telugu</a:t>
            </a:r>
          </a:p>
          <a:p>
            <a:r>
              <a:rPr lang="en-US" dirty="0" smtClean="0"/>
              <a:t>18-20 near-native speakers for each language</a:t>
            </a:r>
          </a:p>
          <a:p>
            <a:r>
              <a:rPr lang="en-US" dirty="0" smtClean="0"/>
              <a:t>Users of Roman script for Indic language for email, chat, text etc</a:t>
            </a:r>
          </a:p>
          <a:p>
            <a:r>
              <a:rPr lang="en-US" dirty="0" smtClean="0"/>
              <a:t>For Hindi, regional variations represented in the demographics</a:t>
            </a:r>
          </a:p>
          <a:p>
            <a:r>
              <a:rPr lang="en-US" dirty="0" smtClean="0"/>
              <a:t>Mode of Collection</a:t>
            </a:r>
          </a:p>
          <a:p>
            <a:pPr lvl="1"/>
            <a:r>
              <a:rPr lang="en-US" dirty="0" smtClean="0"/>
              <a:t> No “look and type” </a:t>
            </a:r>
          </a:p>
          <a:p>
            <a:pPr lvl="1"/>
            <a:r>
              <a:rPr lang="en-US" i="1" dirty="0" smtClean="0"/>
              <a:t>controlled</a:t>
            </a:r>
            <a:r>
              <a:rPr lang="en-US" dirty="0" smtClean="0"/>
              <a:t> and </a:t>
            </a:r>
            <a:r>
              <a:rPr lang="en-US" i="1" dirty="0" smtClean="0"/>
              <a:t>uncontrolled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Collect natural user data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for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229600" cy="4883153"/>
          </a:xfrm>
        </p:spPr>
        <p:txBody>
          <a:bodyPr>
            <a:normAutofit/>
          </a:bodyPr>
          <a:lstStyle/>
          <a:p>
            <a:r>
              <a:rPr lang="en-US" dirty="0" smtClean="0"/>
              <a:t>Dictation (Controlled) :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a set of 550 sentences </a:t>
            </a:r>
            <a:r>
              <a:rPr lang="en-US" dirty="0" smtClean="0"/>
              <a:t>for </a:t>
            </a:r>
            <a:r>
              <a:rPr lang="en-US" dirty="0"/>
              <a:t>each </a:t>
            </a:r>
            <a:r>
              <a:rPr lang="en-US" dirty="0" smtClean="0"/>
              <a:t>language ranging </a:t>
            </a:r>
            <a:r>
              <a:rPr lang="en-US" dirty="0"/>
              <a:t>from news corpus to blogs and other web content. </a:t>
            </a:r>
            <a:endParaRPr lang="en-US" dirty="0" smtClean="0"/>
          </a:p>
          <a:p>
            <a:pPr lvl="1"/>
            <a:r>
              <a:rPr lang="en-US" dirty="0" smtClean="0"/>
              <a:t>The selected </a:t>
            </a:r>
            <a:r>
              <a:rPr lang="en-US" dirty="0"/>
              <a:t>sentences covered as many of the valid letter-letter combinations for that particular language as possible. </a:t>
            </a:r>
            <a:endParaRPr lang="en-US" dirty="0" smtClean="0"/>
          </a:p>
          <a:p>
            <a:pPr lvl="1"/>
            <a:r>
              <a:rPr lang="en-US" dirty="0" smtClean="0"/>
              <a:t>Recorded by </a:t>
            </a:r>
            <a:r>
              <a:rPr lang="en-US" dirty="0"/>
              <a:t>native speakers of the language. </a:t>
            </a:r>
            <a:endParaRPr lang="en-US" dirty="0" smtClean="0"/>
          </a:p>
          <a:p>
            <a:pPr lvl="1"/>
            <a:r>
              <a:rPr lang="en-US" dirty="0" smtClean="0"/>
              <a:t>Every user </a:t>
            </a:r>
            <a:r>
              <a:rPr lang="en-US" dirty="0"/>
              <a:t>was given 75 sentences for transcription. </a:t>
            </a:r>
            <a:r>
              <a:rPr lang="en-US" dirty="0" smtClean="0"/>
              <a:t>50 </a:t>
            </a:r>
            <a:r>
              <a:rPr lang="en-US" dirty="0"/>
              <a:t>sentences were common to all users and 25 were unique to a given user. </a:t>
            </a: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for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229600" cy="4883153"/>
          </a:xfrm>
        </p:spPr>
        <p:txBody>
          <a:bodyPr>
            <a:normAutofit/>
          </a:bodyPr>
          <a:lstStyle/>
          <a:p>
            <a:r>
              <a:rPr lang="en-US" dirty="0" smtClean="0"/>
              <a:t>Scenario Writing (Uncontrolled) :</a:t>
            </a:r>
          </a:p>
          <a:p>
            <a:pPr lvl="1"/>
            <a:r>
              <a:rPr lang="en-US" dirty="0" smtClean="0"/>
              <a:t> Users asked to choose two from topics ranging from popular movies to current news </a:t>
            </a:r>
          </a:p>
          <a:p>
            <a:pPr lvl="1"/>
            <a:r>
              <a:rPr lang="en-US" dirty="0" smtClean="0"/>
              <a:t>Mimics blogging or email</a:t>
            </a:r>
          </a:p>
          <a:p>
            <a:pPr lvl="1"/>
            <a:r>
              <a:rPr lang="en-US" dirty="0" smtClean="0"/>
              <a:t>Can edit and no time constraint</a:t>
            </a:r>
          </a:p>
          <a:p>
            <a:pPr lvl="1"/>
            <a:r>
              <a:rPr lang="en-US" dirty="0" smtClean="0"/>
              <a:t>100 words per user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for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229600" cy="4883153"/>
          </a:xfrm>
        </p:spPr>
        <p:txBody>
          <a:bodyPr>
            <a:normAutofit/>
          </a:bodyPr>
          <a:lstStyle/>
          <a:p>
            <a:r>
              <a:rPr lang="en-US" dirty="0" smtClean="0"/>
              <a:t>Chat (Uncontrolled) :</a:t>
            </a:r>
          </a:p>
          <a:p>
            <a:pPr lvl="1"/>
            <a:r>
              <a:rPr lang="en-US" dirty="0" smtClean="0"/>
              <a:t> Users asked to chat with researcher on topics like plan of the day, the weather, etc</a:t>
            </a:r>
          </a:p>
          <a:p>
            <a:pPr lvl="1"/>
            <a:r>
              <a:rPr lang="en-US" dirty="0" smtClean="0"/>
              <a:t>Real-time communications</a:t>
            </a:r>
          </a:p>
          <a:p>
            <a:pPr lvl="1"/>
            <a:r>
              <a:rPr lang="en-US" dirty="0" smtClean="0"/>
              <a:t>No scope for intensive editing</a:t>
            </a:r>
          </a:p>
          <a:p>
            <a:pPr lvl="1"/>
            <a:r>
              <a:rPr lang="en-US" dirty="0" smtClean="0"/>
              <a:t>75 words per user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for Transcription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229600" cy="4883153"/>
          </a:xfrm>
        </p:spPr>
        <p:txBody>
          <a:bodyPr>
            <a:normAutofit/>
          </a:bodyPr>
          <a:lstStyle/>
          <a:p>
            <a:r>
              <a:rPr lang="en-US" dirty="0" smtClean="0"/>
              <a:t>Back-transliterated manually</a:t>
            </a:r>
          </a:p>
          <a:p>
            <a:r>
              <a:rPr lang="en-US" dirty="0" smtClean="0"/>
              <a:t>Transcribers were instructed to mark</a:t>
            </a:r>
          </a:p>
          <a:p>
            <a:pPr lvl="1"/>
            <a:r>
              <a:rPr lang="en-US" dirty="0" smtClean="0"/>
              <a:t>Code-mixing</a:t>
            </a:r>
          </a:p>
          <a:p>
            <a:pPr lvl="1"/>
            <a:r>
              <a:rPr lang="en-US" dirty="0" smtClean="0"/>
              <a:t>Numerals</a:t>
            </a:r>
          </a:p>
          <a:p>
            <a:r>
              <a:rPr lang="en-US" dirty="0" smtClean="0"/>
              <a:t>Transcribed Unicode data aligned at word-level with User data (ASCII) semi-automatically</a:t>
            </a:r>
          </a:p>
          <a:p>
            <a:r>
              <a:rPr lang="en-US" dirty="0" smtClean="0"/>
              <a:t>Mismatches aligned manually using a simple UI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of ~2600 words per language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4414" y="2857496"/>
          <a:ext cx="609600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Mode of Data Collection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Bangla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Hindi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Telugu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Dictation (Common)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6427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latin typeface="Times New Roman"/>
                          <a:ea typeface="SimSun"/>
                          <a:cs typeface="Times New Roman"/>
                        </a:rPr>
                        <a:t>12934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>
                          <a:latin typeface="Times New Roman"/>
                          <a:ea typeface="SimSun"/>
                          <a:cs typeface="Times New Roman"/>
                        </a:rPr>
                        <a:t>13360</a:t>
                      </a:r>
                    </a:p>
                  </a:txBody>
                  <a:tcPr marL="34925" marR="34925" marT="34925" marB="349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Dictation</a:t>
                      </a:r>
                    </a:p>
                    <a:p>
                      <a:r>
                        <a:rPr lang="en-US" dirty="0" smtClean="0"/>
                        <a:t>(Unique)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4016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6592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6030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Scenario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3377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4044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4279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2648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2698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dirty="0" smtClean="0">
                          <a:latin typeface="Times New Roman"/>
                          <a:ea typeface="SimSun"/>
                          <a:cs typeface="Times New Roman"/>
                        </a:rPr>
                        <a:t>2276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b="1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50" dirty="0" smtClean="0">
                          <a:latin typeface="Times New Roman"/>
                          <a:ea typeface="SimSun"/>
                          <a:cs typeface="Times New Roman"/>
                        </a:rPr>
                        <a:t>16468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b="1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50" dirty="0" smtClean="0">
                          <a:latin typeface="Times New Roman"/>
                          <a:ea typeface="SimSun"/>
                          <a:cs typeface="Times New Roman"/>
                        </a:rPr>
                        <a:t>26268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US" sz="2000" b="1" kern="50" dirty="0" smtClean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50" dirty="0" smtClean="0">
                          <a:latin typeface="Times New Roman"/>
                          <a:ea typeface="SimSun"/>
                          <a:cs typeface="Times New Roman"/>
                        </a:rPr>
                        <a:t>25945</a:t>
                      </a:r>
                      <a:endParaRPr lang="en-US" sz="2000" kern="5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Spelling 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4329114" cy="455455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significant percentage of words show spelling variation</a:t>
            </a:r>
            <a:endParaRPr lang="en-US" dirty="0" smtClean="0"/>
          </a:p>
          <a:p>
            <a:r>
              <a:rPr lang="en-US" dirty="0" err="1" smtClean="0"/>
              <a:t>Zipf’s</a:t>
            </a:r>
            <a:r>
              <a:rPr lang="en-US" dirty="0" smtClean="0"/>
              <a:t> law: </a:t>
            </a:r>
            <a:r>
              <a:rPr lang="en-US" dirty="0" smtClean="0"/>
              <a:t>number of variants of high frequency words will be large, whereas that of the low frequency words will be fewer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26" name="Chart 4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500174"/>
            <a:ext cx="435771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143504" y="5286388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No. of variations of word (x-axis) </a:t>
            </a:r>
            <a:r>
              <a:rPr lang="en-US" dirty="0" err="1" smtClean="0"/>
              <a:t>vs</a:t>
            </a:r>
            <a:r>
              <a:rPr lang="en-US" dirty="0" smtClean="0"/>
              <a:t> No. of words having that much variation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Spelling Variation</a:t>
            </a:r>
            <a:endParaRPr lang="en-US" dirty="0"/>
          </a:p>
        </p:txBody>
      </p:sp>
      <p:pic>
        <p:nvPicPr>
          <p:cNvPr id="4" name="Content Placeholder 3" descr="Captur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00174"/>
            <a:ext cx="8715404" cy="4601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Spelling 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&gt;50 graphemes to 26 alphabets</a:t>
            </a:r>
          </a:p>
          <a:p>
            <a:r>
              <a:rPr lang="en-US" dirty="0" smtClean="0"/>
              <a:t>Consonants show less variation than vowels</a:t>
            </a:r>
          </a:p>
          <a:p>
            <a:pPr lvl="1"/>
            <a:r>
              <a:rPr lang="hi-IN" dirty="0" smtClean="0"/>
              <a:t>राज </a:t>
            </a:r>
            <a:r>
              <a:rPr lang="en-US" dirty="0" smtClean="0"/>
              <a:t>being written </a:t>
            </a:r>
            <a:r>
              <a:rPr lang="en-US" i="1" dirty="0" smtClean="0"/>
              <a:t>raj, </a:t>
            </a:r>
            <a:r>
              <a:rPr lang="en-US" i="1" dirty="0" err="1" smtClean="0"/>
              <a:t>raaj</a:t>
            </a:r>
            <a:r>
              <a:rPr lang="en-US" i="1" dirty="0" smtClean="0"/>
              <a:t>, raja</a:t>
            </a:r>
            <a:r>
              <a:rPr lang="en-US" i="1" dirty="0" smtClean="0"/>
              <a:t>, </a:t>
            </a:r>
            <a:r>
              <a:rPr lang="en-US" i="1" dirty="0" err="1" smtClean="0"/>
              <a:t>raaja</a:t>
            </a:r>
            <a:endParaRPr lang="en-US" i="1" dirty="0" smtClean="0"/>
          </a:p>
          <a:p>
            <a:r>
              <a:rPr lang="en-US" dirty="0" smtClean="0"/>
              <a:t>Regional conventions</a:t>
            </a:r>
          </a:p>
          <a:p>
            <a:pPr lvl="1"/>
            <a:r>
              <a:rPr lang="te-IN" dirty="0" smtClean="0"/>
              <a:t>ప్రభుత్వం </a:t>
            </a:r>
            <a:r>
              <a:rPr lang="en-US" dirty="0" smtClean="0"/>
              <a:t>being written as </a:t>
            </a:r>
            <a:r>
              <a:rPr lang="en-US" i="1" dirty="0" err="1" smtClean="0"/>
              <a:t>prabhutvam</a:t>
            </a:r>
            <a:r>
              <a:rPr lang="en-US" i="1" dirty="0" smtClean="0"/>
              <a:t>, </a:t>
            </a:r>
            <a:r>
              <a:rPr lang="en-US" i="1" dirty="0" err="1" smtClean="0"/>
              <a:t>prabutvam</a:t>
            </a:r>
            <a:r>
              <a:rPr lang="en-US" i="1" dirty="0" smtClean="0"/>
              <a:t>, </a:t>
            </a:r>
            <a:r>
              <a:rPr lang="en-US" i="1" dirty="0" err="1" smtClean="0"/>
              <a:t>prabhuthvam</a:t>
            </a:r>
            <a:r>
              <a:rPr lang="en-US" i="1" dirty="0" smtClean="0"/>
              <a:t> 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Code-Mixing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Code-mixing, or the interspersing of English words in Indian language, is frequently observed in chat, blog and email </a:t>
            </a:r>
            <a:r>
              <a:rPr lang="en-US" dirty="0" smtClean="0"/>
              <a:t>texts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“This is a cricket ball”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	  </a:t>
            </a:r>
            <a:r>
              <a:rPr lang="en-US" dirty="0" err="1" smtClean="0"/>
              <a:t>yaha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tx2"/>
                </a:solidFill>
              </a:rPr>
              <a:t>kriket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ball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endParaRPr lang="en-US" dirty="0"/>
          </a:p>
        </p:txBody>
      </p:sp>
      <p:pic>
        <p:nvPicPr>
          <p:cNvPr id="4" name="Picture 3" descr="Captur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3357562"/>
            <a:ext cx="2809893" cy="50006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rot="10800000" flipV="1">
            <a:off x="2857488" y="4786322"/>
            <a:ext cx="928694" cy="64294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714876" y="4786322"/>
            <a:ext cx="928694" cy="64294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14480" y="5643579"/>
            <a:ext cx="2286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Potential code-mixing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5572140"/>
            <a:ext cx="2286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Genuine code-mixing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Code-Mixing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4400552" cy="455455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average %age of </a:t>
            </a:r>
            <a:r>
              <a:rPr lang="en-US" dirty="0" smtClean="0"/>
              <a:t>genuine </a:t>
            </a:r>
            <a:r>
              <a:rPr lang="en-US" dirty="0" smtClean="0"/>
              <a:t>code-mixing for </a:t>
            </a:r>
            <a:r>
              <a:rPr lang="en-US" dirty="0" err="1" smtClean="0"/>
              <a:t>Bangla</a:t>
            </a:r>
            <a:r>
              <a:rPr lang="en-US" dirty="0" smtClean="0"/>
              <a:t>, Hindi and Telugu </a:t>
            </a:r>
            <a:r>
              <a:rPr lang="en-US" dirty="0" smtClean="0"/>
              <a:t>8</a:t>
            </a:r>
            <a:r>
              <a:rPr lang="en-US" dirty="0" smtClean="0"/>
              <a:t>%, 11% and 12</a:t>
            </a:r>
            <a:r>
              <a:rPr lang="en-US" dirty="0" smtClean="0"/>
              <a:t>%, respectively</a:t>
            </a:r>
          </a:p>
          <a:p>
            <a:r>
              <a:rPr lang="en-US" dirty="0" smtClean="0"/>
              <a:t>13 </a:t>
            </a:r>
            <a:r>
              <a:rPr lang="en-US" dirty="0" smtClean="0"/>
              <a:t>users for </a:t>
            </a:r>
            <a:r>
              <a:rPr lang="en-US" dirty="0" err="1" smtClean="0"/>
              <a:t>Bangla</a:t>
            </a:r>
            <a:r>
              <a:rPr lang="en-US" dirty="0" smtClean="0"/>
              <a:t>, 15 for Hindi and 16 for </a:t>
            </a:r>
            <a:r>
              <a:rPr lang="en-US" dirty="0" smtClean="0"/>
              <a:t>Telugu show </a:t>
            </a:r>
            <a:r>
              <a:rPr lang="en-US" dirty="0" smtClean="0"/>
              <a:t>less than 6% genuine code-mixing.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10 users for Hindi and 2 for Telugu had 100% genuine-to-potential code-mixing.</a:t>
            </a:r>
            <a:endParaRPr lang="en-US" dirty="0"/>
          </a:p>
        </p:txBody>
      </p:sp>
      <p:pic>
        <p:nvPicPr>
          <p:cNvPr id="2050" name="Chart 6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500174"/>
            <a:ext cx="414340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Code-Mixing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3"/>
            <a:ext cx="8186766" cy="428628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Chat data had more cases of genuine code mixing compared to scenario data – across all languages. </a:t>
            </a:r>
          </a:p>
          <a:p>
            <a:pPr lvl="0"/>
            <a:r>
              <a:rPr lang="en-US" dirty="0" smtClean="0"/>
              <a:t>The extent of genuine code-mixing across users have a similar trend for all the </a:t>
            </a:r>
            <a:r>
              <a:rPr lang="en-US" dirty="0" smtClean="0"/>
              <a:t>languages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T</a:t>
            </a:r>
            <a:r>
              <a:rPr lang="en-US" dirty="0" smtClean="0"/>
              <a:t>he </a:t>
            </a:r>
            <a:r>
              <a:rPr lang="en-US" dirty="0" smtClean="0"/>
              <a:t>ratio of genuine to potential code-mixing is less than 50% for a considerable number of </a:t>
            </a:r>
            <a:r>
              <a:rPr lang="en-US" dirty="0" err="1" smtClean="0"/>
              <a:t>Bangla</a:t>
            </a:r>
            <a:r>
              <a:rPr lang="en-US" dirty="0" smtClean="0"/>
              <a:t> users. This indicates that there is a high tendency for </a:t>
            </a:r>
            <a:r>
              <a:rPr lang="en-US" dirty="0" err="1" smtClean="0"/>
              <a:t>Bangla</a:t>
            </a:r>
            <a:r>
              <a:rPr lang="en-US" dirty="0" smtClean="0"/>
              <a:t> users to type in non-English sound-based spellings for English words.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9720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Design and creation of a dataset for Hindi, </a:t>
            </a:r>
            <a:r>
              <a:rPr lang="en-US" dirty="0" err="1" smtClean="0"/>
              <a:t>Bangla</a:t>
            </a:r>
            <a:r>
              <a:rPr lang="en-US" dirty="0" smtClean="0"/>
              <a:t> and Telugu transliteration data</a:t>
            </a:r>
            <a:endParaRPr lang="en-US" dirty="0" smtClean="0"/>
          </a:p>
          <a:p>
            <a:r>
              <a:rPr lang="en-US" dirty="0" smtClean="0"/>
              <a:t>Can be used for systematic evaluation as well as training of Machine Transliteration based systems, IMEs and others</a:t>
            </a:r>
          </a:p>
          <a:p>
            <a:r>
              <a:rPr lang="en-US" dirty="0" smtClean="0"/>
              <a:t>Methodology can be used for transliteration dataset creation </a:t>
            </a:r>
            <a:endParaRPr lang="en-US" dirty="0" smtClean="0"/>
          </a:p>
          <a:p>
            <a:r>
              <a:rPr lang="en-US" dirty="0" smtClean="0"/>
              <a:t>Currently in the process of expanding this to other languages like Kannada and Tamil</a:t>
            </a:r>
            <a:endParaRPr lang="en-US" dirty="0" smtClean="0"/>
          </a:p>
          <a:p>
            <a:r>
              <a:rPr lang="en-US" dirty="0" smtClean="0"/>
              <a:t>Initial analysis shows certain linguistic and socio-linguistic basis for user variations</a:t>
            </a:r>
          </a:p>
          <a:p>
            <a:r>
              <a:rPr lang="en-US" dirty="0" smtClean="0"/>
              <a:t>Deeper analysis to understand the effect of these features on user data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2500306"/>
            <a:ext cx="7772400" cy="150018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Thank-You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727</Words>
  <Application>Microsoft Office PowerPoint</Application>
  <PresentationFormat>On-screen Show (4:3)</PresentationFormat>
  <Paragraphs>128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Resource Creation for Training and Testing of Transliteration Systems for Indian Languages </vt:lpstr>
      <vt:lpstr>Outline</vt:lpstr>
      <vt:lpstr>Transliteration</vt:lpstr>
      <vt:lpstr>MS Indic Language Input Tool</vt:lpstr>
      <vt:lpstr>Methodology for Collection</vt:lpstr>
      <vt:lpstr>Methodology for Collection</vt:lpstr>
      <vt:lpstr>Methodology for Collection</vt:lpstr>
      <vt:lpstr>Methodology for Collection</vt:lpstr>
      <vt:lpstr>Methodology for Transcription</vt:lpstr>
      <vt:lpstr>Data Analysis</vt:lpstr>
      <vt:lpstr>Spelling Variation</vt:lpstr>
      <vt:lpstr>Spelling Variation</vt:lpstr>
      <vt:lpstr>Spelling Variation</vt:lpstr>
      <vt:lpstr>Code-Mixing</vt:lpstr>
      <vt:lpstr>Code-Mixing</vt:lpstr>
      <vt:lpstr>Code-Mixing</vt:lpstr>
      <vt:lpstr>Conclusion</vt:lpstr>
      <vt:lpstr>Questions?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Creation for Training and Testing of Transliteration Systems for Indian Languages</dc:title>
  <dc:creator>kalika bali</dc:creator>
  <cp:lastModifiedBy>kalika bali</cp:lastModifiedBy>
  <cp:revision>12</cp:revision>
  <dcterms:created xsi:type="dcterms:W3CDTF">2010-05-20T17:04:44Z</dcterms:created>
  <dcterms:modified xsi:type="dcterms:W3CDTF">2010-05-21T05:05:50Z</dcterms:modified>
</cp:coreProperties>
</file>