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56" r:id="rId2"/>
    <p:sldId id="272" r:id="rId3"/>
    <p:sldId id="266" r:id="rId4"/>
    <p:sldId id="267" r:id="rId5"/>
    <p:sldId id="273" r:id="rId6"/>
    <p:sldId id="257" r:id="rId7"/>
    <p:sldId id="258" r:id="rId8"/>
    <p:sldId id="259" r:id="rId9"/>
    <p:sldId id="260" r:id="rId10"/>
    <p:sldId id="261" r:id="rId11"/>
    <p:sldId id="262" r:id="rId12"/>
    <p:sldId id="263" r:id="rId13"/>
    <p:sldId id="265" r:id="rId14"/>
    <p:sldId id="268" r:id="rId15"/>
    <p:sldId id="269" r:id="rId16"/>
    <p:sldId id="270" r:id="rId17"/>
    <p:sldId id="264" r:id="rId18"/>
    <p:sldId id="271" r:id="rId19"/>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1643" autoAdjust="0"/>
  </p:normalViewPr>
  <p:slideViewPr>
    <p:cSldViewPr>
      <p:cViewPr varScale="1">
        <p:scale>
          <a:sx n="89" d="100"/>
          <a:sy n="89" d="100"/>
        </p:scale>
        <p:origin x="-62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9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693"/>
          </a:xfrm>
          <a:prstGeom prst="rect">
            <a:avLst/>
          </a:prstGeom>
        </p:spPr>
        <p:txBody>
          <a:bodyPr vert="horz" lIns="91440" tIns="45720" rIns="91440" bIns="45720" rtlCol="0"/>
          <a:lstStyle>
            <a:lvl1pPr algn="r">
              <a:defRPr sz="1200"/>
            </a:lvl1pPr>
          </a:lstStyle>
          <a:p>
            <a:fld id="{8DA37ED2-14AB-4FB8-B3EA-C7AD2CBC9469}" type="datetimeFigureOut">
              <a:rPr lang="en-US" smtClean="0"/>
              <a:pPr/>
              <a:t>5/21/2010</a:t>
            </a:fld>
            <a:endParaRPr lang="en-US"/>
          </a:p>
        </p:txBody>
      </p:sp>
      <p:sp>
        <p:nvSpPr>
          <p:cNvPr id="4" name="Footer Placeholder 3"/>
          <p:cNvSpPr>
            <a:spLocks noGrp="1"/>
          </p:cNvSpPr>
          <p:nvPr>
            <p:ph type="ftr" sz="quarter" idx="2"/>
          </p:nvPr>
        </p:nvSpPr>
        <p:spPr>
          <a:xfrm>
            <a:off x="0" y="8846553"/>
            <a:ext cx="2971800" cy="46569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46553"/>
            <a:ext cx="2971800" cy="465693"/>
          </a:xfrm>
          <a:prstGeom prst="rect">
            <a:avLst/>
          </a:prstGeom>
        </p:spPr>
        <p:txBody>
          <a:bodyPr vert="horz" lIns="91440" tIns="45720" rIns="91440" bIns="45720" rtlCol="0" anchor="b"/>
          <a:lstStyle>
            <a:lvl1pPr algn="r">
              <a:defRPr sz="1200"/>
            </a:lvl1pPr>
          </a:lstStyle>
          <a:p>
            <a:fld id="{C9410058-D5A0-496A-B041-015E97DBA332}"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9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5693"/>
          </a:xfrm>
          <a:prstGeom prst="rect">
            <a:avLst/>
          </a:prstGeom>
        </p:spPr>
        <p:txBody>
          <a:bodyPr vert="horz" lIns="91440" tIns="45720" rIns="91440" bIns="45720" rtlCol="0"/>
          <a:lstStyle>
            <a:lvl1pPr algn="r">
              <a:defRPr sz="1200"/>
            </a:lvl1pPr>
          </a:lstStyle>
          <a:p>
            <a:fld id="{FEA21E81-8454-492E-BC30-713382BBDED9}" type="datetimeFigureOut">
              <a:rPr lang="en-US" smtClean="0"/>
              <a:pPr/>
              <a:t>5/21/2010</a:t>
            </a:fld>
            <a:endParaRPr lang="en-US"/>
          </a:p>
        </p:txBody>
      </p:sp>
      <p:sp>
        <p:nvSpPr>
          <p:cNvPr id="4" name="Slide Image Placeholder 3"/>
          <p:cNvSpPr>
            <a:spLocks noGrp="1" noRot="1" noChangeAspect="1"/>
          </p:cNvSpPr>
          <p:nvPr>
            <p:ph type="sldImg" idx="2"/>
          </p:nvPr>
        </p:nvSpPr>
        <p:spPr>
          <a:xfrm>
            <a:off x="1101725" y="698500"/>
            <a:ext cx="4654550" cy="34925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24085"/>
            <a:ext cx="5486400" cy="41912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6553"/>
            <a:ext cx="2971800" cy="46569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6553"/>
            <a:ext cx="2971800" cy="465693"/>
          </a:xfrm>
          <a:prstGeom prst="rect">
            <a:avLst/>
          </a:prstGeom>
        </p:spPr>
        <p:txBody>
          <a:bodyPr vert="horz" lIns="91440" tIns="45720" rIns="91440" bIns="45720" rtlCol="0" anchor="b"/>
          <a:lstStyle>
            <a:lvl1pPr algn="r">
              <a:defRPr sz="1200"/>
            </a:lvl1pPr>
          </a:lstStyle>
          <a:p>
            <a:fld id="{19146054-7346-4B3F-B152-27921B6447B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Tactical Ground Reporting (TIGR) System, a ``multimedia geospatial information management system''\footnote{See http://www.darpa.mil/ipto/programs/assist/assist\_tigr.asp}. The goal was to supplement a generic text search capability with intelligent fuzzy matching of Romanized names. Because the reports contained in the system are unstructured, names must first be extracted from the text and indexed, a process described by \cite{miller10}.</a:t>
            </a:r>
            <a:endParaRPr lang="en-US"/>
          </a:p>
        </p:txBody>
      </p:sp>
      <p:sp>
        <p:nvSpPr>
          <p:cNvPr id="4" name="Slide Number Placeholder 3"/>
          <p:cNvSpPr>
            <a:spLocks noGrp="1"/>
          </p:cNvSpPr>
          <p:nvPr>
            <p:ph type="sldNum" sz="quarter" idx="10"/>
          </p:nvPr>
        </p:nvSpPr>
        <p:spPr/>
        <p:txBody>
          <a:bodyPr/>
          <a:lstStyle/>
          <a:p>
            <a:fld id="{19146054-7346-4B3F-B152-27921B6447B7}"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Blocking: dividing the records into groups (blocks) based on one more </a:t>
            </a:r>
            <a:r>
              <a:rPr lang="en-US" dirty="0" err="1" smtClean="0"/>
              <a:t>more</a:t>
            </a:r>
            <a:r>
              <a:rPr lang="en-US" dirty="0" smtClean="0"/>
              <a:t> shared attribute values, such as postal code or surname \cite{newcombe88,winkler99,winkler06,baxter03,christen07,devries09} in a database context. </a:t>
            </a:r>
          </a:p>
          <a:p>
            <a:r>
              <a:rPr lang="en-US" dirty="0" smtClean="0"/>
              <a:t>Matching strings rather than structured records, blocks can be based on substrings or phonetic keys, e.g.\ \cite{zobeldart95,cohen03tasks}, which is the approach taken here. Closely related are statistical techniques for clustering records, which can be based on fast but approximate distance measures \cite{mccallum00}.</a:t>
            </a:r>
          </a:p>
          <a:p>
            <a:endParaRPr lang="en-US" dirty="0" smtClean="0"/>
          </a:p>
          <a:p>
            <a:r>
              <a:rPr lang="en-US" dirty="0" smtClean="0"/>
              <a:t>IR: related problem of performing approximate matching of short query strings against large texts or vocabularies, using indexes constructed from substrings \cite{pfeifer95,navarro01}. </a:t>
            </a:r>
            <a:endParaRPr lang="en-US" dirty="0"/>
          </a:p>
        </p:txBody>
      </p:sp>
      <p:sp>
        <p:nvSpPr>
          <p:cNvPr id="4" name="Slide Number Placeholder 3"/>
          <p:cNvSpPr>
            <a:spLocks noGrp="1"/>
          </p:cNvSpPr>
          <p:nvPr>
            <p:ph type="sldNum" sz="quarter" idx="10"/>
          </p:nvPr>
        </p:nvSpPr>
        <p:spPr/>
        <p:txBody>
          <a:bodyPr/>
          <a:lstStyle/>
          <a:p>
            <a:fld id="{19146054-7346-4B3F-B152-27921B6447B7}"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Many previous evaluations of name matching algorithms have been based on data sets that are not appropriate for our use case. These sets are too small, include only surnames, contain too few sources of variation, or include strings other than person names. Some examples are 14K surnames \cite{pfeifer95}, 32K surnames with primarily typographical errors \cite{zobeldart95}, 13K strings including names of restaurants, businesses, and birds \cite{cohen03tasks,cohen03records}, and fewer than 4K restaurant and citation records \cite{bilenkomooney03}. Data sets used in record linkage research, while larger, usually contain multiple fields such as name, address, and SSN \cite{winkler06} and are not directly applicable here.</a:t>
            </a:r>
            <a:endParaRPr lang="en-US"/>
          </a:p>
        </p:txBody>
      </p:sp>
      <p:sp>
        <p:nvSpPr>
          <p:cNvPr id="4" name="Slide Number Placeholder 3"/>
          <p:cNvSpPr>
            <a:spLocks noGrp="1"/>
          </p:cNvSpPr>
          <p:nvPr>
            <p:ph type="sldNum" sz="quarter" idx="10"/>
          </p:nvPr>
        </p:nvSpPr>
        <p:spPr/>
        <p:txBody>
          <a:bodyPr/>
          <a:lstStyle/>
          <a:p>
            <a:fld id="{19146054-7346-4B3F-B152-27921B6447B7}" type="slidenum">
              <a:rPr lang="en-US" smtClean="0"/>
              <a:pPr/>
              <a:t>13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t>comparison algorithms: phonetic keys, n-gram matching, edit-based measures (with fixed, variable, or learned edit costs), and frequency-based measures \cite{winkler90,zobeldart95,ristadyianilos98,bilenkomooney03,cohen03tasks,cohen03records,christen06}. The algorithms evaluated in the research community are typically derived from generic string-matching techniques. Commercial products employ proprietary algorithms that may be highly knowledge intensive, for example by incorporating hand-compiled dictionaries of nicknames and spelling variants. Various U.S.\ government agencies have developed their own in-house algorithms as well, such as the U.S.\ National Security Agency's Aladdin Name Matcher\footnote{See http://www.nsa.gov/research/tech\_transfer/fact\_sheets/ </a:t>
            </a:r>
            <a:r>
              <a:rPr lang="en-US" dirty="0" err="1" smtClean="0"/>
              <a:t>aladdin</a:t>
            </a:r>
            <a:r>
              <a:rPr lang="en-US" dirty="0" smtClean="0"/>
              <a:t>\_name\_matcher.shtml}.</a:t>
            </a:r>
          </a:p>
          <a:p>
            <a:endParaRPr lang="en-US" dirty="0" smtClean="0"/>
          </a:p>
          <a:p>
            <a:r>
              <a:rPr lang="en-US" dirty="0" smtClean="0"/>
              <a:t>Three comparison functions were tested. </a:t>
            </a:r>
            <a:r>
              <a:rPr lang="en-US" dirty="0" err="1" smtClean="0"/>
              <a:t>JaroWinkler</a:t>
            </a:r>
            <a:r>
              <a:rPr lang="en-US" dirty="0" smtClean="0"/>
              <a:t> \cite{jaro89,winkler90} and Level 2 </a:t>
            </a:r>
            <a:r>
              <a:rPr lang="en-US" dirty="0" err="1" smtClean="0"/>
              <a:t>JaroWinkler</a:t>
            </a:r>
            <a:r>
              <a:rPr lang="en-US" dirty="0" smtClean="0"/>
              <a:t> \cite{mongeelkan96}  represent generic string-matching baselines\footnote{</a:t>
            </a:r>
            <a:r>
              <a:rPr lang="en-US" dirty="0" err="1" smtClean="0"/>
              <a:t>JaroWinkler</a:t>
            </a:r>
            <a:r>
              <a:rPr lang="en-US" dirty="0" smtClean="0"/>
              <a:t> implementations from </a:t>
            </a:r>
            <a:r>
              <a:rPr lang="en-US" dirty="0" err="1" smtClean="0"/>
              <a:t>SecondString</a:t>
            </a:r>
            <a:r>
              <a:rPr lang="en-US" dirty="0" smtClean="0"/>
              <a:t>: http://secondstring.sourceforge.net/.}. </a:t>
            </a:r>
            <a:r>
              <a:rPr lang="en-US" dirty="0" err="1" smtClean="0"/>
              <a:t>JaroWinkler</a:t>
            </a:r>
            <a:r>
              <a:rPr lang="en-US" dirty="0" smtClean="0"/>
              <a:t> compares two names as single strings, whereas Level 2 </a:t>
            </a:r>
            <a:r>
              <a:rPr lang="en-US" dirty="0" err="1" smtClean="0"/>
              <a:t>JaroWinkler</a:t>
            </a:r>
            <a:r>
              <a:rPr lang="en-US" dirty="0" smtClean="0"/>
              <a:t> tokenizes them, using the </a:t>
            </a:r>
            <a:r>
              <a:rPr lang="en-US" dirty="0" err="1" smtClean="0"/>
              <a:t>JaroWinkler</a:t>
            </a:r>
            <a:r>
              <a:rPr lang="en-US" dirty="0" smtClean="0"/>
              <a:t> metric to compare token pairs. For the Level 2 metric, each query token is compared to all the index tokens, and for each query token the maximum </a:t>
            </a:r>
            <a:r>
              <a:rPr lang="en-US" dirty="0" err="1" smtClean="0"/>
              <a:t>pairwise</a:t>
            </a:r>
            <a:r>
              <a:rPr lang="en-US" dirty="0" smtClean="0"/>
              <a:t> score is saved. The overall similarity score is the average </a:t>
            </a:r>
            <a:r>
              <a:rPr lang="en-US" dirty="0" err="1" smtClean="0"/>
              <a:t>pairwise</a:t>
            </a:r>
            <a:r>
              <a:rPr lang="en-US" dirty="0" smtClean="0"/>
              <a:t> score. This algorithm has peculiar properties in the context of matching names. For example, a single token in the index name may be matched to more than one token in the query name. Also, because the names are treated as bags of tokens, there is no penalty for reordering of name segments.</a:t>
            </a:r>
          </a:p>
          <a:p>
            <a:endParaRPr lang="en-US" dirty="0" smtClean="0"/>
          </a:p>
          <a:p>
            <a:r>
              <a:rPr lang="en-US" dirty="0" smtClean="0"/>
              <a:t>In addition to these generic routines, a previously developed custom name-matching algorithm was tested. The custom algorithm, </a:t>
            </a:r>
            <a:r>
              <a:rPr lang="en-US" dirty="0" err="1" smtClean="0"/>
              <a:t>Romarabic</a:t>
            </a:r>
            <a:r>
              <a:rPr lang="en-US" dirty="0" smtClean="0"/>
              <a:t> \cite{freeman06}, is specialized for Romanized Arabic names, which are heavily represented in the test set and important to the end users of the information retrieval system. It identifies multi-segment name parts like \</a:t>
            </a:r>
            <a:r>
              <a:rPr lang="en-US" dirty="0" err="1" smtClean="0"/>
              <a:t>textit</a:t>
            </a:r>
            <a:r>
              <a:rPr lang="en-US" dirty="0" smtClean="0"/>
              <a:t>{Bin Mohammed}, as discussed in the previous section, and matches them as units. It also employs a dictionary of similarity values for common transliteration variants. The algorithm backs off to </a:t>
            </a:r>
            <a:r>
              <a:rPr lang="en-US" dirty="0" err="1" smtClean="0"/>
              <a:t>Levenshtein</a:t>
            </a:r>
            <a:r>
              <a:rPr lang="en-US" dirty="0" smtClean="0"/>
              <a:t> edit distance for unrecognized name segments. After computing the similarity values among all the name parts in two names, it finds the optimal alignment (the most computationally intensive part of the algorithm). The alignment depends both on the </a:t>
            </a:r>
            <a:r>
              <a:rPr lang="en-US" dirty="0" err="1" smtClean="0"/>
              <a:t>pairwise</a:t>
            </a:r>
            <a:r>
              <a:rPr lang="en-US" dirty="0" smtClean="0"/>
              <a:t> similarity scores and the amount of reordering. The details of the algorithm and its implementation are beyond the scope of this paper. For present purposes, it can be viewed as a black box that offers higher effectiveness at the cost of slower performance, which must be ameliorated by one of the blocking techniques evaluated here.</a:t>
            </a:r>
            <a:endParaRPr lang="en-US" dirty="0"/>
          </a:p>
        </p:txBody>
      </p:sp>
      <p:sp>
        <p:nvSpPr>
          <p:cNvPr id="4" name="Slide Number Placeholder 3"/>
          <p:cNvSpPr>
            <a:spLocks noGrp="1"/>
          </p:cNvSpPr>
          <p:nvPr>
            <p:ph type="sldNum" sz="quarter" idx="10"/>
          </p:nvPr>
        </p:nvSpPr>
        <p:spPr/>
        <p:txBody>
          <a:bodyPr/>
          <a:lstStyle/>
          <a:p>
            <a:fld id="{19146054-7346-4B3F-B152-27921B6447B7}" type="slidenum">
              <a:rPr lang="en-US" smtClean="0"/>
              <a:pPr/>
              <a:t>14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Among all indexing methods, the average time is 3.8\% of the time required without indexing. The use of stopwords reduces time per query by an average of 28\% compared to the same indexing method without stopwords. The best-performing method in terms of speed and effectiveness was prefix-based indexing with stopwords, which scored three F1 points higher than the exhaustive matching while taking just 2.1\% as long. This improvement in F1 is statistically significant, with a p-value $&lt;$ 0.01. All of the indexed runs had significantly higher F1 scores than the baseline run: the metaphone and custom keys at the 0.05 significance level, and exact and prefix keys at the 0.01 level. The differences bewteen the indexing methods were not significant. The significance levels were determined by using 5000 trials of bootstrap resampling, as described in previous work \cite{AREHART08.647}. That the simple prefix method performed as well as the more knowledge-intensive phonetic codings was an unexpected result.</a:t>
            </a:r>
            <a:endParaRPr lang="en-US"/>
          </a:p>
        </p:txBody>
      </p:sp>
      <p:sp>
        <p:nvSpPr>
          <p:cNvPr id="4" name="Slide Number Placeholder 3"/>
          <p:cNvSpPr>
            <a:spLocks noGrp="1"/>
          </p:cNvSpPr>
          <p:nvPr>
            <p:ph type="sldNum" sz="quarter" idx="10"/>
          </p:nvPr>
        </p:nvSpPr>
        <p:spPr/>
        <p:txBody>
          <a:bodyPr/>
          <a:lstStyle/>
          <a:p>
            <a:fld id="{19146054-7346-4B3F-B152-27921B6447B7}"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358EA62-7D41-4CD8-8652-D50B8FCEDDB7}" type="datetime1">
              <a:rPr lang="en-US" smtClean="0"/>
              <a:pPr/>
              <a:t>5/21/2010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EE7858-260B-4C3F-BAA8-6518484218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0B8D2E-7701-4169-880F-40F2BCB22EF9}" type="datetime1">
              <a:rPr lang="en-US" smtClean="0"/>
              <a:pPr/>
              <a:t>5/21/2010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EE7858-260B-4C3F-BAA8-6518484218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7B3CA6-2338-4D3D-A440-70E7840A9117}" type="datetime1">
              <a:rPr lang="en-US" smtClean="0"/>
              <a:pPr/>
              <a:t>5/21/2010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EE7858-260B-4C3F-BAA8-6518484218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CF279A-3348-49CE-AB7B-72B67EC1AC22}" type="datetime1">
              <a:rPr lang="en-US" smtClean="0"/>
              <a:pPr/>
              <a:t>5/21/2010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EE7858-260B-4C3F-BAA8-6518484218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44B0689-E56B-4082-9FCC-C10DC8FDF4F6}" type="datetime1">
              <a:rPr lang="en-US" smtClean="0"/>
              <a:pPr/>
              <a:t>5/21/2010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EE7858-260B-4C3F-BAA8-6518484218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88257F-B739-4E87-94BD-44FCFE102388}" type="datetime1">
              <a:rPr lang="en-US" smtClean="0"/>
              <a:pPr/>
              <a:t>5/21/2010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EE7858-260B-4C3F-BAA8-6518484218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89B318-EB3A-4934-B5D5-F30415747CD4}" type="datetime1">
              <a:rPr lang="en-US" smtClean="0"/>
              <a:pPr/>
              <a:t>5/21/2010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EE7858-260B-4C3F-BAA8-6518484218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A4D11D-5AB9-4856-9E79-4C56DC46D344}" type="datetime1">
              <a:rPr lang="en-US" smtClean="0"/>
              <a:pPr/>
              <a:t>5/21/2010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EE7858-260B-4C3F-BAA8-6518484218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33F89E-FE2F-4E71-9DB4-034902AE1AB5}" type="datetime1">
              <a:rPr lang="en-US" smtClean="0"/>
              <a:pPr/>
              <a:t>5/21/2010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EE7858-260B-4C3F-BAA8-6518484218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00D356-FBE7-4354-8FA5-DD3B8FCCD806}" type="datetime1">
              <a:rPr lang="en-US" smtClean="0"/>
              <a:pPr/>
              <a:t>5/21/2010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EE7858-260B-4C3F-BAA8-6518484218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E8E18C-8F96-4961-9BBF-420831E1F614}" type="datetime1">
              <a:rPr lang="en-US" smtClean="0"/>
              <a:pPr/>
              <a:t>5/21/2010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EE7858-260B-4C3F-BAA8-6518484218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A7E16D-75E2-4396-8EDD-F63F81A86E55}" type="datetime1">
              <a:rPr lang="en-US" smtClean="0"/>
              <a:pPr/>
              <a:t>5/21/2010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EE7858-260B-4C3F-BAA8-6518484218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mtClean="0"/>
              <a:t>Indexing Methods for Faster and More Effective Person Name Search</a:t>
            </a:r>
            <a:endParaRPr lang="en-US" dirty="0"/>
          </a:p>
        </p:txBody>
      </p:sp>
      <p:sp>
        <p:nvSpPr>
          <p:cNvPr id="3" name="Subtitle 2"/>
          <p:cNvSpPr>
            <a:spLocks noGrp="1"/>
          </p:cNvSpPr>
          <p:nvPr>
            <p:ph type="subTitle" idx="1"/>
          </p:nvPr>
        </p:nvSpPr>
        <p:spPr/>
        <p:txBody>
          <a:bodyPr/>
          <a:lstStyle/>
          <a:p>
            <a:r>
              <a:rPr lang="en-US" smtClean="0"/>
              <a:t>Mark Arehart</a:t>
            </a:r>
          </a:p>
          <a:p>
            <a:r>
              <a:rPr lang="en-US" smtClean="0"/>
              <a:t>MITRE Corporation</a:t>
            </a:r>
          </a:p>
          <a:p>
            <a:r>
              <a:rPr lang="en-US" smtClean="0"/>
              <a:t>marehart@mitre.org</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3" name="Content Placeholder 2"/>
          <p:cNvSpPr>
            <a:spLocks noGrp="1"/>
          </p:cNvSpPr>
          <p:nvPr>
            <p:ph idx="1"/>
          </p:nvPr>
        </p:nvSpPr>
        <p:spPr/>
        <p:txBody>
          <a:bodyPr/>
          <a:lstStyle/>
          <a:p>
            <a:r>
              <a:rPr lang="en-US" dirty="0" smtClean="0"/>
              <a:t>Not about NER per se.</a:t>
            </a:r>
          </a:p>
          <a:p>
            <a:r>
              <a:rPr lang="en-US" dirty="0" smtClean="0"/>
              <a:t>Assume NER is already done.</a:t>
            </a:r>
          </a:p>
          <a:p>
            <a:r>
              <a:rPr lang="en-US" dirty="0" smtClean="0"/>
              <a:t>Make output useful to users</a:t>
            </a:r>
          </a:p>
          <a:p>
            <a:pPr lvl="1"/>
            <a:r>
              <a:rPr lang="en-US" dirty="0" smtClean="0"/>
              <a:t>Searchable with approximate matching</a:t>
            </a:r>
          </a:p>
          <a:p>
            <a:pPr lvl="1"/>
            <a:r>
              <a:rPr lang="en-US" dirty="0" smtClean="0"/>
              <a:t>Not an offline process: fast response time</a:t>
            </a:r>
          </a:p>
          <a:p>
            <a:r>
              <a:rPr lang="en-US" dirty="0" smtClean="0"/>
              <a:t>Balance search effectiveness and speed.</a:t>
            </a:r>
          </a:p>
          <a:p>
            <a:pPr lvl="1"/>
            <a:endParaRPr lang="en-US" dirty="0"/>
          </a:p>
        </p:txBody>
      </p:sp>
      <p:sp>
        <p:nvSpPr>
          <p:cNvPr id="4" name="Slide Number Placeholder 3"/>
          <p:cNvSpPr>
            <a:spLocks noGrp="1"/>
          </p:cNvSpPr>
          <p:nvPr>
            <p:ph type="sldNum" sz="quarter" idx="12"/>
          </p:nvPr>
        </p:nvSpPr>
        <p:spPr/>
        <p:txBody>
          <a:bodyPr/>
          <a:lstStyle/>
          <a:p>
            <a:fld id="{98EE7858-260B-4C3F-BAA8-6518484218A7}"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Context: DARPA TIGR system</a:t>
            </a:r>
            <a:endParaRPr lang="en-US"/>
          </a:p>
        </p:txBody>
      </p:sp>
      <p:pic>
        <p:nvPicPr>
          <p:cNvPr id="1026" name="Picture 2"/>
          <p:cNvPicPr>
            <a:picLocks noChangeAspect="1" noChangeArrowheads="1"/>
          </p:cNvPicPr>
          <p:nvPr/>
        </p:nvPicPr>
        <p:blipFill>
          <a:blip r:embed="rId3" cstate="print"/>
          <a:srcRect/>
          <a:stretch>
            <a:fillRect/>
          </a:stretch>
        </p:blipFill>
        <p:spPr bwMode="auto">
          <a:xfrm>
            <a:off x="609600" y="1190625"/>
            <a:ext cx="8058150" cy="566737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98EE7858-260B-4C3F-BAA8-6518484218A7}"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 Names in TIGR</a:t>
            </a:r>
            <a:endParaRPr lang="en-US" dirty="0"/>
          </a:p>
        </p:txBody>
      </p:sp>
      <p:sp>
        <p:nvSpPr>
          <p:cNvPr id="3" name="Content Placeholder 2"/>
          <p:cNvSpPr>
            <a:spLocks noGrp="1"/>
          </p:cNvSpPr>
          <p:nvPr>
            <p:ph idx="1"/>
          </p:nvPr>
        </p:nvSpPr>
        <p:spPr/>
        <p:txBody>
          <a:bodyPr>
            <a:normAutofit/>
          </a:bodyPr>
          <a:lstStyle/>
          <a:p>
            <a:r>
              <a:rPr lang="en-US" dirty="0" smtClean="0"/>
              <a:t>Entered by soldiers in reports.</a:t>
            </a:r>
          </a:p>
          <a:p>
            <a:r>
              <a:rPr lang="en-US" dirty="0" smtClean="0"/>
              <a:t>Users lack linguistic expertise.</a:t>
            </a:r>
          </a:p>
          <a:p>
            <a:r>
              <a:rPr lang="en-US" dirty="0" smtClean="0"/>
              <a:t>Spelling/transliteration variation.</a:t>
            </a:r>
          </a:p>
          <a:p>
            <a:r>
              <a:rPr lang="en-US" dirty="0" smtClean="0"/>
              <a:t>Data entry errors.</a:t>
            </a:r>
          </a:p>
          <a:p>
            <a:r>
              <a:rPr lang="en-US" dirty="0" smtClean="0"/>
              <a:t>Generic text search provided by IR system does not compensate.</a:t>
            </a:r>
          </a:p>
          <a:p>
            <a:r>
              <a:rPr lang="en-US" dirty="0" smtClean="0"/>
              <a:t>Name index created by NER (Miller et al 10).</a:t>
            </a:r>
            <a:endParaRPr lang="en-US" dirty="0"/>
          </a:p>
        </p:txBody>
      </p:sp>
      <p:sp>
        <p:nvSpPr>
          <p:cNvPr id="4" name="Slide Number Placeholder 3"/>
          <p:cNvSpPr>
            <a:spLocks noGrp="1"/>
          </p:cNvSpPr>
          <p:nvPr>
            <p:ph type="sldNum" sz="quarter" idx="12"/>
          </p:nvPr>
        </p:nvSpPr>
        <p:spPr/>
        <p:txBody>
          <a:bodyPr/>
          <a:lstStyle/>
          <a:p>
            <a:fld id="{98EE7858-260B-4C3F-BAA8-6518484218A7}"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Approximate Name Matching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Research community: </a:t>
            </a:r>
          </a:p>
          <a:p>
            <a:pPr lvl="1"/>
            <a:r>
              <a:rPr lang="en-US" dirty="0" smtClean="0"/>
              <a:t>phonetic keys</a:t>
            </a:r>
          </a:p>
          <a:p>
            <a:pPr lvl="1"/>
            <a:r>
              <a:rPr lang="en-US" dirty="0" smtClean="0"/>
              <a:t>n-gram matching</a:t>
            </a:r>
          </a:p>
          <a:p>
            <a:pPr lvl="1"/>
            <a:r>
              <a:rPr lang="en-US" dirty="0" smtClean="0"/>
              <a:t>edit-based measures (with fixed, variable, or learned edit costs)</a:t>
            </a:r>
          </a:p>
          <a:p>
            <a:pPr lvl="1"/>
            <a:r>
              <a:rPr lang="en-US" dirty="0" smtClean="0"/>
              <a:t>Frequency-based measures</a:t>
            </a:r>
          </a:p>
          <a:p>
            <a:pPr lvl="1"/>
            <a:r>
              <a:rPr lang="en-US" dirty="0" smtClean="0"/>
              <a:t>String based and token-based</a:t>
            </a:r>
          </a:p>
          <a:p>
            <a:pPr lvl="1"/>
            <a:r>
              <a:rPr lang="en-US" dirty="0" smtClean="0"/>
              <a:t>Refs: Winkler 90, </a:t>
            </a:r>
            <a:r>
              <a:rPr lang="en-US" dirty="0" err="1" smtClean="0"/>
              <a:t>Zobel</a:t>
            </a:r>
            <a:r>
              <a:rPr lang="en-US" dirty="0" smtClean="0"/>
              <a:t> and Dart95, </a:t>
            </a:r>
            <a:r>
              <a:rPr lang="en-US" dirty="0" err="1" smtClean="0"/>
              <a:t>Ristad</a:t>
            </a:r>
            <a:r>
              <a:rPr lang="en-US" dirty="0" smtClean="0"/>
              <a:t> and </a:t>
            </a:r>
            <a:r>
              <a:rPr lang="en-US" dirty="0" err="1" smtClean="0"/>
              <a:t>Yianilos</a:t>
            </a:r>
            <a:r>
              <a:rPr lang="en-US" dirty="0" smtClean="0"/>
              <a:t> 98, </a:t>
            </a:r>
            <a:r>
              <a:rPr lang="en-US" dirty="0" err="1" smtClean="0"/>
              <a:t>Bilenko</a:t>
            </a:r>
            <a:r>
              <a:rPr lang="en-US" dirty="0" smtClean="0"/>
              <a:t> and Mooney 03, Cohen et al 03, Christen 06.</a:t>
            </a:r>
          </a:p>
          <a:p>
            <a:r>
              <a:rPr lang="en-US" dirty="0" smtClean="0"/>
              <a:t>Commercial systems (expensive)</a:t>
            </a:r>
          </a:p>
          <a:p>
            <a:endParaRPr lang="en-US" dirty="0"/>
          </a:p>
        </p:txBody>
      </p:sp>
      <p:sp>
        <p:nvSpPr>
          <p:cNvPr id="4" name="Slide Number Placeholder 3"/>
          <p:cNvSpPr>
            <a:spLocks noGrp="1"/>
          </p:cNvSpPr>
          <p:nvPr>
            <p:ph type="sldNum" sz="quarter" idx="12"/>
          </p:nvPr>
        </p:nvSpPr>
        <p:spPr/>
        <p:txBody>
          <a:bodyPr/>
          <a:lstStyle/>
          <a:p>
            <a:fld id="{98EE7858-260B-4C3F-BAA8-6518484218A7}"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Problem</a:t>
            </a:r>
            <a:endParaRPr lang="en-US" dirty="0"/>
          </a:p>
        </p:txBody>
      </p:sp>
      <p:sp>
        <p:nvSpPr>
          <p:cNvPr id="3" name="Content Placeholder 2"/>
          <p:cNvSpPr>
            <a:spLocks noGrp="1"/>
          </p:cNvSpPr>
          <p:nvPr>
            <p:ph idx="1"/>
          </p:nvPr>
        </p:nvSpPr>
        <p:spPr/>
        <p:txBody>
          <a:bodyPr>
            <a:normAutofit/>
          </a:bodyPr>
          <a:lstStyle/>
          <a:p>
            <a:r>
              <a:rPr lang="en-US" dirty="0"/>
              <a:t>F</a:t>
            </a:r>
            <a:r>
              <a:rPr lang="en-US" dirty="0" smtClean="0"/>
              <a:t>uzzy-matching is slow.</a:t>
            </a:r>
          </a:p>
          <a:p>
            <a:r>
              <a:rPr lang="en-US" smtClean="0"/>
              <a:t>2000 </a:t>
            </a:r>
            <a:r>
              <a:rPr lang="en-US" dirty="0" smtClean="0"/>
              <a:t>comps/sec sounds fast, right?</a:t>
            </a:r>
          </a:p>
          <a:p>
            <a:r>
              <a:rPr lang="en-US" dirty="0" smtClean="0"/>
              <a:t>Match query to every database name:</a:t>
            </a:r>
          </a:p>
          <a:p>
            <a:pPr>
              <a:buNone/>
            </a:pPr>
            <a:r>
              <a:rPr lang="en-US" dirty="0" smtClean="0"/>
              <a:t>	</a:t>
            </a:r>
            <a:r>
              <a:rPr lang="en-US" dirty="0" err="1" smtClean="0"/>
              <a:t>query_time</a:t>
            </a:r>
            <a:r>
              <a:rPr lang="en-US" dirty="0" smtClean="0"/>
              <a:t> = </a:t>
            </a:r>
            <a:r>
              <a:rPr lang="en-US" dirty="0" err="1" smtClean="0"/>
              <a:t>size_db</a:t>
            </a:r>
            <a:r>
              <a:rPr lang="en-US" dirty="0" smtClean="0"/>
              <a:t> * </a:t>
            </a:r>
            <a:r>
              <a:rPr lang="en-US" dirty="0" err="1" smtClean="0"/>
              <a:t>avg_match_time</a:t>
            </a:r>
            <a:endParaRPr lang="en-US" dirty="0" smtClean="0"/>
          </a:p>
          <a:p>
            <a:r>
              <a:rPr lang="en-US" smtClean="0"/>
              <a:t>0.5 ms times </a:t>
            </a:r>
            <a:r>
              <a:rPr lang="en-US" dirty="0" smtClean="0"/>
              <a:t>db size of 100,000 </a:t>
            </a:r>
            <a:r>
              <a:rPr lang="en-US" smtClean="0"/>
              <a:t>= 50 seconds per query.</a:t>
            </a:r>
            <a:endParaRPr lang="en-US" dirty="0" smtClean="0"/>
          </a:p>
          <a:p>
            <a:r>
              <a:rPr lang="en-US" dirty="0" smtClean="0"/>
              <a:t>Not fast.</a:t>
            </a:r>
            <a:endParaRPr lang="en-US" dirty="0"/>
          </a:p>
        </p:txBody>
      </p:sp>
      <p:sp>
        <p:nvSpPr>
          <p:cNvPr id="4" name="Slide Number Placeholder 3"/>
          <p:cNvSpPr>
            <a:spLocks noGrp="1"/>
          </p:cNvSpPr>
          <p:nvPr>
            <p:ph type="sldNum" sz="quarter" idx="12"/>
          </p:nvPr>
        </p:nvSpPr>
        <p:spPr/>
        <p:txBody>
          <a:bodyPr/>
          <a:lstStyle/>
          <a:p>
            <a:fld id="{98EE7858-260B-4C3F-BAA8-6518484218A7}"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Part 1</a:t>
            </a:r>
            <a:endParaRPr lang="en-US" dirty="0"/>
          </a:p>
        </p:txBody>
      </p:sp>
      <p:sp>
        <p:nvSpPr>
          <p:cNvPr id="3" name="Content Placeholder 2"/>
          <p:cNvSpPr>
            <a:spLocks noGrp="1"/>
          </p:cNvSpPr>
          <p:nvPr>
            <p:ph idx="1"/>
          </p:nvPr>
        </p:nvSpPr>
        <p:spPr/>
        <p:txBody>
          <a:bodyPr/>
          <a:lstStyle/>
          <a:p>
            <a:r>
              <a:rPr lang="en-US" dirty="0" smtClean="0"/>
              <a:t>Make comparison function faster.</a:t>
            </a:r>
          </a:p>
          <a:p>
            <a:r>
              <a:rPr lang="en-US" dirty="0" smtClean="0"/>
              <a:t>Say </a:t>
            </a:r>
            <a:r>
              <a:rPr lang="en-US" smtClean="0"/>
              <a:t>you more than double the </a:t>
            </a:r>
            <a:r>
              <a:rPr lang="en-US" dirty="0" smtClean="0"/>
              <a:t>speed through </a:t>
            </a:r>
            <a:r>
              <a:rPr lang="en-US" smtClean="0"/>
              <a:t>code optimization.</a:t>
            </a:r>
            <a:endParaRPr lang="en-US" dirty="0" smtClean="0"/>
          </a:p>
          <a:p>
            <a:r>
              <a:rPr lang="en-US" smtClean="0"/>
              <a:t>0.18ms </a:t>
            </a:r>
            <a:r>
              <a:rPr lang="en-US" dirty="0" smtClean="0"/>
              <a:t>* 100,000 records </a:t>
            </a:r>
            <a:r>
              <a:rPr lang="en-US" smtClean="0"/>
              <a:t>= 18 </a:t>
            </a:r>
            <a:r>
              <a:rPr lang="en-US" dirty="0" smtClean="0"/>
              <a:t>seconds. </a:t>
            </a:r>
          </a:p>
          <a:p>
            <a:r>
              <a:rPr lang="en-US" smtClean="0"/>
              <a:t>Much better, but…</a:t>
            </a:r>
            <a:endParaRPr lang="en-US" dirty="0"/>
          </a:p>
        </p:txBody>
      </p:sp>
      <p:sp>
        <p:nvSpPr>
          <p:cNvPr id="4" name="Slide Number Placeholder 3"/>
          <p:cNvSpPr>
            <a:spLocks noGrp="1"/>
          </p:cNvSpPr>
          <p:nvPr>
            <p:ph type="sldNum" sz="quarter" idx="12"/>
          </p:nvPr>
        </p:nvSpPr>
        <p:spPr/>
        <p:txBody>
          <a:bodyPr/>
          <a:lstStyle/>
          <a:p>
            <a:fld id="{98EE7858-260B-4C3F-BAA8-6518484218A7}"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Part 2</a:t>
            </a:r>
            <a:endParaRPr lang="en-US" dirty="0"/>
          </a:p>
        </p:txBody>
      </p:sp>
      <p:sp>
        <p:nvSpPr>
          <p:cNvPr id="3" name="Content Placeholder 2"/>
          <p:cNvSpPr>
            <a:spLocks noGrp="1"/>
          </p:cNvSpPr>
          <p:nvPr>
            <p:ph idx="1"/>
          </p:nvPr>
        </p:nvSpPr>
        <p:spPr/>
        <p:txBody>
          <a:bodyPr>
            <a:normAutofit fontScale="92500"/>
          </a:bodyPr>
          <a:lstStyle/>
          <a:p>
            <a:r>
              <a:rPr lang="en-US" dirty="0" smtClean="0"/>
              <a:t>Pass 1: blocking </a:t>
            </a:r>
          </a:p>
          <a:p>
            <a:pPr lvl="1"/>
            <a:r>
              <a:rPr lang="en-US" dirty="0" smtClean="0"/>
              <a:t>developed in record </a:t>
            </a:r>
            <a:r>
              <a:rPr lang="en-US" dirty="0" smtClean="0"/>
              <a:t>linkage (Winkler 06 for overview)</a:t>
            </a:r>
            <a:endParaRPr lang="en-US" dirty="0" smtClean="0"/>
          </a:p>
          <a:p>
            <a:pPr lvl="1"/>
            <a:r>
              <a:rPr lang="en-US" dirty="0" smtClean="0"/>
              <a:t>quick (dumb) retrieval of candidates.</a:t>
            </a:r>
          </a:p>
          <a:p>
            <a:r>
              <a:rPr lang="en-US" dirty="0" smtClean="0"/>
              <a:t>Pass 2: matching</a:t>
            </a:r>
          </a:p>
          <a:p>
            <a:pPr lvl="1"/>
            <a:r>
              <a:rPr lang="en-US" dirty="0" smtClean="0"/>
              <a:t>slow (smart) comparison function. </a:t>
            </a:r>
          </a:p>
          <a:p>
            <a:r>
              <a:rPr lang="en-US" dirty="0" smtClean="0"/>
              <a:t>Blocking function must:</a:t>
            </a:r>
          </a:p>
          <a:p>
            <a:pPr lvl="1"/>
            <a:r>
              <a:rPr lang="en-US" dirty="0" smtClean="0"/>
              <a:t>Retrieve a small subset of the db.</a:t>
            </a:r>
          </a:p>
          <a:p>
            <a:pPr lvl="1"/>
            <a:r>
              <a:rPr lang="en-US" dirty="0" smtClean="0"/>
              <a:t>Do so quickly.</a:t>
            </a:r>
          </a:p>
          <a:p>
            <a:pPr lvl="1"/>
            <a:r>
              <a:rPr lang="en-US" dirty="0" smtClean="0"/>
              <a:t>Include all the true matches.</a:t>
            </a:r>
            <a:endParaRPr lang="en-US" dirty="0"/>
          </a:p>
        </p:txBody>
      </p:sp>
      <p:sp>
        <p:nvSpPr>
          <p:cNvPr id="4" name="Slide Number Placeholder 3"/>
          <p:cNvSpPr>
            <a:spLocks noGrp="1"/>
          </p:cNvSpPr>
          <p:nvPr>
            <p:ph type="sldNum" sz="quarter" idx="12"/>
          </p:nvPr>
        </p:nvSpPr>
        <p:spPr/>
        <p:txBody>
          <a:bodyPr/>
          <a:lstStyle/>
          <a:p>
            <a:fld id="{98EE7858-260B-4C3F-BAA8-6518484218A7}"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Two-Pass Matching</a:t>
            </a:r>
            <a:endParaRPr lang="en-US" dirty="0"/>
          </a:p>
        </p:txBody>
      </p:sp>
      <p:sp>
        <p:nvSpPr>
          <p:cNvPr id="3" name="Content Placeholder 2"/>
          <p:cNvSpPr>
            <a:spLocks noGrp="1"/>
          </p:cNvSpPr>
          <p:nvPr>
            <p:ph idx="1"/>
          </p:nvPr>
        </p:nvSpPr>
        <p:spPr/>
        <p:txBody>
          <a:bodyPr/>
          <a:lstStyle/>
          <a:p>
            <a:r>
              <a:rPr lang="en-US" dirty="0" smtClean="0"/>
              <a:t>Create text index of database names.</a:t>
            </a:r>
          </a:p>
          <a:p>
            <a:r>
              <a:rPr lang="en-US" dirty="0" smtClean="0"/>
              <a:t>Each name is indexed by one or more keys.</a:t>
            </a:r>
          </a:p>
          <a:p>
            <a:r>
              <a:rPr lang="en-US" dirty="0" smtClean="0"/>
              <a:t>At query time, </a:t>
            </a:r>
            <a:r>
              <a:rPr lang="en-US" smtClean="0"/>
              <a:t>generate keys </a:t>
            </a:r>
            <a:r>
              <a:rPr lang="en-US" dirty="0" smtClean="0"/>
              <a:t>for query name.</a:t>
            </a:r>
          </a:p>
          <a:p>
            <a:r>
              <a:rPr lang="en-US" dirty="0" smtClean="0"/>
              <a:t>Retrieve candidates using direct key lookup.</a:t>
            </a:r>
          </a:p>
          <a:p>
            <a:r>
              <a:rPr lang="en-US" dirty="0" smtClean="0"/>
              <a:t>Apply comparison function to candidates.</a:t>
            </a:r>
            <a:endParaRPr lang="en-US" dirty="0"/>
          </a:p>
        </p:txBody>
      </p:sp>
      <p:sp>
        <p:nvSpPr>
          <p:cNvPr id="4" name="Slide Number Placeholder 3"/>
          <p:cNvSpPr>
            <a:spLocks noGrp="1"/>
          </p:cNvSpPr>
          <p:nvPr>
            <p:ph type="sldNum" sz="quarter" idx="12"/>
          </p:nvPr>
        </p:nvSpPr>
        <p:spPr/>
        <p:txBody>
          <a:bodyPr/>
          <a:lstStyle/>
          <a:p>
            <a:fld id="{98EE7858-260B-4C3F-BAA8-6518484218A7}"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Ways to Make Keys</a:t>
            </a:r>
            <a:endParaRPr lang="en-US" dirty="0"/>
          </a:p>
        </p:txBody>
      </p:sp>
      <p:sp>
        <p:nvSpPr>
          <p:cNvPr id="3" name="Content Placeholder 2"/>
          <p:cNvSpPr>
            <a:spLocks noGrp="1"/>
          </p:cNvSpPr>
          <p:nvPr>
            <p:ph idx="1"/>
          </p:nvPr>
        </p:nvSpPr>
        <p:spPr/>
        <p:txBody>
          <a:bodyPr/>
          <a:lstStyle/>
          <a:p>
            <a:pPr>
              <a:buNone/>
            </a:pPr>
            <a:r>
              <a:rPr lang="en-US" dirty="0" smtClean="0"/>
              <a:t>Original name = Saddam Hussein Al </a:t>
            </a:r>
            <a:r>
              <a:rPr lang="en-US" dirty="0" err="1" smtClean="0"/>
              <a:t>Tikriti</a:t>
            </a:r>
            <a:endParaRPr lang="en-US" dirty="0" smtClean="0"/>
          </a:p>
          <a:p>
            <a:pPr>
              <a:buNone/>
            </a:pPr>
            <a:endParaRPr lang="en-US" dirty="0" smtClean="0"/>
          </a:p>
          <a:p>
            <a:pPr>
              <a:buNone/>
            </a:pPr>
            <a:r>
              <a:rPr lang="en-US" dirty="0" smtClean="0"/>
              <a:t>	Exact </a:t>
            </a:r>
            <a:r>
              <a:rPr lang="en-US" dirty="0" smtClean="0">
                <a:sym typeface="Wingdings" pitchFamily="2" charset="2"/>
              </a:rPr>
              <a:t></a:t>
            </a:r>
            <a:r>
              <a:rPr lang="en-US" dirty="0" smtClean="0"/>
              <a:t> [SADDAM, HUSSEIN, (AL), TIKRITI]</a:t>
            </a:r>
          </a:p>
          <a:p>
            <a:pPr>
              <a:buNone/>
            </a:pPr>
            <a:r>
              <a:rPr lang="en-US" smtClean="0"/>
              <a:t>	Substring</a:t>
            </a:r>
            <a:r>
              <a:rPr lang="en-US" smtClean="0">
                <a:sym typeface="Wingdings" pitchFamily="2" charset="2"/>
              </a:rPr>
              <a:t> </a:t>
            </a:r>
            <a:r>
              <a:rPr lang="en-US" dirty="0" smtClean="0">
                <a:sym typeface="Wingdings" pitchFamily="2" charset="2"/>
              </a:rPr>
              <a:t></a:t>
            </a:r>
            <a:r>
              <a:rPr lang="en-US" dirty="0" smtClean="0"/>
              <a:t> [SADD, HUSS, (AL), TIKR]</a:t>
            </a:r>
          </a:p>
          <a:p>
            <a:pPr>
              <a:buNone/>
            </a:pPr>
            <a:r>
              <a:rPr lang="en-US" dirty="0" smtClean="0"/>
              <a:t>	Phonetic</a:t>
            </a:r>
            <a:r>
              <a:rPr lang="en-US" dirty="0">
                <a:sym typeface="Wingdings" pitchFamily="2" charset="2"/>
              </a:rPr>
              <a:t>	 </a:t>
            </a:r>
            <a:r>
              <a:rPr lang="en-US" dirty="0" smtClean="0">
                <a:sym typeface="Wingdings" pitchFamily="2" charset="2"/>
              </a:rPr>
              <a:t>  </a:t>
            </a:r>
            <a:r>
              <a:rPr lang="en-US" dirty="0" smtClean="0"/>
              <a:t> [STM, HSN, (AL), TKRT]</a:t>
            </a:r>
          </a:p>
          <a:p>
            <a:pPr>
              <a:buNone/>
            </a:pPr>
            <a:endParaRPr lang="en-US" dirty="0" smtClean="0"/>
          </a:p>
          <a:p>
            <a:pPr>
              <a:buNone/>
            </a:pPr>
            <a:r>
              <a:rPr lang="en-US" dirty="0" smtClean="0"/>
              <a:t>Better to not index particles like AL, ABU, BIN</a:t>
            </a:r>
            <a:endParaRPr lang="en-US" dirty="0"/>
          </a:p>
        </p:txBody>
      </p:sp>
      <p:sp>
        <p:nvSpPr>
          <p:cNvPr id="4" name="Slide Number Placeholder 3"/>
          <p:cNvSpPr>
            <a:spLocks noGrp="1"/>
          </p:cNvSpPr>
          <p:nvPr>
            <p:ph type="sldNum" sz="quarter" idx="12"/>
          </p:nvPr>
        </p:nvSpPr>
        <p:spPr/>
        <p:txBody>
          <a:bodyPr/>
          <a:lstStyle/>
          <a:p>
            <a:fld id="{98EE7858-260B-4C3F-BAA8-6518484218A7}"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Key-based Index</a:t>
            </a:r>
            <a:endParaRPr lang="en-US" dirty="0"/>
          </a:p>
        </p:txBody>
      </p:sp>
      <p:sp>
        <p:nvSpPr>
          <p:cNvPr id="3" name="Content Placeholder 2"/>
          <p:cNvSpPr>
            <a:spLocks noGrp="1"/>
          </p:cNvSpPr>
          <p:nvPr>
            <p:ph idx="1"/>
          </p:nvPr>
        </p:nvSpPr>
        <p:spPr/>
        <p:txBody>
          <a:bodyPr/>
          <a:lstStyle/>
          <a:p>
            <a:pPr>
              <a:buNone/>
            </a:pPr>
            <a:r>
              <a:rPr lang="en-US" dirty="0" smtClean="0"/>
              <a:t>STM </a:t>
            </a:r>
            <a:r>
              <a:rPr lang="en-US" dirty="0" smtClean="0">
                <a:sym typeface="Wingdings" pitchFamily="2" charset="2"/>
              </a:rPr>
              <a:t> 	[Saddam Hussein Al </a:t>
            </a:r>
            <a:r>
              <a:rPr lang="en-US" dirty="0" err="1" smtClean="0">
                <a:sym typeface="Wingdings" pitchFamily="2" charset="2"/>
              </a:rPr>
              <a:t>Tikriti</a:t>
            </a:r>
            <a:r>
              <a:rPr lang="en-US" dirty="0" smtClean="0">
                <a:sym typeface="Wingdings" pitchFamily="2" charset="2"/>
              </a:rPr>
              <a:t>,</a:t>
            </a:r>
          </a:p>
          <a:p>
            <a:pPr>
              <a:buNone/>
            </a:pPr>
            <a:r>
              <a:rPr lang="en-US" dirty="0" smtClean="0"/>
              <a:t>			Saddam </a:t>
            </a:r>
            <a:r>
              <a:rPr lang="en-US" dirty="0" err="1" smtClean="0"/>
              <a:t>Husein</a:t>
            </a:r>
            <a:r>
              <a:rPr lang="en-US" dirty="0" smtClean="0"/>
              <a:t>, …]</a:t>
            </a:r>
          </a:p>
          <a:p>
            <a:pPr>
              <a:buNone/>
            </a:pPr>
            <a:r>
              <a:rPr lang="en-US" dirty="0" smtClean="0"/>
              <a:t>HSM </a:t>
            </a:r>
            <a:r>
              <a:rPr lang="en-US" dirty="0" smtClean="0">
                <a:sym typeface="Wingdings" pitchFamily="2" charset="2"/>
              </a:rPr>
              <a:t>	[Saddam Hussein Al </a:t>
            </a:r>
            <a:r>
              <a:rPr lang="en-US" dirty="0" err="1" smtClean="0">
                <a:sym typeface="Wingdings" pitchFamily="2" charset="2"/>
              </a:rPr>
              <a:t>Tikriti</a:t>
            </a:r>
            <a:r>
              <a:rPr lang="en-US" dirty="0" smtClean="0">
                <a:sym typeface="Wingdings" pitchFamily="2" charset="2"/>
              </a:rPr>
              <a:t>,</a:t>
            </a:r>
          </a:p>
          <a:p>
            <a:pPr>
              <a:buNone/>
            </a:pPr>
            <a:r>
              <a:rPr lang="en-US" dirty="0">
                <a:sym typeface="Wingdings" pitchFamily="2" charset="2"/>
              </a:rPr>
              <a:t>	</a:t>
            </a:r>
            <a:r>
              <a:rPr lang="en-US" dirty="0" smtClean="0">
                <a:sym typeface="Wingdings" pitchFamily="2" charset="2"/>
              </a:rPr>
              <a:t>		</a:t>
            </a:r>
            <a:r>
              <a:rPr lang="en-US" dirty="0" err="1" smtClean="0">
                <a:sym typeface="Wingdings" pitchFamily="2" charset="2"/>
              </a:rPr>
              <a:t>Hosein</a:t>
            </a:r>
            <a:r>
              <a:rPr lang="en-US" dirty="0" smtClean="0">
                <a:sym typeface="Wingdings" pitchFamily="2" charset="2"/>
              </a:rPr>
              <a:t> Mohamed,</a:t>
            </a:r>
          </a:p>
          <a:p>
            <a:pPr>
              <a:buNone/>
            </a:pPr>
            <a:r>
              <a:rPr lang="en-US" dirty="0">
                <a:sym typeface="Wingdings" pitchFamily="2" charset="2"/>
              </a:rPr>
              <a:t>	</a:t>
            </a:r>
            <a:r>
              <a:rPr lang="en-US" dirty="0" smtClean="0">
                <a:sym typeface="Wingdings" pitchFamily="2" charset="2"/>
              </a:rPr>
              <a:t>		Ahmed Hassan, …]</a:t>
            </a:r>
            <a:endParaRPr lang="en-US" dirty="0" smtClean="0"/>
          </a:p>
          <a:p>
            <a:pPr>
              <a:buNone/>
            </a:pPr>
            <a:r>
              <a:rPr lang="en-US" dirty="0" smtClean="0"/>
              <a:t>TKRT </a:t>
            </a:r>
            <a:r>
              <a:rPr lang="en-US" dirty="0" smtClean="0">
                <a:sym typeface="Wingdings" pitchFamily="2" charset="2"/>
              </a:rPr>
              <a:t>	[Saddam Hussein Al </a:t>
            </a:r>
            <a:r>
              <a:rPr lang="en-US" dirty="0" err="1" smtClean="0">
                <a:sym typeface="Wingdings" pitchFamily="2" charset="2"/>
              </a:rPr>
              <a:t>Tikriti</a:t>
            </a:r>
            <a:r>
              <a:rPr lang="en-US" dirty="0" smtClean="0">
                <a:sym typeface="Wingdings" pitchFamily="2" charset="2"/>
              </a:rPr>
              <a:t>,</a:t>
            </a:r>
          </a:p>
          <a:p>
            <a:pPr>
              <a:buNone/>
            </a:pPr>
            <a:r>
              <a:rPr lang="en-US" dirty="0">
                <a:sym typeface="Wingdings" pitchFamily="2" charset="2"/>
              </a:rPr>
              <a:t>	</a:t>
            </a:r>
            <a:r>
              <a:rPr lang="en-US" dirty="0" smtClean="0">
                <a:sym typeface="Wingdings" pitchFamily="2" charset="2"/>
              </a:rPr>
              <a:t>		</a:t>
            </a:r>
            <a:r>
              <a:rPr lang="en-US" dirty="0" err="1" smtClean="0">
                <a:sym typeface="Wingdings" pitchFamily="2" charset="2"/>
              </a:rPr>
              <a:t>Uday</a:t>
            </a:r>
            <a:r>
              <a:rPr lang="en-US" dirty="0" smtClean="0">
                <a:sym typeface="Wingdings" pitchFamily="2" charset="2"/>
              </a:rPr>
              <a:t> Hussein Al </a:t>
            </a:r>
            <a:r>
              <a:rPr lang="en-US" dirty="0" err="1" smtClean="0">
                <a:sym typeface="Wingdings" pitchFamily="2" charset="2"/>
              </a:rPr>
              <a:t>Tikriti</a:t>
            </a:r>
            <a:r>
              <a:rPr lang="en-US" dirty="0" smtClean="0">
                <a:sym typeface="Wingdings" pitchFamily="2" charset="2"/>
              </a:rPr>
              <a:t>, …]</a:t>
            </a:r>
            <a:endParaRPr lang="en-US" dirty="0"/>
          </a:p>
        </p:txBody>
      </p:sp>
      <p:sp>
        <p:nvSpPr>
          <p:cNvPr id="4" name="Slide Number Placeholder 3"/>
          <p:cNvSpPr>
            <a:spLocks noGrp="1"/>
          </p:cNvSpPr>
          <p:nvPr>
            <p:ph type="sldNum" sz="quarter" idx="12"/>
          </p:nvPr>
        </p:nvSpPr>
        <p:spPr/>
        <p:txBody>
          <a:bodyPr/>
          <a:lstStyle/>
          <a:p>
            <a:fld id="{98EE7858-260B-4C3F-BAA8-6518484218A7}"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Retrieval Using Keys</a:t>
            </a:r>
            <a:endParaRPr lang="en-US" dirty="0"/>
          </a:p>
        </p:txBody>
      </p:sp>
      <p:sp>
        <p:nvSpPr>
          <p:cNvPr id="3" name="Content Placeholder 2"/>
          <p:cNvSpPr>
            <a:spLocks noGrp="1"/>
          </p:cNvSpPr>
          <p:nvPr>
            <p:ph idx="1"/>
          </p:nvPr>
        </p:nvSpPr>
        <p:spPr/>
        <p:txBody>
          <a:bodyPr/>
          <a:lstStyle/>
          <a:p>
            <a:r>
              <a:rPr lang="en-US" dirty="0" smtClean="0"/>
              <a:t>Generate keys from query name.</a:t>
            </a:r>
          </a:p>
          <a:p>
            <a:pPr lvl="1"/>
            <a:r>
              <a:rPr lang="en-US" dirty="0" smtClean="0"/>
              <a:t>Refinement: don’t index </a:t>
            </a:r>
            <a:r>
              <a:rPr lang="en-US" dirty="0" smtClean="0"/>
              <a:t>particles (using </a:t>
            </a:r>
            <a:r>
              <a:rPr lang="en-US" dirty="0" err="1" smtClean="0"/>
              <a:t>stoplist</a:t>
            </a:r>
            <a:r>
              <a:rPr lang="en-US" dirty="0" smtClean="0"/>
              <a:t>).</a:t>
            </a:r>
            <a:endParaRPr lang="en-US" dirty="0" smtClean="0"/>
          </a:p>
          <a:p>
            <a:r>
              <a:rPr lang="en-US" dirty="0" smtClean="0"/>
              <a:t>Return names associated with each key.</a:t>
            </a:r>
          </a:p>
          <a:p>
            <a:pPr lvl="1"/>
            <a:r>
              <a:rPr lang="en-US" dirty="0" smtClean="0"/>
              <a:t>Refinement: for longer names, require more than one key match.</a:t>
            </a:r>
          </a:p>
          <a:p>
            <a:r>
              <a:rPr lang="en-US" dirty="0" smtClean="0"/>
              <a:t>Do fuzzy matching on the retrieved candidates.</a:t>
            </a:r>
            <a:endParaRPr lang="en-US" dirty="0"/>
          </a:p>
        </p:txBody>
      </p:sp>
      <p:sp>
        <p:nvSpPr>
          <p:cNvPr id="4" name="Slide Number Placeholder 3"/>
          <p:cNvSpPr>
            <a:spLocks noGrp="1"/>
          </p:cNvSpPr>
          <p:nvPr>
            <p:ph type="sldNum" sz="quarter" idx="12"/>
          </p:nvPr>
        </p:nvSpPr>
        <p:spPr/>
        <p:txBody>
          <a:bodyPr/>
          <a:lstStyle/>
          <a:p>
            <a:fld id="{98EE7858-260B-4C3F-BAA8-6518484218A7}"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Evaluation</a:t>
            </a:r>
            <a:endParaRPr lang="en-US"/>
          </a:p>
        </p:txBody>
      </p:sp>
      <p:sp>
        <p:nvSpPr>
          <p:cNvPr id="3" name="Content Placeholder 2"/>
          <p:cNvSpPr>
            <a:spLocks noGrp="1"/>
          </p:cNvSpPr>
          <p:nvPr>
            <p:ph idx="1"/>
          </p:nvPr>
        </p:nvSpPr>
        <p:spPr/>
        <p:txBody>
          <a:bodyPr>
            <a:normAutofit fontScale="92500" lnSpcReduction="10000"/>
          </a:bodyPr>
          <a:lstStyle/>
          <a:p>
            <a:r>
              <a:rPr lang="en-US" dirty="0" smtClean="0"/>
              <a:t>Existing datasets not appropriate. </a:t>
            </a:r>
          </a:p>
          <a:p>
            <a:pPr lvl="1"/>
            <a:r>
              <a:rPr lang="en-US" dirty="0" smtClean="0"/>
              <a:t>String matching research: too small or not right kinds of variations (Pfeifer 95, </a:t>
            </a:r>
            <a:r>
              <a:rPr lang="en-US" dirty="0" err="1" smtClean="0"/>
              <a:t>Zobel</a:t>
            </a:r>
            <a:r>
              <a:rPr lang="en-US" dirty="0" smtClean="0"/>
              <a:t> and Dart 95, Cohen et al 03, </a:t>
            </a:r>
            <a:r>
              <a:rPr lang="en-US" dirty="0" err="1" smtClean="0"/>
              <a:t>Bilenko</a:t>
            </a:r>
            <a:r>
              <a:rPr lang="en-US" dirty="0" smtClean="0"/>
              <a:t> and Mooney 03)</a:t>
            </a:r>
          </a:p>
          <a:p>
            <a:pPr lvl="1"/>
            <a:r>
              <a:rPr lang="en-US" dirty="0" smtClean="0"/>
              <a:t>Record linkage: multiple data fields (Winkler 06)</a:t>
            </a:r>
          </a:p>
          <a:p>
            <a:r>
              <a:rPr lang="en-US" dirty="0" smtClean="0"/>
              <a:t>Our test set (previously developed) of approx 700 queries run against 70,000 names.</a:t>
            </a:r>
          </a:p>
          <a:p>
            <a:pPr lvl="1"/>
            <a:r>
              <a:rPr lang="en-US" dirty="0" smtClean="0"/>
              <a:t>Test data is noisy and multicultural.</a:t>
            </a:r>
          </a:p>
          <a:p>
            <a:pPr lvl="1"/>
            <a:r>
              <a:rPr lang="en-US" dirty="0" smtClean="0"/>
              <a:t>Contains many kinds of Arabic name variants.</a:t>
            </a:r>
          </a:p>
          <a:p>
            <a:r>
              <a:rPr lang="en-US" dirty="0" smtClean="0"/>
              <a:t>Runs evaluated for accuracy and speed.</a:t>
            </a:r>
          </a:p>
        </p:txBody>
      </p:sp>
      <p:sp>
        <p:nvSpPr>
          <p:cNvPr id="4" name="Slide Number Placeholder 3"/>
          <p:cNvSpPr>
            <a:spLocks noGrp="1"/>
          </p:cNvSpPr>
          <p:nvPr>
            <p:ph type="sldNum" sz="quarter" idx="12"/>
          </p:nvPr>
        </p:nvSpPr>
        <p:spPr/>
        <p:txBody>
          <a:bodyPr/>
          <a:lstStyle/>
          <a:p>
            <a:fld id="{98EE7858-260B-4C3F-BAA8-6518484218A7}"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Matching Functions</a:t>
            </a:r>
            <a:endParaRPr lang="en-US"/>
          </a:p>
        </p:txBody>
      </p:sp>
      <p:sp>
        <p:nvSpPr>
          <p:cNvPr id="3" name="Content Placeholder 2"/>
          <p:cNvSpPr>
            <a:spLocks noGrp="1"/>
          </p:cNvSpPr>
          <p:nvPr>
            <p:ph idx="1"/>
          </p:nvPr>
        </p:nvSpPr>
        <p:spPr/>
        <p:txBody>
          <a:bodyPr/>
          <a:lstStyle/>
          <a:p>
            <a:r>
              <a:rPr lang="en-US" dirty="0" err="1" smtClean="0"/>
              <a:t>JaroWinkler</a:t>
            </a:r>
            <a:r>
              <a:rPr lang="en-US" dirty="0" smtClean="0"/>
              <a:t>: generic string matching baseline</a:t>
            </a:r>
          </a:p>
          <a:p>
            <a:r>
              <a:rPr lang="en-US" dirty="0" smtClean="0"/>
              <a:t>Level 2 </a:t>
            </a:r>
            <a:r>
              <a:rPr lang="en-US" dirty="0" err="1" smtClean="0"/>
              <a:t>JaroWinkler</a:t>
            </a:r>
            <a:r>
              <a:rPr lang="en-US" dirty="0" smtClean="0"/>
              <a:t>: tokenized</a:t>
            </a:r>
          </a:p>
          <a:p>
            <a:r>
              <a:rPr lang="en-US" dirty="0" err="1" smtClean="0"/>
              <a:t>Romarabic</a:t>
            </a:r>
            <a:r>
              <a:rPr lang="en-US" dirty="0" smtClean="0"/>
              <a:t>: </a:t>
            </a:r>
            <a:r>
              <a:rPr lang="en-US" dirty="0" smtClean="0"/>
              <a:t>custom algorithm (Freeman 06)</a:t>
            </a:r>
            <a:endParaRPr lang="en-US" dirty="0" smtClean="0"/>
          </a:p>
          <a:p>
            <a:pPr lvl="1"/>
            <a:r>
              <a:rPr lang="en-US" dirty="0" smtClean="0"/>
              <a:t>dictionary of common variants</a:t>
            </a:r>
          </a:p>
          <a:p>
            <a:pPr lvl="1"/>
            <a:r>
              <a:rPr lang="en-US" dirty="0" smtClean="0"/>
              <a:t>name part similarity backs off to edit distance</a:t>
            </a:r>
          </a:p>
          <a:p>
            <a:pPr lvl="1"/>
            <a:r>
              <a:rPr lang="en-US" dirty="0" smtClean="0"/>
              <a:t>aware of multi-segment name parts</a:t>
            </a:r>
          </a:p>
          <a:p>
            <a:pPr lvl="1"/>
            <a:r>
              <a:rPr lang="en-US" dirty="0" smtClean="0"/>
              <a:t>finds optimal alignment</a:t>
            </a:r>
            <a:endParaRPr lang="en-US" dirty="0"/>
          </a:p>
        </p:txBody>
      </p:sp>
      <p:sp>
        <p:nvSpPr>
          <p:cNvPr id="4" name="Slide Number Placeholder 3"/>
          <p:cNvSpPr>
            <a:spLocks noGrp="1"/>
          </p:cNvSpPr>
          <p:nvPr>
            <p:ph type="sldNum" sz="quarter" idx="12"/>
          </p:nvPr>
        </p:nvSpPr>
        <p:spPr/>
        <p:txBody>
          <a:bodyPr/>
          <a:lstStyle/>
          <a:p>
            <a:fld id="{98EE7858-260B-4C3F-BAA8-6518484218A7}"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JaroWinkler</a:t>
            </a:r>
            <a:endParaRPr lang="en-US"/>
          </a:p>
        </p:txBody>
      </p:sp>
      <p:graphicFrame>
        <p:nvGraphicFramePr>
          <p:cNvPr id="4" name="Table 3"/>
          <p:cNvGraphicFramePr>
            <a:graphicFrameLocks noGrp="1"/>
          </p:cNvGraphicFramePr>
          <p:nvPr/>
        </p:nvGraphicFramePr>
        <p:xfrm>
          <a:off x="914400" y="1447800"/>
          <a:ext cx="7239007" cy="4495800"/>
        </p:xfrm>
        <a:graphic>
          <a:graphicData uri="http://schemas.openxmlformats.org/drawingml/2006/table">
            <a:tbl>
              <a:tblPr>
                <a:tableStyleId>{9D7B26C5-4107-4FEC-AEDC-1716B250A1EF}</a:tableStyleId>
              </a:tblPr>
              <a:tblGrid>
                <a:gridCol w="1443428"/>
                <a:gridCol w="1421559"/>
                <a:gridCol w="1326013"/>
                <a:gridCol w="948477"/>
                <a:gridCol w="1049765"/>
                <a:gridCol w="1049765"/>
              </a:tblGrid>
              <a:tr h="449580">
                <a:tc>
                  <a:txBody>
                    <a:bodyPr/>
                    <a:lstStyle/>
                    <a:p>
                      <a:pPr algn="l" fontAlgn="b"/>
                      <a:r>
                        <a:rPr lang="en-US" sz="1800" u="none" strike="noStrike" dirty="0" smtClean="0"/>
                        <a:t>Indexing</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l" fontAlgn="b"/>
                      <a:r>
                        <a:rPr lang="en-US" sz="1800" u="none" strike="noStrike" smtClean="0"/>
                        <a:t>Stopwords</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smtClean="0"/>
                        <a:t>ms per query</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smtClean="0"/>
                        <a:t>p</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smtClean="0"/>
                        <a:t>r</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smtClean="0"/>
                        <a:t>f</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r>
              <a:tr h="449580">
                <a:tc>
                  <a:txBody>
                    <a:bodyPr/>
                    <a:lstStyle/>
                    <a:p>
                      <a:pPr algn="l" fontAlgn="b"/>
                      <a:r>
                        <a:rPr lang="en-US" sz="1800" u="none" strike="noStrike" dirty="0" smtClean="0"/>
                        <a:t>None</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b"/>
                      <a:r>
                        <a:rPr lang="en-US" sz="1800" u="none" strike="noStrike" dirty="0"/>
                        <a:t>n/a</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fontAlgn="b"/>
                      <a:r>
                        <a:rPr lang="en-US" sz="1800" u="none" strike="noStrike" dirty="0" smtClean="0"/>
                        <a:t>326</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fontAlgn="b"/>
                      <a:r>
                        <a:rPr lang="en-US" sz="1800" u="none" strike="noStrike" dirty="0" smtClean="0"/>
                        <a:t>0.82</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fontAlgn="b"/>
                      <a:r>
                        <a:rPr lang="en-US" sz="1800" u="none" strike="noStrike" dirty="0" smtClean="0"/>
                        <a:t>0.26</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fontAlgn="b"/>
                      <a:r>
                        <a:rPr lang="en-US" sz="1800" u="none" strike="noStrike" dirty="0" smtClean="0"/>
                        <a:t>0.39</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r>
              <a:tr h="449580">
                <a:tc rowSpan="2">
                  <a:txBody>
                    <a:bodyPr/>
                    <a:lstStyle/>
                    <a:p>
                      <a:pPr algn="l" fontAlgn="b"/>
                      <a:endParaRPr lang="en-US" sz="1800" b="0" i="0" u="none" strike="noStrike" dirty="0" smtClean="0">
                        <a:solidFill>
                          <a:schemeClr val="tx1"/>
                        </a:solidFill>
                        <a:latin typeface="+mn-lt"/>
                      </a:endParaRPr>
                    </a:p>
                    <a:p>
                      <a:pPr algn="l" fontAlgn="b"/>
                      <a:r>
                        <a:rPr lang="en-US" sz="1800" b="0" i="0" u="none" strike="noStrike" dirty="0" smtClean="0">
                          <a:solidFill>
                            <a:schemeClr val="tx1"/>
                          </a:solidFill>
                          <a:latin typeface="+mn-lt"/>
                        </a:rPr>
                        <a:t>Substring</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u="none" strike="noStrike"/>
                        <a:t>no</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11</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solidFill>
                      <a:srgbClr val="FFFF00"/>
                    </a:solidFill>
                  </a:tcPr>
                </a:tc>
                <a:tc>
                  <a:txBody>
                    <a:bodyPr/>
                    <a:lstStyle/>
                    <a:p>
                      <a:pPr algn="r" fontAlgn="b"/>
                      <a:r>
                        <a:rPr lang="en-US" sz="1800" u="none" strike="noStrike" smtClean="0"/>
                        <a:t>0.83</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0.25</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0.39</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r>
              <a:tr h="449580">
                <a:tc vMerge="1">
                  <a:txBody>
                    <a:bodyPr/>
                    <a:lstStyle/>
                    <a:p>
                      <a:pPr algn="l" fontAlgn="b"/>
                      <a:endParaRPr lang="en-US" sz="1600" b="0" i="0" u="none" strike="noStrike">
                        <a:solidFill>
                          <a:srgbClr val="000000"/>
                        </a:solidFill>
                        <a:latin typeface="Arial"/>
                      </a:endParaRPr>
                    </a:p>
                  </a:txBody>
                  <a:tcPr marL="7166" marR="7166" marT="7166" marB="0" anchor="b"/>
                </a:tc>
                <a:tc>
                  <a:txBody>
                    <a:bodyPr/>
                    <a:lstStyle/>
                    <a:p>
                      <a:pPr algn="l" fontAlgn="b"/>
                      <a:r>
                        <a:rPr lang="en-US" sz="1800" u="none" strike="noStrike" dirty="0"/>
                        <a:t>yes</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c>
                  <a:txBody>
                    <a:bodyPr/>
                    <a:lstStyle/>
                    <a:p>
                      <a:pPr algn="r" fontAlgn="b"/>
                      <a:r>
                        <a:rPr lang="en-US" sz="1800" b="0" i="0" u="none" strike="noStrike" dirty="0" smtClean="0">
                          <a:solidFill>
                            <a:schemeClr val="tx1"/>
                          </a:solidFill>
                          <a:latin typeface="+mn-lt"/>
                        </a:rPr>
                        <a:t>10</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solidFill>
                      <a:srgbClr val="FFFF00"/>
                    </a:solidFill>
                  </a:tcPr>
                </a:tc>
                <a:tc>
                  <a:txBody>
                    <a:bodyPr/>
                    <a:lstStyle/>
                    <a:p>
                      <a:pPr algn="r" fontAlgn="b"/>
                      <a:r>
                        <a:rPr lang="en-US" sz="1800" u="none" strike="noStrike" dirty="0" smtClean="0"/>
                        <a:t>0.83</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c>
                  <a:txBody>
                    <a:bodyPr/>
                    <a:lstStyle/>
                    <a:p>
                      <a:pPr algn="r" fontAlgn="b"/>
                      <a:r>
                        <a:rPr lang="en-US" sz="1800" u="none" strike="noStrike" dirty="0" smtClean="0"/>
                        <a:t>0.25</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c>
                  <a:txBody>
                    <a:bodyPr/>
                    <a:lstStyle/>
                    <a:p>
                      <a:pPr algn="r" fontAlgn="b"/>
                      <a:r>
                        <a:rPr lang="en-US" sz="1800" u="none" strike="noStrike" dirty="0" smtClean="0"/>
                        <a:t>0.39</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r>
              <a:tr h="449580">
                <a:tc rowSpan="2">
                  <a:txBody>
                    <a:bodyPr/>
                    <a:lstStyle/>
                    <a:p>
                      <a:pPr algn="l" fontAlgn="b"/>
                      <a:r>
                        <a:rPr lang="en-US" sz="1800" u="none" strike="noStrike" dirty="0" smtClean="0"/>
                        <a:t>Custom </a:t>
                      </a:r>
                      <a:r>
                        <a:rPr lang="en-US" sz="1800" u="none" strike="noStrike" dirty="0" err="1" smtClean="0"/>
                        <a:t>phon</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t>no</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b="0" i="0" u="none" strike="noStrike" dirty="0" smtClean="0">
                          <a:solidFill>
                            <a:schemeClr val="tx1"/>
                          </a:solidFill>
                          <a:latin typeface="+mn-lt"/>
                        </a:rPr>
                        <a:t>26</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solidFill>
                      <a:srgbClr val="FFFF00"/>
                    </a:solidFill>
                  </a:tcPr>
                </a:tc>
                <a:tc>
                  <a:txBody>
                    <a:bodyPr/>
                    <a:lstStyle/>
                    <a:p>
                      <a:pPr algn="r" fontAlgn="b"/>
                      <a:r>
                        <a:rPr lang="en-US" sz="1800" u="none" strike="noStrike" smtClean="0"/>
                        <a:t>0.83</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0.25</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0.39</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r>
              <a:tr h="449580">
                <a:tc vMerge="1">
                  <a:txBody>
                    <a:bodyPr/>
                    <a:lstStyle/>
                    <a:p>
                      <a:pPr algn="l" fontAlgn="b"/>
                      <a:endParaRPr lang="en-US" sz="1600" b="0" i="0" u="none" strike="noStrike">
                        <a:solidFill>
                          <a:srgbClr val="000000"/>
                        </a:solidFill>
                        <a:latin typeface="Arial"/>
                      </a:endParaRPr>
                    </a:p>
                  </a:txBody>
                  <a:tcPr marL="7166" marR="7166" marT="7166" marB="0" anchor="b"/>
                </a:tc>
                <a:tc>
                  <a:txBody>
                    <a:bodyPr/>
                    <a:lstStyle/>
                    <a:p>
                      <a:pPr algn="l" fontAlgn="b"/>
                      <a:r>
                        <a:rPr lang="en-US" sz="1800" u="none" strike="noStrike" dirty="0"/>
                        <a:t>yes</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b="0" i="0" u="none" strike="noStrike" dirty="0" smtClean="0">
                          <a:solidFill>
                            <a:schemeClr val="tx1"/>
                          </a:solidFill>
                          <a:latin typeface="+mn-lt"/>
                        </a:rPr>
                        <a:t>21</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solidFill>
                      <a:srgbClr val="FFFF00"/>
                    </a:solidFill>
                  </a:tcPr>
                </a:tc>
                <a:tc>
                  <a:txBody>
                    <a:bodyPr/>
                    <a:lstStyle/>
                    <a:p>
                      <a:pPr algn="r" fontAlgn="b"/>
                      <a:r>
                        <a:rPr lang="en-US" sz="1800" u="none" strike="noStrike" dirty="0" smtClean="0"/>
                        <a:t>0.83</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dirty="0" smtClean="0"/>
                        <a:t>0.25</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dirty="0" smtClean="0"/>
                        <a:t>0.39</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r>
              <a:tr h="449580">
                <a:tc rowSpan="2">
                  <a:txBody>
                    <a:bodyPr/>
                    <a:lstStyle/>
                    <a:p>
                      <a:pPr algn="l" fontAlgn="b"/>
                      <a:r>
                        <a:rPr lang="en-US" sz="1800" u="none" strike="noStrike" dirty="0" smtClean="0"/>
                        <a:t>Exact</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u="none" strike="noStrike"/>
                        <a:t>no</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b="0" i="0" u="none" strike="noStrike" smtClean="0">
                          <a:solidFill>
                            <a:schemeClr val="tx1"/>
                          </a:solidFill>
                          <a:latin typeface="+mn-lt"/>
                        </a:rPr>
                        <a:t>10</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solidFill>
                      <a:srgbClr val="FFFF00"/>
                    </a:solidFill>
                  </a:tcPr>
                </a:tc>
                <a:tc>
                  <a:txBody>
                    <a:bodyPr/>
                    <a:lstStyle/>
                    <a:p>
                      <a:pPr algn="r" fontAlgn="b"/>
                      <a:r>
                        <a:rPr lang="en-US" sz="1800" u="none" strike="noStrike" smtClean="0"/>
                        <a:t>0.84</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0.25</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0.39</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r>
              <a:tr h="449580">
                <a:tc vMerge="1">
                  <a:txBody>
                    <a:bodyPr/>
                    <a:lstStyle/>
                    <a:p>
                      <a:pPr algn="l" fontAlgn="b"/>
                      <a:endParaRPr lang="en-US" sz="1600" b="0" i="0" u="none" strike="noStrike">
                        <a:solidFill>
                          <a:srgbClr val="000000"/>
                        </a:solidFill>
                        <a:latin typeface="Arial"/>
                      </a:endParaRPr>
                    </a:p>
                  </a:txBody>
                  <a:tcPr marL="7166" marR="7166" marT="7166" marB="0" anchor="b"/>
                </a:tc>
                <a:tc>
                  <a:txBody>
                    <a:bodyPr/>
                    <a:lstStyle/>
                    <a:p>
                      <a:pPr algn="l" fontAlgn="b"/>
                      <a:r>
                        <a:rPr lang="en-US" sz="1800" u="none" strike="noStrike" dirty="0"/>
                        <a:t>yes</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c>
                  <a:txBody>
                    <a:bodyPr/>
                    <a:lstStyle/>
                    <a:p>
                      <a:pPr algn="r" fontAlgn="b"/>
                      <a:r>
                        <a:rPr lang="en-US" sz="1800" b="0" i="0" u="none" strike="noStrike" dirty="0" smtClean="0">
                          <a:solidFill>
                            <a:schemeClr val="tx1"/>
                          </a:solidFill>
                          <a:latin typeface="+mn-lt"/>
                        </a:rPr>
                        <a:t>9</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solidFill>
                      <a:srgbClr val="FFFF00"/>
                    </a:solidFill>
                  </a:tcPr>
                </a:tc>
                <a:tc>
                  <a:txBody>
                    <a:bodyPr/>
                    <a:lstStyle/>
                    <a:p>
                      <a:pPr algn="r" fontAlgn="b"/>
                      <a:r>
                        <a:rPr lang="en-US" sz="1800" u="none" strike="noStrike" dirty="0" smtClean="0"/>
                        <a:t>0.84</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c>
                  <a:txBody>
                    <a:bodyPr/>
                    <a:lstStyle/>
                    <a:p>
                      <a:pPr algn="r" fontAlgn="b"/>
                      <a:r>
                        <a:rPr lang="en-US" sz="1800" u="none" strike="noStrike" dirty="0" smtClean="0"/>
                        <a:t>0.25</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c>
                  <a:txBody>
                    <a:bodyPr/>
                    <a:lstStyle/>
                    <a:p>
                      <a:pPr algn="r" fontAlgn="b"/>
                      <a:r>
                        <a:rPr lang="en-US" sz="1800" u="none" strike="noStrike" dirty="0" smtClean="0"/>
                        <a:t>0.39</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r>
              <a:tr h="449580">
                <a:tc rowSpan="2">
                  <a:txBody>
                    <a:bodyPr/>
                    <a:lstStyle/>
                    <a:p>
                      <a:pPr algn="l" fontAlgn="b"/>
                      <a:r>
                        <a:rPr lang="en-US" sz="1800" u="none" strike="noStrike" dirty="0" err="1" smtClean="0"/>
                        <a:t>Metaphone</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l" fontAlgn="b"/>
                      <a:r>
                        <a:rPr lang="en-US" sz="1800" u="none" strike="noStrike"/>
                        <a:t>no</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b="0" i="0" u="none" strike="noStrike" smtClean="0">
                          <a:solidFill>
                            <a:schemeClr val="tx1"/>
                          </a:solidFill>
                          <a:latin typeface="+mn-lt"/>
                        </a:rPr>
                        <a:t>17</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solidFill>
                      <a:srgbClr val="FFFF00"/>
                    </a:solidFill>
                  </a:tcPr>
                </a:tc>
                <a:tc>
                  <a:txBody>
                    <a:bodyPr/>
                    <a:lstStyle/>
                    <a:p>
                      <a:pPr algn="r" fontAlgn="b"/>
                      <a:r>
                        <a:rPr lang="en-US" sz="1800" u="none" strike="noStrike" smtClean="0"/>
                        <a:t>0.83</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0.25</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0.39</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r>
              <a:tr h="449580">
                <a:tc vMerge="1">
                  <a:txBody>
                    <a:bodyPr/>
                    <a:lstStyle/>
                    <a:p>
                      <a:pPr algn="l" fontAlgn="b"/>
                      <a:endParaRPr lang="en-US" sz="1600" b="0" i="0" u="none" strike="noStrike">
                        <a:solidFill>
                          <a:srgbClr val="000000"/>
                        </a:solidFill>
                        <a:latin typeface="Arial"/>
                      </a:endParaRPr>
                    </a:p>
                  </a:txBody>
                  <a:tcPr marL="7166" marR="7166" marT="7166" marB="0" anchor="b"/>
                </a:tc>
                <a:tc>
                  <a:txBody>
                    <a:bodyPr/>
                    <a:lstStyle/>
                    <a:p>
                      <a:pPr algn="l" fontAlgn="b"/>
                      <a:r>
                        <a:rPr lang="en-US" sz="1800" u="none" strike="noStrike"/>
                        <a:t>yes</a:t>
                      </a:r>
                      <a:endParaRPr lang="en-US" sz="1800" b="0" i="0" u="none" strike="noStrike">
                        <a:solidFill>
                          <a:srgbClr val="000000"/>
                        </a:solidFill>
                        <a:latin typeface="Arial"/>
                      </a:endParaRPr>
                    </a:p>
                  </a:txBody>
                  <a:tcPr marL="7166" marR="7166" marT="7166" marB="0" anchor="b"/>
                </a:tc>
                <a:tc>
                  <a:txBody>
                    <a:bodyPr/>
                    <a:lstStyle/>
                    <a:p>
                      <a:pPr algn="r" fontAlgn="b"/>
                      <a:r>
                        <a:rPr lang="en-US" sz="1800" b="0" i="0" u="none" strike="noStrike" smtClean="0">
                          <a:solidFill>
                            <a:schemeClr val="tx1"/>
                          </a:solidFill>
                          <a:latin typeface="+mn-lt"/>
                        </a:rPr>
                        <a:t>14</a:t>
                      </a:r>
                      <a:endParaRPr lang="en-US" sz="1800" b="0" i="0" u="none" strike="noStrike">
                        <a:solidFill>
                          <a:srgbClr val="000000"/>
                        </a:solidFill>
                        <a:latin typeface="Arial"/>
                      </a:endParaRPr>
                    </a:p>
                  </a:txBody>
                  <a:tcPr marL="7166" marR="7166" marT="7166" marB="0" anchor="b">
                    <a:solidFill>
                      <a:srgbClr val="FFFF00"/>
                    </a:solidFill>
                  </a:tcPr>
                </a:tc>
                <a:tc>
                  <a:txBody>
                    <a:bodyPr/>
                    <a:lstStyle/>
                    <a:p>
                      <a:pPr algn="r" fontAlgn="b"/>
                      <a:r>
                        <a:rPr lang="en-US" sz="1800" u="none" strike="noStrike" smtClean="0"/>
                        <a:t>0.83</a:t>
                      </a:r>
                      <a:endParaRPr lang="en-US" sz="1800" b="0" i="0" u="none" strike="noStrike">
                        <a:solidFill>
                          <a:srgbClr val="000000"/>
                        </a:solidFill>
                        <a:latin typeface="Arial"/>
                      </a:endParaRPr>
                    </a:p>
                  </a:txBody>
                  <a:tcPr marL="7166" marR="7166" marT="7166" marB="0" anchor="b"/>
                </a:tc>
                <a:tc>
                  <a:txBody>
                    <a:bodyPr/>
                    <a:lstStyle/>
                    <a:p>
                      <a:pPr algn="r" fontAlgn="b"/>
                      <a:r>
                        <a:rPr lang="en-US" sz="1800" u="none" strike="noStrike" smtClean="0"/>
                        <a:t>0.25</a:t>
                      </a:r>
                      <a:endParaRPr lang="en-US" sz="1800" b="0" i="0" u="none" strike="noStrike">
                        <a:solidFill>
                          <a:srgbClr val="000000"/>
                        </a:solidFill>
                        <a:latin typeface="Arial"/>
                      </a:endParaRPr>
                    </a:p>
                  </a:txBody>
                  <a:tcPr marL="7166" marR="7166" marT="7166" marB="0" anchor="b"/>
                </a:tc>
                <a:tc>
                  <a:txBody>
                    <a:bodyPr/>
                    <a:lstStyle/>
                    <a:p>
                      <a:pPr algn="r" fontAlgn="b"/>
                      <a:r>
                        <a:rPr lang="en-US" sz="1800" u="none" strike="noStrike" smtClean="0"/>
                        <a:t>0.39</a:t>
                      </a:r>
                      <a:endParaRPr lang="en-US" sz="1800" b="0" i="0" u="none" strike="noStrike">
                        <a:solidFill>
                          <a:srgbClr val="000000"/>
                        </a:solidFill>
                        <a:latin typeface="Arial"/>
                      </a:endParaRPr>
                    </a:p>
                  </a:txBody>
                  <a:tcPr marL="7166" marR="7166" marT="7166" marB="0" anchor="b"/>
                </a:tc>
              </a:tr>
            </a:tbl>
          </a:graphicData>
        </a:graphic>
      </p:graphicFrame>
      <p:sp>
        <p:nvSpPr>
          <p:cNvPr id="5" name="Slide Number Placeholder 4"/>
          <p:cNvSpPr>
            <a:spLocks noGrp="1"/>
          </p:cNvSpPr>
          <p:nvPr>
            <p:ph type="sldNum" sz="quarter" idx="12"/>
          </p:nvPr>
        </p:nvSpPr>
        <p:spPr/>
        <p:txBody>
          <a:bodyPr/>
          <a:lstStyle/>
          <a:p>
            <a:fld id="{98EE7858-260B-4C3F-BAA8-6518484218A7}"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Level 2 JaroWinkler</a:t>
            </a:r>
            <a:endParaRPr lang="en-US"/>
          </a:p>
        </p:txBody>
      </p:sp>
      <p:graphicFrame>
        <p:nvGraphicFramePr>
          <p:cNvPr id="4" name="Table 3"/>
          <p:cNvGraphicFramePr>
            <a:graphicFrameLocks noGrp="1"/>
          </p:cNvGraphicFramePr>
          <p:nvPr/>
        </p:nvGraphicFramePr>
        <p:xfrm>
          <a:off x="914400" y="1447800"/>
          <a:ext cx="7239007" cy="4495800"/>
        </p:xfrm>
        <a:graphic>
          <a:graphicData uri="http://schemas.openxmlformats.org/drawingml/2006/table">
            <a:tbl>
              <a:tblPr>
                <a:tableStyleId>{9D7B26C5-4107-4FEC-AEDC-1716B250A1EF}</a:tableStyleId>
              </a:tblPr>
              <a:tblGrid>
                <a:gridCol w="1443428"/>
                <a:gridCol w="1421559"/>
                <a:gridCol w="1326013"/>
                <a:gridCol w="948477"/>
                <a:gridCol w="1049765"/>
                <a:gridCol w="1049765"/>
              </a:tblGrid>
              <a:tr h="449580">
                <a:tc>
                  <a:txBody>
                    <a:bodyPr/>
                    <a:lstStyle/>
                    <a:p>
                      <a:pPr algn="l" fontAlgn="b"/>
                      <a:r>
                        <a:rPr lang="en-US" sz="1800" u="none" strike="noStrike" dirty="0" smtClean="0"/>
                        <a:t>Indexing</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l" fontAlgn="b"/>
                      <a:r>
                        <a:rPr lang="en-US" sz="1800" u="none" strike="noStrike" smtClean="0"/>
                        <a:t>Stopwords</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smtClean="0"/>
                        <a:t>ms per query</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smtClean="0"/>
                        <a:t>p</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smtClean="0"/>
                        <a:t>r</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smtClean="0"/>
                        <a:t>f</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r>
              <a:tr h="449580">
                <a:tc>
                  <a:txBody>
                    <a:bodyPr/>
                    <a:lstStyle/>
                    <a:p>
                      <a:pPr algn="l" fontAlgn="b"/>
                      <a:r>
                        <a:rPr lang="en-US" sz="1800" u="none" strike="noStrike" dirty="0" smtClean="0"/>
                        <a:t>None</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b"/>
                      <a:r>
                        <a:rPr lang="en-US" sz="1800" u="none" strike="noStrike" dirty="0"/>
                        <a:t>n/a</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fontAlgn="b"/>
                      <a:r>
                        <a:rPr lang="en-US" sz="1800" u="none" strike="noStrike" dirty="0" smtClean="0"/>
                        <a:t>1148</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fontAlgn="b"/>
                      <a:r>
                        <a:rPr lang="en-US" sz="1800" u="none" strike="noStrike" dirty="0" smtClean="0"/>
                        <a:t>0.47</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fontAlgn="b"/>
                      <a:r>
                        <a:rPr lang="en-US" sz="1800" u="none" strike="noStrike" dirty="0" smtClean="0"/>
                        <a:t>0.36</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fontAlgn="b"/>
                      <a:r>
                        <a:rPr lang="en-US" sz="1800" u="none" strike="noStrike" dirty="0" smtClean="0"/>
                        <a:t>0.40</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r>
              <a:tr h="449580">
                <a:tc rowSpan="2">
                  <a:txBody>
                    <a:bodyPr/>
                    <a:lstStyle/>
                    <a:p>
                      <a:pPr algn="l" fontAlgn="b"/>
                      <a:endParaRPr lang="en-US" sz="1800" b="0" i="0" u="none" strike="noStrike" dirty="0">
                        <a:solidFill>
                          <a:srgbClr val="000000"/>
                        </a:solidFill>
                        <a:latin typeface="Arial"/>
                      </a:endParaRPr>
                    </a:p>
                    <a:p>
                      <a:pPr algn="l" fontAlgn="b"/>
                      <a:r>
                        <a:rPr lang="en-US" sz="1800" b="0" i="0" u="none" strike="noStrike" dirty="0" smtClean="0">
                          <a:solidFill>
                            <a:schemeClr val="tx1"/>
                          </a:solidFill>
                          <a:latin typeface="+mn-lt"/>
                        </a:rPr>
                        <a:t>Substring</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u="none" strike="noStrike"/>
                        <a:t>no</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35</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0.47</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0.39</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0.40</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r>
              <a:tr h="449580">
                <a:tc vMerge="1">
                  <a:txBody>
                    <a:bodyPr/>
                    <a:lstStyle/>
                    <a:p>
                      <a:pPr algn="l" fontAlgn="b"/>
                      <a:endParaRPr lang="en-US" sz="1600" b="0" i="0" u="none" strike="noStrike">
                        <a:solidFill>
                          <a:srgbClr val="000000"/>
                        </a:solidFill>
                        <a:latin typeface="Arial"/>
                      </a:endParaRPr>
                    </a:p>
                  </a:txBody>
                  <a:tcPr marL="7166" marR="7166" marT="7166" marB="0" anchor="b"/>
                </a:tc>
                <a:tc>
                  <a:txBody>
                    <a:bodyPr/>
                    <a:lstStyle/>
                    <a:p>
                      <a:pPr algn="l" fontAlgn="b"/>
                      <a:r>
                        <a:rPr lang="en-US" sz="1800" u="none" strike="noStrike" dirty="0"/>
                        <a:t>yes</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c>
                  <a:txBody>
                    <a:bodyPr/>
                    <a:lstStyle/>
                    <a:p>
                      <a:pPr algn="r" fontAlgn="b"/>
                      <a:r>
                        <a:rPr lang="en-US" sz="1800" b="0" i="0" u="none" strike="noStrike" dirty="0" smtClean="0">
                          <a:solidFill>
                            <a:schemeClr val="tx1"/>
                          </a:solidFill>
                          <a:latin typeface="+mn-lt"/>
                        </a:rPr>
                        <a:t>30</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c>
                  <a:txBody>
                    <a:bodyPr/>
                    <a:lstStyle/>
                    <a:p>
                      <a:pPr algn="r" fontAlgn="b"/>
                      <a:r>
                        <a:rPr lang="en-US" sz="1800" u="none" strike="noStrike" dirty="0" smtClean="0"/>
                        <a:t>0.47</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c>
                  <a:txBody>
                    <a:bodyPr/>
                    <a:lstStyle/>
                    <a:p>
                      <a:pPr algn="r" fontAlgn="b"/>
                      <a:r>
                        <a:rPr lang="en-US" sz="1800" u="none" strike="noStrike" dirty="0" smtClean="0"/>
                        <a:t>0.39</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c>
                  <a:txBody>
                    <a:bodyPr/>
                    <a:lstStyle/>
                    <a:p>
                      <a:pPr algn="r" fontAlgn="b"/>
                      <a:r>
                        <a:rPr lang="en-US" sz="1800" u="none" strike="noStrike" dirty="0" smtClean="0"/>
                        <a:t>0.41</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r>
              <a:tr h="449580">
                <a:tc rowSpan="2">
                  <a:txBody>
                    <a:bodyPr/>
                    <a:lstStyle/>
                    <a:p>
                      <a:pPr algn="l" fontAlgn="b"/>
                      <a:r>
                        <a:rPr lang="en-US" sz="1800" u="none" strike="noStrike" dirty="0" smtClean="0"/>
                        <a:t>Custom </a:t>
                      </a:r>
                      <a:r>
                        <a:rPr lang="en-US" sz="1800" u="none" strike="noStrike" dirty="0" err="1" smtClean="0"/>
                        <a:t>phon</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t>no</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b="0" i="0" u="none" strike="noStrike" smtClean="0">
                          <a:solidFill>
                            <a:schemeClr val="tx1"/>
                          </a:solidFill>
                          <a:latin typeface="+mn-lt"/>
                        </a:rPr>
                        <a:t>79</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0.47</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0.36</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0.40</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r>
              <a:tr h="449580">
                <a:tc vMerge="1">
                  <a:txBody>
                    <a:bodyPr/>
                    <a:lstStyle/>
                    <a:p>
                      <a:pPr algn="l" fontAlgn="b"/>
                      <a:endParaRPr lang="en-US" sz="1600" b="0" i="0" u="none" strike="noStrike">
                        <a:solidFill>
                          <a:srgbClr val="000000"/>
                        </a:solidFill>
                        <a:latin typeface="Arial"/>
                      </a:endParaRPr>
                    </a:p>
                  </a:txBody>
                  <a:tcPr marL="7166" marR="7166" marT="7166" marB="0" anchor="b"/>
                </a:tc>
                <a:tc>
                  <a:txBody>
                    <a:bodyPr/>
                    <a:lstStyle/>
                    <a:p>
                      <a:pPr algn="l" fontAlgn="b"/>
                      <a:r>
                        <a:rPr lang="en-US" sz="1800" u="none" strike="noStrike" dirty="0"/>
                        <a:t>yes</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dirty="0" smtClean="0"/>
                        <a:t>61</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dirty="0" smtClean="0"/>
                        <a:t>0.47</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smtClean="0"/>
                        <a:t>0.36</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dirty="0" smtClean="0"/>
                        <a:t>0.41</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r>
              <a:tr h="449580">
                <a:tc rowSpan="2">
                  <a:txBody>
                    <a:bodyPr/>
                    <a:lstStyle/>
                    <a:p>
                      <a:pPr algn="l" fontAlgn="b"/>
                      <a:r>
                        <a:rPr lang="en-US" sz="1800" u="none" strike="noStrike" dirty="0" smtClean="0"/>
                        <a:t>Exact</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800" u="none" strike="noStrike"/>
                        <a:t>no</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33</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dirty="0" smtClean="0"/>
                        <a:t>0.46</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dirty="0" smtClean="0"/>
                        <a:t>0.35</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dirty="0" smtClean="0"/>
                        <a:t>0.40</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r>
              <a:tr h="449580">
                <a:tc vMerge="1">
                  <a:txBody>
                    <a:bodyPr/>
                    <a:lstStyle/>
                    <a:p>
                      <a:pPr algn="l" fontAlgn="b"/>
                      <a:endParaRPr lang="en-US" sz="1600" b="0" i="0" u="none" strike="noStrike">
                        <a:solidFill>
                          <a:srgbClr val="000000"/>
                        </a:solidFill>
                        <a:latin typeface="Arial"/>
                      </a:endParaRPr>
                    </a:p>
                  </a:txBody>
                  <a:tcPr marL="7166" marR="7166" marT="7166" marB="0" anchor="b"/>
                </a:tc>
                <a:tc>
                  <a:txBody>
                    <a:bodyPr/>
                    <a:lstStyle/>
                    <a:p>
                      <a:pPr algn="l" fontAlgn="b"/>
                      <a:r>
                        <a:rPr lang="en-US" sz="1800" u="none" strike="noStrike" dirty="0"/>
                        <a:t>yes</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solidFill>
                      <a:srgbClr val="FFFF00"/>
                    </a:solidFill>
                  </a:tcPr>
                </a:tc>
                <a:tc>
                  <a:txBody>
                    <a:bodyPr/>
                    <a:lstStyle/>
                    <a:p>
                      <a:pPr algn="r" fontAlgn="b"/>
                      <a:r>
                        <a:rPr lang="en-US" sz="1800" b="0" i="0" u="none" strike="noStrike" dirty="0" smtClean="0">
                          <a:solidFill>
                            <a:schemeClr val="tx1"/>
                          </a:solidFill>
                          <a:latin typeface="+mn-lt"/>
                        </a:rPr>
                        <a:t>27</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solidFill>
                      <a:srgbClr val="FFFF00"/>
                    </a:solidFill>
                  </a:tcPr>
                </a:tc>
                <a:tc>
                  <a:txBody>
                    <a:bodyPr/>
                    <a:lstStyle/>
                    <a:p>
                      <a:pPr algn="r" fontAlgn="b"/>
                      <a:r>
                        <a:rPr lang="en-US" sz="1800" u="none" strike="noStrike" dirty="0" smtClean="0"/>
                        <a:t>0.70</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solidFill>
                      <a:srgbClr val="FFFF00"/>
                    </a:solidFill>
                  </a:tcPr>
                </a:tc>
                <a:tc>
                  <a:txBody>
                    <a:bodyPr/>
                    <a:lstStyle/>
                    <a:p>
                      <a:pPr algn="r" fontAlgn="b"/>
                      <a:r>
                        <a:rPr lang="en-US" sz="1800" u="none" strike="noStrike" dirty="0" smtClean="0"/>
                        <a:t>0.33</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solidFill>
                      <a:srgbClr val="FFFF00"/>
                    </a:solidFill>
                  </a:tcPr>
                </a:tc>
                <a:tc>
                  <a:txBody>
                    <a:bodyPr/>
                    <a:lstStyle/>
                    <a:p>
                      <a:pPr algn="r" fontAlgn="b"/>
                      <a:r>
                        <a:rPr lang="en-US" sz="1800" u="none" strike="noStrike" dirty="0" smtClean="0"/>
                        <a:t>0.45</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solidFill>
                      <a:srgbClr val="FFFF00"/>
                    </a:solidFill>
                  </a:tcPr>
                </a:tc>
              </a:tr>
              <a:tr h="449580">
                <a:tc rowSpan="2">
                  <a:txBody>
                    <a:bodyPr/>
                    <a:lstStyle/>
                    <a:p>
                      <a:pPr algn="l" fontAlgn="b"/>
                      <a:r>
                        <a:rPr lang="en-US" sz="1800" u="none" strike="noStrike" smtClean="0"/>
                        <a:t>Metaphone</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l" fontAlgn="b"/>
                      <a:r>
                        <a:rPr lang="en-US" sz="1800" u="none" strike="noStrike"/>
                        <a:t>no</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b="0" i="0" u="none" strike="noStrike" smtClean="0">
                          <a:solidFill>
                            <a:schemeClr val="tx1"/>
                          </a:solidFill>
                          <a:latin typeface="+mn-lt"/>
                        </a:rPr>
                        <a:t>53</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0.47</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0.36</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smtClean="0"/>
                        <a:t>0.40</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r>
              <a:tr h="449580">
                <a:tc vMerge="1">
                  <a:txBody>
                    <a:bodyPr/>
                    <a:lstStyle/>
                    <a:p>
                      <a:pPr algn="l" fontAlgn="b"/>
                      <a:endParaRPr lang="en-US" sz="1600" b="0" i="0" u="none" strike="noStrike">
                        <a:solidFill>
                          <a:srgbClr val="000000"/>
                        </a:solidFill>
                        <a:latin typeface="Arial"/>
                      </a:endParaRPr>
                    </a:p>
                  </a:txBody>
                  <a:tcPr marL="7166" marR="7166" marT="7166" marB="0" anchor="b"/>
                </a:tc>
                <a:tc>
                  <a:txBody>
                    <a:bodyPr/>
                    <a:lstStyle/>
                    <a:p>
                      <a:pPr algn="l" fontAlgn="b"/>
                      <a:r>
                        <a:rPr lang="en-US" sz="1800" u="none" strike="noStrike"/>
                        <a:t>yes</a:t>
                      </a:r>
                      <a:endParaRPr lang="en-US" sz="1800" b="0" i="0" u="none" strike="noStrike">
                        <a:solidFill>
                          <a:srgbClr val="000000"/>
                        </a:solidFill>
                        <a:latin typeface="Arial"/>
                      </a:endParaRPr>
                    </a:p>
                  </a:txBody>
                  <a:tcPr marL="7166" marR="7166" marT="7166" marB="0" anchor="b"/>
                </a:tc>
                <a:tc>
                  <a:txBody>
                    <a:bodyPr/>
                    <a:lstStyle/>
                    <a:p>
                      <a:pPr algn="r" fontAlgn="b"/>
                      <a:r>
                        <a:rPr lang="en-US" sz="1800" u="none" strike="noStrike" smtClean="0"/>
                        <a:t>45</a:t>
                      </a:r>
                      <a:endParaRPr lang="en-US" sz="1800" b="0" i="0" u="none" strike="noStrike">
                        <a:solidFill>
                          <a:srgbClr val="000000"/>
                        </a:solidFill>
                        <a:latin typeface="Arial"/>
                      </a:endParaRPr>
                    </a:p>
                  </a:txBody>
                  <a:tcPr marL="7166" marR="7166" marT="7166" marB="0" anchor="b"/>
                </a:tc>
                <a:tc>
                  <a:txBody>
                    <a:bodyPr/>
                    <a:lstStyle/>
                    <a:p>
                      <a:pPr algn="r" fontAlgn="b"/>
                      <a:r>
                        <a:rPr lang="en-US" sz="1800" u="none" strike="noStrike" smtClean="0"/>
                        <a:t>0.47</a:t>
                      </a:r>
                      <a:endParaRPr lang="en-US" sz="1800" b="0" i="0" u="none" strike="noStrike">
                        <a:solidFill>
                          <a:srgbClr val="000000"/>
                        </a:solidFill>
                        <a:latin typeface="Arial"/>
                      </a:endParaRPr>
                    </a:p>
                  </a:txBody>
                  <a:tcPr marL="7166" marR="7166" marT="7166" marB="0" anchor="b"/>
                </a:tc>
                <a:tc>
                  <a:txBody>
                    <a:bodyPr/>
                    <a:lstStyle/>
                    <a:p>
                      <a:pPr algn="r" fontAlgn="b"/>
                      <a:r>
                        <a:rPr lang="en-US" sz="1800" u="none" strike="noStrike" smtClean="0"/>
                        <a:t>0.36</a:t>
                      </a:r>
                      <a:endParaRPr lang="en-US" sz="1800" b="0" i="0" u="none" strike="noStrike">
                        <a:solidFill>
                          <a:srgbClr val="000000"/>
                        </a:solidFill>
                        <a:latin typeface="Arial"/>
                      </a:endParaRPr>
                    </a:p>
                  </a:txBody>
                  <a:tcPr marL="7166" marR="7166" marT="7166" marB="0" anchor="b"/>
                </a:tc>
                <a:tc>
                  <a:txBody>
                    <a:bodyPr/>
                    <a:lstStyle/>
                    <a:p>
                      <a:pPr algn="r" fontAlgn="b"/>
                      <a:r>
                        <a:rPr lang="en-US" sz="1800" u="none" strike="noStrike" smtClean="0"/>
                        <a:t>0.40</a:t>
                      </a:r>
                      <a:endParaRPr lang="en-US" sz="1800" b="0" i="0" u="none" strike="noStrike">
                        <a:solidFill>
                          <a:srgbClr val="000000"/>
                        </a:solidFill>
                        <a:latin typeface="Arial"/>
                      </a:endParaRPr>
                    </a:p>
                  </a:txBody>
                  <a:tcPr marL="7166" marR="7166" marT="7166" marB="0" anchor="b"/>
                </a:tc>
              </a:tr>
            </a:tbl>
          </a:graphicData>
        </a:graphic>
      </p:graphicFrame>
      <p:sp>
        <p:nvSpPr>
          <p:cNvPr id="5" name="Slide Number Placeholder 4"/>
          <p:cNvSpPr>
            <a:spLocks noGrp="1"/>
          </p:cNvSpPr>
          <p:nvPr>
            <p:ph type="sldNum" sz="quarter" idx="12"/>
          </p:nvPr>
        </p:nvSpPr>
        <p:spPr/>
        <p:txBody>
          <a:bodyPr/>
          <a:lstStyle/>
          <a:p>
            <a:fld id="{98EE7858-260B-4C3F-BAA8-6518484218A7}"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Romarabic</a:t>
            </a:r>
            <a:endParaRPr lang="en-US" dirty="0"/>
          </a:p>
        </p:txBody>
      </p:sp>
      <p:graphicFrame>
        <p:nvGraphicFramePr>
          <p:cNvPr id="4" name="Table 3"/>
          <p:cNvGraphicFramePr>
            <a:graphicFrameLocks noGrp="1"/>
          </p:cNvGraphicFramePr>
          <p:nvPr/>
        </p:nvGraphicFramePr>
        <p:xfrm>
          <a:off x="914400" y="1447800"/>
          <a:ext cx="7239007" cy="4495800"/>
        </p:xfrm>
        <a:graphic>
          <a:graphicData uri="http://schemas.openxmlformats.org/drawingml/2006/table">
            <a:tbl>
              <a:tblPr>
                <a:tableStyleId>{9D7B26C5-4107-4FEC-AEDC-1716B250A1EF}</a:tableStyleId>
              </a:tblPr>
              <a:tblGrid>
                <a:gridCol w="1443428"/>
                <a:gridCol w="1421559"/>
                <a:gridCol w="1326013"/>
                <a:gridCol w="948477"/>
                <a:gridCol w="1049765"/>
                <a:gridCol w="1049765"/>
              </a:tblGrid>
              <a:tr h="449580">
                <a:tc>
                  <a:txBody>
                    <a:bodyPr/>
                    <a:lstStyle/>
                    <a:p>
                      <a:pPr algn="l" fontAlgn="b"/>
                      <a:r>
                        <a:rPr lang="en-US" sz="1800" u="none" strike="noStrike" dirty="0" smtClean="0"/>
                        <a:t>Indexing</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l" fontAlgn="b"/>
                      <a:r>
                        <a:rPr lang="en-US" sz="1800" u="none" strike="noStrike" smtClean="0"/>
                        <a:t>Stopwords</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smtClean="0"/>
                        <a:t>ms per query</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smtClean="0"/>
                        <a:t>p</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smtClean="0"/>
                        <a:t>r</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smtClean="0"/>
                        <a:t>f</a:t>
                      </a:r>
                      <a:endParaRPr lang="en-US" sz="1800" b="0" i="0" u="none" strike="noStrike">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r>
              <a:tr h="449580">
                <a:tc>
                  <a:txBody>
                    <a:bodyPr/>
                    <a:lstStyle/>
                    <a:p>
                      <a:pPr algn="l" fontAlgn="b"/>
                      <a:r>
                        <a:rPr lang="en-US" sz="1800" u="none" strike="noStrike" dirty="0" smtClean="0"/>
                        <a:t>None</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b"/>
                      <a:r>
                        <a:rPr lang="en-US" sz="1800" u="none" strike="noStrike" dirty="0"/>
                        <a:t>n/a</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fontAlgn="b"/>
                      <a:r>
                        <a:rPr lang="en-US" sz="1800" u="none" strike="noStrike" dirty="0" smtClean="0"/>
                        <a:t>13,419</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fontAlgn="b"/>
                      <a:r>
                        <a:rPr lang="en-US" sz="1800" u="none" strike="noStrike" dirty="0"/>
                        <a:t>0.58</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fontAlgn="b"/>
                      <a:r>
                        <a:rPr lang="en-US" sz="1800" u="none" strike="noStrike" dirty="0"/>
                        <a:t>0.56</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fontAlgn="b"/>
                      <a:r>
                        <a:rPr lang="en-US" sz="1800" u="none" strike="noStrike" dirty="0"/>
                        <a:t>0.57</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r>
              <a:tr h="449580">
                <a:tc rowSpan="2">
                  <a:txBody>
                    <a:bodyPr/>
                    <a:lstStyle/>
                    <a:p>
                      <a:pPr algn="l" fontAlgn="b"/>
                      <a:endParaRPr lang="en-US" sz="1800" b="0" i="0" u="none" strike="noStrike" dirty="0">
                        <a:solidFill>
                          <a:srgbClr val="000000"/>
                        </a:solidFill>
                        <a:latin typeface="Arial"/>
                      </a:endParaRPr>
                    </a:p>
                    <a:p>
                      <a:pPr algn="l" fontAlgn="b"/>
                      <a:r>
                        <a:rPr lang="en-US" sz="1800" b="0" i="0" u="none" strike="noStrike" dirty="0" smtClean="0">
                          <a:solidFill>
                            <a:schemeClr val="tx1"/>
                          </a:solidFill>
                          <a:latin typeface="+mn-lt"/>
                        </a:rPr>
                        <a:t>Substring</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r>
                        <a:rPr lang="en-US" sz="1800" u="none" strike="noStrike"/>
                        <a:t>no</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379</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0.60</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0.59</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0.60</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r>
              <a:tr h="449580">
                <a:tc vMerge="1">
                  <a:txBody>
                    <a:bodyPr/>
                    <a:lstStyle/>
                    <a:p>
                      <a:pPr algn="l" fontAlgn="b"/>
                      <a:endParaRPr lang="en-US" sz="1600" b="0" i="0" u="none" strike="noStrike">
                        <a:solidFill>
                          <a:srgbClr val="000000"/>
                        </a:solidFill>
                        <a:latin typeface="Arial"/>
                      </a:endParaRPr>
                    </a:p>
                  </a:txBody>
                  <a:tcPr marL="7166" marR="7166" marT="7166" marB="0" anchor="b"/>
                </a:tc>
                <a:tc>
                  <a:txBody>
                    <a:bodyPr/>
                    <a:lstStyle/>
                    <a:p>
                      <a:pPr algn="l" fontAlgn="b"/>
                      <a:r>
                        <a:rPr lang="en-US" sz="1800" u="none" strike="noStrike" dirty="0"/>
                        <a:t>yes</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solidFill>
                      <a:srgbClr val="FFFF00"/>
                    </a:solidFill>
                  </a:tcPr>
                </a:tc>
                <a:tc>
                  <a:txBody>
                    <a:bodyPr/>
                    <a:lstStyle/>
                    <a:p>
                      <a:pPr algn="r" fontAlgn="b"/>
                      <a:r>
                        <a:rPr lang="en-US" sz="1800" u="none" strike="noStrike" dirty="0"/>
                        <a:t>279</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solidFill>
                      <a:srgbClr val="FFFF00"/>
                    </a:solidFill>
                  </a:tcPr>
                </a:tc>
                <a:tc>
                  <a:txBody>
                    <a:bodyPr/>
                    <a:lstStyle/>
                    <a:p>
                      <a:pPr algn="r" fontAlgn="b"/>
                      <a:r>
                        <a:rPr lang="en-US" sz="1800" u="none" strike="noStrike" dirty="0"/>
                        <a:t>0.60</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solidFill>
                      <a:srgbClr val="FFFF00"/>
                    </a:solidFill>
                  </a:tcPr>
                </a:tc>
                <a:tc>
                  <a:txBody>
                    <a:bodyPr/>
                    <a:lstStyle/>
                    <a:p>
                      <a:pPr algn="r" fontAlgn="b"/>
                      <a:r>
                        <a:rPr lang="en-US" sz="1800" u="none" strike="noStrike" dirty="0"/>
                        <a:t>0.59</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solidFill>
                      <a:srgbClr val="FFFF00"/>
                    </a:solidFill>
                  </a:tcPr>
                </a:tc>
                <a:tc>
                  <a:txBody>
                    <a:bodyPr/>
                    <a:lstStyle/>
                    <a:p>
                      <a:pPr algn="r" fontAlgn="b"/>
                      <a:r>
                        <a:rPr lang="en-US" sz="1800" u="none" strike="noStrike" dirty="0"/>
                        <a:t>0.60</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solidFill>
                      <a:srgbClr val="FFFF00"/>
                    </a:solidFill>
                  </a:tcPr>
                </a:tc>
              </a:tr>
              <a:tr h="449580">
                <a:tc rowSpan="2">
                  <a:txBody>
                    <a:bodyPr/>
                    <a:lstStyle/>
                    <a:p>
                      <a:pPr algn="l" fontAlgn="b"/>
                      <a:r>
                        <a:rPr lang="en-US" sz="1800" u="none" strike="noStrike" dirty="0" smtClean="0"/>
                        <a:t>Custom </a:t>
                      </a:r>
                      <a:r>
                        <a:rPr lang="en-US" sz="1800" u="none" strike="noStrike" dirty="0" err="1" smtClean="0"/>
                        <a:t>phon</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t>no</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985</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0.61</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0.56</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0.59</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r>
              <a:tr h="449580">
                <a:tc vMerge="1">
                  <a:txBody>
                    <a:bodyPr/>
                    <a:lstStyle/>
                    <a:p>
                      <a:pPr algn="l" fontAlgn="b"/>
                      <a:endParaRPr lang="en-US" sz="1600" b="0" i="0" u="none" strike="noStrike">
                        <a:solidFill>
                          <a:srgbClr val="000000"/>
                        </a:solidFill>
                        <a:latin typeface="Arial"/>
                      </a:endParaRPr>
                    </a:p>
                  </a:txBody>
                  <a:tcPr marL="7166" marR="7166" marT="7166" marB="0" anchor="b"/>
                </a:tc>
                <a:tc>
                  <a:txBody>
                    <a:bodyPr/>
                    <a:lstStyle/>
                    <a:p>
                      <a:pPr algn="l" fontAlgn="b"/>
                      <a:r>
                        <a:rPr lang="en-US" sz="1800" u="none" strike="noStrike" dirty="0"/>
                        <a:t>yes</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dirty="0"/>
                        <a:t>667</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dirty="0"/>
                        <a:t>0.62</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dirty="0"/>
                        <a:t>0.56</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c>
                  <a:txBody>
                    <a:bodyPr/>
                    <a:lstStyle/>
                    <a:p>
                      <a:pPr algn="r" fontAlgn="b"/>
                      <a:r>
                        <a:rPr lang="en-US" sz="1800" u="none" strike="noStrike" dirty="0"/>
                        <a:t>0.59</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tcPr>
                </a:tc>
              </a:tr>
              <a:tr h="449580">
                <a:tc rowSpan="2">
                  <a:txBody>
                    <a:bodyPr/>
                    <a:lstStyle/>
                    <a:p>
                      <a:pPr algn="l" fontAlgn="b"/>
                      <a:r>
                        <a:rPr lang="en-US" sz="1800" u="none" strike="noStrike" dirty="0" smtClean="0"/>
                        <a:t>Exact</a:t>
                      </a:r>
                      <a:endParaRPr lang="en-US" sz="1800" b="0" i="0" u="none" strike="noStrike" dirty="0">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u="none" strike="noStrike"/>
                        <a:t>no</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349</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0.61</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0.58</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0.60</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r>
              <a:tr h="449580">
                <a:tc vMerge="1">
                  <a:txBody>
                    <a:bodyPr/>
                    <a:lstStyle/>
                    <a:p>
                      <a:pPr algn="l" fontAlgn="b"/>
                      <a:endParaRPr lang="en-US" sz="1600" b="0" i="0" u="none" strike="noStrike">
                        <a:solidFill>
                          <a:srgbClr val="000000"/>
                        </a:solidFill>
                        <a:latin typeface="Arial"/>
                      </a:endParaRPr>
                    </a:p>
                  </a:txBody>
                  <a:tcPr marL="7166" marR="7166" marT="7166" marB="0" anchor="b"/>
                </a:tc>
                <a:tc>
                  <a:txBody>
                    <a:bodyPr/>
                    <a:lstStyle/>
                    <a:p>
                      <a:pPr algn="l" fontAlgn="b"/>
                      <a:r>
                        <a:rPr lang="en-US" sz="1800" u="none" strike="noStrike" dirty="0"/>
                        <a:t>yes</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c>
                  <a:txBody>
                    <a:bodyPr/>
                    <a:lstStyle/>
                    <a:p>
                      <a:pPr algn="r" fontAlgn="b"/>
                      <a:r>
                        <a:rPr lang="en-US" sz="1800" u="none" strike="noStrike" dirty="0"/>
                        <a:t>244</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c>
                  <a:txBody>
                    <a:bodyPr/>
                    <a:lstStyle/>
                    <a:p>
                      <a:pPr algn="r" fontAlgn="b"/>
                      <a:r>
                        <a:rPr lang="en-US" sz="1800" u="none" strike="noStrike" dirty="0"/>
                        <a:t>0.65</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c>
                  <a:txBody>
                    <a:bodyPr/>
                    <a:lstStyle/>
                    <a:p>
                      <a:pPr algn="r" fontAlgn="b"/>
                      <a:r>
                        <a:rPr lang="en-US" sz="1800" u="none" strike="noStrike" dirty="0"/>
                        <a:t>0.54</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c>
                  <a:txBody>
                    <a:bodyPr/>
                    <a:lstStyle/>
                    <a:p>
                      <a:pPr algn="r" fontAlgn="b"/>
                      <a:r>
                        <a:rPr lang="en-US" sz="1800" u="none" strike="noStrike" dirty="0"/>
                        <a:t>0.59</a:t>
                      </a:r>
                      <a:endParaRPr lang="en-US" sz="1800" b="0" i="0" u="none" strike="noStrike" dirty="0">
                        <a:solidFill>
                          <a:srgbClr val="000000"/>
                        </a:solidFill>
                        <a:latin typeface="Arial"/>
                      </a:endParaRPr>
                    </a:p>
                  </a:txBody>
                  <a:tcPr marL="7166" marR="7166" marT="7166" marB="0" anchor="b">
                    <a:lnB w="12700" cap="flat" cmpd="sng" algn="ctr">
                      <a:solidFill>
                        <a:schemeClr val="tx1"/>
                      </a:solidFill>
                      <a:prstDash val="solid"/>
                      <a:round/>
                      <a:headEnd type="none" w="med" len="med"/>
                      <a:tailEnd type="none" w="med" len="med"/>
                    </a:lnB>
                    <a:noFill/>
                  </a:tcPr>
                </a:tc>
              </a:tr>
              <a:tr h="449580">
                <a:tc rowSpan="2">
                  <a:txBody>
                    <a:bodyPr/>
                    <a:lstStyle/>
                    <a:p>
                      <a:pPr algn="l" fontAlgn="b"/>
                      <a:r>
                        <a:rPr lang="en-US" sz="1800" u="none" strike="noStrike" smtClean="0"/>
                        <a:t>Metaphone</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l" fontAlgn="b"/>
                      <a:r>
                        <a:rPr lang="en-US" sz="1800" u="none" strike="noStrike"/>
                        <a:t>no</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639</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0.62</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0.56</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t>0.59</a:t>
                      </a:r>
                      <a:endParaRPr lang="en-US" sz="1800" b="0" i="0" u="none" strike="noStrike">
                        <a:solidFill>
                          <a:srgbClr val="000000"/>
                        </a:solidFill>
                        <a:latin typeface="Arial"/>
                      </a:endParaRPr>
                    </a:p>
                  </a:txBody>
                  <a:tcPr marL="7166" marR="7166" marT="7166" marB="0" anchor="b">
                    <a:lnT w="12700" cap="flat" cmpd="sng" algn="ctr">
                      <a:solidFill>
                        <a:schemeClr val="tx1"/>
                      </a:solidFill>
                      <a:prstDash val="solid"/>
                      <a:round/>
                      <a:headEnd type="none" w="med" len="med"/>
                      <a:tailEnd type="none" w="med" len="med"/>
                    </a:lnT>
                  </a:tcPr>
                </a:tc>
              </a:tr>
              <a:tr h="449580">
                <a:tc vMerge="1">
                  <a:txBody>
                    <a:bodyPr/>
                    <a:lstStyle/>
                    <a:p>
                      <a:pPr algn="l" fontAlgn="b"/>
                      <a:endParaRPr lang="en-US" sz="1600" b="0" i="0" u="none" strike="noStrike">
                        <a:solidFill>
                          <a:srgbClr val="000000"/>
                        </a:solidFill>
                        <a:latin typeface="Arial"/>
                      </a:endParaRPr>
                    </a:p>
                  </a:txBody>
                  <a:tcPr marL="7166" marR="7166" marT="7166" marB="0" anchor="b"/>
                </a:tc>
                <a:tc>
                  <a:txBody>
                    <a:bodyPr/>
                    <a:lstStyle/>
                    <a:p>
                      <a:pPr algn="l" fontAlgn="b"/>
                      <a:r>
                        <a:rPr lang="en-US" sz="1800" u="none" strike="noStrike"/>
                        <a:t>yes</a:t>
                      </a:r>
                      <a:endParaRPr lang="en-US" sz="1800" b="0" i="0" u="none" strike="noStrike">
                        <a:solidFill>
                          <a:srgbClr val="000000"/>
                        </a:solidFill>
                        <a:latin typeface="Arial"/>
                      </a:endParaRPr>
                    </a:p>
                  </a:txBody>
                  <a:tcPr marL="7166" marR="7166" marT="7166" marB="0" anchor="b"/>
                </a:tc>
                <a:tc>
                  <a:txBody>
                    <a:bodyPr/>
                    <a:lstStyle/>
                    <a:p>
                      <a:pPr algn="r" fontAlgn="b"/>
                      <a:r>
                        <a:rPr lang="en-US" sz="1800" u="none" strike="noStrike"/>
                        <a:t>488</a:t>
                      </a:r>
                      <a:endParaRPr lang="en-US" sz="1800" b="0" i="0" u="none" strike="noStrike">
                        <a:solidFill>
                          <a:srgbClr val="000000"/>
                        </a:solidFill>
                        <a:latin typeface="Arial"/>
                      </a:endParaRPr>
                    </a:p>
                  </a:txBody>
                  <a:tcPr marL="7166" marR="7166" marT="7166" marB="0" anchor="b"/>
                </a:tc>
                <a:tc>
                  <a:txBody>
                    <a:bodyPr/>
                    <a:lstStyle/>
                    <a:p>
                      <a:pPr algn="r" fontAlgn="b"/>
                      <a:r>
                        <a:rPr lang="en-US" sz="1800" u="none" strike="noStrike"/>
                        <a:t>0.62</a:t>
                      </a:r>
                      <a:endParaRPr lang="en-US" sz="1800" b="0" i="0" u="none" strike="noStrike">
                        <a:solidFill>
                          <a:srgbClr val="000000"/>
                        </a:solidFill>
                        <a:latin typeface="Arial"/>
                      </a:endParaRPr>
                    </a:p>
                  </a:txBody>
                  <a:tcPr marL="7166" marR="7166" marT="7166" marB="0" anchor="b"/>
                </a:tc>
                <a:tc>
                  <a:txBody>
                    <a:bodyPr/>
                    <a:lstStyle/>
                    <a:p>
                      <a:pPr algn="r" fontAlgn="b"/>
                      <a:r>
                        <a:rPr lang="en-US" sz="1800" u="none" strike="noStrike"/>
                        <a:t>0.56</a:t>
                      </a:r>
                      <a:endParaRPr lang="en-US" sz="1800" b="0" i="0" u="none" strike="noStrike">
                        <a:solidFill>
                          <a:srgbClr val="000000"/>
                        </a:solidFill>
                        <a:latin typeface="Arial"/>
                      </a:endParaRPr>
                    </a:p>
                  </a:txBody>
                  <a:tcPr marL="7166" marR="7166" marT="7166" marB="0" anchor="b"/>
                </a:tc>
                <a:tc>
                  <a:txBody>
                    <a:bodyPr/>
                    <a:lstStyle/>
                    <a:p>
                      <a:pPr algn="r" fontAlgn="b"/>
                      <a:r>
                        <a:rPr lang="en-US" sz="1800" u="none" strike="noStrike"/>
                        <a:t>0.59</a:t>
                      </a:r>
                      <a:endParaRPr lang="en-US" sz="1800" b="0" i="0" u="none" strike="noStrike">
                        <a:solidFill>
                          <a:srgbClr val="000000"/>
                        </a:solidFill>
                        <a:latin typeface="Arial"/>
                      </a:endParaRPr>
                    </a:p>
                  </a:txBody>
                  <a:tcPr marL="7166" marR="7166" marT="7166" marB="0" anchor="b"/>
                </a:tc>
              </a:tr>
            </a:tbl>
          </a:graphicData>
        </a:graphic>
      </p:graphicFrame>
      <p:sp>
        <p:nvSpPr>
          <p:cNvPr id="5" name="Slide Number Placeholder 4"/>
          <p:cNvSpPr>
            <a:spLocks noGrp="1"/>
          </p:cNvSpPr>
          <p:nvPr>
            <p:ph type="sldNum" sz="quarter" idx="12"/>
          </p:nvPr>
        </p:nvSpPr>
        <p:spPr/>
        <p:txBody>
          <a:bodyPr/>
          <a:lstStyle/>
          <a:p>
            <a:fld id="{98EE7858-260B-4C3F-BAA8-6518484218A7}"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Conclusion</a:t>
            </a:r>
            <a:endParaRPr lang="en-US"/>
          </a:p>
        </p:txBody>
      </p:sp>
      <p:sp>
        <p:nvSpPr>
          <p:cNvPr id="3" name="Content Placeholder 2"/>
          <p:cNvSpPr>
            <a:spLocks noGrp="1"/>
          </p:cNvSpPr>
          <p:nvPr>
            <p:ph idx="1"/>
          </p:nvPr>
        </p:nvSpPr>
        <p:spPr/>
        <p:txBody>
          <a:bodyPr/>
          <a:lstStyle/>
          <a:p>
            <a:r>
              <a:rPr lang="en-US" dirty="0" smtClean="0"/>
              <a:t>For NER to be useful, system performance must be considered.</a:t>
            </a:r>
          </a:p>
          <a:p>
            <a:pPr lvl="1"/>
            <a:r>
              <a:rPr lang="en-US" dirty="0" smtClean="0"/>
              <a:t>Most accurate matcher may be impractical</a:t>
            </a:r>
          </a:p>
          <a:p>
            <a:r>
              <a:rPr lang="en-US" dirty="0" smtClean="0"/>
              <a:t>Multiple pass algorithm</a:t>
            </a:r>
          </a:p>
          <a:p>
            <a:pPr lvl="1"/>
            <a:r>
              <a:rPr lang="en-US" dirty="0" smtClean="0"/>
              <a:t>Speed/accuracy not a tradeoff here.</a:t>
            </a:r>
          </a:p>
          <a:p>
            <a:r>
              <a:rPr lang="en-US" dirty="0" smtClean="0"/>
              <a:t>Very simple methods are often the best.</a:t>
            </a:r>
          </a:p>
          <a:p>
            <a:pPr lvl="1"/>
            <a:r>
              <a:rPr lang="en-US" dirty="0" smtClean="0"/>
              <a:t>custom phonetic key did worse than prefix</a:t>
            </a:r>
          </a:p>
          <a:p>
            <a:r>
              <a:rPr lang="en-US" dirty="0" smtClean="0"/>
              <a:t>Important to use large and realistic test set.</a:t>
            </a:r>
            <a:endParaRPr lang="en-US" dirty="0"/>
          </a:p>
        </p:txBody>
      </p:sp>
      <p:sp>
        <p:nvSpPr>
          <p:cNvPr id="4" name="Slide Number Placeholder 3"/>
          <p:cNvSpPr>
            <a:spLocks noGrp="1"/>
          </p:cNvSpPr>
          <p:nvPr>
            <p:ph type="sldNum" sz="quarter" idx="12"/>
          </p:nvPr>
        </p:nvSpPr>
        <p:spPr/>
        <p:txBody>
          <a:bodyPr/>
          <a:lstStyle/>
          <a:p>
            <a:fld id="{98EE7858-260B-4C3F-BAA8-6518484218A7}" type="slidenum">
              <a:rPr lang="en-US" smtClean="0"/>
              <a:pPr/>
              <a:t>18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5400">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355</TotalTime>
  <Words>1682</Words>
  <Application>Microsoft Office PowerPoint</Application>
  <PresentationFormat>On-screen Show (4:3)</PresentationFormat>
  <Paragraphs>310</Paragraphs>
  <Slides>18</Slides>
  <Notes>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Indexing Methods for Faster and More Effective Person Name Search</vt:lpstr>
      <vt:lpstr>Goals</vt:lpstr>
      <vt:lpstr>Context: DARPA TIGR system</vt:lpstr>
      <vt:lpstr>Person Names in TIGR</vt:lpstr>
      <vt:lpstr>Approximate Name Matching</vt:lpstr>
      <vt:lpstr>Performance Problem</vt:lpstr>
      <vt:lpstr>Solution Part 1</vt:lpstr>
      <vt:lpstr>Solution Part 2</vt:lpstr>
      <vt:lpstr>Two-Pass Matching</vt:lpstr>
      <vt:lpstr>Ways to Make Keys</vt:lpstr>
      <vt:lpstr>Key-based Index</vt:lpstr>
      <vt:lpstr>Retrieval Using Keys</vt:lpstr>
      <vt:lpstr>Evaluation</vt:lpstr>
      <vt:lpstr>Matching Functions</vt:lpstr>
      <vt:lpstr>JaroWinkler</vt:lpstr>
      <vt:lpstr>Level 2 JaroWinkler</vt:lpstr>
      <vt:lpstr>Romarabic</vt:lpstr>
      <vt:lpstr>Conclusion</vt:lpstr>
    </vt:vector>
  </TitlesOfParts>
  <Company>STAO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Mark Arehart</dc:creator>
  <cp:lastModifiedBy>User</cp:lastModifiedBy>
  <cp:revision>33</cp:revision>
  <dcterms:created xsi:type="dcterms:W3CDTF">2010-03-30T15:04:24Z</dcterms:created>
  <dcterms:modified xsi:type="dcterms:W3CDTF">2010-05-21T11:39:51Z</dcterms:modified>
</cp:coreProperties>
</file>