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19"/>
  </p:notesMasterIdLst>
  <p:sldIdLst>
    <p:sldId id="256" r:id="rId2"/>
    <p:sldId id="318" r:id="rId3"/>
    <p:sldId id="299" r:id="rId4"/>
    <p:sldId id="312" r:id="rId5"/>
    <p:sldId id="317" r:id="rId6"/>
    <p:sldId id="286" r:id="rId7"/>
    <p:sldId id="283" r:id="rId8"/>
    <p:sldId id="319" r:id="rId9"/>
    <p:sldId id="320" r:id="rId10"/>
    <p:sldId id="314" r:id="rId11"/>
    <p:sldId id="321" r:id="rId12"/>
    <p:sldId id="313" r:id="rId13"/>
    <p:sldId id="316" r:id="rId14"/>
    <p:sldId id="323" r:id="rId15"/>
    <p:sldId id="324" r:id="rId16"/>
    <p:sldId id="301" r:id="rId17"/>
    <p:sldId id="325" r:id="rId1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lr>
        <a:schemeClr val="tx2"/>
      </a:buClr>
      <a:buSzPct val="75000"/>
      <a:buFont typeface="Wingdings" pitchFamily="2" charset="2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2"/>
      </a:buClr>
      <a:buSzPct val="75000"/>
      <a:buFont typeface="Wingdings" pitchFamily="2" charset="2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2"/>
      </a:buClr>
      <a:buSzPct val="75000"/>
      <a:buFont typeface="Wingdings" pitchFamily="2" charset="2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2"/>
      </a:buClr>
      <a:buSzPct val="75000"/>
      <a:buFont typeface="Wingdings" pitchFamily="2" charset="2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2"/>
      </a:buClr>
      <a:buSzPct val="75000"/>
      <a:buFont typeface="Wingdings" pitchFamily="2" charset="2"/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 Unicode MS" pitchFamily="34" charset="-128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00FF00"/>
    <a:srgbClr val="FF0000"/>
    <a:srgbClr val="CC00FF"/>
    <a:srgbClr val="FF9900"/>
    <a:srgbClr val="FFFF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6" autoAdjust="0"/>
    <p:restoredTop sz="86560" autoAdjust="0"/>
  </p:normalViewPr>
  <p:slideViewPr>
    <p:cSldViewPr>
      <p:cViewPr varScale="1">
        <p:scale>
          <a:sx n="78" d="100"/>
          <a:sy n="78" d="100"/>
        </p:scale>
        <p:origin x="-1002" y="-84"/>
      </p:cViewPr>
      <p:guideLst>
        <p:guide orient="horz" pos="2400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smtClean="0">
                <a:effectLst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smtClean="0">
                <a:effectLst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smtClean="0">
                <a:effectLst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smtClean="0">
                <a:effectLst/>
              </a:defRPr>
            </a:lvl1pPr>
          </a:lstStyle>
          <a:p>
            <a:pPr>
              <a:defRPr/>
            </a:pPr>
            <a:fld id="{AEB891BE-5BE9-45BD-B974-C4132F513D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4DE8A6-B800-4A9D-821B-80968E86BC8C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 altLang="ja-JP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770A418-DA37-4ABA-A277-1CC2641169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cat.org/" TargetMode="External"/><Relationship Id="rId2" Type="http://schemas.openxmlformats.org/officeDocument/2006/relationships/hyperlink" Target="http://linguistics-ontology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nl.ijs.si/ME/V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5832" y="285728"/>
            <a:ext cx="7958168" cy="535784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MULTEXT-East Version 4: </a:t>
            </a:r>
            <a:br>
              <a:rPr lang="en-US" sz="4000" dirty="0" smtClean="0"/>
            </a:br>
            <a:r>
              <a:rPr lang="en-US" sz="4000" dirty="0" smtClean="0"/>
              <a:t>Multilingual </a:t>
            </a:r>
            <a:br>
              <a:rPr lang="en-US" sz="4000" dirty="0" smtClean="0"/>
            </a:br>
            <a:r>
              <a:rPr lang="en-US" sz="4000" dirty="0" smtClean="0"/>
              <a:t>Morphosyntactic Specifications, Lexicons and </a:t>
            </a:r>
            <a:br>
              <a:rPr lang="en-US" sz="4000" dirty="0" smtClean="0"/>
            </a:br>
            <a:r>
              <a:rPr lang="en-US" sz="4000" dirty="0" smtClean="0"/>
              <a:t>Corpora</a:t>
            </a:r>
            <a:br>
              <a:rPr lang="en-US" sz="4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smtClean="0"/>
              <a:t>Tomaž Erjavec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2400" dirty="0" smtClean="0">
                <a:ea typeface="Arial Unicode MS" pitchFamily="34" charset="-128"/>
                <a:cs typeface="Arial Unicode MS" pitchFamily="34" charset="-12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Department of Knowledge Technologies</a:t>
            </a:r>
            <a:br>
              <a:rPr lang="en-US" sz="2000" dirty="0" smtClean="0"/>
            </a:br>
            <a:r>
              <a:rPr lang="en-US" sz="2000" dirty="0" smtClean="0"/>
              <a:t>Jožef Stefan Institute</a:t>
            </a:r>
            <a:br>
              <a:rPr lang="en-US" sz="2000" dirty="0" smtClean="0"/>
            </a:br>
            <a:r>
              <a:rPr lang="en-US" sz="2000" dirty="0" smtClean="0"/>
              <a:t>Ljubljana</a:t>
            </a:r>
            <a:br>
              <a:rPr lang="en-US" sz="2000" dirty="0" smtClean="0"/>
            </a:br>
            <a:r>
              <a:rPr lang="en-US" sz="2000" dirty="0" smtClean="0"/>
              <a:t>Slovenia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00166" y="6215082"/>
            <a:ext cx="6400800" cy="50643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effectLst/>
              </a:rPr>
              <a:t>LREC 2010</a:t>
            </a:r>
            <a:br>
              <a:rPr lang="en-US" sz="2000" dirty="0" smtClean="0">
                <a:effectLst/>
              </a:rPr>
            </a:br>
            <a:r>
              <a:rPr lang="en-US" sz="2000" dirty="0" smtClean="0">
                <a:effectLst/>
              </a:rPr>
              <a:t>Malta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b="1" noProof="1" smtClean="0"/>
              <a:t>Specifications</a:t>
            </a:r>
            <a:r>
              <a:rPr lang="sl-SI" noProof="1" smtClean="0"/>
              <a:t> (comprehensive)</a:t>
            </a:r>
            <a:br>
              <a:rPr lang="sl-SI" noProof="1" smtClean="0"/>
            </a:br>
            <a:r>
              <a:rPr lang="sl-SI" noProof="1" smtClean="0"/>
              <a:t>(define features and MSD tagsets)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Ncms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≡ [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Noun, Type=common, Gender=masculine, Number=singular, Case=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ominative]</a:t>
            </a:r>
            <a:endParaRPr lang="en-US" sz="2000" noProof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en-US" b="1" noProof="1" smtClean="0"/>
              <a:t>Lexicons</a:t>
            </a:r>
            <a:r>
              <a:rPr lang="sl-SI" noProof="1" smtClean="0"/>
              <a:t> (medium sized)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sl-SI" noProof="1" smtClean="0"/>
              <a:t>(wordform/lemma/MSD triplets)</a:t>
            </a:r>
            <a:br>
              <a:rPr lang="sl-SI" noProof="1" smtClean="0"/>
            </a:b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abstinent	</a:t>
            </a:r>
            <a: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abstinent	Ncmsn</a:t>
            </a:r>
          </a:p>
          <a:p>
            <a:pPr marL="596646" indent="-514350">
              <a:buFont typeface="+mj-lt"/>
              <a:buAutoNum type="arabicPeriod"/>
            </a:pPr>
            <a:r>
              <a:rPr lang="en-US" b="1" noProof="1" smtClean="0"/>
              <a:t>Corpora</a:t>
            </a:r>
            <a:r>
              <a:rPr lang="sl-SI" noProof="1" smtClean="0"/>
              <a:t> (small)</a:t>
            </a:r>
            <a:br>
              <a:rPr lang="sl-SI" noProof="1" smtClean="0"/>
            </a:br>
            <a:r>
              <a:rPr lang="sl-SI" noProof="1" smtClean="0"/>
              <a:t>(part annotated &amp; sentence aligned)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&lt;w xml:id="Osl.1.5.25.8.4" </a:t>
            </a:r>
            <a: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lemma="abstinent“</a:t>
            </a:r>
            <a: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ana="#Ncmsn"&gt;abstinent&lt;/w&gt;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sl-SI" sz="4000" err="1" smtClean="0"/>
              <a:t>Motivation</a:t>
            </a:r>
            <a:endParaRPr lang="en-US" sz="4000" smtClean="0"/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1916113"/>
            <a:ext cx="7772400" cy="42497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Interoperability</a:t>
            </a:r>
            <a:r>
              <a:rPr lang="sl-SI" sz="2800" smtClean="0"/>
              <a:t> </a:t>
            </a:r>
            <a:r>
              <a:rPr lang="sl-SI" sz="2800" err="1" smtClean="0"/>
              <a:t>for</a:t>
            </a:r>
            <a:r>
              <a:rPr lang="sl-SI" sz="2800" smtClean="0"/>
              <a:t> </a:t>
            </a:r>
            <a:r>
              <a:rPr lang="sl-SI" sz="2800" err="1" smtClean="0"/>
              <a:t>multilingual</a:t>
            </a:r>
            <a:r>
              <a:rPr lang="sl-SI" sz="2800" smtClean="0"/>
              <a:t> </a:t>
            </a:r>
            <a:r>
              <a:rPr lang="sl-SI" sz="2800" err="1" smtClean="0"/>
              <a:t>applications</a:t>
            </a:r>
            <a:r>
              <a:rPr lang="en-US" sz="2800" smtClean="0"/>
              <a:t>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err="1" smtClean="0"/>
              <a:t>tagsets</a:t>
            </a:r>
            <a:r>
              <a:rPr lang="en-US" sz="2800" smtClean="0"/>
              <a:t> developed for various languages (or even for the same language) have no connection with each other and are often poorly documented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BLARK b</a:t>
            </a:r>
            <a:r>
              <a:rPr lang="en-US" sz="2800" err="1" smtClean="0"/>
              <a:t>est</a:t>
            </a:r>
            <a:r>
              <a:rPr lang="en-US" sz="2800" smtClean="0"/>
              <a:t> practice: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many languages do not yet have a </a:t>
            </a:r>
            <a:r>
              <a:rPr lang="sl-SI" sz="2800" smtClean="0"/>
              <a:t>morphosyntactic </a:t>
            </a:r>
            <a:r>
              <a:rPr lang="en-US" sz="2800" smtClean="0"/>
              <a:t>tagset and associated resources and could benefit from an operational framework in which to model them</a:t>
            </a:r>
            <a:endParaRPr lang="en-US" sz="2000" smtClean="0"/>
          </a:p>
        </p:txBody>
      </p:sp>
      <p:sp>
        <p:nvSpPr>
          <p:cNvPr id="921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GB"/>
              <a:t>Erjavec: MULTEXT-East Version 4</a:t>
            </a:r>
            <a:endParaRPr lang="en-GB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1142976" y="1428736"/>
            <a:ext cx="7772400" cy="485778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800" dirty="0" smtClean="0"/>
              <a:t>EAGLES: Expert Advisory Group for Language Engineering Standards </a:t>
            </a:r>
            <a:br>
              <a:rPr lang="en-US" sz="2800" dirty="0" smtClean="0"/>
            </a:br>
            <a:r>
              <a:rPr lang="en-US" sz="2800" dirty="0" smtClean="0"/>
              <a:t>(1993-1996)</a:t>
            </a:r>
          </a:p>
          <a:p>
            <a:pPr eaLnBrk="1" hangingPunct="1">
              <a:defRPr/>
            </a:pPr>
            <a:r>
              <a:rPr lang="en-US" sz="2800" dirty="0" smtClean="0"/>
              <a:t>MULTEXT: Multilingual Text Tools and Corpora (1995)</a:t>
            </a:r>
          </a:p>
          <a:p>
            <a:pPr eaLnBrk="1" hangingPunct="1">
              <a:defRPr/>
            </a:pPr>
            <a:r>
              <a:rPr lang="en-US" sz="2800" dirty="0" smtClean="0"/>
              <a:t>MULTEXT-East: MULTEXT for Central and Eastern European Languages:</a:t>
            </a:r>
          </a:p>
          <a:p>
            <a:pPr lvl="1" eaLnBrk="1" hangingPunct="1">
              <a:defRPr/>
            </a:pPr>
            <a:r>
              <a:rPr lang="en-US" dirty="0" smtClean="0"/>
              <a:t>Version 1: TELRI edition (1998)</a:t>
            </a:r>
          </a:p>
          <a:p>
            <a:pPr lvl="1" eaLnBrk="1" hangingPunct="1">
              <a:defRPr/>
            </a:pPr>
            <a:r>
              <a:rPr lang="en-US" dirty="0" smtClean="0"/>
              <a:t>Version 2: Concede edition (2002)</a:t>
            </a:r>
          </a:p>
          <a:p>
            <a:pPr lvl="1" eaLnBrk="1" hangingPunct="1">
              <a:defRPr/>
            </a:pPr>
            <a:r>
              <a:rPr lang="en-US" dirty="0" smtClean="0"/>
              <a:t>Version 3: TEI edition (2004)</a:t>
            </a:r>
          </a:p>
          <a:p>
            <a:pPr lvl="1" eaLnBrk="1" hangingPunct="1">
              <a:defRPr/>
            </a:pPr>
            <a:r>
              <a:rPr lang="en-US" b="1" dirty="0" smtClean="0"/>
              <a:t>Version 4: MondiLex edition (2010)</a:t>
            </a:r>
            <a:endParaRPr lang="sl-SI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862150" cy="1143000"/>
          </a:xfrm>
        </p:spPr>
        <p:txBody>
          <a:bodyPr>
            <a:noAutofit/>
          </a:bodyPr>
          <a:lstStyle/>
          <a:p>
            <a:r>
              <a:rPr lang="en-US" sz="3600" noProof="1" smtClean="0"/>
              <a:t>Multilingual</a:t>
            </a:r>
            <a:r>
              <a:rPr lang="en-US" sz="2800" noProof="1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Morphosyntactic Specifications, Lexicons and Corpora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52" y="2571744"/>
            <a:ext cx="2286016" cy="2800336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English</a:t>
            </a:r>
          </a:p>
          <a:p>
            <a:pPr lvl="0"/>
            <a:r>
              <a:rPr lang="en-US" sz="2400" dirty="0" smtClean="0"/>
              <a:t>Romanian </a:t>
            </a:r>
          </a:p>
          <a:p>
            <a:pPr lvl="0"/>
            <a:r>
              <a:rPr lang="en-US" sz="2400" dirty="0" smtClean="0"/>
              <a:t>Estonian</a:t>
            </a:r>
          </a:p>
          <a:p>
            <a:pPr lvl="0"/>
            <a:r>
              <a:rPr lang="en-US" sz="2400" i="1" dirty="0" smtClean="0"/>
              <a:t>Hungarian</a:t>
            </a:r>
          </a:p>
          <a:p>
            <a:pPr lvl="0"/>
            <a:r>
              <a:rPr lang="en-US" sz="2400" u="sng" dirty="0" smtClean="0"/>
              <a:t>Persian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1354955"/>
            <a:ext cx="4643470" cy="550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u="sng" dirty="0" smtClean="0">
                <a:latin typeface="Calibri"/>
                <a:ea typeface="MS Mincho"/>
                <a:cs typeface="Times New Roman"/>
              </a:rPr>
              <a:t>Polish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MS Mincho"/>
                <a:cs typeface="Times New Roman"/>
              </a:rPr>
              <a:t>Czech (West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u="sng" dirty="0" smtClean="0">
                <a:latin typeface="Calibri"/>
                <a:ea typeface="MS Mincho"/>
                <a:cs typeface="Times New Roman"/>
              </a:rPr>
              <a:t>Slovak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i="1" dirty="0" smtClean="0">
                <a:latin typeface="Calibri"/>
                <a:ea typeface="MS Mincho"/>
                <a:cs typeface="Times New Roman"/>
              </a:rPr>
              <a:t>Slovene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(South 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MS Mincho"/>
                <a:cs typeface="Times New Roman"/>
              </a:rPr>
              <a:t>Resian (dialect of Slovene)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MS Mincho"/>
                <a:cs typeface="Times New Roman"/>
              </a:rPr>
              <a:t>Croatian (South 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i="1" dirty="0" smtClean="0">
                <a:latin typeface="Calibri"/>
                <a:ea typeface="MS Mincho"/>
                <a:cs typeface="Times New Roman"/>
              </a:rPr>
              <a:t>Serbian 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(South West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u="sng" dirty="0" smtClean="0">
                <a:latin typeface="Calibri"/>
                <a:ea typeface="MS Mincho"/>
                <a:cs typeface="Times New Roman"/>
              </a:rPr>
              <a:t>Russian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(East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u="sng" dirty="0" smtClean="0">
                <a:latin typeface="Calibri"/>
                <a:ea typeface="MS Mincho"/>
                <a:cs typeface="Times New Roman"/>
              </a:rPr>
              <a:t>Ukrainian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(East Slavic)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u="sng" dirty="0" smtClean="0">
                <a:latin typeface="Calibri"/>
                <a:ea typeface="MS Mincho"/>
                <a:cs typeface="Times New Roman"/>
              </a:rPr>
              <a:t>Macedonian</a:t>
            </a:r>
            <a:r>
              <a:rPr lang="en-US" sz="2400" dirty="0" smtClean="0">
                <a:latin typeface="Calibri"/>
                <a:ea typeface="MS Mincho"/>
                <a:cs typeface="Times New Roman"/>
              </a:rPr>
              <a:t> (South East Slavic)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MS Mincho"/>
                <a:cs typeface="Times New Roman"/>
              </a:rPr>
              <a:t>Bulgarian (South East Slavic)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28" y="1500174"/>
            <a:ext cx="221457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u="sng" dirty="0" err="1" smtClean="0"/>
              <a:t>added</a:t>
            </a:r>
            <a:r>
              <a:rPr lang="sl-SI" sz="2400" u="sng" smtClean="0"/>
              <a:t> in V4</a:t>
            </a:r>
          </a:p>
          <a:p>
            <a:r>
              <a:rPr lang="sl-SI" sz="2400" i="1" err="1" smtClean="0"/>
              <a:t>updated</a:t>
            </a:r>
            <a:r>
              <a:rPr lang="sl-SI" sz="2400" i="1" smtClean="0"/>
              <a:t> in V4 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l-SI" smtClean="0"/>
              <a:t>MULTEXT-East morphosyntactic s</a:t>
            </a:r>
            <a:r>
              <a:rPr lang="en-US" err="1" smtClean="0"/>
              <a:t>pecifications</a:t>
            </a:r>
            <a:r>
              <a:rPr lang="en-US" smtClean="0"/>
              <a:t> in Version 4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643050"/>
            <a:ext cx="7498080" cy="500066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Encoded in </a:t>
            </a:r>
            <a:r>
              <a:rPr lang="en-US" sz="2400" b="1" smtClean="0"/>
              <a:t>XML TEI P5 </a:t>
            </a:r>
            <a:r>
              <a:rPr lang="en-US" sz="2400" smtClean="0"/>
              <a:t>(in Version 3: </a:t>
            </a:r>
            <a:r>
              <a:rPr lang="en-US" sz="2400" err="1" smtClean="0"/>
              <a:t>LaTeX</a:t>
            </a:r>
            <a:r>
              <a:rPr lang="en-US" sz="240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In form still follow the original MULTEXT specs</a:t>
            </a:r>
            <a:br>
              <a:rPr lang="en-US" sz="2400" smtClean="0"/>
            </a:br>
            <a:r>
              <a:rPr lang="en-US" sz="2400" smtClean="0"/>
              <a:t>but add many extensions: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smtClean="0"/>
              <a:t>localisation of feature names and MSDs</a:t>
            </a:r>
            <a:endParaRPr lang="en-US" sz="20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000" smtClean="0"/>
              <a:t>language specific MSDs</a:t>
            </a:r>
            <a:br>
              <a:rPr lang="en-US" sz="2000" smtClean="0"/>
            </a:br>
            <a:r>
              <a:rPr lang="en-US" sz="2000" smtClean="0"/>
              <a:t> </a:t>
            </a:r>
            <a:r>
              <a:rPr lang="en-US" sz="2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Vm</a:t>
            </a:r>
            <a:r>
              <a:rPr lang="en-US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-----d </a:t>
            </a:r>
            <a:r>
              <a:rPr lang="en-US" sz="2000" smtClean="0">
                <a:solidFill>
                  <a:schemeClr val="tx1">
                    <a:lumMod val="50000"/>
                    <a:lumOff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→ </a:t>
            </a:r>
            <a:r>
              <a:rPr lang="en-US" sz="2000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Vmd</a:t>
            </a:r>
            <a:endParaRPr lang="en-US" sz="20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XSLT scripts: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smtClean="0"/>
              <a:t>for adding new languages (consistency checking)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smtClean="0"/>
              <a:t>for HTML display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smtClean="0"/>
              <a:t>for creating tabular files of various mappings</a:t>
            </a:r>
            <a:r>
              <a:rPr lang="sl-SI" sz="2000" smtClean="0"/>
              <a:t/>
            </a:r>
            <a:br>
              <a:rPr lang="sl-SI" sz="2000" smtClean="0"/>
            </a:br>
            <a:r>
              <a:rPr lang="sl-SI" sz="2000" smtClean="0">
                <a:latin typeface="Arial"/>
                <a:cs typeface="Arial"/>
              </a:rPr>
              <a:t>→ HTML and </a:t>
            </a:r>
            <a:r>
              <a:rPr lang="en-US" sz="2000" smtClean="0"/>
              <a:t>tabular files part of the distribution</a:t>
            </a:r>
          </a:p>
          <a:p>
            <a:pPr lvl="1">
              <a:lnSpc>
                <a:spcPct val="90000"/>
              </a:lnSpc>
              <a:defRPr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15888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Common table</a:t>
            </a:r>
            <a:r>
              <a:rPr lang="sl-SI" smtClean="0"/>
              <a:t>s</a:t>
            </a:r>
            <a:r>
              <a:rPr lang="en-US" smtClean="0"/>
              <a:t> (HTML)</a:t>
            </a:r>
          </a:p>
        </p:txBody>
      </p:sp>
      <p:sp>
        <p:nvSpPr>
          <p:cNvPr id="1741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GB"/>
              <a:t>Erjavec: MULTEXT-East Version 4</a:t>
            </a:r>
            <a:endParaRPr lang="en-GB" altLang="ja-JP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 cstate="print"/>
          <a:srcRect l="1424" t="21971" r="2421" b="10119"/>
          <a:stretch>
            <a:fillRect/>
          </a:stretch>
        </p:blipFill>
        <p:spPr bwMode="auto">
          <a:xfrm>
            <a:off x="142844" y="1571612"/>
            <a:ext cx="8793178" cy="442915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err="1" smtClean="0"/>
              <a:t>Language</a:t>
            </a:r>
            <a:r>
              <a:rPr lang="sl-SI" smtClean="0"/>
              <a:t> </a:t>
            </a:r>
            <a:r>
              <a:rPr lang="sl-SI" err="1" smtClean="0"/>
              <a:t>particular</a:t>
            </a:r>
            <a:r>
              <a:rPr lang="sl-SI" smtClean="0"/>
              <a:t> </a:t>
            </a:r>
            <a:r>
              <a:rPr lang="sl-SI" err="1" smtClean="0"/>
              <a:t>tables</a:t>
            </a:r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l="2264" t="17976" r="4100" b="8122"/>
          <a:stretch>
            <a:fillRect/>
          </a:stretch>
        </p:blipFill>
        <p:spPr bwMode="auto">
          <a:xfrm>
            <a:off x="1285852" y="1285860"/>
            <a:ext cx="7286676" cy="528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MSD </a:t>
            </a:r>
            <a:r>
              <a:rPr lang="sl-SI" err="1" smtClean="0"/>
              <a:t>tag</a:t>
            </a:r>
            <a:r>
              <a:rPr lang="sl-SI" smtClean="0"/>
              <a:t> </a:t>
            </a:r>
            <a:r>
              <a:rPr lang="sl-SI" err="1" smtClean="0"/>
              <a:t>lists</a:t>
            </a:r>
            <a:endParaRPr lang="en-US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 l="1289" t="19041" r="2722" b="8056"/>
          <a:stretch>
            <a:fillRect/>
          </a:stretch>
        </p:blipFill>
        <p:spPr bwMode="auto">
          <a:xfrm>
            <a:off x="358105" y="1785926"/>
            <a:ext cx="8785895" cy="507207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Related work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l-SI" smtClean="0"/>
              <a:t>Vocabularies of linguistic features:</a:t>
            </a:r>
          </a:p>
          <a:p>
            <a:pPr lvl="1">
              <a:lnSpc>
                <a:spcPct val="80000"/>
              </a:lnSpc>
              <a:defRPr/>
            </a:pPr>
            <a:r>
              <a:rPr lang="en-US" smtClean="0"/>
              <a:t>GOLD, </a:t>
            </a:r>
            <a:r>
              <a:rPr lang="en-US" smtClean="0">
                <a:hlinkClick r:id="rId2"/>
              </a:rPr>
              <a:t>http://linguistics-ontology.org/</a:t>
            </a:r>
            <a:r>
              <a:rPr lang="en-US" smtClean="0"/>
              <a:t> </a:t>
            </a:r>
          </a:p>
          <a:p>
            <a:pPr lvl="1">
              <a:lnSpc>
                <a:spcPct val="80000"/>
              </a:lnSpc>
              <a:defRPr/>
            </a:pPr>
            <a:r>
              <a:rPr lang="en-US" smtClean="0"/>
              <a:t>ISO TC 37 / LMF / isoCat</a:t>
            </a:r>
            <a:r>
              <a:rPr lang="sl-SI" smtClean="0"/>
              <a:t>:</a:t>
            </a:r>
            <a:r>
              <a:rPr lang="en-US" smtClean="0"/>
              <a:t> </a:t>
            </a:r>
            <a:r>
              <a:rPr lang="en-US" smtClean="0">
                <a:hlinkClick r:id="rId3"/>
              </a:rPr>
              <a:t>http://www.isocat.org/</a:t>
            </a:r>
            <a:r>
              <a:rPr lang="en-US" smtClean="0"/>
              <a:t> </a:t>
            </a:r>
          </a:p>
          <a:p>
            <a:r>
              <a:rPr lang="sl-SI" smtClean="0"/>
              <a:t>…connecting MULTEXT-East features with isoCat and GOLD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Erjavec: MULTEXT-East Version 4</a:t>
            </a:r>
            <a:endParaRPr lang="en-GB" altLang="ja-JP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MULTEXT-East lexica</a:t>
            </a:r>
            <a:endParaRPr lang="en-US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8018" t="19731" r="14352" b="8073"/>
          <a:stretch>
            <a:fillRect/>
          </a:stretch>
        </p:blipFill>
        <p:spPr bwMode="auto">
          <a:xfrm>
            <a:off x="1428728" y="1428736"/>
            <a:ext cx="5572164" cy="50149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MULTEXT-East corpora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in V4: XML TEI P5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small parallel corpus of spoken texts taken from the EUROM-1 speech corpus</a:t>
            </a:r>
          </a:p>
          <a:p>
            <a:pPr eaLnBrk="1" hangingPunct="1">
              <a:defRPr/>
            </a:pPr>
            <a:r>
              <a:rPr lang="en-US" smtClean="0"/>
              <a:t>comparable corpus</a:t>
            </a:r>
            <a:r>
              <a:rPr lang="sl-SI" smtClean="0"/>
              <a:t> (2x100.000 words)</a:t>
            </a:r>
          </a:p>
          <a:p>
            <a:pPr lvl="1">
              <a:defRPr/>
            </a:pPr>
            <a:r>
              <a:rPr lang="en-US" smtClean="0"/>
              <a:t>fiction</a:t>
            </a:r>
            <a:endParaRPr lang="sl-SI" smtClean="0"/>
          </a:p>
          <a:p>
            <a:pPr lvl="1">
              <a:defRPr/>
            </a:pPr>
            <a:r>
              <a:rPr lang="en-US" smtClean="0"/>
              <a:t>news</a:t>
            </a:r>
            <a:r>
              <a:rPr lang="sl-SI" smtClean="0"/>
              <a:t>paper articles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parallel corpus, Orwell’s “1984”</a:t>
            </a:r>
            <a:endParaRPr lang="sl-SI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GB"/>
              <a:t>Erjavec: MULTEXT-East Version 4</a:t>
            </a:r>
            <a:endParaRPr lang="en-GB" altLang="ja-JP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 l="3608" t="37017" r="7474" b="14825"/>
          <a:stretch>
            <a:fillRect/>
          </a:stretch>
        </p:blipFill>
        <p:spPr bwMode="auto">
          <a:xfrm>
            <a:off x="285720" y="357166"/>
            <a:ext cx="8450095" cy="44291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42976" y="4786322"/>
            <a:ext cx="7572428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sl-SI" sz="2400" smtClean="0"/>
              <a:t>tagged </a:t>
            </a:r>
            <a:r>
              <a:rPr lang="sl-SI" sz="2400" err="1" smtClean="0"/>
              <a:t>with</a:t>
            </a:r>
            <a:r>
              <a:rPr lang="sl-SI" sz="2400" smtClean="0"/>
              <a:t> morphosyntactic </a:t>
            </a:r>
            <a:r>
              <a:rPr lang="sl-SI" sz="2400" err="1" smtClean="0"/>
              <a:t>descriptions</a:t>
            </a:r>
            <a:r>
              <a:rPr lang="sl-SI" sz="2400" smtClean="0"/>
              <a:t> </a:t>
            </a:r>
            <a:r>
              <a:rPr lang="sl-SI" sz="2400" err="1" smtClean="0"/>
              <a:t>and</a:t>
            </a:r>
            <a:r>
              <a:rPr lang="sl-SI" sz="2400" smtClean="0"/>
              <a:t> lemmas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sl-SI" sz="2400" smtClean="0"/>
              <a:t>sentence aligned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sl-SI" sz="2400" smtClean="0"/>
              <a:t>nice (if small) dataset for various experiments</a:t>
            </a:r>
            <a:endParaRPr lang="en-GB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mtClean="0"/>
              <a:t>Distribution</a:t>
            </a:r>
            <a:endParaRPr lang="en-US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mtClean="0">
                <a:hlinkClick r:id="rId2"/>
              </a:rPr>
              <a:t>http://nl.ijs.si/ME/V4</a:t>
            </a:r>
            <a:endParaRPr lang="sl-SI" smtClean="0"/>
          </a:p>
          <a:p>
            <a:pPr>
              <a:defRPr/>
            </a:pPr>
            <a:r>
              <a:rPr lang="sl-SI" smtClean="0"/>
              <a:t>Documentation, browsing and download</a:t>
            </a:r>
          </a:p>
          <a:p>
            <a:pPr>
              <a:defRPr/>
            </a:pPr>
            <a:r>
              <a:rPr lang="sl-SI" smtClean="0"/>
              <a:t>Specifications &amp; speech corpus:</a:t>
            </a:r>
            <a:br>
              <a:rPr lang="sl-SI" smtClean="0"/>
            </a:br>
            <a:r>
              <a:rPr lang="sl-SI" smtClean="0"/>
              <a:t>Creative Commons BY SA</a:t>
            </a:r>
          </a:p>
          <a:p>
            <a:pPr>
              <a:defRPr/>
            </a:pPr>
            <a:r>
              <a:rPr lang="sl-SI" smtClean="0"/>
              <a:t>Lexica and text corpora:</a:t>
            </a:r>
            <a:br>
              <a:rPr lang="sl-SI" smtClean="0"/>
            </a:br>
            <a:r>
              <a:rPr lang="sl-SI" smtClean="0"/>
              <a:t>freely avaialable for research use</a:t>
            </a:r>
            <a:br>
              <a:rPr lang="sl-SI" smtClean="0"/>
            </a:br>
            <a:r>
              <a:rPr lang="sl-SI" sz="2800" smtClean="0"/>
              <a:t>(after filling out a web agreement form)</a:t>
            </a:r>
            <a:endParaRPr lang="sl-SI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mtClean="0"/>
              <a:t>Further work</a:t>
            </a:r>
            <a:endParaRPr lang="en-US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Correct mistakes..</a:t>
            </a:r>
          </a:p>
          <a:p>
            <a:pPr>
              <a:defRPr/>
            </a:pPr>
            <a:r>
              <a:rPr lang="sl-SI" smtClean="0"/>
              <a:t>Other East European languages</a:t>
            </a:r>
          </a:p>
          <a:p>
            <a:pPr eaLnBrk="1" hangingPunct="1">
              <a:defRPr/>
            </a:pPr>
            <a:r>
              <a:rPr lang="sl-SI" smtClean="0"/>
              <a:t>Add missing resources for current languages</a:t>
            </a:r>
          </a:p>
          <a:p>
            <a:pPr eaLnBrk="1" hangingPunct="1">
              <a:defRPr/>
            </a:pPr>
            <a:r>
              <a:rPr lang="sl-SI" smtClean="0"/>
              <a:t>Relation to standards (isoCat)</a:t>
            </a:r>
          </a:p>
          <a:p>
            <a:pPr eaLnBrk="1" hangingPunct="1">
              <a:defRPr/>
            </a:pPr>
            <a:r>
              <a:rPr lang="sl-SI" smtClean="0"/>
              <a:t>Unify (Slavic) features</a:t>
            </a:r>
          </a:p>
          <a:p>
            <a:pPr>
              <a:defRPr/>
            </a:pPr>
            <a:r>
              <a:rPr lang="sl-SI" smtClean="0"/>
              <a:t>Western European languages?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>
          <a:xfrm>
            <a:off x="1214414" y="1447800"/>
            <a:ext cx="7719274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Presented </a:t>
            </a:r>
            <a:r>
              <a:rPr lang="sl-SI" sz="2800" smtClean="0"/>
              <a:t>MULTEXT-East V4</a:t>
            </a:r>
            <a:endParaRPr lang="en-US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Covers most Slavic languages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Resources uniformly encoded in XML TEI P5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As freely available as possible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Up to V3 over hundred registered users,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sz="2800" smtClean="0"/>
              <a:t>hopefully many more to come..</a:t>
            </a:r>
            <a:endParaRPr lang="en-US" sz="2800" smtClean="0"/>
          </a:p>
        </p:txBody>
      </p:sp>
      <p:sp>
        <p:nvSpPr>
          <p:cNvPr id="3277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GB"/>
              <a:t>Erjavec: MULTEXT-East Version 4</a:t>
            </a:r>
            <a:endParaRPr lang="en-GB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Adam </a:t>
            </a:r>
            <a:r>
              <a:rPr lang="en-US" dirty="0" err="1" smtClean="0"/>
              <a:t>Radziszewski</a:t>
            </a:r>
            <a:endParaRPr lang="en-US" smtClean="0"/>
          </a:p>
          <a:p>
            <a:r>
              <a:rPr lang="en-US" smtClean="0"/>
              <a:t>Aleksandar Petrovski</a:t>
            </a:r>
          </a:p>
          <a:p>
            <a:r>
              <a:rPr lang="en-US" smtClean="0"/>
              <a:t>Anna Feldman</a:t>
            </a:r>
          </a:p>
          <a:p>
            <a:r>
              <a:rPr lang="en-US" smtClean="0"/>
              <a:t>Behrang QasemiZadeh</a:t>
            </a:r>
          </a:p>
          <a:p>
            <a:r>
              <a:rPr lang="en-US" smtClean="0"/>
              <a:t>Csaba Oravecz</a:t>
            </a:r>
          </a:p>
          <a:p>
            <a:r>
              <a:rPr lang="en-US" smtClean="0"/>
              <a:t>Cvetana Krstev</a:t>
            </a:r>
          </a:p>
          <a:p>
            <a:r>
              <a:rPr lang="en-US" smtClean="0"/>
              <a:t>Dagmar Divjak</a:t>
            </a:r>
          </a:p>
          <a:p>
            <a:r>
              <a:rPr lang="en-US" smtClean="0"/>
              <a:t>Igor Shevchenko</a:t>
            </a:r>
          </a:p>
          <a:p>
            <a:r>
              <a:rPr lang="en-US" smtClean="0"/>
              <a:t>Ivan Derzhanski</a:t>
            </a:r>
          </a:p>
          <a:p>
            <a:r>
              <a:rPr lang="en-US" smtClean="0"/>
              <a:t>Katerina Čundeva</a:t>
            </a:r>
          </a:p>
          <a:p>
            <a:r>
              <a:rPr lang="en-US" smtClean="0"/>
              <a:t>Marcin </a:t>
            </a:r>
            <a:r>
              <a:rPr lang="en-US" smtClean="0"/>
              <a:t>Wolińsk</a:t>
            </a:r>
            <a:r>
              <a:rPr lang="sl-SI" smtClean="0"/>
              <a:t>i</a:t>
            </a:r>
            <a:endParaRPr lang="en-US" smtClean="0"/>
          </a:p>
          <a:p>
            <a:r>
              <a:rPr lang="en-US" smtClean="0"/>
              <a:t>Mikhail Kopotev</a:t>
            </a:r>
          </a:p>
          <a:p>
            <a:r>
              <a:rPr lang="en-US" smtClean="0"/>
              <a:t>Natalia Kotsyba</a:t>
            </a:r>
          </a:p>
          <a:p>
            <a:r>
              <a:rPr lang="en-US" smtClean="0"/>
              <a:t>Radovan Garabík</a:t>
            </a:r>
          </a:p>
          <a:p>
            <a:r>
              <a:rPr lang="en-US" smtClean="0"/>
              <a:t>Serge Sharoff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43372" y="4214818"/>
            <a:ext cx="4214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smtClean="0"/>
              <a:t>EU FP7 Capacities - Research Infrastructures project MONDILEX "Conceptual Modelling of Networking of Centres for High-Quality Research in Slavic Lexicography and Their Digital Resources"</a:t>
            </a:r>
            <a:endParaRPr lang="en-US" sz="18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29492</TotalTime>
  <Words>438</Words>
  <Application>Microsoft Office PowerPoint</Application>
  <PresentationFormat>On-screen Show 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  MULTEXT-East Version 4:  Multilingual  Morphosyntactic Specifications, Lexicons and  Corpora  Tomaž Erjavec  Department of Knowledge Technologies Jožef Stefan Institute Ljubljana Slovenia</vt:lpstr>
      <vt:lpstr>Overview</vt:lpstr>
      <vt:lpstr>Motivation</vt:lpstr>
      <vt:lpstr>Background</vt:lpstr>
      <vt:lpstr>Multilingual  Morphosyntactic Specifications, Lexicons and Corpora</vt:lpstr>
      <vt:lpstr>MULTEXT-East morphosyntactic specifications in Version 4</vt:lpstr>
      <vt:lpstr>Common tables (HTML)</vt:lpstr>
      <vt:lpstr>Language particular tables</vt:lpstr>
      <vt:lpstr>MSD tag lists</vt:lpstr>
      <vt:lpstr>Related work</vt:lpstr>
      <vt:lpstr>MULTEXT-East lexica</vt:lpstr>
      <vt:lpstr>MULTEXT-East corpora</vt:lpstr>
      <vt:lpstr>Slide 13</vt:lpstr>
      <vt:lpstr>Distribution</vt:lpstr>
      <vt:lpstr>Further work</vt:lpstr>
      <vt:lpstr>Conclusions</vt:lpstr>
      <vt:lpstr>Acknowledgements</vt:lpstr>
    </vt:vector>
  </TitlesOfParts>
  <Company>Jozef Stefan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Elektronske znanstvenokritične izdaje slovenskega slovstva: standardi in izzivi</dc:title>
  <dc:creator>Tomaz Erjavec</dc:creator>
  <cp:lastModifiedBy>Tomaž Erjavec</cp:lastModifiedBy>
  <cp:revision>767</cp:revision>
  <cp:lastPrinted>1601-01-01T00:00:00Z</cp:lastPrinted>
  <dcterms:created xsi:type="dcterms:W3CDTF">2004-05-31T16:41:25Z</dcterms:created>
  <dcterms:modified xsi:type="dcterms:W3CDTF">2010-05-20T09:21:31Z</dcterms:modified>
</cp:coreProperties>
</file>