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 id="2147483950" r:id="rId2"/>
  </p:sldMasterIdLst>
  <p:notesMasterIdLst>
    <p:notesMasterId r:id="rId14"/>
  </p:notesMasterIdLst>
  <p:sldIdLst>
    <p:sldId id="261" r:id="rId3"/>
    <p:sldId id="262" r:id="rId4"/>
    <p:sldId id="264" r:id="rId5"/>
    <p:sldId id="263" r:id="rId6"/>
    <p:sldId id="290" r:id="rId7"/>
    <p:sldId id="299" r:id="rId8"/>
    <p:sldId id="304" r:id="rId9"/>
    <p:sldId id="308" r:id="rId10"/>
    <p:sldId id="306" r:id="rId11"/>
    <p:sldId id="305" r:id="rId12"/>
    <p:sldId id="297" r:id="rId13"/>
  </p:sldIdLst>
  <p:sldSz cx="9144000" cy="6858000" type="screen4x3"/>
  <p:notesSz cx="7099300" cy="10234613"/>
  <p:embeddedFontLst>
    <p:embeddedFont>
      <p:font typeface="Calibri" pitchFamily="34" charset="0"/>
      <p:regular r:id="rId15"/>
      <p:bold r:id="rId16"/>
      <p:italic r:id="rId17"/>
      <p:boldItalic r:id="rId18"/>
    </p:embeddedFont>
    <p:embeddedFont>
      <p:font typeface="Times" pitchFamily="18" charset="0"/>
      <p:regular r:id="rId19"/>
      <p:bold r:id="rId20"/>
      <p:italic r:id="rId21"/>
      <p:boldItalic r:id="rId22"/>
    </p:embeddedFont>
  </p:embeddedFontLst>
  <p:defaultTextStyle>
    <a:defPPr>
      <a:defRPr lang="de-DE"/>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244061"/>
    <a:srgbClr val="000000"/>
    <a:srgbClr val="366092"/>
    <a:srgbClr val="FFFFFF"/>
    <a:srgbClr val="7D9AA9"/>
    <a:srgbClr val="26547C"/>
    <a:srgbClr val="A32638"/>
    <a:srgbClr val="56AA1C"/>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9" autoAdjust="0"/>
    <p:restoredTop sz="87572" autoAdjust="0"/>
  </p:normalViewPr>
  <p:slideViewPr>
    <p:cSldViewPr>
      <p:cViewPr>
        <p:scale>
          <a:sx n="100" d="100"/>
          <a:sy n="100" d="100"/>
        </p:scale>
        <p:origin x="-78" y="6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eaLnBrk="0" hangingPunct="0">
              <a:defRPr sz="1300">
                <a:latin typeface="Times" pitchFamily="1" charset="0"/>
              </a:defRPr>
            </a:lvl1pPr>
          </a:lstStyle>
          <a:p>
            <a:pPr>
              <a:defRPr/>
            </a:pPr>
            <a:endParaRPr lang="de-DE"/>
          </a:p>
        </p:txBody>
      </p:sp>
      <p:sp>
        <p:nvSpPr>
          <p:cNvPr id="27651" name="Rectangle 3"/>
          <p:cNvSpPr>
            <a:spLocks noGrp="1" noChangeArrowheads="1"/>
          </p:cNvSpPr>
          <p:nvPr>
            <p:ph type="dt" idx="1"/>
          </p:nvPr>
        </p:nvSpPr>
        <p:spPr bwMode="auto">
          <a:xfrm>
            <a:off x="4022937"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eaLnBrk="0" hangingPunct="0">
              <a:defRPr sz="1300">
                <a:latin typeface="Times" pitchFamily="1" charset="0"/>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46574" y="4861441"/>
            <a:ext cx="5206153"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smtClean="0"/>
              <a:t>Mastertextformat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7654" name="Rectangle 6"/>
          <p:cNvSpPr>
            <a:spLocks noGrp="1" noChangeArrowheads="1"/>
          </p:cNvSpPr>
          <p:nvPr>
            <p:ph type="ftr" sz="quarter" idx="4"/>
          </p:nvPr>
        </p:nvSpPr>
        <p:spPr bwMode="auto">
          <a:xfrm>
            <a:off x="0"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eaLnBrk="0" hangingPunct="0">
              <a:defRPr sz="1300">
                <a:latin typeface="Times" pitchFamily="1" charset="0"/>
              </a:defRPr>
            </a:lvl1pPr>
          </a:lstStyle>
          <a:p>
            <a:pPr>
              <a:defRPr/>
            </a:pPr>
            <a:endParaRPr lang="de-DE"/>
          </a:p>
        </p:txBody>
      </p:sp>
      <p:sp>
        <p:nvSpPr>
          <p:cNvPr id="27655" name="Rectangle 7"/>
          <p:cNvSpPr>
            <a:spLocks noGrp="1" noChangeArrowheads="1"/>
          </p:cNvSpPr>
          <p:nvPr>
            <p:ph type="sldNum" sz="quarter" idx="5"/>
          </p:nvPr>
        </p:nvSpPr>
        <p:spPr bwMode="auto">
          <a:xfrm>
            <a:off x="4022937"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eaLnBrk="0" hangingPunct="0">
              <a:defRPr sz="1300">
                <a:latin typeface="Times" pitchFamily="1" charset="0"/>
              </a:defRPr>
            </a:lvl1pPr>
          </a:lstStyle>
          <a:p>
            <a:pPr>
              <a:defRPr/>
            </a:pPr>
            <a:fld id="{676E5058-3558-4C58-952B-0FB4FE8DCBCD}"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04679C-CBB0-4DE5-A40E-A067F53C17E8}" type="slidenum">
              <a:rPr lang="de-DE"/>
              <a:pPr/>
              <a:t>1</a:t>
            </a:fld>
            <a:endParaRPr lang="de-DE"/>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52500" y="766763"/>
            <a:ext cx="5194300" cy="3840162"/>
          </a:xfrm>
          <a:prstGeom prst="rect">
            <a:avLst/>
          </a:prstGeom>
          <a:solidFill>
            <a:srgbClr val="FFFFFF"/>
          </a:solidFill>
          <a:ln w="9525">
            <a:solidFill>
              <a:srgbClr val="000000"/>
            </a:solidFill>
            <a:miter lim="800000"/>
            <a:headEnd/>
            <a:tailEnd/>
          </a:ln>
        </p:spPr>
        <p:txBody>
          <a:bodyPr wrap="none" lIns="91431" tIns="45715" rIns="91431" bIns="45715" anchor="ctr"/>
          <a:lstStyle/>
          <a:p>
            <a:endParaRPr lang="de-DE"/>
          </a:p>
        </p:txBody>
      </p:sp>
      <p:sp>
        <p:nvSpPr>
          <p:cNvPr id="64515" name="Text Box 3"/>
          <p:cNvSpPr>
            <a:spLocks noGrp="1" noChangeArrowheads="1"/>
          </p:cNvSpPr>
          <p:nvPr>
            <p:ph type="body"/>
          </p:nvPr>
        </p:nvSpPr>
        <p:spPr>
          <a:xfrm>
            <a:off x="947739" y="4862514"/>
            <a:ext cx="5203825" cy="4606925"/>
          </a:xfrm>
          <a:noFill/>
          <a:ln w="9525"/>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Source:</a:t>
            </a:r>
            <a:r>
              <a:rPr lang="de-DE" baseline="0" dirty="0" smtClean="0"/>
              <a:t> Roberto</a:t>
            </a:r>
            <a:endParaRPr lang="de-DE" dirty="0"/>
          </a:p>
        </p:txBody>
      </p:sp>
      <p:sp>
        <p:nvSpPr>
          <p:cNvPr id="4" name="Foliennummernplatzhalter 3"/>
          <p:cNvSpPr>
            <a:spLocks noGrp="1"/>
          </p:cNvSpPr>
          <p:nvPr>
            <p:ph type="sldNum" sz="quarter" idx="10"/>
          </p:nvPr>
        </p:nvSpPr>
        <p:spPr/>
        <p:txBody>
          <a:bodyPr/>
          <a:lstStyle/>
          <a:p>
            <a:pPr>
              <a:defRPr/>
            </a:pPr>
            <a:fld id="{4BBFDE18-F057-4DDD-AE21-E41AA2E15AED}"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CDBE5E4-A12D-4456-8432-12B17C542E2E}" type="slidenum">
              <a:rPr lang="en-GB" smtClean="0"/>
              <a:pPr/>
              <a:t>4</a:t>
            </a:fld>
            <a:endParaRPr lang="en-GB" smtClean="0"/>
          </a:p>
        </p:txBody>
      </p:sp>
      <p:sp>
        <p:nvSpPr>
          <p:cNvPr id="62467" name="Rectangle 2"/>
          <p:cNvSpPr>
            <a:spLocks noGrp="1" noRot="1" noChangeAspect="1" noChangeArrowheads="1" noTextEdit="1"/>
          </p:cNvSpPr>
          <p:nvPr>
            <p:ph type="sldImg"/>
          </p:nvPr>
        </p:nvSpPr>
        <p:spPr>
          <a:xfrm>
            <a:off x="1003300" y="774700"/>
            <a:ext cx="5094288" cy="3822700"/>
          </a:xfrm>
          <a:ln/>
        </p:spPr>
      </p:sp>
      <p:sp>
        <p:nvSpPr>
          <p:cNvPr id="62468" name="Rectangle 3"/>
          <p:cNvSpPr>
            <a:spLocks noGrp="1" noChangeArrowheads="1"/>
          </p:cNvSpPr>
          <p:nvPr>
            <p:ph type="body" idx="1"/>
          </p:nvPr>
        </p:nvSpPr>
        <p:spPr>
          <a:xfrm>
            <a:off x="944563" y="4859339"/>
            <a:ext cx="5207000" cy="4605337"/>
          </a:xfrm>
          <a:noFill/>
          <a:ln w="9525"/>
        </p:spPr>
        <p:txBody>
          <a:bodyPr/>
          <a:lstStyle/>
          <a:p>
            <a:pPr eaLnBrk="1" hangingPunct="1"/>
            <a:r>
              <a:rPr lang="en-US" smtClean="0"/>
              <a:t>two billion subscribers in 2005 </a:t>
            </a:r>
          </a:p>
          <a:p>
            <a:pPr eaLnBrk="1" hangingPunct="1"/>
            <a:r>
              <a:rPr lang="en-US" smtClean="0"/>
              <a:t>to approximately 3.3 billion in 2010</a:t>
            </a:r>
          </a:p>
          <a:p>
            <a:pPr eaLnBrk="1" hangingPunct="1"/>
            <a:r>
              <a:rPr lang="en-US" smtClean="0"/>
              <a:t>10 % growth each year (market research firm Market Intelligence Center (MIC)) </a:t>
            </a:r>
          </a:p>
          <a:p>
            <a:pPr eaLnBrk="1" hangingPunct="1"/>
            <a:r>
              <a:rPr lang="en-US" smtClean="0"/>
              <a:t>Such growth will come mainly from Asia,the Middle East and Africa.The Middle East is expected to chalk up the highest growth rate,followed by,in descending order,Africa,Asia,Eastern Europe,Latin America,North America and Western Europe.</a:t>
            </a:r>
          </a:p>
          <a:p>
            <a:pPr eaLnBrk="1" hangingPunct="1"/>
            <a:endParaRPr lang="en-US" smtClean="0"/>
          </a:p>
          <a:p>
            <a:pPr eaLnBrk="1" hangingPunct="1"/>
            <a:r>
              <a:rPr lang="en-US" smtClean="0"/>
              <a:t>The user interface of the Mobile phone was intended for calls, not for sophisticated applications.</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fld id="{676E5058-3558-4C58-952B-0FB4FE8DCBCD}" type="slidenum">
              <a:rPr lang="de-DE" smtClean="0"/>
              <a:pPr>
                <a:defRPr/>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p:spPr>
        <p:txBody>
          <a:bodyPr/>
          <a:lstStyle/>
          <a:p>
            <a:endParaRPr lang="de-DE" smtClean="0">
              <a:latin typeface="Times" pitchFamily="18" charset="0"/>
            </a:endParaRPr>
          </a:p>
        </p:txBody>
      </p:sp>
      <p:sp>
        <p:nvSpPr>
          <p:cNvPr id="16388" name="Foliennummernplatzhalter 3"/>
          <p:cNvSpPr>
            <a:spLocks noGrp="1"/>
          </p:cNvSpPr>
          <p:nvPr>
            <p:ph type="sldNum" sz="quarter" idx="5"/>
          </p:nvPr>
        </p:nvSpPr>
        <p:spPr>
          <a:noFill/>
        </p:spPr>
        <p:txBody>
          <a:bodyPr/>
          <a:lstStyle/>
          <a:p>
            <a:fld id="{82480884-098A-428B-912B-2CAE5D14C10B}" type="slidenum">
              <a:rPr lang="de-DE" smtClean="0">
                <a:latin typeface="Times" pitchFamily="18" charset="0"/>
              </a:rPr>
              <a:pPr/>
              <a:t>8</a:t>
            </a:fld>
            <a:endParaRPr lang="de-DE" smtClean="0">
              <a:latin typeface="Times"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fld id="{224D9C68-91F8-4279-BC76-15AAAC23A427}" type="slidenum">
              <a:rPr lang="en-GB" smtClean="0"/>
              <a:pPr>
                <a:defRPr/>
              </a:pPr>
              <a:t>9</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fld id="{224D9C68-91F8-4279-BC76-15AAAC23A427}" type="slidenum">
              <a:rPr lang="en-GB" smtClean="0"/>
              <a:pPr>
                <a:defRPr/>
              </a:pPr>
              <a:t>10</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fld id="{224D9C68-91F8-4279-BC76-15AAAC23A427}" type="slidenum">
              <a:rPr lang="en-GB" smtClean="0"/>
              <a:pPr>
                <a:defRPr/>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4" name="Picture 13"/>
          <p:cNvPicPr>
            <a:picLocks noChangeAspect="1" noChangeArrowheads="1"/>
          </p:cNvPicPr>
          <p:nvPr/>
        </p:nvPicPr>
        <p:blipFill>
          <a:blip r:embed="rId2" cstate="print"/>
          <a:srcRect/>
          <a:stretch>
            <a:fillRect/>
          </a:stretch>
        </p:blipFill>
        <p:spPr bwMode="auto">
          <a:xfrm>
            <a:off x="5189538" y="315913"/>
            <a:ext cx="3600450" cy="696912"/>
          </a:xfrm>
          <a:prstGeom prst="rect">
            <a:avLst/>
          </a:prstGeom>
          <a:noFill/>
          <a:ln w="9525">
            <a:noFill/>
            <a:miter lim="800000"/>
            <a:headEnd/>
            <a:tailEnd/>
          </a:ln>
        </p:spPr>
      </p:pic>
      <p:pic>
        <p:nvPicPr>
          <p:cNvPr id="5" name="Grafik 13" descr="itds_banner.png"/>
          <p:cNvPicPr>
            <a:picLocks noChangeAspect="1"/>
          </p:cNvPicPr>
          <p:nvPr/>
        </p:nvPicPr>
        <p:blipFill>
          <a:blip r:embed="rId3" cstate="print"/>
          <a:srcRect/>
          <a:stretch>
            <a:fillRect/>
          </a:stretch>
        </p:blipFill>
        <p:spPr bwMode="auto">
          <a:xfrm>
            <a:off x="0" y="3341688"/>
            <a:ext cx="9144000" cy="1016000"/>
          </a:xfrm>
          <a:prstGeom prst="rect">
            <a:avLst/>
          </a:prstGeom>
          <a:noFill/>
          <a:ln w="9525">
            <a:noFill/>
            <a:miter lim="800000"/>
            <a:headEnd/>
            <a:tailEnd/>
          </a:ln>
        </p:spPr>
      </p:pic>
      <p:cxnSp>
        <p:nvCxnSpPr>
          <p:cNvPr id="6" name="Gerade Verbindung 14"/>
          <p:cNvCxnSpPr>
            <a:cxnSpLocks noChangeShapeType="1"/>
          </p:cNvCxnSpPr>
          <p:nvPr/>
        </p:nvCxnSpPr>
        <p:spPr bwMode="auto">
          <a:xfrm>
            <a:off x="0" y="5643563"/>
            <a:ext cx="9144000" cy="1587"/>
          </a:xfrm>
          <a:prstGeom prst="line">
            <a:avLst/>
          </a:prstGeom>
          <a:noFill/>
          <a:ln w="12700" algn="ctr">
            <a:solidFill>
              <a:srgbClr val="366092"/>
            </a:solidFill>
            <a:round/>
            <a:headEnd/>
            <a:tailEnd/>
          </a:ln>
        </p:spPr>
      </p:cxnSp>
      <p:sp>
        <p:nvSpPr>
          <p:cNvPr id="7" name="Textfeld 6"/>
          <p:cNvSpPr txBox="1"/>
          <p:nvPr/>
        </p:nvSpPr>
        <p:spPr>
          <a:xfrm>
            <a:off x="0" y="5657850"/>
            <a:ext cx="2762250" cy="600075"/>
          </a:xfrm>
          <a:prstGeom prst="rect">
            <a:avLst/>
          </a:prstGeom>
          <a:noFill/>
        </p:spPr>
        <p:txBody>
          <a:bodyPr wrap="none">
            <a:spAutoFit/>
          </a:bodyPr>
          <a:lstStyle/>
          <a:p>
            <a:pPr eaLnBrk="0" hangingPunct="0">
              <a:defRPr/>
            </a:pPr>
            <a:r>
              <a:rPr lang="de-DE" sz="1100" dirty="0">
                <a:solidFill>
                  <a:srgbClr val="244061"/>
                </a:solidFill>
                <a:latin typeface="Calibri" pitchFamily="34" charset="0"/>
              </a:rPr>
              <a:t>Information Technology – </a:t>
            </a:r>
            <a:r>
              <a:rPr lang="de-DE" sz="1100" dirty="0" err="1">
                <a:solidFill>
                  <a:srgbClr val="244061"/>
                </a:solidFill>
                <a:latin typeface="Calibri" pitchFamily="34" charset="0"/>
              </a:rPr>
              <a:t>Dialogue</a:t>
            </a:r>
            <a:r>
              <a:rPr lang="de-DE" sz="1100" dirty="0">
                <a:solidFill>
                  <a:srgbClr val="244061"/>
                </a:solidFill>
                <a:latin typeface="Calibri" pitchFamily="34" charset="0"/>
              </a:rPr>
              <a:t> Systems</a:t>
            </a:r>
          </a:p>
          <a:p>
            <a:pPr eaLnBrk="0" hangingPunct="0">
              <a:defRPr/>
            </a:pPr>
            <a:r>
              <a:rPr lang="de-DE" sz="1100" dirty="0">
                <a:solidFill>
                  <a:srgbClr val="244061"/>
                </a:solidFill>
                <a:latin typeface="Calibri" pitchFamily="34" charset="0"/>
              </a:rPr>
              <a:t>Ulm University (Germany)</a:t>
            </a:r>
          </a:p>
          <a:p>
            <a:pPr eaLnBrk="0" hangingPunct="0">
              <a:defRPr/>
            </a:pPr>
            <a:r>
              <a:rPr lang="de-DE" sz="1100" dirty="0">
                <a:solidFill>
                  <a:srgbClr val="244061"/>
                </a:solidFill>
                <a:latin typeface="Calibri" pitchFamily="34" charset="0"/>
              </a:rPr>
              <a:t>http://www.dialogue-systems.de</a:t>
            </a:r>
          </a:p>
        </p:txBody>
      </p:sp>
      <p:sp>
        <p:nvSpPr>
          <p:cNvPr id="13" name="Textplatzhalter 12"/>
          <p:cNvSpPr>
            <a:spLocks noGrp="1"/>
          </p:cNvSpPr>
          <p:nvPr>
            <p:ph type="body" sz="quarter" idx="10"/>
          </p:nvPr>
        </p:nvSpPr>
        <p:spPr>
          <a:xfrm>
            <a:off x="3500438" y="5000625"/>
            <a:ext cx="5643562" cy="642938"/>
          </a:xfrm>
        </p:spPr>
        <p:txBody>
          <a:bodyPr lIns="18000"/>
          <a:lstStyle>
            <a:lvl1pPr>
              <a:buNone/>
              <a:defRPr sz="2000" b="1">
                <a:solidFill>
                  <a:srgbClr val="244061"/>
                </a:solidFill>
              </a:defRPr>
            </a:lvl1pPr>
          </a:lstStyle>
          <a:p>
            <a:pPr lvl="0"/>
            <a:r>
              <a:rPr lang="de-DE" dirty="0" smtClean="0"/>
              <a:t>Textmasterformate durch Klicken bearbeiten</a:t>
            </a:r>
          </a:p>
        </p:txBody>
      </p:sp>
      <p:sp>
        <p:nvSpPr>
          <p:cNvPr id="14" name="Textplatzhalter 12"/>
          <p:cNvSpPr>
            <a:spLocks noGrp="1"/>
          </p:cNvSpPr>
          <p:nvPr>
            <p:ph type="body" sz="quarter" idx="11"/>
          </p:nvPr>
        </p:nvSpPr>
        <p:spPr>
          <a:xfrm>
            <a:off x="3500438" y="5643578"/>
            <a:ext cx="5643562" cy="642938"/>
          </a:xfrm>
        </p:spPr>
        <p:txBody>
          <a:bodyPr lIns="18000"/>
          <a:lstStyle>
            <a:lvl1pPr marL="0" indent="0">
              <a:lnSpc>
                <a:spcPct val="100000"/>
              </a:lnSpc>
              <a:buNone/>
              <a:defRPr sz="1100" b="0">
                <a:solidFill>
                  <a:srgbClr val="244061"/>
                </a:solidFill>
              </a:defRPr>
            </a:lvl1pPr>
          </a:lstStyle>
          <a:p>
            <a:pPr lvl="0"/>
            <a:r>
              <a:rPr lang="de-DE" dirty="0" smtClean="0"/>
              <a:t>Textmasterformate durch Klicken bearbeiten</a:t>
            </a: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6"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D4BCC590-5F4F-4423-94F3-A6EA3370610C}" type="slidenum">
              <a:rPr lang="de-DE"/>
              <a:pPr>
                <a:defRPr/>
              </a:pPr>
              <a:t>‹Nr.›</a:t>
            </a:fld>
            <a:endParaRPr lang="de-DE"/>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09624" y="857232"/>
            <a:ext cx="3833813" cy="542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729163" y="857232"/>
            <a:ext cx="3843365" cy="542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2810C9E2-B07B-42BF-BC6D-1BBC9C57C7DF}" type="slidenum">
              <a:rPr lang="de-DE"/>
              <a:pPr>
                <a:defRPr/>
              </a:pPr>
              <a:t>‹Nr.›</a:t>
            </a:fld>
            <a:endParaRPr lang="de-D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5"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0DBD90F0-99D3-4918-8A26-2EF5B96BEE41}" type="slidenum">
              <a:rPr lang="de-DE"/>
              <a:pPr>
                <a:defRPr/>
              </a:pPr>
              <a:t>‹Nr.›</a:t>
            </a:fld>
            <a:endParaRPr lang="de-D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4"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3C6B12C2-8F76-400A-A33A-C7F16F32AEB7}" type="slidenum">
              <a:rPr lang="de-DE"/>
              <a:pPr>
                <a:defRPr/>
              </a:pPr>
              <a:t>‹Nr.›</a:t>
            </a:fld>
            <a:endParaRPr lang="de-DE"/>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6"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7"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6BB97C3D-A023-4243-ADDF-1E4FD3B8AE1A}" type="slidenum">
              <a:rPr lang="de-DE"/>
              <a:pPr>
                <a:defRPr/>
              </a:pPr>
              <a:t>‹Nr.›</a:t>
            </a:fld>
            <a:endParaRPr lang="de-DE"/>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6"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7"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D1DF70F8-EE80-4BCE-95CC-96CD1CE77024}" type="slidenum">
              <a:rPr lang="de-DE"/>
              <a:pPr>
                <a:defRPr/>
              </a:pPr>
              <a:t>‹Nr.›</a:t>
            </a:fld>
            <a:endParaRPr lang="de-DE"/>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6"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24637D2A-0C5E-451E-B6EA-D792595D5872}" type="slidenum">
              <a:rPr lang="de-DE"/>
              <a:pPr>
                <a:defRPr/>
              </a:pPr>
              <a:t>‹Nr.›</a:t>
            </a:fld>
            <a:endParaRPr lang="de-D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61150" y="914400"/>
            <a:ext cx="1949450" cy="44958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09625" y="914400"/>
            <a:ext cx="5699125" cy="44958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vl1pPr>
          </a:lstStyle>
          <a:p>
            <a:pPr>
              <a:defRPr/>
            </a:pPr>
            <a:endParaRPr lang="de-DE"/>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vl1pPr>
          </a:lstStyle>
          <a:p>
            <a:pPr>
              <a:defRPr/>
            </a:pPr>
            <a:endParaRPr lang="de-DE"/>
          </a:p>
        </p:txBody>
      </p:sp>
      <p:sp>
        <p:nvSpPr>
          <p:cNvPr id="6" name="Rectangle 6"/>
          <p:cNvSpPr>
            <a:spLocks noGrp="1" noChangeArrowheads="1"/>
          </p:cNvSpPr>
          <p:nvPr>
            <p:ph type="sldNum" sz="quarter" idx="12"/>
          </p:nvPr>
        </p:nvSpPr>
        <p:spPr>
          <a:xfrm>
            <a:off x="6553200" y="6248400"/>
            <a:ext cx="1905000" cy="457200"/>
          </a:xfrm>
          <a:prstGeom prst="rect">
            <a:avLst/>
          </a:prstGeom>
        </p:spPr>
        <p:txBody>
          <a:bodyPr/>
          <a:lstStyle>
            <a:lvl1pPr eaLnBrk="0" hangingPunct="0">
              <a:defRPr/>
            </a:lvl1pPr>
          </a:lstStyle>
          <a:p>
            <a:pPr>
              <a:defRPr/>
            </a:pPr>
            <a:fld id="{990BEC72-40D1-4AE9-9CD9-76AF077020F6}" type="slidenum">
              <a:rPr lang="de-DE"/>
              <a:pPr>
                <a:defRPr/>
              </a:pPr>
              <a:t>‹Nr.›</a:t>
            </a:fld>
            <a:endParaRPr lang="de-DE"/>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85813" y="414338"/>
            <a:ext cx="7800975" cy="371475"/>
          </a:xfrm>
        </p:spPr>
        <p:txBody>
          <a:bodyPr/>
          <a:lstStyle/>
          <a:p>
            <a:r>
              <a:rPr lang="de-DE" smtClean="0"/>
              <a:t>Titelmasterformat durch Klicken bearbeiten</a:t>
            </a:r>
            <a:endParaRPr lang="de-DE"/>
          </a:p>
        </p:txBody>
      </p:sp>
      <p:sp>
        <p:nvSpPr>
          <p:cNvPr id="3" name="Inhaltsplatzhalter 2"/>
          <p:cNvSpPr>
            <a:spLocks noGrp="1"/>
          </p:cNvSpPr>
          <p:nvPr>
            <p:ph idx="1"/>
          </p:nvPr>
        </p:nvSpPr>
        <p:spPr>
          <a:xfrm>
            <a:off x="809625" y="857250"/>
            <a:ext cx="7762875" cy="542925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00025" y="76200"/>
            <a:ext cx="7772400" cy="436563"/>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203200" y="703263"/>
            <a:ext cx="4013200" cy="5511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368800" y="703263"/>
            <a:ext cx="4013200" cy="5511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8"/>
          <p:cNvSpPr>
            <a:spLocks noGrp="1" noChangeArrowheads="1"/>
          </p:cNvSpPr>
          <p:nvPr>
            <p:ph type="dt" sz="half" idx="10"/>
          </p:nvPr>
        </p:nvSpPr>
        <p:spPr>
          <a:xfrm>
            <a:off x="209550" y="6327775"/>
            <a:ext cx="1905000" cy="457200"/>
          </a:xfrm>
          <a:prstGeom prst="rect">
            <a:avLst/>
          </a:prstGeom>
          <a:ln/>
        </p:spPr>
        <p:txBody>
          <a:bodyPr/>
          <a:lstStyle>
            <a:lvl1pPr>
              <a:defRPr/>
            </a:lvl1pPr>
          </a:lstStyle>
          <a:p>
            <a:pPr>
              <a:defRPr/>
            </a:pPr>
            <a:fld id="{9A37F02B-6B95-4DAF-AE04-3800586A5A90}" type="datetime7">
              <a:rPr lang="en-GB"/>
              <a:pPr>
                <a:defRPr/>
              </a:pPr>
              <a:t>May-10</a:t>
            </a:fld>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sp>
        <p:nvSpPr>
          <p:cNvPr id="70659" name="Rectangle 3"/>
          <p:cNvSpPr>
            <a:spLocks noGrp="1" noChangeArrowheads="1"/>
          </p:cNvSpPr>
          <p:nvPr>
            <p:ph type="subTitle" idx="1"/>
          </p:nvPr>
        </p:nvSpPr>
        <p:spPr>
          <a:xfrm>
            <a:off x="1371600" y="3886200"/>
            <a:ext cx="6400800" cy="1752600"/>
          </a:xfrm>
        </p:spPr>
        <p:txBody>
          <a:bodyPr/>
          <a:lstStyle>
            <a:lvl1pPr marL="0" indent="0" algn="ctr">
              <a:defRPr sz="800"/>
            </a:lvl1pPr>
          </a:lstStyle>
          <a:p>
            <a:r>
              <a:rPr lang="de-DE"/>
              <a:t>Master-Untertitelformat bearbeiten</a:t>
            </a:r>
          </a:p>
        </p:txBody>
      </p:sp>
      <p:sp>
        <p:nvSpPr>
          <p:cNvPr id="70660" name="Rectangle 4"/>
          <p:cNvSpPr>
            <a:spLocks noGrp="1" noChangeArrowheads="1"/>
          </p:cNvSpPr>
          <p:nvPr>
            <p:ph type="dt" sz="half" idx="2"/>
          </p:nvPr>
        </p:nvSpPr>
        <p:spPr>
          <a:xfrm>
            <a:off x="457200" y="6265863"/>
            <a:ext cx="2133600" cy="476250"/>
          </a:xfrm>
          <a:prstGeom prst="rect">
            <a:avLst/>
          </a:prstGeom>
        </p:spPr>
        <p:txBody>
          <a:bodyPr/>
          <a:lstStyle>
            <a:lvl1pPr>
              <a:defRPr sz="600">
                <a:latin typeface="+mn-lt"/>
              </a:defRPr>
            </a:lvl1pPr>
          </a:lstStyle>
          <a:p>
            <a:endParaRPr lang="de-DE"/>
          </a:p>
        </p:txBody>
      </p:sp>
      <p:sp>
        <p:nvSpPr>
          <p:cNvPr id="70661" name="Rectangle 5"/>
          <p:cNvSpPr>
            <a:spLocks noGrp="1" noChangeArrowheads="1"/>
          </p:cNvSpPr>
          <p:nvPr>
            <p:ph type="ftr" sz="quarter" idx="3"/>
          </p:nvPr>
        </p:nvSpPr>
        <p:spPr>
          <a:xfrm>
            <a:off x="3124200" y="6245225"/>
            <a:ext cx="2895600" cy="476250"/>
          </a:xfrm>
          <a:prstGeom prst="rect">
            <a:avLst/>
          </a:prstGeom>
        </p:spPr>
        <p:txBody>
          <a:bodyPr/>
          <a:lstStyle>
            <a:lvl1pPr>
              <a:defRPr sz="600">
                <a:latin typeface="+mn-lt"/>
              </a:defRPr>
            </a:lvl1pPr>
          </a:lstStyle>
          <a:p>
            <a:endParaRPr lang="de-DE"/>
          </a:p>
        </p:txBody>
      </p:sp>
      <p:sp>
        <p:nvSpPr>
          <p:cNvPr id="70662" name="Rectangle 6"/>
          <p:cNvSpPr>
            <a:spLocks noGrp="1" noChangeArrowheads="1"/>
          </p:cNvSpPr>
          <p:nvPr>
            <p:ph type="sldNum" sz="quarter" idx="4"/>
          </p:nvPr>
        </p:nvSpPr>
        <p:spPr>
          <a:xfrm>
            <a:off x="6553200" y="6245225"/>
            <a:ext cx="2133600" cy="476250"/>
          </a:xfrm>
          <a:prstGeom prst="rect">
            <a:avLst/>
          </a:prstGeom>
        </p:spPr>
        <p:txBody>
          <a:bodyPr/>
          <a:lstStyle>
            <a:lvl1pPr>
              <a:defRPr sz="600">
                <a:latin typeface="+mn-lt"/>
              </a:defRPr>
            </a:lvl1pPr>
          </a:lstStyle>
          <a:p>
            <a:fld id="{F0C74C8C-CB41-42A3-A87E-9DF5C4FCA6D4}" type="slidenum">
              <a:rPr lang="de-DE"/>
              <a:pPr/>
              <a:t>‹Nr.›</a:t>
            </a:fld>
            <a:endParaRPr lang="de-DE"/>
          </a:p>
        </p:txBody>
      </p:sp>
      <p:pic>
        <p:nvPicPr>
          <p:cNvPr id="70669" name="Picture 13"/>
          <p:cNvPicPr>
            <a:picLocks noChangeAspect="1" noChangeArrowheads="1"/>
          </p:cNvPicPr>
          <p:nvPr/>
        </p:nvPicPr>
        <p:blipFill>
          <a:blip r:embed="rId2" cstate="print"/>
          <a:srcRect/>
          <a:stretch>
            <a:fillRect/>
          </a:stretch>
        </p:blipFill>
        <p:spPr bwMode="auto">
          <a:xfrm>
            <a:off x="5189538" y="315913"/>
            <a:ext cx="3600450" cy="696912"/>
          </a:xfrm>
          <a:prstGeom prst="rect">
            <a:avLst/>
          </a:prstGeom>
          <a:noFill/>
        </p:spPr>
      </p:pic>
    </p:spTree>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09625" y="857250"/>
            <a:ext cx="3805238" cy="542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767263" y="857250"/>
            <a:ext cx="3805237" cy="542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37338" y="414338"/>
            <a:ext cx="1949450" cy="587216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85813" y="414338"/>
            <a:ext cx="5699125" cy="587216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85813" y="414338"/>
            <a:ext cx="7800975" cy="371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dirty="0" smtClean="0"/>
              <a:t>Mastertitelformat bearbeiten</a:t>
            </a:r>
          </a:p>
        </p:txBody>
      </p:sp>
      <p:sp>
        <p:nvSpPr>
          <p:cNvPr id="2051" name="Rectangle 3"/>
          <p:cNvSpPr>
            <a:spLocks noGrp="1" noChangeArrowheads="1"/>
          </p:cNvSpPr>
          <p:nvPr>
            <p:ph type="body" idx="1"/>
          </p:nvPr>
        </p:nvSpPr>
        <p:spPr bwMode="auto">
          <a:xfrm>
            <a:off x="809625" y="857250"/>
            <a:ext cx="7762875" cy="542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dirty="0" smtClean="0"/>
              <a:t>Mastertextformat bearbeiten</a:t>
            </a:r>
          </a:p>
          <a:p>
            <a:pPr lvl="0"/>
            <a:endParaRPr lang="de-DE" dirty="0" smtClean="0"/>
          </a:p>
          <a:p>
            <a:pPr lvl="0"/>
            <a:r>
              <a:rPr lang="de-DE" dirty="0" smtClean="0"/>
              <a:t>Erste Ebene</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44" name="Line 20"/>
          <p:cNvSpPr>
            <a:spLocks noChangeShapeType="1"/>
          </p:cNvSpPr>
          <p:nvPr/>
        </p:nvSpPr>
        <p:spPr bwMode="auto">
          <a:xfrm>
            <a:off x="0" y="182563"/>
            <a:ext cx="9144000" cy="0"/>
          </a:xfrm>
          <a:prstGeom prst="line">
            <a:avLst/>
          </a:prstGeom>
          <a:noFill/>
          <a:ln w="9525">
            <a:solidFill>
              <a:srgbClr val="244061"/>
            </a:solidFill>
            <a:round/>
            <a:headEnd/>
            <a:tailEnd/>
          </a:ln>
          <a:effectLst/>
        </p:spPr>
        <p:txBody>
          <a:bodyPr wrap="none" anchor="ctr"/>
          <a:lstStyle/>
          <a:p>
            <a:pPr eaLnBrk="0" hangingPunct="0">
              <a:defRPr/>
            </a:pPr>
            <a:endParaRPr lang="de-DE"/>
          </a:p>
        </p:txBody>
      </p:sp>
      <p:sp>
        <p:nvSpPr>
          <p:cNvPr id="1048" name="Rectangle 24"/>
          <p:cNvSpPr>
            <a:spLocks noChangeArrowheads="1"/>
          </p:cNvSpPr>
          <p:nvPr/>
        </p:nvSpPr>
        <p:spPr bwMode="auto">
          <a:xfrm>
            <a:off x="0" y="179388"/>
            <a:ext cx="719138" cy="179387"/>
          </a:xfrm>
          <a:prstGeom prst="rect">
            <a:avLst/>
          </a:prstGeom>
          <a:solidFill>
            <a:srgbClr val="244061"/>
          </a:solidFill>
          <a:ln w="9525">
            <a:noFill/>
            <a:miter lim="800000"/>
            <a:headEnd/>
            <a:tailEnd/>
          </a:ln>
          <a:effectLst/>
        </p:spPr>
        <p:txBody>
          <a:bodyPr wrap="none" anchor="ctr"/>
          <a:lstStyle/>
          <a:p>
            <a:pPr algn="ctr" eaLnBrk="0" hangingPunct="0">
              <a:defRPr/>
            </a:pPr>
            <a:endParaRPr lang="de-DE">
              <a:solidFill>
                <a:srgbClr val="BD4505"/>
              </a:solidFill>
              <a:latin typeface="Times" pitchFamily="1" charset="0"/>
            </a:endParaRPr>
          </a:p>
        </p:txBody>
      </p:sp>
      <p:sp>
        <p:nvSpPr>
          <p:cNvPr id="1047" name="Text Box 23"/>
          <p:cNvSpPr txBox="1">
            <a:spLocks noChangeArrowheads="1"/>
          </p:cNvSpPr>
          <p:nvPr/>
        </p:nvSpPr>
        <p:spPr bwMode="auto">
          <a:xfrm>
            <a:off x="785813" y="198438"/>
            <a:ext cx="6148387" cy="152400"/>
          </a:xfrm>
          <a:prstGeom prst="rect">
            <a:avLst/>
          </a:prstGeom>
          <a:noFill/>
          <a:ln w="9525">
            <a:noFill/>
            <a:miter lim="800000"/>
            <a:headEnd/>
            <a:tailEnd/>
          </a:ln>
          <a:effectLst/>
        </p:spPr>
        <p:txBody>
          <a:bodyPr lIns="90000" tIns="0" rIns="0" bIns="0">
            <a:spAutoFit/>
          </a:bodyPr>
          <a:lstStyle/>
          <a:p>
            <a:pPr eaLnBrk="0" hangingPunct="0">
              <a:defRPr/>
            </a:pPr>
            <a:r>
              <a:rPr lang="de-DE" sz="1000" dirty="0" smtClean="0">
                <a:solidFill>
                  <a:srgbClr val="244061"/>
                </a:solidFill>
                <a:latin typeface="Calibri" pitchFamily="34" charset="0"/>
              </a:rPr>
              <a:t>www.dialogue-systems.de </a:t>
            </a:r>
            <a:r>
              <a:rPr lang="de-DE" sz="1000" dirty="0">
                <a:solidFill>
                  <a:srgbClr val="244061"/>
                </a:solidFill>
                <a:latin typeface="Calibri" pitchFamily="34" charset="0"/>
              </a:rPr>
              <a:t>| </a:t>
            </a:r>
            <a:r>
              <a:rPr lang="de-DE" sz="1000" dirty="0" smtClean="0">
                <a:solidFill>
                  <a:srgbClr val="244061"/>
                </a:solidFill>
                <a:latin typeface="Calibri" pitchFamily="34" charset="0"/>
              </a:rPr>
              <a:t>LREC Conference,</a:t>
            </a:r>
            <a:r>
              <a:rPr lang="de-DE" sz="1000" baseline="0" dirty="0" smtClean="0">
                <a:solidFill>
                  <a:srgbClr val="244061"/>
                </a:solidFill>
                <a:latin typeface="Calibri" pitchFamily="34" charset="0"/>
              </a:rPr>
              <a:t> </a:t>
            </a:r>
            <a:r>
              <a:rPr lang="de-DE" sz="1000" baseline="0" dirty="0" smtClean="0">
                <a:solidFill>
                  <a:srgbClr val="244061"/>
                </a:solidFill>
                <a:latin typeface="Calibri" pitchFamily="34" charset="0"/>
              </a:rPr>
              <a:t>Valletta</a:t>
            </a:r>
            <a:r>
              <a:rPr lang="de-DE" sz="1000" baseline="0" dirty="0" smtClean="0">
                <a:solidFill>
                  <a:srgbClr val="244061"/>
                </a:solidFill>
                <a:latin typeface="Calibri" pitchFamily="34" charset="0"/>
              </a:rPr>
              <a:t>, Malta | May 2010</a:t>
            </a:r>
            <a:endParaRPr lang="de-DE" sz="1000" b="1" dirty="0">
              <a:solidFill>
                <a:srgbClr val="244061"/>
              </a:solidFill>
              <a:latin typeface="Calibri" pitchFamily="34" charset="0"/>
            </a:endParaRPr>
          </a:p>
        </p:txBody>
      </p:sp>
      <p:sp>
        <p:nvSpPr>
          <p:cNvPr id="1049" name="Text Box 25"/>
          <p:cNvSpPr txBox="1">
            <a:spLocks noChangeArrowheads="1"/>
          </p:cNvSpPr>
          <p:nvPr/>
        </p:nvSpPr>
        <p:spPr bwMode="auto">
          <a:xfrm>
            <a:off x="0" y="192088"/>
            <a:ext cx="708025" cy="153987"/>
          </a:xfrm>
          <a:prstGeom prst="rect">
            <a:avLst/>
          </a:prstGeom>
          <a:noFill/>
          <a:ln w="9525">
            <a:noFill/>
            <a:miter lim="800000"/>
            <a:headEnd/>
            <a:tailEnd/>
          </a:ln>
          <a:effectLst/>
        </p:spPr>
        <p:txBody>
          <a:bodyPr lIns="0" tIns="0" rIns="36000" bIns="0"/>
          <a:lstStyle/>
          <a:p>
            <a:pPr algn="r" eaLnBrk="0" hangingPunct="0">
              <a:spcBef>
                <a:spcPct val="50000"/>
              </a:spcBef>
              <a:defRPr/>
            </a:pPr>
            <a:r>
              <a:rPr lang="de-DE" sz="1000" dirty="0">
                <a:solidFill>
                  <a:schemeClr val="bg1"/>
                </a:solidFill>
                <a:latin typeface="Calibri" pitchFamily="34" charset="0"/>
              </a:rPr>
              <a:t>Page </a:t>
            </a:r>
            <a:fld id="{F01AFABC-09D4-4DCB-A4A9-FCA6D6FA6226}" type="slidenum">
              <a:rPr lang="de-DE" sz="1000">
                <a:solidFill>
                  <a:schemeClr val="bg1"/>
                </a:solidFill>
                <a:latin typeface="Calibri" pitchFamily="34" charset="0"/>
              </a:rPr>
              <a:pPr algn="r" eaLnBrk="0" hangingPunct="0">
                <a:spcBef>
                  <a:spcPct val="50000"/>
                </a:spcBef>
                <a:defRPr/>
              </a:pPr>
              <a:t>‹Nr.›</a:t>
            </a:fld>
            <a:endParaRPr lang="de-DE" sz="1000" dirty="0">
              <a:solidFill>
                <a:schemeClr val="bg1"/>
              </a:solidFill>
              <a:latin typeface="Calibri" pitchFamily="34" charset="0"/>
            </a:endParaRPr>
          </a:p>
        </p:txBody>
      </p:sp>
      <p:sp>
        <p:nvSpPr>
          <p:cNvPr id="1053" name="Line 29"/>
          <p:cNvSpPr>
            <a:spLocks noChangeShapeType="1"/>
          </p:cNvSpPr>
          <p:nvPr/>
        </p:nvSpPr>
        <p:spPr bwMode="auto">
          <a:xfrm>
            <a:off x="0" y="1751013"/>
            <a:ext cx="9144000" cy="0"/>
          </a:xfrm>
          <a:prstGeom prst="line">
            <a:avLst/>
          </a:prstGeom>
          <a:noFill/>
          <a:ln w="6350">
            <a:noFill/>
            <a:round/>
            <a:headEnd/>
            <a:tailEnd/>
          </a:ln>
          <a:effectLst/>
        </p:spPr>
        <p:txBody>
          <a:bodyPr wrap="none" anchor="ctr"/>
          <a:lstStyle/>
          <a:p>
            <a:pPr eaLnBrk="0" hangingPunct="0">
              <a:defRPr/>
            </a:pPr>
            <a:endParaRPr lang="de-DE"/>
          </a:p>
        </p:txBody>
      </p:sp>
      <p:sp>
        <p:nvSpPr>
          <p:cNvPr id="1054" name="Line 30"/>
          <p:cNvSpPr>
            <a:spLocks noChangeShapeType="1"/>
          </p:cNvSpPr>
          <p:nvPr/>
        </p:nvSpPr>
        <p:spPr bwMode="auto">
          <a:xfrm rot="-5400000">
            <a:off x="-2518569" y="3437732"/>
            <a:ext cx="6837363" cy="0"/>
          </a:xfrm>
          <a:prstGeom prst="line">
            <a:avLst/>
          </a:prstGeom>
          <a:noFill/>
          <a:ln w="9525">
            <a:noFill/>
            <a:round/>
            <a:headEnd/>
            <a:tailEnd/>
          </a:ln>
          <a:effectLst/>
        </p:spPr>
        <p:txBody>
          <a:bodyPr wrap="none" anchor="ctr"/>
          <a:lstStyle/>
          <a:p>
            <a:pPr eaLnBrk="0" hangingPunct="0">
              <a:defRPr/>
            </a:pPr>
            <a:endParaRPr lang="de-DE"/>
          </a:p>
        </p:txBody>
      </p:sp>
      <p:pic>
        <p:nvPicPr>
          <p:cNvPr id="2058" name="Picture 14" descr="C:\Dokumente und Einstellungen\bentele\Desktop\graphics\bitmaps\logos\itds_logo.png"/>
          <p:cNvPicPr>
            <a:picLocks noChangeAspect="1" noChangeArrowheads="1"/>
          </p:cNvPicPr>
          <p:nvPr/>
        </p:nvPicPr>
        <p:blipFill>
          <a:blip r:embed="rId16" cstate="print"/>
          <a:srcRect/>
          <a:stretch>
            <a:fillRect/>
          </a:stretch>
        </p:blipFill>
        <p:spPr bwMode="auto">
          <a:xfrm>
            <a:off x="7215188" y="6429375"/>
            <a:ext cx="1844675" cy="3571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37" r:id="rId1"/>
    <p:sldLayoutId id="2147483938" r:id="rId2"/>
    <p:sldLayoutId id="2147483934" r:id="rId3"/>
    <p:sldLayoutId id="2147483935" r:id="rId4"/>
    <p:sldLayoutId id="2147483939" r:id="rId5"/>
    <p:sldLayoutId id="2147483940" r:id="rId6"/>
    <p:sldLayoutId id="2147483941" r:id="rId7"/>
    <p:sldLayoutId id="2147483942" r:id="rId8"/>
    <p:sldLayoutId id="2147483943" r:id="rId9"/>
    <p:sldLayoutId id="2147483944" r:id="rId10"/>
    <p:sldLayoutId id="2147483945" r:id="rId11"/>
    <p:sldLayoutId id="2147483936" r:id="rId12"/>
    <p:sldLayoutId id="2147483949" r:id="rId13"/>
    <p:sldLayoutId id="2147483962" r:id="rId14"/>
  </p:sldLayoutIdLst>
  <p:transition/>
  <p:timing>
    <p:tnLst>
      <p:par>
        <p:cTn id="1" dur="indefinite" restart="never" nodeType="tmRoot"/>
      </p:par>
    </p:tnLst>
  </p:timing>
  <p:txStyles>
    <p:titleStyle>
      <a:lvl1pPr algn="l" rtl="0" eaLnBrk="0" fontAlgn="base" hangingPunct="0">
        <a:lnSpc>
          <a:spcPts val="2400"/>
        </a:lnSpc>
        <a:spcBef>
          <a:spcPct val="0"/>
        </a:spcBef>
        <a:spcAft>
          <a:spcPct val="0"/>
        </a:spcAft>
        <a:defRPr sz="2000" b="1">
          <a:solidFill>
            <a:srgbClr val="244061"/>
          </a:solidFill>
          <a:latin typeface="Calibri" pitchFamily="34" charset="0"/>
          <a:ea typeface="+mj-ea"/>
          <a:cs typeface="+mj-cs"/>
        </a:defRPr>
      </a:lvl1pPr>
      <a:lvl2pPr algn="l" rtl="0" eaLnBrk="0" fontAlgn="base" hangingPunct="0">
        <a:lnSpc>
          <a:spcPts val="2400"/>
        </a:lnSpc>
        <a:spcBef>
          <a:spcPct val="0"/>
        </a:spcBef>
        <a:spcAft>
          <a:spcPct val="0"/>
        </a:spcAft>
        <a:defRPr sz="2000" b="1">
          <a:solidFill>
            <a:srgbClr val="244061"/>
          </a:solidFill>
          <a:latin typeface="Calibri" pitchFamily="34" charset="0"/>
        </a:defRPr>
      </a:lvl2pPr>
      <a:lvl3pPr algn="l" rtl="0" eaLnBrk="0" fontAlgn="base" hangingPunct="0">
        <a:lnSpc>
          <a:spcPts val="2400"/>
        </a:lnSpc>
        <a:spcBef>
          <a:spcPct val="0"/>
        </a:spcBef>
        <a:spcAft>
          <a:spcPct val="0"/>
        </a:spcAft>
        <a:defRPr sz="2000" b="1">
          <a:solidFill>
            <a:srgbClr val="244061"/>
          </a:solidFill>
          <a:latin typeface="Calibri" pitchFamily="34" charset="0"/>
        </a:defRPr>
      </a:lvl3pPr>
      <a:lvl4pPr algn="l" rtl="0" eaLnBrk="0" fontAlgn="base" hangingPunct="0">
        <a:lnSpc>
          <a:spcPts val="2400"/>
        </a:lnSpc>
        <a:spcBef>
          <a:spcPct val="0"/>
        </a:spcBef>
        <a:spcAft>
          <a:spcPct val="0"/>
        </a:spcAft>
        <a:defRPr sz="2000" b="1">
          <a:solidFill>
            <a:srgbClr val="244061"/>
          </a:solidFill>
          <a:latin typeface="Calibri" pitchFamily="34" charset="0"/>
        </a:defRPr>
      </a:lvl4pPr>
      <a:lvl5pPr algn="l" rtl="0" eaLnBrk="0" fontAlgn="base" hangingPunct="0">
        <a:lnSpc>
          <a:spcPts val="2400"/>
        </a:lnSpc>
        <a:spcBef>
          <a:spcPct val="0"/>
        </a:spcBef>
        <a:spcAft>
          <a:spcPct val="0"/>
        </a:spcAft>
        <a:defRPr sz="2000" b="1">
          <a:solidFill>
            <a:srgbClr val="244061"/>
          </a:solidFill>
          <a:latin typeface="Calibri" pitchFamily="34" charset="0"/>
        </a:defRPr>
      </a:lvl5pPr>
      <a:lvl6pPr marL="457200" algn="l" rtl="0" fontAlgn="base">
        <a:lnSpc>
          <a:spcPts val="2400"/>
        </a:lnSpc>
        <a:spcBef>
          <a:spcPct val="0"/>
        </a:spcBef>
        <a:spcAft>
          <a:spcPct val="0"/>
        </a:spcAft>
        <a:defRPr sz="2000" b="1">
          <a:solidFill>
            <a:srgbClr val="26547C"/>
          </a:solidFill>
          <a:latin typeface="Arial" charset="0"/>
        </a:defRPr>
      </a:lvl6pPr>
      <a:lvl7pPr marL="914400" algn="l" rtl="0" fontAlgn="base">
        <a:lnSpc>
          <a:spcPts val="2400"/>
        </a:lnSpc>
        <a:spcBef>
          <a:spcPct val="0"/>
        </a:spcBef>
        <a:spcAft>
          <a:spcPct val="0"/>
        </a:spcAft>
        <a:defRPr sz="2000" b="1">
          <a:solidFill>
            <a:srgbClr val="26547C"/>
          </a:solidFill>
          <a:latin typeface="Arial" charset="0"/>
        </a:defRPr>
      </a:lvl7pPr>
      <a:lvl8pPr marL="1371600" algn="l" rtl="0" fontAlgn="base">
        <a:lnSpc>
          <a:spcPts val="2400"/>
        </a:lnSpc>
        <a:spcBef>
          <a:spcPct val="0"/>
        </a:spcBef>
        <a:spcAft>
          <a:spcPct val="0"/>
        </a:spcAft>
        <a:defRPr sz="2000" b="1">
          <a:solidFill>
            <a:srgbClr val="26547C"/>
          </a:solidFill>
          <a:latin typeface="Arial" charset="0"/>
        </a:defRPr>
      </a:lvl8pPr>
      <a:lvl9pPr marL="1828800" algn="l" rtl="0" fontAlgn="base">
        <a:lnSpc>
          <a:spcPts val="2400"/>
        </a:lnSpc>
        <a:spcBef>
          <a:spcPct val="0"/>
        </a:spcBef>
        <a:spcAft>
          <a:spcPct val="0"/>
        </a:spcAft>
        <a:defRPr sz="2000" b="1">
          <a:solidFill>
            <a:srgbClr val="26547C"/>
          </a:solidFill>
          <a:latin typeface="Arial" charset="0"/>
        </a:defRPr>
      </a:lvl9pPr>
    </p:titleStyle>
    <p:bodyStyle>
      <a:lvl1pPr marL="179388" indent="-179388" algn="l" rtl="0" eaLnBrk="0" fontAlgn="base" hangingPunct="0">
        <a:spcBef>
          <a:spcPct val="0"/>
        </a:spcBef>
        <a:spcAft>
          <a:spcPct val="0"/>
        </a:spcAft>
        <a:buFont typeface="Arial" charset="0"/>
        <a:buChar char="•"/>
        <a:defRPr sz="32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har char="•"/>
        <a:defRPr sz="1600">
          <a:solidFill>
            <a:srgbClr val="000000"/>
          </a:solidFill>
          <a:latin typeface="Calibri" pitchFamily="34" charset="0"/>
        </a:defRPr>
      </a:lvl3pPr>
      <a:lvl4pPr marL="1600200" indent="-228600" algn="l" rtl="0" eaLnBrk="0" fontAlgn="base" hangingPunct="0">
        <a:spcBef>
          <a:spcPct val="20000"/>
        </a:spcBef>
        <a:spcAft>
          <a:spcPct val="0"/>
        </a:spcAft>
        <a:buChar char="–"/>
        <a:defRPr sz="1400">
          <a:solidFill>
            <a:srgbClr val="000000"/>
          </a:solidFill>
          <a:latin typeface="Calibri" pitchFamily="34" charset="0"/>
        </a:defRPr>
      </a:lvl4pPr>
      <a:lvl5pPr marL="2057400" indent="-228600" algn="l" rtl="0" eaLnBrk="0" fontAlgn="base" hangingPunct="0">
        <a:spcBef>
          <a:spcPct val="20000"/>
        </a:spcBef>
        <a:spcAft>
          <a:spcPct val="0"/>
        </a:spcAft>
        <a:buChar char="»"/>
        <a:defRPr sz="1200">
          <a:solidFill>
            <a:srgbClr val="000000"/>
          </a:solidFill>
          <a:latin typeface="Calibri"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p:cNvPicPr>
            <a:picLocks noChangeAspect="1" noChangeArrowheads="1"/>
          </p:cNvPicPr>
          <p:nvPr/>
        </p:nvPicPr>
        <p:blipFill>
          <a:blip r:embed="rId13" cstate="print"/>
          <a:srcRect/>
          <a:stretch>
            <a:fillRect/>
          </a:stretch>
        </p:blipFill>
        <p:spPr bwMode="auto">
          <a:xfrm>
            <a:off x="5189538" y="315913"/>
            <a:ext cx="3600450" cy="696912"/>
          </a:xfrm>
          <a:prstGeom prst="rect">
            <a:avLst/>
          </a:prstGeom>
          <a:noFill/>
          <a:ln w="9525">
            <a:noFill/>
            <a:miter lim="800000"/>
            <a:headEnd/>
            <a:tailEnd/>
          </a:ln>
        </p:spPr>
      </p:pic>
      <p:pic>
        <p:nvPicPr>
          <p:cNvPr id="1027" name="Grafik 13" descr="itds_banner.png"/>
          <p:cNvPicPr>
            <a:picLocks noChangeAspect="1"/>
          </p:cNvPicPr>
          <p:nvPr/>
        </p:nvPicPr>
        <p:blipFill>
          <a:blip r:embed="rId14" cstate="print"/>
          <a:srcRect/>
          <a:stretch>
            <a:fillRect/>
          </a:stretch>
        </p:blipFill>
        <p:spPr bwMode="auto">
          <a:xfrm>
            <a:off x="0" y="3341688"/>
            <a:ext cx="9144000" cy="1016000"/>
          </a:xfrm>
          <a:prstGeom prst="rect">
            <a:avLst/>
          </a:prstGeom>
          <a:noFill/>
          <a:ln w="9525">
            <a:noFill/>
            <a:miter lim="800000"/>
            <a:headEnd/>
            <a:tailEnd/>
          </a:ln>
        </p:spPr>
      </p:pic>
      <p:cxnSp>
        <p:nvCxnSpPr>
          <p:cNvPr id="1028" name="Gerade Verbindung 14"/>
          <p:cNvCxnSpPr>
            <a:cxnSpLocks noChangeShapeType="1"/>
          </p:cNvCxnSpPr>
          <p:nvPr/>
        </p:nvCxnSpPr>
        <p:spPr bwMode="auto">
          <a:xfrm>
            <a:off x="0" y="5643563"/>
            <a:ext cx="9144000" cy="1587"/>
          </a:xfrm>
          <a:prstGeom prst="line">
            <a:avLst/>
          </a:prstGeom>
          <a:noFill/>
          <a:ln w="12700" algn="ctr">
            <a:solidFill>
              <a:srgbClr val="366092"/>
            </a:solidFill>
            <a:round/>
            <a:headEnd/>
            <a:tailEnd/>
          </a:ln>
        </p:spPr>
      </p:cxnSp>
      <p:sp>
        <p:nvSpPr>
          <p:cNvPr id="14" name="Textfeld 13"/>
          <p:cNvSpPr txBox="1"/>
          <p:nvPr/>
        </p:nvSpPr>
        <p:spPr>
          <a:xfrm>
            <a:off x="0" y="5657850"/>
            <a:ext cx="2762250" cy="600075"/>
          </a:xfrm>
          <a:prstGeom prst="rect">
            <a:avLst/>
          </a:prstGeom>
          <a:noFill/>
        </p:spPr>
        <p:txBody>
          <a:bodyPr wrap="none">
            <a:spAutoFit/>
          </a:bodyPr>
          <a:lstStyle/>
          <a:p>
            <a:pPr eaLnBrk="1" hangingPunct="1">
              <a:defRPr/>
            </a:pPr>
            <a:r>
              <a:rPr lang="de-DE" sz="1100" dirty="0">
                <a:solidFill>
                  <a:srgbClr val="244061"/>
                </a:solidFill>
                <a:latin typeface="Calibri" pitchFamily="34" charset="0"/>
              </a:rPr>
              <a:t>Information Technology – </a:t>
            </a:r>
            <a:r>
              <a:rPr lang="de-DE" sz="1100" dirty="0" err="1">
                <a:solidFill>
                  <a:srgbClr val="244061"/>
                </a:solidFill>
                <a:latin typeface="Calibri" pitchFamily="34" charset="0"/>
              </a:rPr>
              <a:t>Dialogue</a:t>
            </a:r>
            <a:r>
              <a:rPr lang="de-DE" sz="1100" dirty="0">
                <a:solidFill>
                  <a:srgbClr val="244061"/>
                </a:solidFill>
                <a:latin typeface="Calibri" pitchFamily="34" charset="0"/>
              </a:rPr>
              <a:t> Systems</a:t>
            </a:r>
          </a:p>
          <a:p>
            <a:pPr eaLnBrk="1" hangingPunct="1">
              <a:defRPr/>
            </a:pPr>
            <a:r>
              <a:rPr lang="de-DE" sz="1100" dirty="0">
                <a:solidFill>
                  <a:srgbClr val="244061"/>
                </a:solidFill>
                <a:latin typeface="Calibri" pitchFamily="34" charset="0"/>
              </a:rPr>
              <a:t>Ulm University (Germany)</a:t>
            </a:r>
          </a:p>
          <a:p>
            <a:pPr eaLnBrk="1" hangingPunct="1">
              <a:defRPr/>
            </a:pPr>
            <a:r>
              <a:rPr lang="de-DE" sz="1100" dirty="0">
                <a:solidFill>
                  <a:srgbClr val="244061"/>
                </a:solidFill>
                <a:latin typeface="Calibri" pitchFamily="34" charset="0"/>
              </a:rPr>
              <a:t>http://www.dialogue-systems.de</a:t>
            </a:r>
          </a:p>
        </p:txBody>
      </p:sp>
      <p:sp>
        <p:nvSpPr>
          <p:cNvPr id="1030" name="Rectangle 2"/>
          <p:cNvSpPr>
            <a:spLocks noGrp="1" noChangeArrowheads="1"/>
          </p:cNvSpPr>
          <p:nvPr>
            <p:ph type="title"/>
          </p:nvPr>
        </p:nvSpPr>
        <p:spPr bwMode="auto">
          <a:xfrm>
            <a:off x="785813" y="414338"/>
            <a:ext cx="7800975" cy="371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Mastertitelformat bearbeiten</a:t>
            </a:r>
          </a:p>
        </p:txBody>
      </p:sp>
      <p:sp>
        <p:nvSpPr>
          <p:cNvPr id="1031" name="Rectangle 3"/>
          <p:cNvSpPr>
            <a:spLocks noGrp="1" noChangeArrowheads="1"/>
          </p:cNvSpPr>
          <p:nvPr>
            <p:ph type="body" idx="1"/>
          </p:nvPr>
        </p:nvSpPr>
        <p:spPr bwMode="auto">
          <a:xfrm>
            <a:off x="809625" y="857250"/>
            <a:ext cx="7762875" cy="542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Mastertextformat bearbeiten</a:t>
            </a:r>
          </a:p>
          <a:p>
            <a:pPr lvl="0"/>
            <a:endParaRPr lang="de-DE" smtClean="0"/>
          </a:p>
          <a:p>
            <a:pPr lvl="0"/>
            <a:r>
              <a:rPr lang="de-DE" smtClean="0"/>
              <a:t>Erste Ebene</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8" name="Picture 1"/>
          <p:cNvPicPr>
            <a:picLocks noChangeAspect="1" noChangeArrowheads="1"/>
          </p:cNvPicPr>
          <p:nvPr userDrawn="1"/>
        </p:nvPicPr>
        <p:blipFill>
          <a:blip r:embed="rId15" cstate="print"/>
          <a:srcRect/>
          <a:stretch>
            <a:fillRect/>
          </a:stretch>
        </p:blipFill>
        <p:spPr bwMode="auto">
          <a:xfrm>
            <a:off x="3500430" y="2786058"/>
            <a:ext cx="5643570" cy="2095627"/>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ransition/>
  <p:timing>
    <p:tnLst>
      <p:par>
        <p:cTn id="1" dur="indefinite" restart="never" nodeType="tmRoot"/>
      </p:par>
    </p:tnLst>
  </p:timing>
  <p:txStyles>
    <p:titleStyle>
      <a:lvl1pPr algn="l" rtl="0" eaLnBrk="0" fontAlgn="base" hangingPunct="0">
        <a:lnSpc>
          <a:spcPts val="2400"/>
        </a:lnSpc>
        <a:spcBef>
          <a:spcPct val="0"/>
        </a:spcBef>
        <a:spcAft>
          <a:spcPct val="0"/>
        </a:spcAft>
        <a:defRPr sz="2000" b="1">
          <a:solidFill>
            <a:srgbClr val="244061"/>
          </a:solidFill>
          <a:latin typeface="+mj-lt"/>
          <a:ea typeface="+mj-ea"/>
          <a:cs typeface="+mj-cs"/>
        </a:defRPr>
      </a:lvl1pPr>
      <a:lvl2pPr algn="l" rtl="0" eaLnBrk="0" fontAlgn="base" hangingPunct="0">
        <a:lnSpc>
          <a:spcPts val="2400"/>
        </a:lnSpc>
        <a:spcBef>
          <a:spcPct val="0"/>
        </a:spcBef>
        <a:spcAft>
          <a:spcPct val="0"/>
        </a:spcAft>
        <a:defRPr sz="2000" b="1">
          <a:solidFill>
            <a:srgbClr val="244061"/>
          </a:solidFill>
          <a:latin typeface="Calibri" pitchFamily="34" charset="0"/>
        </a:defRPr>
      </a:lvl2pPr>
      <a:lvl3pPr algn="l" rtl="0" eaLnBrk="0" fontAlgn="base" hangingPunct="0">
        <a:lnSpc>
          <a:spcPts val="2400"/>
        </a:lnSpc>
        <a:spcBef>
          <a:spcPct val="0"/>
        </a:spcBef>
        <a:spcAft>
          <a:spcPct val="0"/>
        </a:spcAft>
        <a:defRPr sz="2000" b="1">
          <a:solidFill>
            <a:srgbClr val="244061"/>
          </a:solidFill>
          <a:latin typeface="Calibri" pitchFamily="34" charset="0"/>
        </a:defRPr>
      </a:lvl3pPr>
      <a:lvl4pPr algn="l" rtl="0" eaLnBrk="0" fontAlgn="base" hangingPunct="0">
        <a:lnSpc>
          <a:spcPts val="2400"/>
        </a:lnSpc>
        <a:spcBef>
          <a:spcPct val="0"/>
        </a:spcBef>
        <a:spcAft>
          <a:spcPct val="0"/>
        </a:spcAft>
        <a:defRPr sz="2000" b="1">
          <a:solidFill>
            <a:srgbClr val="244061"/>
          </a:solidFill>
          <a:latin typeface="Calibri" pitchFamily="34" charset="0"/>
        </a:defRPr>
      </a:lvl4pPr>
      <a:lvl5pPr algn="l" rtl="0" eaLnBrk="0" fontAlgn="base" hangingPunct="0">
        <a:lnSpc>
          <a:spcPts val="2400"/>
        </a:lnSpc>
        <a:spcBef>
          <a:spcPct val="0"/>
        </a:spcBef>
        <a:spcAft>
          <a:spcPct val="0"/>
        </a:spcAft>
        <a:defRPr sz="2000" b="1">
          <a:solidFill>
            <a:srgbClr val="244061"/>
          </a:solidFill>
          <a:latin typeface="Calibri" pitchFamily="34" charset="0"/>
        </a:defRPr>
      </a:lvl5pPr>
      <a:lvl6pPr marL="457200" algn="l" rtl="0" fontAlgn="base">
        <a:lnSpc>
          <a:spcPts val="2400"/>
        </a:lnSpc>
        <a:spcBef>
          <a:spcPct val="0"/>
        </a:spcBef>
        <a:spcAft>
          <a:spcPct val="0"/>
        </a:spcAft>
        <a:defRPr sz="2000" b="1">
          <a:solidFill>
            <a:srgbClr val="244061"/>
          </a:solidFill>
          <a:latin typeface="Calibri" pitchFamily="34" charset="0"/>
        </a:defRPr>
      </a:lvl6pPr>
      <a:lvl7pPr marL="914400" algn="l" rtl="0" fontAlgn="base">
        <a:lnSpc>
          <a:spcPts val="2400"/>
        </a:lnSpc>
        <a:spcBef>
          <a:spcPct val="0"/>
        </a:spcBef>
        <a:spcAft>
          <a:spcPct val="0"/>
        </a:spcAft>
        <a:defRPr sz="2000" b="1">
          <a:solidFill>
            <a:srgbClr val="244061"/>
          </a:solidFill>
          <a:latin typeface="Calibri" pitchFamily="34" charset="0"/>
        </a:defRPr>
      </a:lvl7pPr>
      <a:lvl8pPr marL="1371600" algn="l" rtl="0" fontAlgn="base">
        <a:lnSpc>
          <a:spcPts val="2400"/>
        </a:lnSpc>
        <a:spcBef>
          <a:spcPct val="0"/>
        </a:spcBef>
        <a:spcAft>
          <a:spcPct val="0"/>
        </a:spcAft>
        <a:defRPr sz="2000" b="1">
          <a:solidFill>
            <a:srgbClr val="244061"/>
          </a:solidFill>
          <a:latin typeface="Calibri" pitchFamily="34" charset="0"/>
        </a:defRPr>
      </a:lvl8pPr>
      <a:lvl9pPr marL="1828800" algn="l" rtl="0" fontAlgn="base">
        <a:lnSpc>
          <a:spcPts val="2400"/>
        </a:lnSpc>
        <a:spcBef>
          <a:spcPct val="0"/>
        </a:spcBef>
        <a:spcAft>
          <a:spcPct val="0"/>
        </a:spcAft>
        <a:defRPr sz="2000" b="1">
          <a:solidFill>
            <a:srgbClr val="244061"/>
          </a:solidFill>
          <a:latin typeface="Calibri" pitchFamily="34" charset="0"/>
        </a:defRPr>
      </a:lvl9pPr>
    </p:titleStyle>
    <p:bodyStyle>
      <a:lvl1pPr marL="179388" indent="-179388" algn="l" rtl="0" eaLnBrk="0" fontAlgn="base" hangingPunct="0">
        <a:spcBef>
          <a:spcPct val="0"/>
        </a:spcBef>
        <a:spcAft>
          <a:spcPct val="0"/>
        </a:spcAft>
        <a:buFont typeface="Arial" pitchFamily="34" charset="0"/>
        <a:buChar char="•"/>
        <a:defRPr>
          <a:solidFill>
            <a:srgbClr val="000000"/>
          </a:solidFill>
          <a:latin typeface="+mn-lt"/>
          <a:ea typeface="+mn-ea"/>
          <a:cs typeface="+mn-cs"/>
        </a:defRPr>
      </a:lvl1pPr>
      <a:lvl2pPr marL="742950" indent="-285750" algn="l" rtl="0" eaLnBrk="0" fontAlgn="base" hangingPunct="0">
        <a:spcBef>
          <a:spcPct val="20000"/>
        </a:spcBef>
        <a:spcAft>
          <a:spcPct val="0"/>
        </a:spcAft>
        <a:buChar char="–"/>
        <a:defRPr>
          <a:solidFill>
            <a:srgbClr val="000000"/>
          </a:solidFill>
          <a:latin typeface="+mn-lt"/>
        </a:defRPr>
      </a:lvl2pPr>
      <a:lvl3pPr marL="1143000" indent="-228600" algn="l" rtl="0" eaLnBrk="0" fontAlgn="base" hangingPunct="0">
        <a:spcBef>
          <a:spcPct val="20000"/>
        </a:spcBef>
        <a:spcAft>
          <a:spcPct val="0"/>
        </a:spcAft>
        <a:buChar char="•"/>
        <a:defRPr sz="1600">
          <a:solidFill>
            <a:srgbClr val="000000"/>
          </a:solidFill>
          <a:latin typeface="+mn-lt"/>
        </a:defRPr>
      </a:lvl3pPr>
      <a:lvl4pPr marL="1600200" indent="-228600" algn="l" rtl="0" eaLnBrk="0" fontAlgn="base" hangingPunct="0">
        <a:spcBef>
          <a:spcPct val="20000"/>
        </a:spcBef>
        <a:spcAft>
          <a:spcPct val="0"/>
        </a:spcAft>
        <a:buChar char="–"/>
        <a:defRPr sz="1400">
          <a:solidFill>
            <a:srgbClr val="000000"/>
          </a:solidFill>
          <a:latin typeface="+mn-lt"/>
        </a:defRPr>
      </a:lvl4pPr>
      <a:lvl5pPr marL="2057400" indent="-228600" algn="l" rtl="0" eaLnBrk="0" fontAlgn="base" hangingPunct="0">
        <a:spcBef>
          <a:spcPct val="20000"/>
        </a:spcBef>
        <a:spcAft>
          <a:spcPct val="0"/>
        </a:spcAft>
        <a:buChar char="»"/>
        <a:defRPr sz="1200">
          <a:solidFill>
            <a:srgbClr val="000000"/>
          </a:solidFill>
          <a:latin typeface="+mn-lt"/>
        </a:defRPr>
      </a:lvl5pPr>
      <a:lvl6pPr marL="2514600" indent="-228600" algn="l" rtl="0" fontAlgn="base">
        <a:spcBef>
          <a:spcPct val="20000"/>
        </a:spcBef>
        <a:spcAft>
          <a:spcPct val="0"/>
        </a:spcAft>
        <a:buChar char="»"/>
        <a:defRPr sz="1200">
          <a:solidFill>
            <a:srgbClr val="000000"/>
          </a:solidFill>
          <a:latin typeface="+mn-lt"/>
        </a:defRPr>
      </a:lvl6pPr>
      <a:lvl7pPr marL="2971800" indent="-228600" algn="l" rtl="0" fontAlgn="base">
        <a:spcBef>
          <a:spcPct val="20000"/>
        </a:spcBef>
        <a:spcAft>
          <a:spcPct val="0"/>
        </a:spcAft>
        <a:buChar char="»"/>
        <a:defRPr sz="1200">
          <a:solidFill>
            <a:srgbClr val="000000"/>
          </a:solidFill>
          <a:latin typeface="+mn-lt"/>
        </a:defRPr>
      </a:lvl7pPr>
      <a:lvl8pPr marL="3429000" indent="-228600" algn="l" rtl="0" fontAlgn="base">
        <a:spcBef>
          <a:spcPct val="20000"/>
        </a:spcBef>
        <a:spcAft>
          <a:spcPct val="0"/>
        </a:spcAft>
        <a:buChar char="»"/>
        <a:defRPr sz="1200">
          <a:solidFill>
            <a:srgbClr val="000000"/>
          </a:solidFill>
          <a:latin typeface="+mn-lt"/>
        </a:defRPr>
      </a:lvl8pPr>
      <a:lvl9pPr marL="3886200" indent="-228600" algn="l" rtl="0" fontAlgn="base">
        <a:spcBef>
          <a:spcPct val="20000"/>
        </a:spcBef>
        <a:spcAft>
          <a:spcPct val="0"/>
        </a:spcAft>
        <a:buChar char="»"/>
        <a:defRPr sz="1200">
          <a:solidFill>
            <a:srgbClr val="00000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p:cNvSpPr>
            <a:spLocks noGrp="1"/>
          </p:cNvSpPr>
          <p:nvPr>
            <p:ph type="body" sz="quarter" idx="11"/>
          </p:nvPr>
        </p:nvSpPr>
        <p:spPr>
          <a:xfrm>
            <a:off x="3000364" y="6143648"/>
            <a:ext cx="6500858" cy="642938"/>
          </a:xfrm>
        </p:spPr>
        <p:txBody>
          <a:bodyPr/>
          <a:lstStyle/>
          <a:p>
            <a:r>
              <a:rPr lang="en-GB" sz="1600" u="sng" dirty="0" smtClean="0"/>
              <a:t>Alexander Schmitt</a:t>
            </a:r>
            <a:r>
              <a:rPr lang="en-GB" sz="1600" dirty="0" smtClean="0"/>
              <a:t>, </a:t>
            </a:r>
            <a:r>
              <a:rPr lang="en-GB" sz="1600" dirty="0" err="1" smtClean="0"/>
              <a:t>Gregor</a:t>
            </a:r>
            <a:r>
              <a:rPr lang="en-GB" sz="1600" dirty="0" smtClean="0"/>
              <a:t> </a:t>
            </a:r>
            <a:r>
              <a:rPr lang="en-GB" sz="1600" dirty="0" err="1" smtClean="0"/>
              <a:t>Bertrandt</a:t>
            </a:r>
            <a:r>
              <a:rPr lang="en-GB" sz="1600" dirty="0" smtClean="0"/>
              <a:t>, </a:t>
            </a:r>
            <a:r>
              <a:rPr lang="en-GB" sz="1600" dirty="0" smtClean="0"/>
              <a:t>Tobias </a:t>
            </a:r>
            <a:r>
              <a:rPr lang="en-GB" sz="1600" dirty="0" err="1" smtClean="0"/>
              <a:t>Heinroth</a:t>
            </a:r>
            <a:r>
              <a:rPr lang="en-GB" sz="1600" dirty="0" smtClean="0"/>
              <a:t>, Wolfgang </a:t>
            </a:r>
            <a:r>
              <a:rPr lang="en-GB" sz="1600" dirty="0" err="1" smtClean="0"/>
              <a:t>Minker</a:t>
            </a:r>
            <a:endParaRPr lang="en-GB" sz="1600" dirty="0" smtClean="0"/>
          </a:p>
          <a:p>
            <a:r>
              <a:rPr lang="de-DE" sz="1050" dirty="0" smtClean="0"/>
              <a:t>LREC Conference, </a:t>
            </a:r>
            <a:r>
              <a:rPr lang="de-DE" sz="1050" dirty="0" smtClean="0"/>
              <a:t>Valletta</a:t>
            </a:r>
            <a:r>
              <a:rPr lang="de-DE" sz="1050" dirty="0" smtClean="0"/>
              <a:t>, Malta | May 2010</a:t>
            </a:r>
          </a:p>
          <a:p>
            <a:endParaRPr lang="de-DE" sz="1050" dirty="0"/>
          </a:p>
        </p:txBody>
      </p:sp>
      <p:pic>
        <p:nvPicPr>
          <p:cNvPr id="5" name="Picture 1"/>
          <p:cNvPicPr>
            <a:picLocks noChangeAspect="1" noChangeArrowheads="1"/>
          </p:cNvPicPr>
          <p:nvPr/>
        </p:nvPicPr>
        <p:blipFill>
          <a:blip r:embed="rId3" cstate="print"/>
          <a:srcRect/>
          <a:stretch>
            <a:fillRect/>
          </a:stretch>
        </p:blipFill>
        <p:spPr bwMode="auto">
          <a:xfrm>
            <a:off x="3513536" y="1071546"/>
            <a:ext cx="5630496" cy="3754446"/>
          </a:xfrm>
          <a:prstGeom prst="rect">
            <a:avLst/>
          </a:prstGeom>
          <a:noFill/>
          <a:ln w="9525">
            <a:noFill/>
            <a:miter lim="800000"/>
            <a:headEnd/>
            <a:tailEnd/>
          </a:ln>
          <a:effectLst/>
        </p:spPr>
      </p:pic>
      <p:sp>
        <p:nvSpPr>
          <p:cNvPr id="8" name="Textplatzhalter 7"/>
          <p:cNvSpPr>
            <a:spLocks noGrp="1"/>
          </p:cNvSpPr>
          <p:nvPr>
            <p:ph type="body" sz="quarter" idx="10"/>
          </p:nvPr>
        </p:nvSpPr>
        <p:spPr/>
        <p:txBody>
          <a:bodyPr/>
          <a:lstStyle/>
          <a:p>
            <a:r>
              <a:rPr lang="en-US" sz="1800" dirty="0" err="1" smtClean="0"/>
              <a:t>WITcHCRafT</a:t>
            </a:r>
            <a:r>
              <a:rPr lang="en-US" sz="1800" dirty="0" smtClean="0"/>
              <a:t>: A Workbench for Intelligent </a:t>
            </a:r>
            <a:r>
              <a:rPr lang="en-US" sz="1800" dirty="0" err="1" smtClean="0"/>
              <a:t>exploraTion</a:t>
            </a:r>
            <a:r>
              <a:rPr lang="en-US" sz="1800" dirty="0" smtClean="0"/>
              <a:t> of Human </a:t>
            </a:r>
            <a:r>
              <a:rPr lang="en-US" sz="1800" dirty="0" err="1" smtClean="0"/>
              <a:t>ComputeR</a:t>
            </a:r>
            <a:r>
              <a:rPr lang="en-US" sz="1800" dirty="0" smtClean="0"/>
              <a:t> conversations</a:t>
            </a:r>
            <a:endParaRPr lang="en-US" sz="18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lIns="90000" tIns="46800" rIns="90000" bIns="46800"/>
          <a:lstStyle/>
          <a:p>
            <a:pPr eaLnBrk="1" hangingPunct="1">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t>Overview</a:t>
            </a:r>
          </a:p>
        </p:txBody>
      </p:sp>
      <p:sp>
        <p:nvSpPr>
          <p:cNvPr id="5124" name="Rectangle 3"/>
          <p:cNvSpPr>
            <a:spLocks noGrp="1" noChangeArrowheads="1"/>
          </p:cNvSpPr>
          <p:nvPr>
            <p:ph idx="1"/>
          </p:nvPr>
        </p:nvSpPr>
        <p:spPr/>
        <p:txBody>
          <a:bodyPr lIns="90000" tIns="46800" rIns="90000" bIns="46800"/>
          <a:lstStyle/>
          <a:p>
            <a:pPr eaLnBrk="1" hangingPunct="1">
              <a:lnSpc>
                <a:spcPct val="97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b="1" dirty="0" smtClean="0"/>
              <a:t>Motivation</a:t>
            </a:r>
          </a:p>
          <a:p>
            <a:pPr eaLnBrk="1" hangingPunct="1">
              <a:lnSpc>
                <a:spcPct val="97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smtClean="0"/>
              <a:t>Prediction and Classification Models</a:t>
            </a:r>
          </a:p>
          <a:p>
            <a:pPr eaLnBrk="1" hangingPunct="1">
              <a:lnSpc>
                <a:spcPct val="97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smtClean="0"/>
              <a:t>Features</a:t>
            </a:r>
          </a:p>
          <a:p>
            <a:pPr eaLnBrk="1" hangingPunct="1">
              <a:lnSpc>
                <a:spcPct val="97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smtClean="0"/>
              <a:t>Demo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pieren 22"/>
          <p:cNvGrpSpPr/>
          <p:nvPr/>
        </p:nvGrpSpPr>
        <p:grpSpPr>
          <a:xfrm>
            <a:off x="428596" y="1000108"/>
            <a:ext cx="5978540" cy="3645902"/>
            <a:chOff x="736600" y="1271588"/>
            <a:chExt cx="7974013" cy="4805509"/>
          </a:xfrm>
        </p:grpSpPr>
        <p:sp>
          <p:nvSpPr>
            <p:cNvPr id="14" name="Line 20"/>
            <p:cNvSpPr>
              <a:spLocks noChangeShapeType="1"/>
            </p:cNvSpPr>
            <p:nvPr/>
          </p:nvSpPr>
          <p:spPr bwMode="auto">
            <a:xfrm>
              <a:off x="2698750" y="1290638"/>
              <a:ext cx="0" cy="412115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de-DE" sz="1600"/>
            </a:p>
          </p:txBody>
        </p:sp>
        <p:sp>
          <p:nvSpPr>
            <p:cNvPr id="16" name="Line 21"/>
            <p:cNvSpPr>
              <a:spLocks noChangeShapeType="1"/>
            </p:cNvSpPr>
            <p:nvPr/>
          </p:nvSpPr>
          <p:spPr bwMode="auto">
            <a:xfrm>
              <a:off x="5522913" y="1271588"/>
              <a:ext cx="0" cy="4179887"/>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de-DE" sz="1600"/>
            </a:p>
          </p:txBody>
        </p:sp>
        <p:sp>
          <p:nvSpPr>
            <p:cNvPr id="5" name="AutoShape 4"/>
            <p:cNvSpPr>
              <a:spLocks noChangeArrowheads="1"/>
            </p:cNvSpPr>
            <p:nvPr/>
          </p:nvSpPr>
          <p:spPr bwMode="auto">
            <a:xfrm>
              <a:off x="901700" y="4554538"/>
              <a:ext cx="7808913" cy="1219200"/>
            </a:xfrm>
            <a:prstGeom prst="rightArrow">
              <a:avLst>
                <a:gd name="adj1" fmla="val 50000"/>
                <a:gd name="adj2" fmla="val 160124"/>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endParaRPr lang="de-DE" sz="1600"/>
            </a:p>
          </p:txBody>
        </p:sp>
        <p:sp>
          <p:nvSpPr>
            <p:cNvPr id="6" name="Text Box 7"/>
            <p:cNvSpPr txBox="1">
              <a:spLocks noChangeArrowheads="1"/>
            </p:cNvSpPr>
            <p:nvPr/>
          </p:nvSpPr>
          <p:spPr bwMode="auto">
            <a:xfrm>
              <a:off x="1001713" y="4914901"/>
              <a:ext cx="654669" cy="446234"/>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r>
                <a:rPr lang="en-US" sz="1600" dirty="0" smtClean="0"/>
                <a:t>low</a:t>
              </a:r>
              <a:endParaRPr lang="en-US" sz="1600" dirty="0"/>
            </a:p>
          </p:txBody>
        </p:sp>
        <p:sp>
          <p:nvSpPr>
            <p:cNvPr id="7" name="Text Box 8"/>
            <p:cNvSpPr txBox="1">
              <a:spLocks noChangeArrowheads="1"/>
            </p:cNvSpPr>
            <p:nvPr/>
          </p:nvSpPr>
          <p:spPr bwMode="auto">
            <a:xfrm>
              <a:off x="3362325" y="4922838"/>
              <a:ext cx="1219112" cy="446234"/>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r>
                <a:rPr lang="en-US" sz="1600" dirty="0" smtClean="0"/>
                <a:t>medium</a:t>
              </a:r>
              <a:endParaRPr lang="en-US" sz="1600" dirty="0"/>
            </a:p>
          </p:txBody>
        </p:sp>
        <p:sp>
          <p:nvSpPr>
            <p:cNvPr id="8" name="Text Box 9"/>
            <p:cNvSpPr txBox="1">
              <a:spLocks noChangeArrowheads="1"/>
            </p:cNvSpPr>
            <p:nvPr/>
          </p:nvSpPr>
          <p:spPr bwMode="auto">
            <a:xfrm>
              <a:off x="6175375" y="4937126"/>
              <a:ext cx="761571" cy="446234"/>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r>
                <a:rPr lang="en-US" sz="1600" dirty="0" smtClean="0"/>
                <a:t>high</a:t>
              </a:r>
              <a:endParaRPr lang="en-US" sz="1600" dirty="0"/>
            </a:p>
          </p:txBody>
        </p:sp>
        <p:sp>
          <p:nvSpPr>
            <p:cNvPr id="9" name="Text Box 12"/>
            <p:cNvSpPr txBox="1">
              <a:spLocks noChangeArrowheads="1"/>
            </p:cNvSpPr>
            <p:nvPr/>
          </p:nvSpPr>
          <p:spPr bwMode="auto">
            <a:xfrm>
              <a:off x="3197225" y="5630863"/>
              <a:ext cx="1597545" cy="446234"/>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none">
              <a:spAutoFit/>
            </a:bodyPr>
            <a:lstStyle/>
            <a:p>
              <a:r>
                <a:rPr lang="en-US" sz="1600" dirty="0" smtClean="0">
                  <a:solidFill>
                    <a:schemeClr val="tx1"/>
                  </a:solidFill>
                </a:rPr>
                <a:t>Complexity</a:t>
              </a:r>
              <a:endParaRPr lang="en-US" sz="1600" dirty="0">
                <a:solidFill>
                  <a:schemeClr val="tx1"/>
                </a:solidFill>
              </a:endParaRPr>
            </a:p>
          </p:txBody>
        </p:sp>
        <p:sp>
          <p:nvSpPr>
            <p:cNvPr id="10" name="Rectangle 13"/>
            <p:cNvSpPr>
              <a:spLocks noChangeArrowheads="1"/>
            </p:cNvSpPr>
            <p:nvPr/>
          </p:nvSpPr>
          <p:spPr bwMode="auto">
            <a:xfrm>
              <a:off x="1017589" y="3525838"/>
              <a:ext cx="1719934" cy="57053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sz="1100" dirty="0" smtClean="0"/>
                <a:t>Weather Information</a:t>
              </a:r>
              <a:endParaRPr lang="en-US" sz="1100" dirty="0"/>
            </a:p>
          </p:txBody>
        </p:sp>
        <p:sp>
          <p:nvSpPr>
            <p:cNvPr id="11" name="Rectangle 15"/>
            <p:cNvSpPr>
              <a:spLocks noChangeArrowheads="1"/>
            </p:cNvSpPr>
            <p:nvPr/>
          </p:nvSpPr>
          <p:spPr bwMode="auto">
            <a:xfrm>
              <a:off x="3094038" y="2871788"/>
              <a:ext cx="1743075" cy="43656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sz="1100" dirty="0" smtClean="0"/>
                <a:t>Stock Trading</a:t>
              </a:r>
              <a:endParaRPr lang="en-US" sz="1100" dirty="0"/>
            </a:p>
          </p:txBody>
        </p:sp>
        <p:sp>
          <p:nvSpPr>
            <p:cNvPr id="12" name="Rectangle 16"/>
            <p:cNvSpPr>
              <a:spLocks noChangeArrowheads="1"/>
            </p:cNvSpPr>
            <p:nvPr/>
          </p:nvSpPr>
          <p:spPr bwMode="auto">
            <a:xfrm>
              <a:off x="966788" y="2605088"/>
              <a:ext cx="1747824" cy="63658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r>
                <a:rPr lang="en-US" sz="1100" dirty="0" smtClean="0"/>
                <a:t>Package Tracking</a:t>
              </a:r>
              <a:endParaRPr lang="en-US" sz="1100" dirty="0"/>
            </a:p>
          </p:txBody>
        </p:sp>
        <p:sp>
          <p:nvSpPr>
            <p:cNvPr id="13" name="Rectangle 17"/>
            <p:cNvSpPr>
              <a:spLocks noChangeArrowheads="1"/>
            </p:cNvSpPr>
            <p:nvPr/>
          </p:nvSpPr>
          <p:spPr bwMode="auto">
            <a:xfrm>
              <a:off x="3644900" y="3879850"/>
              <a:ext cx="1855794" cy="63976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r>
                <a:rPr lang="en-US" sz="1100" dirty="0" smtClean="0"/>
                <a:t>Flight Reservation</a:t>
              </a:r>
              <a:endParaRPr lang="en-US" sz="1100" dirty="0"/>
            </a:p>
          </p:txBody>
        </p:sp>
        <p:sp>
          <p:nvSpPr>
            <p:cNvPr id="15" name="Rectangle 14"/>
            <p:cNvSpPr>
              <a:spLocks noChangeArrowheads="1"/>
            </p:cNvSpPr>
            <p:nvPr/>
          </p:nvSpPr>
          <p:spPr bwMode="auto">
            <a:xfrm>
              <a:off x="2203450" y="2081213"/>
              <a:ext cx="1684338" cy="43656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sz="1100" dirty="0" smtClean="0"/>
                <a:t>Banking</a:t>
              </a:r>
              <a:endParaRPr lang="en-US" sz="1100" dirty="0"/>
            </a:p>
          </p:txBody>
        </p:sp>
        <p:sp>
          <p:nvSpPr>
            <p:cNvPr id="17" name="Rectangle 18"/>
            <p:cNvSpPr>
              <a:spLocks noChangeArrowheads="1"/>
            </p:cNvSpPr>
            <p:nvPr/>
          </p:nvSpPr>
          <p:spPr bwMode="auto">
            <a:xfrm>
              <a:off x="4930775" y="2243138"/>
              <a:ext cx="1901825" cy="43656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sz="1100" dirty="0" smtClean="0"/>
                <a:t>Customer Care</a:t>
              </a:r>
              <a:endParaRPr lang="en-US" sz="1100" dirty="0"/>
            </a:p>
          </p:txBody>
        </p:sp>
        <p:sp>
          <p:nvSpPr>
            <p:cNvPr id="18" name="Rectangle 19"/>
            <p:cNvSpPr>
              <a:spLocks noChangeArrowheads="1"/>
            </p:cNvSpPr>
            <p:nvPr/>
          </p:nvSpPr>
          <p:spPr bwMode="auto">
            <a:xfrm>
              <a:off x="5216525" y="3132138"/>
              <a:ext cx="2511425" cy="59531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sz="1100" dirty="0" smtClean="0"/>
                <a:t>Technical Support</a:t>
              </a:r>
              <a:endParaRPr lang="en-US" sz="1100" dirty="0"/>
            </a:p>
          </p:txBody>
        </p:sp>
        <p:sp>
          <p:nvSpPr>
            <p:cNvPr id="19" name="Text Box 22"/>
            <p:cNvSpPr txBox="1">
              <a:spLocks noChangeArrowheads="1"/>
            </p:cNvSpPr>
            <p:nvPr/>
          </p:nvSpPr>
          <p:spPr bwMode="auto">
            <a:xfrm>
              <a:off x="736600" y="1331913"/>
              <a:ext cx="1435054" cy="34481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l"/>
              <a:r>
                <a:rPr lang="en-US" sz="1100" b="1" dirty="0" smtClean="0">
                  <a:solidFill>
                    <a:schemeClr val="bg1"/>
                  </a:solidFill>
                </a:rPr>
                <a:t>Informational</a:t>
              </a:r>
              <a:endParaRPr lang="en-US" sz="1100" b="1" dirty="0">
                <a:solidFill>
                  <a:schemeClr val="bg1"/>
                </a:solidFill>
              </a:endParaRPr>
            </a:p>
          </p:txBody>
        </p:sp>
        <p:sp>
          <p:nvSpPr>
            <p:cNvPr id="20" name="Text Box 23"/>
            <p:cNvSpPr txBox="1">
              <a:spLocks noChangeArrowheads="1"/>
            </p:cNvSpPr>
            <p:nvPr/>
          </p:nvSpPr>
          <p:spPr bwMode="auto">
            <a:xfrm>
              <a:off x="3211512" y="1331913"/>
              <a:ext cx="1469263" cy="34481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l"/>
              <a:r>
                <a:rPr lang="en-US" sz="1100" b="1" dirty="0" smtClean="0">
                  <a:solidFill>
                    <a:schemeClr val="bg1"/>
                  </a:solidFill>
                </a:rPr>
                <a:t>Transactional</a:t>
              </a:r>
              <a:endParaRPr lang="en-US" sz="1100" b="1" dirty="0">
                <a:solidFill>
                  <a:schemeClr val="bg1"/>
                </a:solidFill>
              </a:endParaRPr>
            </a:p>
          </p:txBody>
        </p:sp>
        <p:sp>
          <p:nvSpPr>
            <p:cNvPr id="21" name="Text Box 24"/>
            <p:cNvSpPr txBox="1">
              <a:spLocks noChangeArrowheads="1"/>
            </p:cNvSpPr>
            <p:nvPr/>
          </p:nvSpPr>
          <p:spPr bwMode="auto">
            <a:xfrm>
              <a:off x="5765800" y="1331913"/>
              <a:ext cx="1730103" cy="34481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l"/>
              <a:r>
                <a:rPr lang="en-US" sz="1100" b="1" dirty="0" smtClean="0">
                  <a:solidFill>
                    <a:schemeClr val="bg1"/>
                  </a:solidFill>
                </a:rPr>
                <a:t>Problem Solving</a:t>
              </a:r>
              <a:endParaRPr lang="en-US" sz="1100" b="1" dirty="0">
                <a:solidFill>
                  <a:schemeClr val="bg1"/>
                </a:solidFill>
              </a:endParaRPr>
            </a:p>
          </p:txBody>
        </p:sp>
      </p:grpSp>
      <p:sp>
        <p:nvSpPr>
          <p:cNvPr id="22" name="Titel 21"/>
          <p:cNvSpPr>
            <a:spLocks noGrp="1"/>
          </p:cNvSpPr>
          <p:nvPr>
            <p:ph type="title"/>
          </p:nvPr>
        </p:nvSpPr>
        <p:spPr/>
        <p:txBody>
          <a:bodyPr/>
          <a:lstStyle/>
          <a:p>
            <a:r>
              <a:rPr lang="de-DE" dirty="0" smtClean="0"/>
              <a:t>Motivation I: Interactive Voice Response Development </a:t>
            </a:r>
            <a:endParaRPr lang="de-DE" dirty="0"/>
          </a:p>
        </p:txBody>
      </p:sp>
      <p:sp>
        <p:nvSpPr>
          <p:cNvPr id="24" name="Rechteck 23"/>
          <p:cNvSpPr/>
          <p:nvPr/>
        </p:nvSpPr>
        <p:spPr>
          <a:xfrm>
            <a:off x="500034" y="4871877"/>
            <a:ext cx="8072494" cy="1200329"/>
          </a:xfrm>
          <a:prstGeom prst="rect">
            <a:avLst/>
          </a:prstGeom>
          <a:solidFill>
            <a:schemeClr val="tx1">
              <a:lumMod val="60000"/>
              <a:lumOff val="40000"/>
            </a:schemeClr>
          </a:solidFill>
        </p:spPr>
        <p:style>
          <a:lnRef idx="3">
            <a:schemeClr val="lt1"/>
          </a:lnRef>
          <a:fillRef idx="1">
            <a:schemeClr val="dk1"/>
          </a:fillRef>
          <a:effectRef idx="1">
            <a:schemeClr val="dk1"/>
          </a:effectRef>
          <a:fontRef idx="minor">
            <a:schemeClr val="lt1"/>
          </a:fontRef>
        </p:style>
        <p:txBody>
          <a:bodyPr wrap="square">
            <a:spAutoFit/>
          </a:bodyPr>
          <a:lstStyle/>
          <a:p>
            <a:pPr algn="ctr">
              <a:buNone/>
            </a:pPr>
            <a:r>
              <a:rPr lang="en-GB" dirty="0" smtClean="0"/>
              <a:t>Vision: </a:t>
            </a:r>
          </a:p>
          <a:p>
            <a:pPr algn="ctr">
              <a:buNone/>
            </a:pPr>
            <a:r>
              <a:rPr lang="en-GB" dirty="0" smtClean="0"/>
              <a:t>Create a framework that allows an exploration and mining of huge dialog corpora</a:t>
            </a:r>
            <a:endParaRPr lang="en-GB" dirty="0"/>
          </a:p>
        </p:txBody>
      </p:sp>
      <p:sp>
        <p:nvSpPr>
          <p:cNvPr id="25" name="Abgerundete rechteckige Legende 24"/>
          <p:cNvSpPr/>
          <p:nvPr/>
        </p:nvSpPr>
        <p:spPr bwMode="auto">
          <a:xfrm>
            <a:off x="6357950" y="1000108"/>
            <a:ext cx="2571768" cy="2000264"/>
          </a:xfrm>
          <a:prstGeom prst="wedgeRoundRectCallout">
            <a:avLst>
              <a:gd name="adj1" fmla="val -42446"/>
              <a:gd name="adj2" fmla="val 86325"/>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r>
              <a:rPr lang="en-GB" sz="1800" dirty="0" smtClean="0"/>
              <a:t>How to </a:t>
            </a:r>
            <a:r>
              <a:rPr lang="en-GB" sz="1800" b="1" dirty="0" smtClean="0"/>
              <a:t>handle</a:t>
            </a:r>
            <a:r>
              <a:rPr lang="en-GB" sz="1800" dirty="0" smtClean="0"/>
              <a:t>, </a:t>
            </a:r>
            <a:r>
              <a:rPr lang="en-GB" sz="1800" b="1" dirty="0" smtClean="0"/>
              <a:t>explore</a:t>
            </a:r>
            <a:r>
              <a:rPr lang="en-GB" sz="1800" dirty="0" smtClean="0"/>
              <a:t> and </a:t>
            </a:r>
            <a:r>
              <a:rPr lang="en-GB" sz="1800" b="1" dirty="0" smtClean="0"/>
              <a:t>mine</a:t>
            </a:r>
            <a:r>
              <a:rPr lang="en-GB" sz="1800" dirty="0" smtClean="0"/>
              <a:t> corpora of </a:t>
            </a:r>
            <a:r>
              <a:rPr lang="en-GB" sz="1800" b="1" dirty="0" smtClean="0"/>
              <a:t>100k</a:t>
            </a:r>
            <a:r>
              <a:rPr lang="en-GB" sz="1800" dirty="0" smtClean="0"/>
              <a:t> dialogues with </a:t>
            </a:r>
            <a:r>
              <a:rPr lang="en-GB" sz="1800" b="1" dirty="0" smtClean="0"/>
              <a:t>50</a:t>
            </a:r>
            <a:r>
              <a:rPr lang="en-GB" sz="1800" dirty="0" smtClean="0"/>
              <a:t> </a:t>
            </a:r>
            <a:r>
              <a:rPr lang="en-GB" sz="1800" b="1" dirty="0" smtClean="0"/>
              <a:t>exchanges</a:t>
            </a:r>
            <a:r>
              <a:rPr lang="en-GB" sz="1800" dirty="0" smtClean="0"/>
              <a:t> and more?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r>
              <a:rPr lang="en-GB" sz="2000" dirty="0" smtClean="0"/>
              <a:t>Motivation II: Towards Intelligent IVRs</a:t>
            </a:r>
          </a:p>
        </p:txBody>
      </p:sp>
      <p:sp>
        <p:nvSpPr>
          <p:cNvPr id="13318" name="Rectangle 3"/>
          <p:cNvSpPr>
            <a:spLocks noGrp="1" noChangeArrowheads="1"/>
          </p:cNvSpPr>
          <p:nvPr>
            <p:ph idx="1"/>
          </p:nvPr>
        </p:nvSpPr>
        <p:spPr>
          <a:xfrm>
            <a:off x="285721" y="857250"/>
            <a:ext cx="8143932" cy="2500312"/>
          </a:xfrm>
        </p:spPr>
        <p:txBody>
          <a:bodyPr numCol="2"/>
          <a:lstStyle/>
          <a:p>
            <a:r>
              <a:rPr lang="en-GB" sz="2000" dirty="0" smtClean="0"/>
              <a:t>Strive for “intelligent” Voice User Interfaces</a:t>
            </a:r>
          </a:p>
          <a:p>
            <a:r>
              <a:rPr lang="en-GB" sz="2000" dirty="0" smtClean="0"/>
              <a:t>Many studies that explore</a:t>
            </a:r>
          </a:p>
          <a:p>
            <a:pPr lvl="1"/>
            <a:r>
              <a:rPr lang="en-GB" sz="1800" b="1" dirty="0" smtClean="0"/>
              <a:t>Emotional</a:t>
            </a:r>
            <a:r>
              <a:rPr lang="en-GB" sz="1800" dirty="0" smtClean="0"/>
              <a:t> State, </a:t>
            </a:r>
            <a:r>
              <a:rPr lang="en-GB" sz="1800" b="1" dirty="0" smtClean="0"/>
              <a:t>Gender</a:t>
            </a:r>
            <a:r>
              <a:rPr lang="en-GB" sz="1800" dirty="0" smtClean="0"/>
              <a:t>, </a:t>
            </a:r>
            <a:r>
              <a:rPr lang="en-GB" sz="1800" b="1" dirty="0" smtClean="0"/>
              <a:t>Age</a:t>
            </a:r>
            <a:r>
              <a:rPr lang="en-GB" sz="1800" dirty="0" smtClean="0"/>
              <a:t>, </a:t>
            </a:r>
            <a:r>
              <a:rPr lang="en-GB" sz="1800" dirty="0" smtClean="0"/>
              <a:t>Native/Non-”</a:t>
            </a:r>
            <a:r>
              <a:rPr lang="en-GB" sz="1800" b="1" dirty="0" err="1" smtClean="0"/>
              <a:t>Nativeness</a:t>
            </a:r>
            <a:r>
              <a:rPr lang="en-GB" sz="1800" b="1" dirty="0" smtClean="0"/>
              <a:t>”</a:t>
            </a:r>
            <a:r>
              <a:rPr lang="en-GB" sz="1800" dirty="0" smtClean="0"/>
              <a:t>, </a:t>
            </a:r>
            <a:r>
              <a:rPr lang="en-GB" sz="1800" dirty="0" smtClean="0"/>
              <a:t>Dialect etc. (Metze et al., </a:t>
            </a:r>
            <a:r>
              <a:rPr lang="en-GB" sz="1800" dirty="0" err="1" smtClean="0"/>
              <a:t>Burkhardt</a:t>
            </a:r>
            <a:r>
              <a:rPr lang="en-GB" sz="1800" dirty="0" smtClean="0"/>
              <a:t> et al., Lee &amp; Narayanan, </a:t>
            </a:r>
            <a:r>
              <a:rPr lang="en-GB" sz="1800" dirty="0" err="1" smtClean="0"/>
              <a:t>Polzehl</a:t>
            </a:r>
            <a:r>
              <a:rPr lang="en-GB" sz="1800" dirty="0" smtClean="0"/>
              <a:t> et al.)</a:t>
            </a:r>
          </a:p>
          <a:p>
            <a:pPr lvl="1">
              <a:buFontTx/>
              <a:buChar char="-"/>
            </a:pPr>
            <a:r>
              <a:rPr lang="en-GB" sz="1800" dirty="0" smtClean="0"/>
              <a:t>Probability of Task Completion (Walker et al., Levin &amp; Pieraccini, </a:t>
            </a:r>
            <a:r>
              <a:rPr lang="en-GB" sz="1800" dirty="0" err="1" smtClean="0"/>
              <a:t>Paek</a:t>
            </a:r>
            <a:r>
              <a:rPr lang="en-GB" sz="1800" dirty="0" smtClean="0"/>
              <a:t> &amp; Horvitz, Schmitt et al.)</a:t>
            </a:r>
          </a:p>
          <a:p>
            <a:pPr lvl="1">
              <a:buFontTx/>
              <a:buChar char="-"/>
            </a:pPr>
            <a:r>
              <a:rPr lang="en-GB" sz="1800" dirty="0" smtClean="0"/>
              <a:t>…</a:t>
            </a:r>
          </a:p>
          <a:p>
            <a:r>
              <a:rPr lang="en-GB" sz="2000" dirty="0" smtClean="0"/>
              <a:t>Evaluation takes place on corpus level, i.e. Batch-Testing</a:t>
            </a:r>
          </a:p>
        </p:txBody>
      </p:sp>
      <p:sp>
        <p:nvSpPr>
          <p:cNvPr id="2501682" name="Rectangle 50"/>
          <p:cNvSpPr>
            <a:spLocks noChangeArrowheads="1"/>
          </p:cNvSpPr>
          <p:nvPr/>
        </p:nvSpPr>
        <p:spPr bwMode="auto">
          <a:xfrm>
            <a:off x="228600" y="5333999"/>
            <a:ext cx="8172450" cy="5262563"/>
          </a:xfrm>
          <a:prstGeom prst="rect">
            <a:avLst/>
          </a:prstGeom>
          <a:noFill/>
          <a:ln w="9525">
            <a:noFill/>
            <a:miter lim="800000"/>
            <a:headEnd/>
            <a:tailEnd/>
          </a:ln>
        </p:spPr>
        <p:txBody>
          <a:bodyPr/>
          <a:lstStyle/>
          <a:p>
            <a:pPr marL="342900" indent="-342900" algn="l" eaLnBrk="0" hangingPunct="0">
              <a:spcBef>
                <a:spcPct val="20000"/>
              </a:spcBef>
              <a:buClr>
                <a:schemeClr val="tx1"/>
              </a:buClr>
              <a:buFontTx/>
              <a:buChar char="•"/>
            </a:pPr>
            <a:endParaRPr kumimoji="1" lang="en-GB" sz="2000" dirty="0"/>
          </a:p>
        </p:txBody>
      </p:sp>
      <p:sp>
        <p:nvSpPr>
          <p:cNvPr id="6" name="Rechteck 5"/>
          <p:cNvSpPr/>
          <p:nvPr/>
        </p:nvSpPr>
        <p:spPr>
          <a:xfrm>
            <a:off x="500034" y="5086191"/>
            <a:ext cx="8072494" cy="1200329"/>
          </a:xfrm>
          <a:prstGeom prst="rect">
            <a:avLst/>
          </a:prstGeom>
          <a:solidFill>
            <a:schemeClr val="tx1">
              <a:lumMod val="60000"/>
              <a:lumOff val="40000"/>
            </a:schemeClr>
          </a:solidFill>
        </p:spPr>
        <p:style>
          <a:lnRef idx="3">
            <a:schemeClr val="lt1"/>
          </a:lnRef>
          <a:fillRef idx="1">
            <a:schemeClr val="dk1"/>
          </a:fillRef>
          <a:effectRef idx="1">
            <a:schemeClr val="dk1"/>
          </a:effectRef>
          <a:fontRef idx="minor">
            <a:schemeClr val="lt1"/>
          </a:fontRef>
        </p:style>
        <p:txBody>
          <a:bodyPr wrap="square">
            <a:spAutoFit/>
          </a:bodyPr>
          <a:lstStyle/>
          <a:p>
            <a:pPr algn="ctr">
              <a:buNone/>
            </a:pPr>
            <a:r>
              <a:rPr lang="en-GB" dirty="0"/>
              <a:t>Vision: </a:t>
            </a:r>
          </a:p>
          <a:p>
            <a:pPr algn="ctr">
              <a:buNone/>
            </a:pPr>
            <a:r>
              <a:rPr lang="en-GB" dirty="0"/>
              <a:t>Create </a:t>
            </a:r>
            <a:r>
              <a:rPr lang="en-GB" dirty="0" smtClean="0"/>
              <a:t>a framework that simulates the deployment of prediction models on specific dialogs</a:t>
            </a:r>
            <a:endParaRPr lang="en-GB" dirty="0"/>
          </a:p>
        </p:txBody>
      </p:sp>
      <p:sp>
        <p:nvSpPr>
          <p:cNvPr id="7" name="Abgerundete rechteckige Legende 6"/>
          <p:cNvSpPr/>
          <p:nvPr/>
        </p:nvSpPr>
        <p:spPr bwMode="auto">
          <a:xfrm>
            <a:off x="2285984" y="3357562"/>
            <a:ext cx="5643602" cy="1000132"/>
          </a:xfrm>
          <a:prstGeom prst="wedgeRoundRectCallout">
            <a:avLst>
              <a:gd name="adj1" fmla="val -42129"/>
              <a:gd name="adj2" fmla="val 117435"/>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GB" sz="1800" dirty="0" smtClean="0"/>
              <a:t>What does it mean for the user when we deploy an anger detection system that  reaches </a:t>
            </a:r>
            <a:r>
              <a:rPr lang="en-GB" sz="1800" b="1" dirty="0" smtClean="0"/>
              <a:t>78% accuracy</a:t>
            </a:r>
            <a:r>
              <a:rPr lang="en-GB" sz="1800" dirty="0" smtClean="0"/>
              <a:t>?</a:t>
            </a:r>
          </a:p>
        </p:txBody>
      </p:sp>
      <p:pic>
        <p:nvPicPr>
          <p:cNvPr id="9" name="Picture 1"/>
          <p:cNvPicPr>
            <a:picLocks noChangeAspect="1" noChangeArrowheads="1"/>
          </p:cNvPicPr>
          <p:nvPr/>
        </p:nvPicPr>
        <p:blipFill>
          <a:blip r:embed="rId3" cstate="print"/>
          <a:srcRect/>
          <a:stretch>
            <a:fillRect/>
          </a:stretch>
        </p:blipFill>
        <p:spPr bwMode="auto">
          <a:xfrm>
            <a:off x="2500298" y="3388953"/>
            <a:ext cx="5143536" cy="189743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0"/>
                                          </p:stCondLst>
                                        </p:cTn>
                                        <p:tgtEl>
                                          <p:spTgt spid="25016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1682"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Introducing</a:t>
            </a:r>
            <a:r>
              <a:rPr lang="de-DE" dirty="0" smtClean="0"/>
              <a:t> </a:t>
            </a:r>
            <a:r>
              <a:rPr lang="de-DE" dirty="0" err="1" smtClean="0"/>
              <a:t>Witchcraft</a:t>
            </a:r>
            <a:endParaRPr lang="de-DE" dirty="0"/>
          </a:p>
        </p:txBody>
      </p:sp>
      <p:sp>
        <p:nvSpPr>
          <p:cNvPr id="3" name="Inhaltsplatzhalter 2"/>
          <p:cNvSpPr>
            <a:spLocks noGrp="1"/>
          </p:cNvSpPr>
          <p:nvPr>
            <p:ph sz="half" idx="1"/>
          </p:nvPr>
        </p:nvSpPr>
        <p:spPr>
          <a:xfrm>
            <a:off x="809624" y="928670"/>
            <a:ext cx="7834342" cy="1000132"/>
          </a:xfrm>
        </p:spPr>
        <p:style>
          <a:lnRef idx="1">
            <a:schemeClr val="accent1"/>
          </a:lnRef>
          <a:fillRef idx="2">
            <a:schemeClr val="accent1"/>
          </a:fillRef>
          <a:effectRef idx="1">
            <a:schemeClr val="accent1"/>
          </a:effectRef>
          <a:fontRef idx="minor">
            <a:schemeClr val="dk1"/>
          </a:fontRef>
        </p:style>
        <p:txBody>
          <a:bodyPr/>
          <a:lstStyle/>
          <a:p>
            <a:pPr algn="ctr">
              <a:buNone/>
            </a:pPr>
            <a:r>
              <a:rPr lang="de-DE" sz="2400" dirty="0" err="1" smtClean="0"/>
              <a:t>Would</a:t>
            </a:r>
            <a:r>
              <a:rPr lang="de-DE" sz="2400" dirty="0" smtClean="0"/>
              <a:t> </a:t>
            </a:r>
            <a:r>
              <a:rPr lang="de-DE" sz="2400" dirty="0" err="1" smtClean="0"/>
              <a:t>you</a:t>
            </a:r>
            <a:r>
              <a:rPr lang="de-DE" sz="2400" dirty="0" smtClean="0"/>
              <a:t> </a:t>
            </a:r>
            <a:r>
              <a:rPr lang="de-DE" sz="2400" dirty="0" err="1" smtClean="0"/>
              <a:t>trigger</a:t>
            </a:r>
            <a:r>
              <a:rPr lang="de-DE" sz="2400" dirty="0" smtClean="0"/>
              <a:t> </a:t>
            </a:r>
            <a:r>
              <a:rPr lang="de-DE" sz="2400" dirty="0" err="1" smtClean="0"/>
              <a:t>escalation</a:t>
            </a:r>
            <a:r>
              <a:rPr lang="de-DE" sz="2400" dirty="0" smtClean="0"/>
              <a:t> </a:t>
            </a:r>
            <a:r>
              <a:rPr lang="de-DE" sz="2400" dirty="0" err="1" smtClean="0"/>
              <a:t>to</a:t>
            </a:r>
            <a:r>
              <a:rPr lang="de-DE" sz="2400" dirty="0" smtClean="0"/>
              <a:t> an </a:t>
            </a:r>
            <a:r>
              <a:rPr lang="de-DE" sz="2400" dirty="0" err="1" smtClean="0"/>
              <a:t>operator</a:t>
            </a:r>
            <a:r>
              <a:rPr lang="de-DE" sz="2400" dirty="0" smtClean="0"/>
              <a:t> </a:t>
            </a:r>
            <a:r>
              <a:rPr lang="de-DE" sz="2400" dirty="0" err="1" smtClean="0"/>
              <a:t>based</a:t>
            </a:r>
            <a:r>
              <a:rPr lang="de-DE" sz="2400" dirty="0" smtClean="0"/>
              <a:t> on a </a:t>
            </a:r>
            <a:r>
              <a:rPr lang="de-DE" sz="2400" dirty="0" err="1" smtClean="0"/>
              <a:t>classifier</a:t>
            </a:r>
            <a:r>
              <a:rPr lang="de-DE" sz="2400" dirty="0" smtClean="0"/>
              <a:t> </a:t>
            </a:r>
            <a:r>
              <a:rPr lang="de-DE" sz="2400" dirty="0" err="1" smtClean="0"/>
              <a:t>with</a:t>
            </a:r>
            <a:r>
              <a:rPr lang="de-DE" sz="2400" dirty="0" smtClean="0"/>
              <a:t> 78% </a:t>
            </a:r>
            <a:r>
              <a:rPr lang="de-DE" sz="2400" dirty="0" err="1" smtClean="0"/>
              <a:t>accuracy</a:t>
            </a:r>
            <a:r>
              <a:rPr lang="de-DE" sz="2400" dirty="0" smtClean="0"/>
              <a:t>?</a:t>
            </a:r>
          </a:p>
        </p:txBody>
      </p:sp>
      <p:pic>
        <p:nvPicPr>
          <p:cNvPr id="80898" name="Picture 2"/>
          <p:cNvPicPr>
            <a:picLocks noChangeAspect="1" noChangeArrowheads="1"/>
          </p:cNvPicPr>
          <p:nvPr/>
        </p:nvPicPr>
        <p:blipFill>
          <a:blip r:embed="rId3" cstate="print"/>
          <a:srcRect/>
          <a:stretch>
            <a:fillRect/>
          </a:stretch>
        </p:blipFill>
        <p:spPr bwMode="auto">
          <a:xfrm>
            <a:off x="1500166" y="2428868"/>
            <a:ext cx="6072230" cy="3512594"/>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500" fill="hold"/>
                                        <p:tgtEl>
                                          <p:spTgt spid="8089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Training Prediction and Classification Models</a:t>
            </a:r>
            <a:endParaRPr lang="en-US" dirty="0"/>
          </a:p>
        </p:txBody>
      </p:sp>
      <p:pic>
        <p:nvPicPr>
          <p:cNvPr id="40961" name="Picture 1"/>
          <p:cNvPicPr>
            <a:picLocks noChangeAspect="1" noChangeArrowheads="1"/>
          </p:cNvPicPr>
          <p:nvPr/>
        </p:nvPicPr>
        <p:blipFill>
          <a:blip r:embed="rId2" cstate="print"/>
          <a:srcRect/>
          <a:stretch>
            <a:fillRect/>
          </a:stretch>
        </p:blipFill>
        <p:spPr bwMode="auto">
          <a:xfrm>
            <a:off x="714364" y="1428736"/>
            <a:ext cx="7715272" cy="327568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Employ</a:t>
            </a:r>
            <a:r>
              <a:rPr lang="de-DE" dirty="0" err="1" smtClean="0"/>
              <a:t>ing</a:t>
            </a:r>
            <a:r>
              <a:rPr lang="de-DE" dirty="0" smtClean="0"/>
              <a:t> </a:t>
            </a:r>
            <a:r>
              <a:rPr lang="de-DE" dirty="0" err="1" smtClean="0"/>
              <a:t>Prediction</a:t>
            </a:r>
            <a:r>
              <a:rPr lang="de-DE" dirty="0" smtClean="0"/>
              <a:t> Models in </a:t>
            </a:r>
            <a:r>
              <a:rPr lang="de-DE" dirty="0" err="1" smtClean="0"/>
              <a:t>Witchcraft</a:t>
            </a:r>
            <a:endParaRPr lang="en-US" dirty="0"/>
          </a:p>
        </p:txBody>
      </p:sp>
      <p:pic>
        <p:nvPicPr>
          <p:cNvPr id="39938" name="Picture 2"/>
          <p:cNvPicPr>
            <a:picLocks noGrp="1" noChangeAspect="1" noChangeArrowheads="1"/>
          </p:cNvPicPr>
          <p:nvPr>
            <p:ph sz="half" idx="1"/>
          </p:nvPr>
        </p:nvPicPr>
        <p:blipFill>
          <a:blip r:embed="rId2" cstate="print"/>
          <a:stretch>
            <a:fillRect/>
          </a:stretch>
        </p:blipFill>
        <p:spPr bwMode="auto">
          <a:xfrm>
            <a:off x="214282" y="4071942"/>
            <a:ext cx="8515284" cy="2357454"/>
          </a:xfrm>
          <a:prstGeom prst="rect">
            <a:avLst/>
          </a:prstGeom>
          <a:noFill/>
          <a:ln w="9525">
            <a:noFill/>
            <a:miter lim="800000"/>
            <a:headEnd/>
            <a:tailEnd/>
          </a:ln>
          <a:effectLst/>
        </p:spPr>
      </p:pic>
      <p:sp>
        <p:nvSpPr>
          <p:cNvPr id="5" name="Inhaltsplatzhalter 4"/>
          <p:cNvSpPr>
            <a:spLocks noGrp="1"/>
          </p:cNvSpPr>
          <p:nvPr>
            <p:ph sz="half" idx="2"/>
          </p:nvPr>
        </p:nvSpPr>
        <p:spPr>
          <a:xfrm>
            <a:off x="357158" y="857232"/>
            <a:ext cx="8429684" cy="2928958"/>
          </a:xfrm>
        </p:spPr>
        <p:txBody>
          <a:bodyPr/>
          <a:lstStyle/>
          <a:p>
            <a:pPr>
              <a:buNone/>
            </a:pPr>
            <a:r>
              <a:rPr lang="en-US" sz="2000" b="1" dirty="0" smtClean="0"/>
              <a:t>Procedure</a:t>
            </a:r>
          </a:p>
          <a:p>
            <a:r>
              <a:rPr lang="en-US" sz="2000" dirty="0" smtClean="0"/>
              <a:t>Define model in Witchcraft, e.g. “Age Model”, </a:t>
            </a:r>
            <a:r>
              <a:rPr lang="de-DE" sz="2000" dirty="0" smtClean="0"/>
              <a:t>„</a:t>
            </a:r>
            <a:r>
              <a:rPr lang="de-DE" sz="2000" dirty="0" err="1" smtClean="0"/>
              <a:t>Cooperativity</a:t>
            </a:r>
            <a:r>
              <a:rPr lang="de-DE" sz="2000" dirty="0" smtClean="0"/>
              <a:t> </a:t>
            </a:r>
            <a:r>
              <a:rPr lang="de-DE" sz="2000" dirty="0" smtClean="0"/>
              <a:t>Model“ etc.</a:t>
            </a:r>
            <a:endParaRPr lang="en-US" sz="2000" dirty="0" smtClean="0"/>
          </a:p>
          <a:p>
            <a:r>
              <a:rPr lang="en-US" sz="2000" dirty="0" smtClean="0"/>
              <a:t>Determine which type it belongs to</a:t>
            </a:r>
          </a:p>
          <a:p>
            <a:pPr lvl="1"/>
            <a:r>
              <a:rPr lang="en-US" sz="1800" dirty="0" smtClean="0"/>
              <a:t>Discriminative binary classification</a:t>
            </a:r>
          </a:p>
          <a:p>
            <a:pPr lvl="1"/>
            <a:r>
              <a:rPr lang="en-US" sz="1800" dirty="0" smtClean="0"/>
              <a:t>Discriminative multi-class classification</a:t>
            </a:r>
          </a:p>
          <a:p>
            <a:pPr lvl="1"/>
            <a:r>
              <a:rPr lang="en-US" sz="1800" dirty="0" smtClean="0"/>
              <a:t>Regression</a:t>
            </a:r>
          </a:p>
          <a:p>
            <a:r>
              <a:rPr lang="en-US" sz="2200" dirty="0" smtClean="0"/>
              <a:t>Define Machine Learning Framework and Process Definition</a:t>
            </a:r>
          </a:p>
          <a:p>
            <a:pPr lvl="1"/>
            <a:r>
              <a:rPr lang="en-US" sz="1800" dirty="0" smtClean="0"/>
              <a:t>currently </a:t>
            </a:r>
            <a:r>
              <a:rPr lang="en-US" sz="1800" dirty="0" err="1" smtClean="0"/>
              <a:t>RapidMiner</a:t>
            </a:r>
            <a:r>
              <a:rPr lang="en-US" sz="1800" dirty="0" smtClean="0"/>
              <a:t> or XML interface</a:t>
            </a:r>
          </a:p>
          <a:p>
            <a:r>
              <a:rPr lang="en-US" sz="2200" dirty="0" smtClean="0"/>
              <a:t>“Brain” the call</a:t>
            </a:r>
            <a:endParaRPr lang="de-DE" sz="2200" dirty="0"/>
          </a:p>
        </p:txBody>
      </p:sp>
      <p:pic>
        <p:nvPicPr>
          <p:cNvPr id="40961" name="Picture 1"/>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2500298" y="3500438"/>
            <a:ext cx="554030" cy="55403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9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99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de-DE" dirty="0" err="1" smtClean="0"/>
              <a:t>What</a:t>
            </a:r>
            <a:r>
              <a:rPr lang="de-DE" dirty="0" smtClean="0"/>
              <a:t> </a:t>
            </a:r>
            <a:r>
              <a:rPr lang="de-DE" dirty="0" err="1" smtClean="0"/>
              <a:t>can</a:t>
            </a:r>
            <a:r>
              <a:rPr lang="de-DE" dirty="0" smtClean="0"/>
              <a:t> </a:t>
            </a:r>
            <a:r>
              <a:rPr lang="de-DE" dirty="0" err="1" smtClean="0"/>
              <a:t>Witchcraft</a:t>
            </a:r>
            <a:r>
              <a:rPr lang="de-DE" dirty="0" smtClean="0"/>
              <a:t> do </a:t>
            </a:r>
            <a:r>
              <a:rPr lang="de-DE" dirty="0" err="1" smtClean="0"/>
              <a:t>for</a:t>
            </a:r>
            <a:r>
              <a:rPr lang="de-DE" dirty="0" smtClean="0"/>
              <a:t> </a:t>
            </a:r>
            <a:r>
              <a:rPr lang="de-DE" dirty="0" err="1" smtClean="0"/>
              <a:t>you</a:t>
            </a:r>
            <a:r>
              <a:rPr lang="de-DE" dirty="0" smtClean="0"/>
              <a:t>?</a:t>
            </a:r>
          </a:p>
        </p:txBody>
      </p:sp>
      <p:sp>
        <p:nvSpPr>
          <p:cNvPr id="25603" name="Rectangle 3"/>
          <p:cNvSpPr>
            <a:spLocks noGrp="1" noChangeArrowheads="1"/>
          </p:cNvSpPr>
          <p:nvPr>
            <p:ph type="body" idx="1"/>
          </p:nvPr>
        </p:nvSpPr>
        <p:spPr>
          <a:xfrm>
            <a:off x="357188" y="928688"/>
            <a:ext cx="3929062" cy="3286130"/>
          </a:xfrm>
          <a:solidFill>
            <a:schemeClr val="tx1">
              <a:lumMod val="20000"/>
              <a:lumOff val="80000"/>
            </a:schemeClr>
          </a:solidFill>
        </p:spPr>
        <p:txBody>
          <a:bodyPr/>
          <a:lstStyle/>
          <a:p>
            <a:pPr>
              <a:buNone/>
              <a:defRPr/>
            </a:pPr>
            <a:r>
              <a:rPr lang="de-DE" sz="1800" b="1" dirty="0" err="1" smtClean="0"/>
              <a:t>Exploring</a:t>
            </a:r>
            <a:r>
              <a:rPr lang="de-DE" sz="1800" b="1" dirty="0" smtClean="0"/>
              <a:t> </a:t>
            </a:r>
            <a:r>
              <a:rPr lang="de-DE" sz="1800" b="1" dirty="0" err="1" smtClean="0"/>
              <a:t>and</a:t>
            </a:r>
            <a:r>
              <a:rPr lang="de-DE" sz="1800" b="1" dirty="0" smtClean="0"/>
              <a:t> Mining</a:t>
            </a:r>
          </a:p>
          <a:p>
            <a:pPr>
              <a:buNone/>
              <a:defRPr/>
            </a:pPr>
            <a:endParaRPr lang="de-DE" sz="1800" b="1" dirty="0" smtClean="0"/>
          </a:p>
          <a:p>
            <a:pPr>
              <a:defRPr/>
            </a:pPr>
            <a:r>
              <a:rPr lang="de-DE" sz="1800" b="1" dirty="0" smtClean="0"/>
              <a:t>Manage</a:t>
            </a:r>
            <a:r>
              <a:rPr lang="de-DE" sz="1800" dirty="0" smtClean="0"/>
              <a:t> large </a:t>
            </a:r>
            <a:r>
              <a:rPr lang="de-DE" sz="1800" dirty="0" err="1" smtClean="0"/>
              <a:t>dialog</a:t>
            </a:r>
            <a:r>
              <a:rPr lang="de-DE" sz="1800" dirty="0" smtClean="0"/>
              <a:t> </a:t>
            </a:r>
            <a:r>
              <a:rPr lang="de-DE" sz="1800" dirty="0" err="1" smtClean="0"/>
              <a:t>corpora</a:t>
            </a:r>
            <a:endParaRPr lang="de-DE" sz="1800" dirty="0" smtClean="0"/>
          </a:p>
          <a:p>
            <a:pPr>
              <a:defRPr/>
            </a:pPr>
            <a:r>
              <a:rPr lang="de-DE" sz="1800" b="1" dirty="0" smtClean="0">
                <a:sym typeface="Wingdings" pitchFamily="2" charset="2"/>
              </a:rPr>
              <a:t>Group</a:t>
            </a:r>
            <a:r>
              <a:rPr lang="de-DE" sz="1800" dirty="0" smtClean="0">
                <a:sym typeface="Wingdings" pitchFamily="2" charset="2"/>
              </a:rPr>
              <a:t> different </a:t>
            </a:r>
            <a:r>
              <a:rPr lang="de-DE" sz="1800" dirty="0" err="1" smtClean="0">
                <a:sym typeface="Wingdings" pitchFamily="2" charset="2"/>
              </a:rPr>
              <a:t>calls</a:t>
            </a:r>
            <a:r>
              <a:rPr lang="de-DE" sz="1800" dirty="0" smtClean="0">
                <a:sym typeface="Wingdings" pitchFamily="2" charset="2"/>
              </a:rPr>
              <a:t> </a:t>
            </a:r>
            <a:r>
              <a:rPr lang="de-DE" sz="1800" dirty="0" err="1" smtClean="0">
                <a:sym typeface="Wingdings" pitchFamily="2" charset="2"/>
              </a:rPr>
              <a:t>by</a:t>
            </a:r>
            <a:r>
              <a:rPr lang="de-DE" sz="1800" dirty="0" smtClean="0">
                <a:sym typeface="Wingdings" pitchFamily="2" charset="2"/>
              </a:rPr>
              <a:t> </a:t>
            </a:r>
            <a:r>
              <a:rPr lang="de-DE" sz="1800" dirty="0" err="1" smtClean="0">
                <a:sym typeface="Wingdings" pitchFamily="2" charset="2"/>
              </a:rPr>
              <a:t>category</a:t>
            </a:r>
            <a:endParaRPr lang="de-DE" sz="1800" dirty="0" smtClean="0">
              <a:sym typeface="Wingdings" pitchFamily="2" charset="2"/>
            </a:endParaRPr>
          </a:p>
          <a:p>
            <a:pPr>
              <a:defRPr/>
            </a:pPr>
            <a:r>
              <a:rPr lang="de-DE" sz="1800" b="1" dirty="0" err="1" smtClean="0">
                <a:ea typeface="+mn-ea"/>
                <a:cs typeface="+mn-cs"/>
                <a:sym typeface="Wingdings" pitchFamily="2" charset="2"/>
              </a:rPr>
              <a:t>Simulate</a:t>
            </a:r>
            <a:r>
              <a:rPr lang="de-DE" sz="1800" dirty="0" smtClean="0">
                <a:ea typeface="+mn-ea"/>
                <a:cs typeface="+mn-cs"/>
                <a:sym typeface="Wingdings" pitchFamily="2" charset="2"/>
              </a:rPr>
              <a:t> </a:t>
            </a:r>
            <a:r>
              <a:rPr lang="de-DE" sz="1800" dirty="0" err="1" smtClean="0">
                <a:ea typeface="+mn-ea"/>
                <a:cs typeface="+mn-cs"/>
                <a:sym typeface="Wingdings" pitchFamily="2" charset="2"/>
              </a:rPr>
              <a:t>the</a:t>
            </a:r>
            <a:r>
              <a:rPr lang="de-DE" sz="1800" dirty="0" smtClean="0">
                <a:ea typeface="+mn-ea"/>
                <a:cs typeface="+mn-cs"/>
                <a:sym typeface="Wingdings" pitchFamily="2" charset="2"/>
              </a:rPr>
              <a:t> </a:t>
            </a:r>
            <a:r>
              <a:rPr lang="de-DE" sz="1800" dirty="0" err="1" smtClean="0">
                <a:ea typeface="+mn-ea"/>
                <a:cs typeface="+mn-cs"/>
                <a:sym typeface="Wingdings" pitchFamily="2" charset="2"/>
              </a:rPr>
              <a:t>interaction</a:t>
            </a:r>
            <a:r>
              <a:rPr lang="de-DE" sz="1800" dirty="0" smtClean="0">
                <a:ea typeface="+mn-ea"/>
                <a:cs typeface="+mn-cs"/>
                <a:sym typeface="Wingdings" pitchFamily="2" charset="2"/>
              </a:rPr>
              <a:t> </a:t>
            </a:r>
            <a:r>
              <a:rPr lang="de-DE" sz="1800" dirty="0" err="1" smtClean="0">
                <a:ea typeface="+mn-ea"/>
                <a:cs typeface="+mn-cs"/>
                <a:sym typeface="Wingdings" pitchFamily="2" charset="2"/>
              </a:rPr>
              <a:t>between</a:t>
            </a:r>
            <a:r>
              <a:rPr lang="de-DE" sz="1800" dirty="0" smtClean="0">
                <a:ea typeface="+mn-ea"/>
                <a:cs typeface="+mn-cs"/>
                <a:sym typeface="Wingdings" pitchFamily="2" charset="2"/>
              </a:rPr>
              <a:t> </a:t>
            </a:r>
            <a:r>
              <a:rPr lang="de-DE" sz="1800" dirty="0" err="1" smtClean="0">
                <a:ea typeface="+mn-ea"/>
                <a:cs typeface="+mn-cs"/>
                <a:sym typeface="Wingdings" pitchFamily="2" charset="2"/>
              </a:rPr>
              <a:t>user</a:t>
            </a:r>
            <a:r>
              <a:rPr lang="de-DE" sz="1800" dirty="0" smtClean="0">
                <a:ea typeface="+mn-ea"/>
                <a:cs typeface="+mn-cs"/>
                <a:sym typeface="Wingdings" pitchFamily="2" charset="2"/>
              </a:rPr>
              <a:t> </a:t>
            </a:r>
            <a:r>
              <a:rPr lang="de-DE" sz="1800" dirty="0" err="1" smtClean="0">
                <a:ea typeface="+mn-ea"/>
                <a:cs typeface="+mn-cs"/>
                <a:sym typeface="Wingdings" pitchFamily="2" charset="2"/>
              </a:rPr>
              <a:t>and</a:t>
            </a:r>
            <a:r>
              <a:rPr lang="de-DE" sz="1800" dirty="0" smtClean="0">
                <a:ea typeface="+mn-ea"/>
                <a:cs typeface="+mn-cs"/>
                <a:sym typeface="Wingdings" pitchFamily="2" charset="2"/>
              </a:rPr>
              <a:t> </a:t>
            </a:r>
            <a:r>
              <a:rPr lang="de-DE" sz="1800" dirty="0" err="1" smtClean="0">
                <a:ea typeface="+mn-ea"/>
                <a:cs typeface="+mn-cs"/>
                <a:sym typeface="Wingdings" pitchFamily="2" charset="2"/>
              </a:rPr>
              <a:t>system</a:t>
            </a:r>
            <a:r>
              <a:rPr lang="de-DE" sz="1800" dirty="0" smtClean="0">
                <a:ea typeface="+mn-ea"/>
                <a:cs typeface="+mn-cs"/>
                <a:sym typeface="Wingdings" pitchFamily="2" charset="2"/>
              </a:rPr>
              <a:t> </a:t>
            </a:r>
            <a:r>
              <a:rPr lang="de-DE" sz="1800" dirty="0" err="1" smtClean="0">
                <a:ea typeface="+mn-ea"/>
                <a:cs typeface="+mn-cs"/>
                <a:sym typeface="Wingdings" pitchFamily="2" charset="2"/>
              </a:rPr>
              <a:t>based</a:t>
            </a:r>
            <a:r>
              <a:rPr lang="de-DE" sz="1800" dirty="0" smtClean="0">
                <a:ea typeface="+mn-ea"/>
                <a:cs typeface="+mn-cs"/>
                <a:sym typeface="Wingdings" pitchFamily="2" charset="2"/>
              </a:rPr>
              <a:t> on </a:t>
            </a:r>
            <a:r>
              <a:rPr lang="de-DE" sz="1800" dirty="0" err="1" smtClean="0">
                <a:ea typeface="+mn-ea"/>
                <a:cs typeface="+mn-cs"/>
                <a:sym typeface="Wingdings" pitchFamily="2" charset="2"/>
              </a:rPr>
              <a:t>interaction</a:t>
            </a:r>
            <a:r>
              <a:rPr lang="de-DE" sz="1800" dirty="0" smtClean="0">
                <a:ea typeface="+mn-ea"/>
                <a:cs typeface="+mn-cs"/>
                <a:sym typeface="Wingdings" pitchFamily="2" charset="2"/>
              </a:rPr>
              <a:t> </a:t>
            </a:r>
            <a:r>
              <a:rPr lang="de-DE" sz="1800" dirty="0" err="1" smtClean="0">
                <a:ea typeface="+mn-ea"/>
                <a:cs typeface="+mn-cs"/>
                <a:sym typeface="Wingdings" pitchFamily="2" charset="2"/>
              </a:rPr>
              <a:t>logs</a:t>
            </a:r>
            <a:endParaRPr lang="de-DE" sz="1800" dirty="0" smtClean="0">
              <a:ea typeface="+mn-ea"/>
              <a:cs typeface="+mn-cs"/>
              <a:sym typeface="Wingdings" pitchFamily="2" charset="2"/>
            </a:endParaRPr>
          </a:p>
          <a:p>
            <a:pPr>
              <a:defRPr/>
            </a:pPr>
            <a:r>
              <a:rPr lang="de-DE" sz="1800" b="1" dirty="0" smtClean="0">
                <a:sym typeface="Wingdings" pitchFamily="2" charset="2"/>
              </a:rPr>
              <a:t>Listen</a:t>
            </a:r>
            <a:r>
              <a:rPr lang="de-DE" sz="1800" dirty="0" smtClean="0">
                <a:sym typeface="Wingdings" pitchFamily="2" charset="2"/>
              </a:rPr>
              <a:t> </a:t>
            </a:r>
            <a:r>
              <a:rPr lang="de-DE" sz="1800" dirty="0" err="1" smtClean="0">
                <a:sym typeface="Wingdings" pitchFamily="2" charset="2"/>
              </a:rPr>
              <a:t>to</a:t>
            </a:r>
            <a:r>
              <a:rPr lang="de-DE" sz="1800" dirty="0" smtClean="0">
                <a:sym typeface="Wingdings" pitchFamily="2" charset="2"/>
              </a:rPr>
              <a:t> </a:t>
            </a:r>
          </a:p>
          <a:p>
            <a:pPr lvl="1">
              <a:defRPr/>
            </a:pPr>
            <a:r>
              <a:rPr lang="de-DE" sz="1400" dirty="0" err="1" smtClean="0">
                <a:sym typeface="Wingdings" pitchFamily="2" charset="2"/>
              </a:rPr>
              <a:t>full</a:t>
            </a:r>
            <a:r>
              <a:rPr lang="de-DE" sz="1400" dirty="0" smtClean="0">
                <a:sym typeface="Wingdings" pitchFamily="2" charset="2"/>
              </a:rPr>
              <a:t> </a:t>
            </a:r>
            <a:r>
              <a:rPr lang="de-DE" sz="1400" dirty="0" err="1" smtClean="0">
                <a:sym typeface="Wingdings" pitchFamily="2" charset="2"/>
              </a:rPr>
              <a:t>recordings</a:t>
            </a:r>
            <a:endParaRPr lang="de-DE" sz="1400" dirty="0" smtClean="0">
              <a:sym typeface="Wingdings" pitchFamily="2" charset="2"/>
            </a:endParaRPr>
          </a:p>
          <a:p>
            <a:pPr lvl="1">
              <a:defRPr/>
            </a:pPr>
            <a:r>
              <a:rPr lang="de-DE" sz="1400" dirty="0" err="1" smtClean="0">
                <a:ea typeface="+mn-ea"/>
                <a:cs typeface="+mn-cs"/>
                <a:sym typeface="Wingdings" pitchFamily="2" charset="2"/>
              </a:rPr>
              <a:t>concatenated</a:t>
            </a:r>
            <a:r>
              <a:rPr lang="de-DE" sz="1400" dirty="0" smtClean="0">
                <a:ea typeface="+mn-ea"/>
                <a:cs typeface="+mn-cs"/>
                <a:sym typeface="Wingdings" pitchFamily="2" charset="2"/>
              </a:rPr>
              <a:t> </a:t>
            </a:r>
            <a:r>
              <a:rPr lang="de-DE" sz="1400" dirty="0" err="1" smtClean="0">
                <a:ea typeface="+mn-ea"/>
                <a:cs typeface="+mn-cs"/>
                <a:sym typeface="Wingdings" pitchFamily="2" charset="2"/>
              </a:rPr>
              <a:t>user</a:t>
            </a:r>
            <a:r>
              <a:rPr lang="de-DE" sz="1400" dirty="0" smtClean="0">
                <a:ea typeface="+mn-ea"/>
                <a:cs typeface="+mn-cs"/>
                <a:sym typeface="Wingdings" pitchFamily="2" charset="2"/>
              </a:rPr>
              <a:t> </a:t>
            </a:r>
            <a:r>
              <a:rPr lang="de-DE" sz="1400" dirty="0" err="1" smtClean="0">
                <a:ea typeface="+mn-ea"/>
                <a:cs typeface="+mn-cs"/>
                <a:sym typeface="Wingdings" pitchFamily="2" charset="2"/>
              </a:rPr>
              <a:t>utterances</a:t>
            </a:r>
            <a:endParaRPr lang="de-DE" sz="1400" dirty="0" smtClean="0">
              <a:ea typeface="+mn-ea"/>
              <a:cs typeface="+mn-cs"/>
              <a:sym typeface="Wingdings" pitchFamily="2" charset="2"/>
            </a:endParaRPr>
          </a:p>
          <a:p>
            <a:pPr>
              <a:defRPr/>
            </a:pPr>
            <a:r>
              <a:rPr lang="de-DE" sz="1800" b="1" dirty="0" err="1" smtClean="0">
                <a:sym typeface="Wingdings" pitchFamily="2" charset="2"/>
              </a:rPr>
              <a:t>Implement</a:t>
            </a:r>
            <a:r>
              <a:rPr lang="de-DE" sz="1800" b="1" dirty="0" smtClean="0">
                <a:sym typeface="Wingdings" pitchFamily="2" charset="2"/>
              </a:rPr>
              <a:t> </a:t>
            </a:r>
            <a:r>
              <a:rPr lang="de-DE" sz="1800" dirty="0" err="1" smtClean="0">
                <a:sym typeface="Wingdings" pitchFamily="2" charset="2"/>
              </a:rPr>
              <a:t>own</a:t>
            </a:r>
            <a:r>
              <a:rPr lang="de-DE" sz="1800" dirty="0" smtClean="0">
                <a:sym typeface="Wingdings" pitchFamily="2" charset="2"/>
              </a:rPr>
              <a:t> </a:t>
            </a:r>
            <a:r>
              <a:rPr lang="de-DE" sz="1800" dirty="0" err="1" smtClean="0">
                <a:sym typeface="Wingdings" pitchFamily="2" charset="2"/>
              </a:rPr>
              <a:t>plugins</a:t>
            </a:r>
            <a:endParaRPr lang="de-DE" sz="1800" dirty="0" smtClean="0">
              <a:ea typeface="+mn-ea"/>
              <a:cs typeface="+mn-cs"/>
              <a:sym typeface="Wingdings" pitchFamily="2" charset="2"/>
            </a:endParaRPr>
          </a:p>
          <a:p>
            <a:pPr lvl="3">
              <a:buFontTx/>
              <a:buNone/>
              <a:defRPr/>
            </a:pPr>
            <a:endParaRPr lang="de-DE" sz="1800" dirty="0" smtClean="0">
              <a:ea typeface="+mn-ea"/>
              <a:cs typeface="+mn-cs"/>
              <a:sym typeface="Wingdings" pitchFamily="2" charset="2"/>
            </a:endParaRPr>
          </a:p>
          <a:p>
            <a:pPr lvl="1">
              <a:defRPr/>
            </a:pPr>
            <a:endParaRPr lang="de-DE" sz="1800" dirty="0" smtClean="0">
              <a:ea typeface="+mn-ea"/>
              <a:cs typeface="+mn-cs"/>
            </a:endParaRPr>
          </a:p>
          <a:p>
            <a:pPr>
              <a:defRPr/>
            </a:pPr>
            <a:endParaRPr lang="de-DE" sz="1800" dirty="0" smtClean="0"/>
          </a:p>
          <a:p>
            <a:pPr lvl="1">
              <a:defRPr/>
            </a:pPr>
            <a:endParaRPr lang="de-DE" sz="1800" dirty="0" smtClean="0">
              <a:ea typeface="+mn-ea"/>
              <a:cs typeface="+mn-cs"/>
            </a:endParaRPr>
          </a:p>
        </p:txBody>
      </p:sp>
      <p:sp>
        <p:nvSpPr>
          <p:cNvPr id="4" name="Rectangle 3"/>
          <p:cNvSpPr txBox="1">
            <a:spLocks noChangeArrowheads="1"/>
          </p:cNvSpPr>
          <p:nvPr/>
        </p:nvSpPr>
        <p:spPr bwMode="auto">
          <a:xfrm>
            <a:off x="4500563" y="928688"/>
            <a:ext cx="4405312" cy="3000378"/>
          </a:xfrm>
          <a:prstGeom prst="rect">
            <a:avLst/>
          </a:prstGeom>
          <a:solidFill>
            <a:schemeClr val="tx1">
              <a:lumMod val="20000"/>
              <a:lumOff val="80000"/>
            </a:schemeClr>
          </a:solidFill>
          <a:ln w="9525">
            <a:noFill/>
            <a:miter lim="800000"/>
            <a:headEnd/>
            <a:tailEnd/>
          </a:ln>
          <a:effectLst/>
        </p:spPr>
        <p:txBody>
          <a:bodyPr/>
          <a:lstStyle/>
          <a:p>
            <a:pPr marL="179388" indent="-179388" eaLnBrk="0" hangingPunct="0">
              <a:defRPr/>
            </a:pPr>
            <a:r>
              <a:rPr lang="de-DE" sz="1800" b="1" kern="0" dirty="0" smtClean="0">
                <a:solidFill>
                  <a:srgbClr val="000000"/>
                </a:solidFill>
                <a:latin typeface="Calibri" pitchFamily="34" charset="0"/>
              </a:rPr>
              <a:t>Model </a:t>
            </a:r>
            <a:r>
              <a:rPr lang="de-DE" sz="1800" b="1" kern="0" dirty="0" err="1" smtClean="0">
                <a:solidFill>
                  <a:srgbClr val="000000"/>
                </a:solidFill>
                <a:latin typeface="Calibri" pitchFamily="34" charset="0"/>
              </a:rPr>
              <a:t>Testing</a:t>
            </a:r>
            <a:endParaRPr lang="de-DE" sz="1800" b="1" kern="0" dirty="0">
              <a:solidFill>
                <a:srgbClr val="000000"/>
              </a:solidFill>
              <a:latin typeface="Calibri" pitchFamily="34" charset="0"/>
            </a:endParaRPr>
          </a:p>
          <a:p>
            <a:pPr marL="179388" indent="-179388" eaLnBrk="0" hangingPunct="0">
              <a:defRPr/>
            </a:pPr>
            <a:endParaRPr lang="de-DE" sz="1800" b="1" kern="0" dirty="0" smtClean="0">
              <a:solidFill>
                <a:srgbClr val="000000"/>
              </a:solidFill>
              <a:latin typeface="Calibri" pitchFamily="34" charset="0"/>
            </a:endParaRPr>
          </a:p>
          <a:p>
            <a:pPr marL="179388" indent="-179388" eaLnBrk="0" hangingPunct="0">
              <a:buFont typeface="Arial" pitchFamily="34" charset="0"/>
              <a:buChar char="•"/>
              <a:defRPr/>
            </a:pPr>
            <a:r>
              <a:rPr lang="de-DE" sz="1800" kern="0" dirty="0" err="1" smtClean="0">
                <a:solidFill>
                  <a:srgbClr val="000000"/>
                </a:solidFill>
                <a:latin typeface="Calibri" pitchFamily="34" charset="0"/>
              </a:rPr>
              <a:t>Analyze</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the</a:t>
            </a:r>
            <a:r>
              <a:rPr lang="de-DE" sz="1800" kern="0" dirty="0" smtClean="0">
                <a:solidFill>
                  <a:srgbClr val="000000"/>
                </a:solidFill>
                <a:latin typeface="Calibri" pitchFamily="34" charset="0"/>
              </a:rPr>
              <a:t> </a:t>
            </a:r>
            <a:r>
              <a:rPr lang="de-DE" sz="1800" b="1" kern="0" dirty="0" err="1" smtClean="0">
                <a:solidFill>
                  <a:srgbClr val="000000"/>
                </a:solidFill>
                <a:latin typeface="Calibri" pitchFamily="34" charset="0"/>
              </a:rPr>
              <a:t>impact</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of</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your</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classifiers</a:t>
            </a:r>
            <a:r>
              <a:rPr lang="de-DE" sz="1800" kern="0" dirty="0" smtClean="0">
                <a:solidFill>
                  <a:srgbClr val="000000"/>
                </a:solidFill>
                <a:latin typeface="Calibri" pitchFamily="34" charset="0"/>
              </a:rPr>
              <a:t> on an </a:t>
            </a:r>
            <a:r>
              <a:rPr lang="de-DE" sz="1800" kern="0" dirty="0" err="1" smtClean="0">
                <a:solidFill>
                  <a:srgbClr val="000000"/>
                </a:solidFill>
                <a:latin typeface="Calibri" pitchFamily="34" charset="0"/>
              </a:rPr>
              <a:t>ongoing</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interaction</a:t>
            </a: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r>
              <a:rPr lang="de-DE" sz="1800" b="1" kern="0" dirty="0" err="1" smtClean="0">
                <a:solidFill>
                  <a:srgbClr val="000000"/>
                </a:solidFill>
                <a:latin typeface="Calibri" pitchFamily="34" charset="0"/>
              </a:rPr>
              <a:t>Evaluate</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discriminative</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classification</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and</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regression</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models</a:t>
            </a: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r>
              <a:rPr lang="de-DE" sz="1800" b="1" kern="0" dirty="0" err="1" smtClean="0">
                <a:solidFill>
                  <a:srgbClr val="000000"/>
                </a:solidFill>
                <a:latin typeface="Calibri" pitchFamily="34" charset="0"/>
              </a:rPr>
              <a:t>Retrieve</a:t>
            </a:r>
            <a:r>
              <a:rPr lang="de-DE" sz="1800" kern="0" dirty="0" smtClean="0">
                <a:solidFill>
                  <a:srgbClr val="000000"/>
                </a:solidFill>
                <a:latin typeface="Calibri" pitchFamily="34" charset="0"/>
              </a:rPr>
              <a:t> </a:t>
            </a:r>
            <a:r>
              <a:rPr lang="de-DE" sz="1800" i="1" kern="0" dirty="0" err="1" smtClean="0">
                <a:solidFill>
                  <a:srgbClr val="000000"/>
                </a:solidFill>
                <a:latin typeface="Calibri" pitchFamily="34" charset="0"/>
              </a:rPr>
              <a:t>precision</a:t>
            </a:r>
            <a:r>
              <a:rPr lang="de-DE" sz="1800" i="1" kern="0" dirty="0" smtClean="0">
                <a:solidFill>
                  <a:srgbClr val="000000"/>
                </a:solidFill>
                <a:latin typeface="Calibri" pitchFamily="34" charset="0"/>
              </a:rPr>
              <a:t>, </a:t>
            </a:r>
            <a:r>
              <a:rPr lang="de-DE" sz="1800" i="1" kern="0" dirty="0" err="1" smtClean="0">
                <a:solidFill>
                  <a:srgbClr val="000000"/>
                </a:solidFill>
                <a:latin typeface="Calibri" pitchFamily="34" charset="0"/>
              </a:rPr>
              <a:t>recall</a:t>
            </a:r>
            <a:r>
              <a:rPr lang="de-DE" sz="1800" i="1" kern="0" dirty="0" smtClean="0">
                <a:solidFill>
                  <a:srgbClr val="000000"/>
                </a:solidFill>
                <a:latin typeface="Calibri" pitchFamily="34" charset="0"/>
              </a:rPr>
              <a:t>, f-score, </a:t>
            </a:r>
            <a:r>
              <a:rPr lang="de-DE" sz="1800" i="1" kern="0" dirty="0" err="1" smtClean="0">
                <a:solidFill>
                  <a:srgbClr val="000000"/>
                </a:solidFill>
                <a:latin typeface="Calibri" pitchFamily="34" charset="0"/>
              </a:rPr>
              <a:t>accuracy</a:t>
            </a:r>
            <a:r>
              <a:rPr lang="de-DE" sz="1800" i="1" kern="0" dirty="0" smtClean="0">
                <a:solidFill>
                  <a:srgbClr val="000000"/>
                </a:solidFill>
                <a:latin typeface="Calibri" pitchFamily="34" charset="0"/>
              </a:rPr>
              <a:t>, least </a:t>
            </a:r>
            <a:r>
              <a:rPr lang="de-DE" sz="1800" i="1" kern="0" dirty="0" err="1" smtClean="0">
                <a:solidFill>
                  <a:srgbClr val="000000"/>
                </a:solidFill>
                <a:latin typeface="Calibri" pitchFamily="34" charset="0"/>
              </a:rPr>
              <a:t>mean</a:t>
            </a:r>
            <a:r>
              <a:rPr lang="de-DE" sz="1800" i="1" kern="0" dirty="0" smtClean="0">
                <a:solidFill>
                  <a:srgbClr val="000000"/>
                </a:solidFill>
                <a:latin typeface="Calibri" pitchFamily="34" charset="0"/>
              </a:rPr>
              <a:t> </a:t>
            </a:r>
            <a:r>
              <a:rPr lang="de-DE" sz="1800" i="1" kern="0" dirty="0" err="1" smtClean="0">
                <a:solidFill>
                  <a:srgbClr val="000000"/>
                </a:solidFill>
                <a:latin typeface="Calibri" pitchFamily="34" charset="0"/>
              </a:rPr>
              <a:t>squared</a:t>
            </a:r>
            <a:r>
              <a:rPr lang="de-DE" sz="1800" i="1" kern="0" dirty="0" smtClean="0">
                <a:solidFill>
                  <a:srgbClr val="000000"/>
                </a:solidFill>
                <a:latin typeface="Calibri" pitchFamily="34" charset="0"/>
              </a:rPr>
              <a:t> </a:t>
            </a:r>
            <a:r>
              <a:rPr lang="de-DE" sz="1800" i="1" kern="0" dirty="0" err="1" smtClean="0">
                <a:solidFill>
                  <a:srgbClr val="000000"/>
                </a:solidFill>
                <a:latin typeface="Calibri" pitchFamily="34" charset="0"/>
              </a:rPr>
              <a:t>error</a:t>
            </a:r>
            <a:r>
              <a:rPr lang="de-DE" sz="1800" kern="0" dirty="0" smtClean="0">
                <a:solidFill>
                  <a:srgbClr val="000000"/>
                </a:solidFill>
                <a:latin typeface="Calibri" pitchFamily="34" charset="0"/>
              </a:rPr>
              <a:t> etc. on </a:t>
            </a:r>
            <a:r>
              <a:rPr lang="de-DE" sz="1800" kern="0" dirty="0" err="1" smtClean="0">
                <a:solidFill>
                  <a:srgbClr val="000000"/>
                </a:solidFill>
                <a:latin typeface="Calibri" pitchFamily="34" charset="0"/>
              </a:rPr>
              <a:t>call</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level</a:t>
            </a: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r>
              <a:rPr lang="de-DE" sz="1800" b="1" kern="0" dirty="0" err="1" smtClean="0">
                <a:solidFill>
                  <a:srgbClr val="000000"/>
                </a:solidFill>
                <a:latin typeface="Calibri" pitchFamily="34" charset="0"/>
              </a:rPr>
              <a:t>Search</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for</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calls</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with</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low</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performance</a:t>
            </a: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r>
              <a:rPr lang="de-DE" sz="1800" b="1" kern="0" dirty="0" smtClean="0">
                <a:solidFill>
                  <a:srgbClr val="000000"/>
                </a:solidFill>
                <a:latin typeface="Calibri" pitchFamily="34" charset="0"/>
              </a:rPr>
              <a:t>Tune</a:t>
            </a:r>
            <a:r>
              <a:rPr lang="de-DE" sz="1800" kern="0" dirty="0" smtClean="0">
                <a:solidFill>
                  <a:srgbClr val="000000"/>
                </a:solidFill>
                <a:latin typeface="Calibri" pitchFamily="34" charset="0"/>
              </a:rPr>
              <a:t> </a:t>
            </a:r>
            <a:r>
              <a:rPr lang="de-DE" sz="1800" kern="0" dirty="0" err="1" smtClean="0">
                <a:solidFill>
                  <a:srgbClr val="000000"/>
                </a:solidFill>
                <a:latin typeface="Calibri" pitchFamily="34" charset="0"/>
              </a:rPr>
              <a:t>your</a:t>
            </a:r>
            <a:r>
              <a:rPr lang="de-DE" sz="1800" kern="0" dirty="0" smtClean="0">
                <a:solidFill>
                  <a:srgbClr val="000000"/>
                </a:solidFill>
                <a:latin typeface="Calibri" pitchFamily="34" charset="0"/>
              </a:rPr>
              <a:t> model</a:t>
            </a:r>
          </a:p>
          <a:p>
            <a:pPr marL="179388" indent="-179388" eaLnBrk="0" hangingPunct="0">
              <a:buFont typeface="Arial" pitchFamily="34" charset="0"/>
              <a:buChar char="•"/>
              <a:defRPr/>
            </a:pP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endParaRPr lang="de-DE" sz="1800" kern="0" dirty="0" smtClean="0">
              <a:solidFill>
                <a:srgbClr val="000000"/>
              </a:solidFill>
              <a:latin typeface="Calibri" pitchFamily="34" charset="0"/>
            </a:endParaRPr>
          </a:p>
          <a:p>
            <a:pPr marL="179388" indent="-179388" eaLnBrk="0" hangingPunct="0">
              <a:buFont typeface="Arial" pitchFamily="34" charset="0"/>
              <a:buChar char="•"/>
              <a:defRPr/>
            </a:pPr>
            <a:endParaRPr lang="de-DE" sz="1800" kern="0" dirty="0">
              <a:solidFill>
                <a:srgbClr val="000000"/>
              </a:solidFill>
              <a:latin typeface="Calibri" pitchFamily="34" charset="0"/>
            </a:endParaRPr>
          </a:p>
          <a:p>
            <a:pPr marL="179388" indent="-179388" eaLnBrk="0" hangingPunct="0">
              <a:buFont typeface="Arial" charset="0"/>
              <a:buChar char="•"/>
              <a:defRPr/>
            </a:pPr>
            <a:endParaRPr lang="de-DE" sz="1800" kern="0" dirty="0">
              <a:solidFill>
                <a:srgbClr val="000000"/>
              </a:solidFill>
              <a:latin typeface="Calibri" pitchFamily="34" charset="0"/>
            </a:endParaRPr>
          </a:p>
          <a:p>
            <a:pPr marL="742950" lvl="1" indent="-285750" eaLnBrk="0" hangingPunct="0">
              <a:spcBef>
                <a:spcPct val="20000"/>
              </a:spcBef>
              <a:buFontTx/>
              <a:buChar char="–"/>
              <a:defRPr/>
            </a:pPr>
            <a:endParaRPr lang="de-DE" sz="1800" kern="0" dirty="0">
              <a:solidFill>
                <a:srgbClr val="000000"/>
              </a:solidFill>
              <a:latin typeface="Calibri" pitchFamily="34" charset="0"/>
            </a:endParaRPr>
          </a:p>
        </p:txBody>
      </p:sp>
      <p:graphicFrame>
        <p:nvGraphicFramePr>
          <p:cNvPr id="6" name="Tabelle 5"/>
          <p:cNvGraphicFramePr>
            <a:graphicFrameLocks noGrp="1"/>
          </p:cNvGraphicFramePr>
          <p:nvPr/>
        </p:nvGraphicFramePr>
        <p:xfrm>
          <a:off x="357188" y="4357703"/>
          <a:ext cx="8501122" cy="1857379"/>
        </p:xfrm>
        <a:graphic>
          <a:graphicData uri="http://schemas.openxmlformats.org/drawingml/2006/table">
            <a:tbl>
              <a:tblPr firstRow="1" bandRow="1">
                <a:effectLst/>
                <a:tableStyleId>{5C22544A-7EE6-4342-B048-85BDC9FD1C3A}</a:tableStyleId>
              </a:tblPr>
              <a:tblGrid>
                <a:gridCol w="4250561"/>
                <a:gridCol w="4250561"/>
              </a:tblGrid>
              <a:tr h="52347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de-DE" sz="1800" b="1" kern="0" dirty="0" smtClean="0">
                          <a:solidFill>
                            <a:schemeClr val="bg1"/>
                          </a:solidFill>
                          <a:latin typeface="Calibri" pitchFamily="34" charset="0"/>
                        </a:rPr>
                        <a:t>Technical</a:t>
                      </a:r>
                      <a:r>
                        <a:rPr lang="de-DE" sz="1800" b="1" kern="0" baseline="0" dirty="0" smtClean="0">
                          <a:solidFill>
                            <a:schemeClr val="bg1"/>
                          </a:solidFill>
                          <a:latin typeface="Calibri" pitchFamily="34" charset="0"/>
                        </a:rPr>
                        <a:t>  Things</a:t>
                      </a:r>
                      <a:endParaRPr lang="de-DE" sz="1800" b="1" kern="0" dirty="0" smtClean="0">
                        <a:solidFill>
                          <a:schemeClr val="bg1"/>
                        </a:solidFill>
                        <a:latin typeface="Calibri" pitchFamily="34" charset="0"/>
                      </a:endParaRPr>
                    </a:p>
                  </a:txBody>
                  <a:tcPr>
                    <a:solidFill>
                      <a:schemeClr val="tx1">
                        <a:lumMod val="40000"/>
                        <a:lumOff val="60000"/>
                      </a:schemeClr>
                    </a:solidFill>
                  </a:tcPr>
                </a:tc>
                <a:tc>
                  <a:txBody>
                    <a:bodyPr/>
                    <a:lstStyle/>
                    <a:p>
                      <a:r>
                        <a:rPr lang="de-DE" b="0" dirty="0" smtClean="0"/>
                        <a:t>…</a:t>
                      </a:r>
                      <a:r>
                        <a:rPr lang="de-DE" b="0" dirty="0" err="1" smtClean="0"/>
                        <a:t>and</a:t>
                      </a:r>
                      <a:r>
                        <a:rPr lang="de-DE" b="0" dirty="0" smtClean="0"/>
                        <a:t>…</a:t>
                      </a:r>
                      <a:endParaRPr lang="de-DE" b="0" dirty="0"/>
                    </a:p>
                  </a:txBody>
                  <a:tcPr>
                    <a:solidFill>
                      <a:schemeClr val="tx1">
                        <a:lumMod val="40000"/>
                        <a:lumOff val="60000"/>
                      </a:schemeClr>
                    </a:solidFill>
                  </a:tcPr>
                </a:tc>
              </a:tr>
              <a:tr h="1333905">
                <a:tc>
                  <a:txBody>
                    <a:bodyPr/>
                    <a:lstStyle/>
                    <a:p>
                      <a:r>
                        <a:rPr lang="de-DE" sz="1800" b="0" kern="0" dirty="0" err="1" smtClean="0">
                          <a:solidFill>
                            <a:schemeClr val="bg1"/>
                          </a:solidFill>
                          <a:latin typeface="Calibri" pitchFamily="34" charset="0"/>
                          <a:ea typeface="+mn-ea"/>
                          <a:cs typeface="+mn-cs"/>
                        </a:rPr>
                        <a:t>Based</a:t>
                      </a:r>
                      <a:r>
                        <a:rPr lang="de-DE" sz="1800" b="0" kern="0" dirty="0" smtClean="0">
                          <a:solidFill>
                            <a:schemeClr val="bg1"/>
                          </a:solidFill>
                          <a:latin typeface="Calibri" pitchFamily="34" charset="0"/>
                          <a:ea typeface="+mn-ea"/>
                          <a:cs typeface="+mn-cs"/>
                        </a:rPr>
                        <a:t> on Java </a:t>
                      </a:r>
                      <a:r>
                        <a:rPr lang="de-DE" sz="1800" b="0" kern="0" dirty="0" err="1" smtClean="0">
                          <a:solidFill>
                            <a:schemeClr val="bg1"/>
                          </a:solidFill>
                          <a:latin typeface="Calibri" pitchFamily="34" charset="0"/>
                          <a:ea typeface="+mn-ea"/>
                          <a:cs typeface="+mn-cs"/>
                        </a:rPr>
                        <a:t>and</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Eclipse</a:t>
                      </a:r>
                      <a:r>
                        <a:rPr lang="de-DE" sz="1800" b="0" kern="0" dirty="0" smtClean="0">
                          <a:solidFill>
                            <a:schemeClr val="bg1"/>
                          </a:solidFill>
                          <a:latin typeface="Calibri" pitchFamily="34" charset="0"/>
                          <a:ea typeface="+mn-ea"/>
                          <a:cs typeface="+mn-cs"/>
                        </a:rPr>
                        <a:t> RCP</a:t>
                      </a:r>
                    </a:p>
                    <a:p>
                      <a:r>
                        <a:rPr lang="de-DE" sz="1800" b="0" kern="0" dirty="0" smtClean="0">
                          <a:solidFill>
                            <a:schemeClr val="bg1"/>
                          </a:solidFill>
                          <a:latin typeface="Calibri" pitchFamily="34" charset="0"/>
                          <a:ea typeface="+mn-ea"/>
                          <a:cs typeface="+mn-cs"/>
                        </a:rPr>
                        <a:t>Database: </a:t>
                      </a:r>
                      <a:r>
                        <a:rPr lang="de-DE" sz="1800" b="0" kern="0" dirty="0" err="1" smtClean="0">
                          <a:solidFill>
                            <a:schemeClr val="bg1"/>
                          </a:solidFill>
                          <a:latin typeface="Calibri" pitchFamily="34" charset="0"/>
                          <a:ea typeface="+mn-ea"/>
                          <a:cs typeface="+mn-cs"/>
                        </a:rPr>
                        <a:t>MySQL</a:t>
                      </a:r>
                      <a:endParaRPr lang="de-DE" sz="1800" b="0" kern="0" dirty="0" smtClean="0">
                        <a:solidFill>
                          <a:schemeClr val="bg1"/>
                        </a:solidFill>
                        <a:latin typeface="Calibri" pitchFamily="34" charset="0"/>
                        <a:ea typeface="+mn-ea"/>
                        <a:cs typeface="+mn-cs"/>
                      </a:endParaRPr>
                    </a:p>
                    <a:p>
                      <a:r>
                        <a:rPr lang="de-DE" sz="1800" b="0" kern="0" dirty="0" err="1" smtClean="0">
                          <a:solidFill>
                            <a:schemeClr val="bg1"/>
                          </a:solidFill>
                          <a:latin typeface="Calibri" pitchFamily="34" charset="0"/>
                          <a:ea typeface="+mn-ea"/>
                          <a:cs typeface="+mn-cs"/>
                        </a:rPr>
                        <a:t>Currently</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connected</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Machine</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Learner</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RapidMiner</a:t>
                      </a:r>
                      <a:endParaRPr lang="de-DE" sz="1800" b="0" kern="0" dirty="0" smtClean="0">
                        <a:solidFill>
                          <a:schemeClr val="bg1"/>
                        </a:solidFill>
                        <a:latin typeface="Calibri" pitchFamily="34" charset="0"/>
                        <a:ea typeface="+mn-ea"/>
                        <a:cs typeface="+mn-cs"/>
                      </a:endParaRPr>
                    </a:p>
                  </a:txBody>
                  <a:tcPr>
                    <a:solidFill>
                      <a:schemeClr val="tx1">
                        <a:lumMod val="40000"/>
                        <a:lumOff val="60000"/>
                      </a:schemeClr>
                    </a:solidFill>
                  </a:tcPr>
                </a:tc>
                <a:tc>
                  <a:txBody>
                    <a:bodyPr/>
                    <a:lstStyle/>
                    <a:p>
                      <a:endParaRPr lang="de-DE" sz="1800" b="0" kern="0" dirty="0" smtClean="0">
                        <a:solidFill>
                          <a:schemeClr val="bg1"/>
                        </a:solidFill>
                        <a:latin typeface="Calibri" pitchFamily="34" charset="0"/>
                        <a:ea typeface="+mn-ea"/>
                        <a:cs typeface="+mn-cs"/>
                      </a:endParaRPr>
                    </a:p>
                    <a:p>
                      <a:r>
                        <a:rPr lang="de-DE" sz="1800" b="0" kern="0" dirty="0" err="1" smtClean="0">
                          <a:solidFill>
                            <a:schemeClr val="bg1"/>
                          </a:solidFill>
                          <a:latin typeface="Calibri" pitchFamily="34" charset="0"/>
                          <a:ea typeface="+mn-ea"/>
                          <a:cs typeface="+mn-cs"/>
                        </a:rPr>
                        <a:t>Get</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your</a:t>
                      </a:r>
                      <a:r>
                        <a:rPr lang="de-DE" sz="1800" b="0" kern="0" dirty="0" smtClean="0">
                          <a:solidFill>
                            <a:schemeClr val="bg1"/>
                          </a:solidFill>
                          <a:latin typeface="Calibri" pitchFamily="34" charset="0"/>
                          <a:ea typeface="+mn-ea"/>
                          <a:cs typeface="+mn-cs"/>
                        </a:rPr>
                        <a:t> </a:t>
                      </a:r>
                      <a:r>
                        <a:rPr lang="de-DE" sz="1800" b="0" kern="0" dirty="0" err="1" smtClean="0">
                          <a:solidFill>
                            <a:schemeClr val="bg1"/>
                          </a:solidFill>
                          <a:latin typeface="Calibri" pitchFamily="34" charset="0"/>
                          <a:ea typeface="+mn-ea"/>
                          <a:cs typeface="+mn-cs"/>
                        </a:rPr>
                        <a:t>download</a:t>
                      </a:r>
                      <a:r>
                        <a:rPr lang="de-DE" sz="1800" b="0" kern="0" baseline="0" dirty="0" smtClean="0">
                          <a:solidFill>
                            <a:schemeClr val="bg1"/>
                          </a:solidFill>
                          <a:latin typeface="Calibri" pitchFamily="34" charset="0"/>
                          <a:ea typeface="+mn-ea"/>
                          <a:cs typeface="+mn-cs"/>
                        </a:rPr>
                        <a:t> </a:t>
                      </a:r>
                      <a:r>
                        <a:rPr lang="de-DE" sz="1800" b="0" kern="0" baseline="0" dirty="0" err="1" smtClean="0">
                          <a:solidFill>
                            <a:schemeClr val="bg1"/>
                          </a:solidFill>
                          <a:latin typeface="Calibri" pitchFamily="34" charset="0"/>
                          <a:ea typeface="+mn-ea"/>
                          <a:cs typeface="+mn-cs"/>
                        </a:rPr>
                        <a:t>at</a:t>
                      </a:r>
                      <a:endParaRPr lang="de-DE" sz="1800" b="0" kern="0" baseline="0" dirty="0" smtClean="0">
                        <a:solidFill>
                          <a:schemeClr val="bg1"/>
                        </a:solidFill>
                        <a:latin typeface="Calibri" pitchFamily="34" charset="0"/>
                        <a:ea typeface="+mn-ea"/>
                        <a:cs typeface="+mn-cs"/>
                      </a:endParaRPr>
                    </a:p>
                    <a:p>
                      <a:r>
                        <a:rPr lang="de-DE" sz="1800" b="0" kern="0" baseline="0" dirty="0" smtClean="0">
                          <a:solidFill>
                            <a:schemeClr val="bg1"/>
                          </a:solidFill>
                          <a:latin typeface="Calibri" pitchFamily="34" charset="0"/>
                          <a:ea typeface="+mn-ea"/>
                          <a:cs typeface="+mn-cs"/>
                        </a:rPr>
                        <a:t>witchcraftwb.sourceforge.org</a:t>
                      </a:r>
                      <a:endParaRPr lang="de-DE" sz="1800" b="0" kern="0" dirty="0" smtClean="0">
                        <a:solidFill>
                          <a:schemeClr val="bg1"/>
                        </a:solidFill>
                        <a:latin typeface="Calibri" pitchFamily="34" charset="0"/>
                        <a:ea typeface="+mn-ea"/>
                        <a:cs typeface="+mn-cs"/>
                      </a:endParaRPr>
                    </a:p>
                  </a:txBody>
                  <a:tcPr>
                    <a:solidFill>
                      <a:schemeClr val="tx1">
                        <a:lumMod val="40000"/>
                        <a:lumOff val="60000"/>
                      </a:schemeClr>
                    </a:solidFill>
                  </a:tcPr>
                </a:tc>
              </a:tr>
            </a:tbl>
          </a:graphicData>
        </a:graphic>
      </p:graphicFrame>
      <p:pic>
        <p:nvPicPr>
          <p:cNvPr id="8" name="Grafik 7" descr="label.png"/>
          <p:cNvPicPr>
            <a:picLocks noChangeAspect="1"/>
          </p:cNvPicPr>
          <p:nvPr/>
        </p:nvPicPr>
        <p:blipFill>
          <a:blip r:embed="rId3" cstate="print"/>
          <a:stretch>
            <a:fillRect/>
          </a:stretch>
        </p:blipFill>
        <p:spPr>
          <a:xfrm>
            <a:off x="7143792" y="4071942"/>
            <a:ext cx="1714488" cy="171448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8"/>
                                        </p:tgtEl>
                                        <p:attrNameLst>
                                          <p:attrName>ppt_y</p:attrName>
                                        </p:attrNameLst>
                                      </p:cBhvr>
                                      <p:tavLst>
                                        <p:tav tm="0">
                                          <p:val>
                                            <p:strVal val="#ppt_y"/>
                                          </p:val>
                                        </p:tav>
                                        <p:tav tm="100000">
                                          <p:val>
                                            <p:strVal val="#ppt_y"/>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2"/>
          <p:cNvSpPr>
            <a:spLocks noGrp="1"/>
          </p:cNvSpPr>
          <p:nvPr>
            <p:ph idx="1"/>
          </p:nvPr>
        </p:nvSpPr>
        <p:spPr>
          <a:xfrm>
            <a:off x="357158" y="928670"/>
            <a:ext cx="8643998" cy="5273692"/>
          </a:xfrm>
          <a:solidFill>
            <a:schemeClr val="tx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1022350" lvl="2" indent="-355600">
              <a:buNone/>
              <a:defRPr/>
            </a:pPr>
            <a:endParaRPr lang="en-US" sz="1800" b="1" dirty="0" smtClean="0">
              <a:ea typeface="+mn-ea"/>
              <a:cs typeface="+mn-cs"/>
            </a:endParaRPr>
          </a:p>
        </p:txBody>
      </p:sp>
      <p:sp>
        <p:nvSpPr>
          <p:cNvPr id="35842" name="Titel 1"/>
          <p:cNvSpPr>
            <a:spLocks noGrp="1"/>
          </p:cNvSpPr>
          <p:nvPr>
            <p:ph type="title"/>
          </p:nvPr>
        </p:nvSpPr>
        <p:spPr/>
        <p:txBody>
          <a:bodyPr/>
          <a:lstStyle/>
          <a:p>
            <a:r>
              <a:rPr lang="de-DE" dirty="0" err="1" smtClean="0"/>
              <a:t>Adaptability</a:t>
            </a:r>
            <a:r>
              <a:rPr lang="de-DE" dirty="0" smtClean="0"/>
              <a:t>  </a:t>
            </a:r>
            <a:r>
              <a:rPr lang="de-DE" dirty="0" err="1" smtClean="0"/>
              <a:t>to</a:t>
            </a:r>
            <a:r>
              <a:rPr lang="de-DE" dirty="0" smtClean="0"/>
              <a:t> </a:t>
            </a:r>
            <a:r>
              <a:rPr lang="de-DE" dirty="0" err="1" smtClean="0"/>
              <a:t>Y</a:t>
            </a:r>
            <a:r>
              <a:rPr lang="de-DE" dirty="0" err="1" smtClean="0"/>
              <a:t>our</a:t>
            </a:r>
            <a:r>
              <a:rPr lang="de-DE" dirty="0" smtClean="0"/>
              <a:t> </a:t>
            </a:r>
            <a:r>
              <a:rPr lang="de-DE" dirty="0" smtClean="0"/>
              <a:t>C</a:t>
            </a:r>
            <a:r>
              <a:rPr lang="de-DE" dirty="0" smtClean="0"/>
              <a:t>orpus</a:t>
            </a:r>
            <a:endParaRPr lang="de-DE" dirty="0" smtClean="0"/>
          </a:p>
        </p:txBody>
      </p:sp>
      <p:pic>
        <p:nvPicPr>
          <p:cNvPr id="36865" name="Picture 1"/>
          <p:cNvPicPr>
            <a:picLocks noChangeAspect="1" noChangeArrowheads="1"/>
          </p:cNvPicPr>
          <p:nvPr/>
        </p:nvPicPr>
        <p:blipFill>
          <a:blip r:embed="rId3" cstate="print"/>
          <a:srcRect/>
          <a:stretch>
            <a:fillRect/>
          </a:stretch>
        </p:blipFill>
        <p:spPr bwMode="auto">
          <a:xfrm>
            <a:off x="5214942" y="1263406"/>
            <a:ext cx="3577309" cy="223703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8" name="Inhaltsplatzhalter 2"/>
          <p:cNvSpPr txBox="1">
            <a:spLocks/>
          </p:cNvSpPr>
          <p:nvPr/>
        </p:nvSpPr>
        <p:spPr bwMode="auto">
          <a:xfrm>
            <a:off x="571472" y="1000108"/>
            <a:ext cx="4205318" cy="5143536"/>
          </a:xfrm>
          <a:prstGeom prst="rect">
            <a:avLst/>
          </a:prstGeom>
          <a:solidFill>
            <a:schemeClr val="tx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622300" marR="0" lvl="1" indent="-355600" algn="l" defTabSz="914400" rtl="0" eaLnBrk="0" fontAlgn="base" latinLnBrk="0" hangingPunct="0">
              <a:lnSpc>
                <a:spcPct val="100000"/>
              </a:lnSpc>
              <a:spcBef>
                <a:spcPct val="20000"/>
              </a:spcBef>
              <a:spcAft>
                <a:spcPct val="0"/>
              </a:spcAft>
              <a:buClrTx/>
              <a:buSzTx/>
              <a:buFontTx/>
              <a:buNone/>
              <a:tabLst/>
              <a:defRPr/>
            </a:pPr>
            <a:endParaRPr kumimoji="0" lang="en-US" sz="1800" b="1" i="0" u="none" strike="noStrike" kern="0" cap="none" spc="0" normalizeH="0" baseline="0" noProof="0" dirty="0" smtClean="0">
              <a:ln>
                <a:noFill/>
              </a:ln>
              <a:solidFill>
                <a:srgbClr val="000000"/>
              </a:solidFill>
              <a:effectLst/>
              <a:uLnTx/>
              <a:uFillTx/>
              <a:latin typeface="Calibri" pitchFamily="34" charset="0"/>
              <a:ea typeface="+mn-ea"/>
              <a:cs typeface="+mn-cs"/>
            </a:endParaRPr>
          </a:p>
          <a:p>
            <a:pPr marL="622300" marR="0" lvl="1" indent="-355600" algn="l" defTabSz="914400" rtl="0" eaLnBrk="0" fontAlgn="base" latinLnBrk="0" hangingPunct="0">
              <a:lnSpc>
                <a:spcPct val="100000"/>
              </a:lnSpc>
              <a:spcBef>
                <a:spcPct val="20000"/>
              </a:spcBef>
              <a:spcAft>
                <a:spcPct val="0"/>
              </a:spcAft>
              <a:buClrTx/>
              <a:buSzTx/>
              <a:buFontTx/>
              <a:buNone/>
              <a:tabLst/>
              <a:defRPr/>
            </a:pPr>
            <a:r>
              <a:rPr kumimoji="0" lang="en-US" sz="1800" b="1" i="0" u="none" strike="noStrike" kern="0" cap="none" spc="0" normalizeH="0" baseline="0" noProof="0" dirty="0" smtClean="0">
                <a:ln>
                  <a:noFill/>
                </a:ln>
                <a:solidFill>
                  <a:srgbClr val="000000"/>
                </a:solidFill>
                <a:effectLst/>
                <a:uLnTx/>
                <a:uFillTx/>
                <a:latin typeface="Calibri" pitchFamily="34" charset="0"/>
                <a:ea typeface="+mn-ea"/>
                <a:cs typeface="+mn-cs"/>
              </a:rPr>
              <a:t>Exploring, Mining and Managing straight-forward</a:t>
            </a:r>
          </a:p>
          <a:p>
            <a:pPr marL="1022350" marR="0" lvl="2" indent="-3556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ea typeface="+mn-ea"/>
                <a:cs typeface="+mn-cs"/>
              </a:rPr>
              <a:t>Parse your interaction logs into Witchcraft DB structure</a:t>
            </a:r>
          </a:p>
          <a:p>
            <a:pPr marL="1022350" marR="0" lvl="2" indent="-3556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ea typeface="+mn-ea"/>
                <a:cs typeface="+mn-cs"/>
              </a:rPr>
              <a:t>Provide path to WAVs</a:t>
            </a:r>
          </a:p>
          <a:p>
            <a:pPr marL="1022350" marR="0" lvl="2" indent="-3556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ea typeface="+mn-ea"/>
                <a:cs typeface="+mn-cs"/>
              </a:rPr>
              <a:t>Play</a:t>
            </a:r>
          </a:p>
          <a:p>
            <a:pPr marL="622300" marR="0" lvl="1" indent="-355600" algn="l" defTabSz="914400" rtl="0" eaLnBrk="0" fontAlgn="base" latinLnBrk="0" hangingPunct="0">
              <a:lnSpc>
                <a:spcPct val="100000"/>
              </a:lnSpc>
              <a:spcBef>
                <a:spcPct val="20000"/>
              </a:spcBef>
              <a:spcAft>
                <a:spcPct val="0"/>
              </a:spcAft>
              <a:buClrTx/>
              <a:buSzTx/>
              <a:buFontTx/>
              <a:buNone/>
              <a:tabLst/>
              <a:defRPr/>
            </a:pPr>
            <a:r>
              <a:rPr kumimoji="0" lang="en-US" sz="1800" b="1" i="0" u="none" strike="noStrike" kern="0" cap="none" spc="0" normalizeH="0" baseline="0" noProof="0" dirty="0" smtClean="0">
                <a:ln>
                  <a:noFill/>
                </a:ln>
                <a:solidFill>
                  <a:srgbClr val="000000"/>
                </a:solidFill>
                <a:effectLst/>
                <a:uLnTx/>
                <a:uFillTx/>
                <a:latin typeface="Calibri" pitchFamily="34" charset="0"/>
                <a:ea typeface="+mn-ea"/>
                <a:cs typeface="+mn-cs"/>
              </a:rPr>
              <a:t>Model testing</a:t>
            </a:r>
          </a:p>
          <a:p>
            <a:pPr marL="1022350" marR="0" lvl="2" indent="-3556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1800" b="0" i="0" u="none" strike="noStrike" kern="0" cap="none" spc="0" normalizeH="0" baseline="0" noProof="0" dirty="0" smtClean="0">
                <a:ln>
                  <a:noFill/>
                </a:ln>
                <a:solidFill>
                  <a:srgbClr val="000000"/>
                </a:solidFill>
                <a:effectLst/>
                <a:uLnTx/>
                <a:uFillTx/>
                <a:latin typeface="Calibri" pitchFamily="34" charset="0"/>
                <a:ea typeface="+mn-ea"/>
                <a:cs typeface="+mn-cs"/>
              </a:rPr>
              <a:t>Create a process that delivers one XML per turn as prediction</a:t>
            </a:r>
          </a:p>
          <a:p>
            <a:pPr marL="1022350" marR="0" lvl="2" indent="-355600" algn="l" defTabSz="914400" rtl="0" eaLnBrk="0" fontAlgn="base" latinLnBrk="0" hangingPunct="0">
              <a:lnSpc>
                <a:spcPct val="100000"/>
              </a:lnSpc>
              <a:spcBef>
                <a:spcPct val="20000"/>
              </a:spcBef>
              <a:spcAft>
                <a:spcPct val="0"/>
              </a:spcAft>
              <a:buClrTx/>
              <a:buSzTx/>
              <a:buFontTx/>
              <a:buNone/>
              <a:tabLst/>
              <a:defRPr/>
            </a:pPr>
            <a:endParaRPr kumimoji="0" lang="en-US" sz="1800" b="1" i="0" u="none" strike="noStrike" kern="0" cap="none" spc="0" normalizeH="0" baseline="0" noProof="0" dirty="0" smtClean="0">
              <a:ln>
                <a:noFill/>
              </a:ln>
              <a:solidFill>
                <a:srgbClr val="000000"/>
              </a:solidFill>
              <a:effectLst/>
              <a:uLnTx/>
              <a:uFillTx/>
              <a:latin typeface="Calibri" pitchFamily="34" charset="0"/>
              <a:ea typeface="+mn-ea"/>
              <a:cs typeface="+mn-cs"/>
            </a:endParaRPr>
          </a:p>
        </p:txBody>
      </p:sp>
      <p:pic>
        <p:nvPicPr>
          <p:cNvPr id="7" name="Picture 2"/>
          <p:cNvPicPr>
            <a:picLocks noChangeAspect="1" noChangeArrowheads="1"/>
          </p:cNvPicPr>
          <p:nvPr/>
        </p:nvPicPr>
        <p:blipFill>
          <a:blip r:embed="rId4" cstate="print"/>
          <a:srcRect/>
          <a:stretch>
            <a:fillRect/>
          </a:stretch>
        </p:blipFill>
        <p:spPr bwMode="auto">
          <a:xfrm>
            <a:off x="5072066" y="4681573"/>
            <a:ext cx="2674434" cy="131919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 name="Picture 3"/>
          <p:cNvPicPr>
            <a:picLocks noChangeAspect="1" noChangeArrowheads="1"/>
          </p:cNvPicPr>
          <p:nvPr/>
        </p:nvPicPr>
        <p:blipFill>
          <a:blip r:embed="rId5" cstate="print"/>
          <a:srcRect/>
          <a:stretch>
            <a:fillRect/>
          </a:stretch>
        </p:blipFill>
        <p:spPr bwMode="auto">
          <a:xfrm>
            <a:off x="716407" y="4467244"/>
            <a:ext cx="3855593" cy="1533524"/>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9" name="Textfeld 8"/>
          <p:cNvSpPr txBox="1"/>
          <p:nvPr/>
        </p:nvSpPr>
        <p:spPr>
          <a:xfrm>
            <a:off x="642910" y="4238960"/>
            <a:ext cx="3786214" cy="261610"/>
          </a:xfrm>
          <a:prstGeom prst="rect">
            <a:avLst/>
          </a:prstGeom>
          <a:noFill/>
        </p:spPr>
        <p:txBody>
          <a:bodyPr wrap="square" rtlCol="0">
            <a:spAutoFit/>
          </a:bodyPr>
          <a:lstStyle/>
          <a:p>
            <a:r>
              <a:rPr lang="de-DE" sz="1100" b="1" dirty="0" err="1" smtClean="0"/>
              <a:t>Discriminative</a:t>
            </a:r>
            <a:r>
              <a:rPr lang="de-DE" sz="1100" b="1" dirty="0" smtClean="0"/>
              <a:t> </a:t>
            </a:r>
            <a:r>
              <a:rPr lang="de-DE" sz="1100" b="1" dirty="0" err="1" smtClean="0"/>
              <a:t>Classification</a:t>
            </a:r>
            <a:endParaRPr lang="de-DE" sz="1100" b="1" dirty="0"/>
          </a:p>
        </p:txBody>
      </p:sp>
      <p:sp>
        <p:nvSpPr>
          <p:cNvPr id="10" name="Textfeld 9"/>
          <p:cNvSpPr txBox="1"/>
          <p:nvPr/>
        </p:nvSpPr>
        <p:spPr>
          <a:xfrm>
            <a:off x="5000628" y="4453274"/>
            <a:ext cx="3786214" cy="261610"/>
          </a:xfrm>
          <a:prstGeom prst="rect">
            <a:avLst/>
          </a:prstGeom>
          <a:noFill/>
        </p:spPr>
        <p:txBody>
          <a:bodyPr wrap="square" rtlCol="0">
            <a:spAutoFit/>
          </a:bodyPr>
          <a:lstStyle/>
          <a:p>
            <a:r>
              <a:rPr lang="de-DE" sz="1100" b="1" dirty="0" smtClean="0"/>
              <a:t>Regression</a:t>
            </a:r>
            <a:endParaRPr lang="de-DE" sz="1100" b="1"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p:cNvPicPr>
            <a:picLocks noChangeAspect="1" noChangeArrowheads="1"/>
          </p:cNvPicPr>
          <p:nvPr/>
        </p:nvPicPr>
        <p:blipFill>
          <a:blip r:embed="rId3" cstate="print"/>
          <a:srcRect/>
          <a:stretch>
            <a:fillRect/>
          </a:stretch>
        </p:blipFill>
        <p:spPr bwMode="auto">
          <a:xfrm>
            <a:off x="4786314" y="1142984"/>
            <a:ext cx="4037388" cy="5598738"/>
          </a:xfrm>
          <a:prstGeom prst="rect">
            <a:avLst/>
          </a:prstGeom>
          <a:noFill/>
          <a:ln w="9525">
            <a:noFill/>
            <a:miter lim="800000"/>
            <a:headEnd/>
            <a:tailEnd/>
          </a:ln>
          <a:effectLst/>
        </p:spPr>
      </p:pic>
      <p:sp>
        <p:nvSpPr>
          <p:cNvPr id="5" name="Untertitel 4"/>
          <p:cNvSpPr>
            <a:spLocks noGrp="1"/>
          </p:cNvSpPr>
          <p:nvPr>
            <p:ph type="subTitle" idx="1"/>
          </p:nvPr>
        </p:nvSpPr>
        <p:spPr>
          <a:xfrm>
            <a:off x="642910" y="1500174"/>
            <a:ext cx="4857784" cy="3500462"/>
          </a:xfrm>
        </p:spPr>
        <p:txBody>
          <a:bodyPr/>
          <a:lstStyle/>
          <a:p>
            <a:pPr>
              <a:buNone/>
            </a:pPr>
            <a:r>
              <a:rPr lang="de-DE" sz="3600" dirty="0" err="1" smtClean="0"/>
              <a:t>Thank</a:t>
            </a:r>
            <a:r>
              <a:rPr lang="de-DE" sz="3600" dirty="0" smtClean="0"/>
              <a:t> </a:t>
            </a:r>
            <a:r>
              <a:rPr lang="de-DE" sz="3600" dirty="0" err="1" smtClean="0"/>
              <a:t>you</a:t>
            </a:r>
            <a:r>
              <a:rPr lang="de-DE" sz="3600" dirty="0" smtClean="0"/>
              <a:t> </a:t>
            </a:r>
            <a:r>
              <a:rPr lang="de-DE" sz="3600" dirty="0" err="1" smtClean="0"/>
              <a:t>for</a:t>
            </a:r>
            <a:r>
              <a:rPr lang="de-DE" sz="3600" dirty="0" smtClean="0"/>
              <a:t> </a:t>
            </a:r>
            <a:r>
              <a:rPr lang="de-DE" sz="3600" dirty="0" err="1" smtClean="0"/>
              <a:t>your</a:t>
            </a:r>
            <a:r>
              <a:rPr lang="de-DE" sz="3600" dirty="0" smtClean="0"/>
              <a:t> </a:t>
            </a:r>
            <a:r>
              <a:rPr lang="de-DE" sz="3600" dirty="0" err="1" smtClean="0"/>
              <a:t>attention</a:t>
            </a:r>
            <a:r>
              <a:rPr lang="de-DE" sz="3600" dirty="0" smtClean="0"/>
              <a:t>!</a:t>
            </a:r>
          </a:p>
          <a:p>
            <a:pPr>
              <a:buNone/>
            </a:pPr>
            <a:endParaRPr lang="de-DE" sz="2800" dirty="0" smtClean="0"/>
          </a:p>
          <a:p>
            <a:pPr>
              <a:buNone/>
            </a:pPr>
            <a:r>
              <a:rPr lang="de-DE" sz="2800" dirty="0" smtClean="0"/>
              <a:t>See </a:t>
            </a:r>
            <a:r>
              <a:rPr lang="de-DE" sz="2800" dirty="0" err="1" smtClean="0"/>
              <a:t>you</a:t>
            </a:r>
            <a:r>
              <a:rPr lang="de-DE" sz="2800" dirty="0" smtClean="0"/>
              <a:t> </a:t>
            </a:r>
            <a:r>
              <a:rPr lang="de-DE" sz="2800" dirty="0" err="1" smtClean="0"/>
              <a:t>at</a:t>
            </a:r>
            <a:r>
              <a:rPr lang="de-DE" sz="2800" dirty="0" smtClean="0"/>
              <a:t> witchcraftwb.sourceforge.net</a:t>
            </a:r>
            <a:endParaRPr lang="de-DE" sz="2800" dirty="0"/>
          </a:p>
        </p:txBody>
      </p:sp>
      <p:pic>
        <p:nvPicPr>
          <p:cNvPr id="34819" name="Picture 3"/>
          <p:cNvPicPr>
            <a:picLocks noChangeAspect="1" noChangeArrowheads="1"/>
          </p:cNvPicPr>
          <p:nvPr/>
        </p:nvPicPr>
        <p:blipFill>
          <a:blip r:embed="rId4" cstate="print"/>
          <a:srcRect/>
          <a:stretch>
            <a:fillRect/>
          </a:stretch>
        </p:blipFill>
        <p:spPr bwMode="auto">
          <a:xfrm>
            <a:off x="214282" y="5613109"/>
            <a:ext cx="2000264" cy="10306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14282" y="2264530"/>
            <a:ext cx="8358246" cy="40934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de-DE" sz="1300" dirty="0" smtClean="0"/>
              <a:t>References</a:t>
            </a:r>
          </a:p>
          <a:p>
            <a:endParaRPr lang="de-DE" sz="1300" dirty="0" smtClean="0"/>
          </a:p>
          <a:p>
            <a:r>
              <a:rPr lang="en-US" sz="1300" dirty="0" smtClean="0"/>
              <a:t>[1] A. </a:t>
            </a:r>
            <a:r>
              <a:rPr lang="en-US" sz="1300" dirty="0" err="1" smtClean="0"/>
              <a:t>Batliner</a:t>
            </a:r>
            <a:r>
              <a:rPr lang="en-US" sz="1300" dirty="0" smtClean="0"/>
              <a:t> and R. Huber. </a:t>
            </a:r>
            <a:r>
              <a:rPr lang="en-US" sz="1300" b="1" dirty="0" smtClean="0"/>
              <a:t>Speaker characteristics and emotion classification</a:t>
            </a:r>
            <a:r>
              <a:rPr lang="en-US" sz="1300" dirty="0" smtClean="0"/>
              <a:t>. pages 138–151, 2007.</a:t>
            </a:r>
          </a:p>
          <a:p>
            <a:r>
              <a:rPr lang="en-US" sz="1300" dirty="0" smtClean="0"/>
              <a:t>[2] P. </a:t>
            </a:r>
            <a:r>
              <a:rPr lang="en-US" sz="1300" dirty="0" err="1" smtClean="0"/>
              <a:t>Boersma</a:t>
            </a:r>
            <a:r>
              <a:rPr lang="en-US" sz="1300" dirty="0" smtClean="0"/>
              <a:t>. </a:t>
            </a:r>
            <a:r>
              <a:rPr lang="en-US" sz="1300" b="1" dirty="0" err="1" smtClean="0"/>
              <a:t>Praat</a:t>
            </a:r>
            <a:r>
              <a:rPr lang="en-US" sz="1300" b="1" dirty="0" smtClean="0"/>
              <a:t>, a System for Doing Phonetics by Computer</a:t>
            </a:r>
            <a:r>
              <a:rPr lang="en-US" sz="1300" dirty="0" smtClean="0"/>
              <a:t>. </a:t>
            </a:r>
            <a:r>
              <a:rPr lang="en-US" sz="1300" dirty="0" err="1" smtClean="0"/>
              <a:t>Glot</a:t>
            </a:r>
            <a:r>
              <a:rPr lang="en-US" sz="1300" dirty="0" smtClean="0"/>
              <a:t> International, 5(9/10):341–345,</a:t>
            </a:r>
          </a:p>
          <a:p>
            <a:r>
              <a:rPr lang="de-DE" sz="1300" dirty="0" smtClean="0"/>
              <a:t>2001.</a:t>
            </a:r>
          </a:p>
          <a:p>
            <a:r>
              <a:rPr lang="de-DE" sz="1300" dirty="0" smtClean="0"/>
              <a:t>[5] F. Burkhardt, A. Paeschke, M. </a:t>
            </a:r>
            <a:r>
              <a:rPr lang="de-DE" sz="1300" dirty="0" err="1" smtClean="0"/>
              <a:t>Rolfes,W</a:t>
            </a:r>
            <a:r>
              <a:rPr lang="de-DE" sz="1300" dirty="0" smtClean="0"/>
              <a:t>. F. </a:t>
            </a:r>
            <a:r>
              <a:rPr lang="de-DE" sz="1300" dirty="0" err="1" smtClean="0"/>
              <a:t>Sendlmeier</a:t>
            </a:r>
            <a:r>
              <a:rPr lang="de-DE" sz="1300" dirty="0" smtClean="0"/>
              <a:t>, </a:t>
            </a:r>
            <a:r>
              <a:rPr lang="de-DE" sz="1300" dirty="0" err="1" smtClean="0"/>
              <a:t>and</a:t>
            </a:r>
            <a:r>
              <a:rPr lang="de-DE" sz="1300" dirty="0" smtClean="0"/>
              <a:t> </a:t>
            </a:r>
            <a:r>
              <a:rPr lang="de-DE" sz="1300" dirty="0" err="1" smtClean="0"/>
              <a:t>B.Weiss</a:t>
            </a:r>
            <a:r>
              <a:rPr lang="de-DE" sz="1300" dirty="0" smtClean="0"/>
              <a:t>. </a:t>
            </a:r>
            <a:r>
              <a:rPr lang="de-DE" sz="1300" b="1" dirty="0" smtClean="0"/>
              <a:t>A Database </a:t>
            </a:r>
            <a:r>
              <a:rPr lang="de-DE" sz="1300" b="1" dirty="0" err="1" smtClean="0"/>
              <a:t>of</a:t>
            </a:r>
            <a:r>
              <a:rPr lang="de-DE" sz="1300" b="1" dirty="0" smtClean="0"/>
              <a:t> German Emotional</a:t>
            </a:r>
          </a:p>
          <a:p>
            <a:r>
              <a:rPr lang="en-US" sz="1300" b="1" dirty="0" smtClean="0"/>
              <a:t>Speech</a:t>
            </a:r>
            <a:r>
              <a:rPr lang="en-US" sz="1300" dirty="0" smtClean="0"/>
              <a:t>. In European Conference on Speech and Language Processing (EUROSPEECH), pages 1517–</a:t>
            </a:r>
          </a:p>
          <a:p>
            <a:r>
              <a:rPr lang="pt-BR" sz="1300" dirty="0" smtClean="0"/>
              <a:t>1520, Lisbon, Portugal, Sep. 2005.</a:t>
            </a:r>
          </a:p>
          <a:p>
            <a:r>
              <a:rPr lang="en-US" sz="1300" dirty="0" smtClean="0"/>
              <a:t>[8] R. Leonard and G. </a:t>
            </a:r>
            <a:r>
              <a:rPr lang="en-US" sz="1300" dirty="0" err="1" smtClean="0"/>
              <a:t>Doddington</a:t>
            </a:r>
            <a:r>
              <a:rPr lang="en-US" sz="1300" dirty="0" smtClean="0"/>
              <a:t>. </a:t>
            </a:r>
            <a:r>
              <a:rPr lang="en-US" sz="1300" b="1" dirty="0" smtClean="0"/>
              <a:t>TIDIGITS speech corpus</a:t>
            </a:r>
            <a:r>
              <a:rPr lang="en-US" sz="1300" dirty="0" smtClean="0"/>
              <a:t>. Texas Instruments, Inc, 1993.</a:t>
            </a:r>
          </a:p>
          <a:p>
            <a:r>
              <a:rPr lang="de-DE" sz="1300" dirty="0" smtClean="0"/>
              <a:t>[9] F. Metze, J. </a:t>
            </a:r>
            <a:r>
              <a:rPr lang="de-DE" sz="1300" dirty="0" err="1" smtClean="0"/>
              <a:t>Ajmera</a:t>
            </a:r>
            <a:r>
              <a:rPr lang="de-DE" sz="1300" dirty="0" smtClean="0"/>
              <a:t>, R. Englert, U. Bub, F. Burkhardt, J. Stegmann, C. Müller, R. Huber, B. Andrassy,</a:t>
            </a:r>
          </a:p>
          <a:p>
            <a:r>
              <a:rPr lang="en-US" sz="1300" dirty="0" smtClean="0"/>
              <a:t>J. Bauer, and B. </a:t>
            </a:r>
            <a:r>
              <a:rPr lang="en-US" sz="1300" dirty="0" err="1" smtClean="0"/>
              <a:t>Littel</a:t>
            </a:r>
            <a:r>
              <a:rPr lang="en-US" sz="1300" dirty="0" smtClean="0"/>
              <a:t>. </a:t>
            </a:r>
            <a:r>
              <a:rPr lang="en-US" sz="1300" b="1" dirty="0" smtClean="0"/>
              <a:t>Comparison of four approaches to age and gender recognition</a:t>
            </a:r>
            <a:r>
              <a:rPr lang="en-US" sz="1300" dirty="0" smtClean="0"/>
              <a:t>. In Proceedings of</a:t>
            </a:r>
          </a:p>
          <a:p>
            <a:r>
              <a:rPr lang="en-US" sz="1300" dirty="0" smtClean="0"/>
              <a:t>the International Conference on Acoustics, Speech, and Signal Processing (ICASSP), volume 1, 2007.</a:t>
            </a:r>
          </a:p>
          <a:p>
            <a:r>
              <a:rPr lang="de-DE" sz="1300" dirty="0" smtClean="0"/>
              <a:t>[10] F. Metze, R. Englert, U. Bub, F. Burkhardt, </a:t>
            </a:r>
            <a:r>
              <a:rPr lang="de-DE" sz="1300" dirty="0" err="1" smtClean="0"/>
              <a:t>and</a:t>
            </a:r>
            <a:r>
              <a:rPr lang="de-DE" sz="1300" dirty="0" smtClean="0"/>
              <a:t> J. Stegmann. </a:t>
            </a:r>
            <a:r>
              <a:rPr lang="de-DE" sz="1300" b="1" dirty="0" err="1" smtClean="0"/>
              <a:t>Getting</a:t>
            </a:r>
            <a:r>
              <a:rPr lang="de-DE" sz="1300" b="1" dirty="0" smtClean="0"/>
              <a:t> </a:t>
            </a:r>
            <a:r>
              <a:rPr lang="de-DE" sz="1300" b="1" dirty="0" err="1" smtClean="0"/>
              <a:t>closer</a:t>
            </a:r>
            <a:r>
              <a:rPr lang="de-DE" sz="1300" b="1" dirty="0" smtClean="0"/>
              <a:t>: </a:t>
            </a:r>
            <a:r>
              <a:rPr lang="de-DE" sz="1300" b="1" dirty="0" err="1" smtClean="0"/>
              <a:t>tailored</a:t>
            </a:r>
            <a:r>
              <a:rPr lang="de-DE" sz="1300" b="1" dirty="0" smtClean="0"/>
              <a:t> human </a:t>
            </a:r>
            <a:r>
              <a:rPr lang="de-DE" sz="1300" b="1" dirty="0" err="1" smtClean="0"/>
              <a:t>computer</a:t>
            </a:r>
            <a:endParaRPr lang="de-DE" sz="1300" b="1" dirty="0" smtClean="0"/>
          </a:p>
          <a:p>
            <a:r>
              <a:rPr lang="en-US" sz="1300" b="1" dirty="0" smtClean="0"/>
              <a:t>speech dialog</a:t>
            </a:r>
            <a:r>
              <a:rPr lang="en-US" sz="1300" dirty="0" smtClean="0"/>
              <a:t>. Universal Access in the Information Society.</a:t>
            </a:r>
          </a:p>
          <a:p>
            <a:r>
              <a:rPr lang="de-DE" sz="1300" dirty="0" smtClean="0"/>
              <a:t>[11] I. </a:t>
            </a:r>
            <a:r>
              <a:rPr lang="de-DE" sz="1300" dirty="0" err="1" smtClean="0"/>
              <a:t>Mierswa</a:t>
            </a:r>
            <a:r>
              <a:rPr lang="de-DE" sz="1300" dirty="0" smtClean="0"/>
              <a:t>, M. Wurst, R. Klinkenberg, M. Scholz, </a:t>
            </a:r>
            <a:r>
              <a:rPr lang="de-DE" sz="1300" dirty="0" err="1" smtClean="0"/>
              <a:t>and</a:t>
            </a:r>
            <a:r>
              <a:rPr lang="de-DE" sz="1300" dirty="0" smtClean="0"/>
              <a:t> T. Euler. </a:t>
            </a:r>
            <a:r>
              <a:rPr lang="de-DE" sz="1300" b="1" dirty="0" smtClean="0"/>
              <a:t>Yale: Rapid </a:t>
            </a:r>
            <a:r>
              <a:rPr lang="de-DE" sz="1300" b="1" dirty="0" err="1" smtClean="0"/>
              <a:t>prototyping</a:t>
            </a:r>
            <a:r>
              <a:rPr lang="de-DE" sz="1300" b="1" dirty="0" smtClean="0"/>
              <a:t> </a:t>
            </a:r>
            <a:r>
              <a:rPr lang="de-DE" sz="1300" b="1" dirty="0" err="1" smtClean="0"/>
              <a:t>for</a:t>
            </a:r>
            <a:r>
              <a:rPr lang="de-DE" sz="1300" b="1" dirty="0" smtClean="0"/>
              <a:t> </a:t>
            </a:r>
            <a:r>
              <a:rPr lang="de-DE" sz="1300" b="1" dirty="0" err="1" smtClean="0"/>
              <a:t>complex</a:t>
            </a:r>
            <a:endParaRPr lang="de-DE" sz="1300" b="1" dirty="0" smtClean="0"/>
          </a:p>
          <a:p>
            <a:r>
              <a:rPr lang="de-DE" sz="1300" b="1" dirty="0" err="1" smtClean="0"/>
              <a:t>data</a:t>
            </a:r>
            <a:r>
              <a:rPr lang="de-DE" sz="1300" b="1" dirty="0" smtClean="0"/>
              <a:t> </a:t>
            </a:r>
            <a:r>
              <a:rPr lang="de-DE" sz="1300" b="1" dirty="0" err="1" smtClean="0"/>
              <a:t>mining</a:t>
            </a:r>
            <a:r>
              <a:rPr lang="de-DE" sz="1300" b="1" dirty="0" smtClean="0"/>
              <a:t> </a:t>
            </a:r>
            <a:r>
              <a:rPr lang="de-DE" sz="1300" b="1" dirty="0" err="1" smtClean="0"/>
              <a:t>tasks</a:t>
            </a:r>
            <a:r>
              <a:rPr lang="de-DE" sz="1300" dirty="0" smtClean="0"/>
              <a:t>. In L. Ungar, M. </a:t>
            </a:r>
            <a:r>
              <a:rPr lang="de-DE" sz="1300" dirty="0" err="1" smtClean="0"/>
              <a:t>Craven</a:t>
            </a:r>
            <a:r>
              <a:rPr lang="de-DE" sz="1300" dirty="0" smtClean="0"/>
              <a:t>, D. </a:t>
            </a:r>
            <a:r>
              <a:rPr lang="de-DE" sz="1300" dirty="0" err="1" smtClean="0"/>
              <a:t>Gunopulos</a:t>
            </a:r>
            <a:r>
              <a:rPr lang="de-DE" sz="1300" dirty="0" smtClean="0"/>
              <a:t>, </a:t>
            </a:r>
            <a:r>
              <a:rPr lang="de-DE" sz="1300" dirty="0" err="1" smtClean="0"/>
              <a:t>and</a:t>
            </a:r>
            <a:r>
              <a:rPr lang="de-DE" sz="1300" dirty="0" smtClean="0"/>
              <a:t> T. </a:t>
            </a:r>
            <a:r>
              <a:rPr lang="de-DE" sz="1300" dirty="0" err="1" smtClean="0"/>
              <a:t>Eliassi</a:t>
            </a:r>
            <a:r>
              <a:rPr lang="de-DE" sz="1300" dirty="0" smtClean="0"/>
              <a:t>-Rad, </a:t>
            </a:r>
            <a:r>
              <a:rPr lang="de-DE" sz="1300" dirty="0" err="1" smtClean="0"/>
              <a:t>editors</a:t>
            </a:r>
            <a:r>
              <a:rPr lang="de-DE" sz="1300" dirty="0" smtClean="0"/>
              <a:t>, KDD ’06</a:t>
            </a:r>
            <a:r>
              <a:rPr lang="en-US" sz="1300" dirty="0" smtClean="0"/>
              <a:t>, New York, NY, USA, August 2006. ACM.</a:t>
            </a:r>
          </a:p>
          <a:p>
            <a:r>
              <a:rPr lang="en-US" sz="1300" dirty="0" smtClean="0"/>
              <a:t>[13] A. Schmitt and J. </a:t>
            </a:r>
            <a:r>
              <a:rPr lang="en-US" sz="1300" dirty="0" err="1" smtClean="0"/>
              <a:t>Liscombe</a:t>
            </a:r>
            <a:r>
              <a:rPr lang="en-US" sz="1300" dirty="0" smtClean="0"/>
              <a:t>. </a:t>
            </a:r>
            <a:r>
              <a:rPr lang="en-US" sz="1300" b="1" dirty="0" smtClean="0"/>
              <a:t>Detecting Problematic Calls With Automated Agents</a:t>
            </a:r>
            <a:r>
              <a:rPr lang="en-US" sz="1300" dirty="0" smtClean="0"/>
              <a:t>. In 4th IEEE Tutorial</a:t>
            </a:r>
          </a:p>
          <a:p>
            <a:r>
              <a:rPr lang="en-US" sz="1300" dirty="0" smtClean="0"/>
              <a:t>and Research Workshop Perception and Interactive Technologies for Speech-Based Systems, </a:t>
            </a:r>
            <a:r>
              <a:rPr lang="en-US" sz="1300" dirty="0" err="1" smtClean="0"/>
              <a:t>Irsee</a:t>
            </a:r>
            <a:endParaRPr lang="en-US" sz="1300" dirty="0" smtClean="0"/>
          </a:p>
          <a:p>
            <a:r>
              <a:rPr lang="de-DE" sz="1300" dirty="0" smtClean="0"/>
              <a:t>(Germany), June 2008.</a:t>
            </a:r>
          </a:p>
        </p:txBody>
      </p:sp>
      <p:sp>
        <p:nvSpPr>
          <p:cNvPr id="6" name="Untertitel 5"/>
          <p:cNvSpPr>
            <a:spLocks noGrp="1"/>
          </p:cNvSpPr>
          <p:nvPr>
            <p:ph type="subTitle" idx="1"/>
          </p:nvPr>
        </p:nvSpPr>
        <p:spPr/>
        <p:txBody>
          <a:bodyPr/>
          <a:lstStyle/>
          <a:p>
            <a:endParaRPr lang="de-DE"/>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itds_template">
  <a:themeElements>
    <a:clrScheme name="ITDS-Schema">
      <a:dk1>
        <a:srgbClr val="244061"/>
      </a:dk1>
      <a:lt1>
        <a:srgbClr val="FFFFFF"/>
      </a:lt1>
      <a:dk2>
        <a:srgbClr val="366092"/>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e Präsenta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Leere Präsentation">
  <a:themeElements>
    <a:clrScheme name="">
      <a:dk1>
        <a:srgbClr val="244061"/>
      </a:dk1>
      <a:lt1>
        <a:srgbClr val="FFFFFF"/>
      </a:lt1>
      <a:dk2>
        <a:srgbClr val="366092"/>
      </a:dk2>
      <a:lt2>
        <a:srgbClr val="808080"/>
      </a:lt2>
      <a:accent1>
        <a:srgbClr val="BBE0E3"/>
      </a:accent1>
      <a:accent2>
        <a:srgbClr val="333399"/>
      </a:accent2>
      <a:accent3>
        <a:srgbClr val="FFFFFF"/>
      </a:accent3>
      <a:accent4>
        <a:srgbClr val="1D3552"/>
      </a:accent4>
      <a:accent5>
        <a:srgbClr val="DAEDEF"/>
      </a:accent5>
      <a:accent6>
        <a:srgbClr val="2D2D8A"/>
      </a:accent6>
      <a:hlink>
        <a:srgbClr val="009999"/>
      </a:hlink>
      <a:folHlink>
        <a:srgbClr val="99CC00"/>
      </a:folHlink>
    </a:clrScheme>
    <a:fontScheme name="1_Leere Präsentation">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itds_template</Template>
  <TotalTime>0</TotalTime>
  <Words>890</Words>
  <Application>Microsoft Office PowerPoint</Application>
  <PresentationFormat>Bildschirmpräsentation (4:3)</PresentationFormat>
  <Paragraphs>128</Paragraphs>
  <Slides>11</Slides>
  <Notes>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11</vt:i4>
      </vt:variant>
    </vt:vector>
  </HeadingPairs>
  <TitlesOfParts>
    <vt:vector size="17" baseType="lpstr">
      <vt:lpstr>Arial</vt:lpstr>
      <vt:lpstr>Calibri</vt:lpstr>
      <vt:lpstr>Wingdings</vt:lpstr>
      <vt:lpstr>Times</vt:lpstr>
      <vt:lpstr>itds_template</vt:lpstr>
      <vt:lpstr>1_Leere Präsentation</vt:lpstr>
      <vt:lpstr>Folie 1</vt:lpstr>
      <vt:lpstr>Overview</vt:lpstr>
      <vt:lpstr>Motivation I: Interactive Voice Response Development </vt:lpstr>
      <vt:lpstr>Motivation II: Towards Intelligent IVRs</vt:lpstr>
      <vt:lpstr>Introducing Witchcraft</vt:lpstr>
      <vt:lpstr>Training Prediction and Classification Models</vt:lpstr>
      <vt:lpstr>Employing Prediction Models in Witchcraft</vt:lpstr>
      <vt:lpstr>What can Witchcraft do for you?</vt:lpstr>
      <vt:lpstr>Adaptability  to Your Corpus</vt:lpstr>
      <vt:lpstr>Folie 10</vt:lpstr>
      <vt:lpstr>Folie 11</vt:lpstr>
    </vt:vector>
  </TitlesOfParts>
  <Company>Uni Ulm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minker</dc:creator>
  <cp:lastModifiedBy>Administrator</cp:lastModifiedBy>
  <cp:revision>4022</cp:revision>
  <dcterms:created xsi:type="dcterms:W3CDTF">2008-11-26T17:30:01Z</dcterms:created>
  <dcterms:modified xsi:type="dcterms:W3CDTF">2010-05-20T09:28:01Z</dcterms:modified>
</cp:coreProperties>
</file>