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7"/>
  </p:notesMasterIdLst>
  <p:sldIdLst>
    <p:sldId id="256" r:id="rId2"/>
    <p:sldId id="290" r:id="rId3"/>
    <p:sldId id="265" r:id="rId4"/>
    <p:sldId id="264" r:id="rId5"/>
    <p:sldId id="262" r:id="rId6"/>
    <p:sldId id="258" r:id="rId7"/>
    <p:sldId id="259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7" r:id="rId17"/>
    <p:sldId id="280" r:id="rId18"/>
    <p:sldId id="284" r:id="rId19"/>
    <p:sldId id="286" r:id="rId20"/>
    <p:sldId id="287" r:id="rId21"/>
    <p:sldId id="288" r:id="rId22"/>
    <p:sldId id="289" r:id="rId23"/>
    <p:sldId id="260" r:id="rId24"/>
    <p:sldId id="261" r:id="rId25"/>
    <p:sldId id="263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89" autoAdjust="0"/>
  </p:normalViewPr>
  <p:slideViewPr>
    <p:cSldViewPr>
      <p:cViewPr>
        <p:scale>
          <a:sx n="70" d="100"/>
          <a:sy n="70" d="100"/>
        </p:scale>
        <p:origin x="-51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0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Local%20Settings\Temp\word_coun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Sheet1_2!$B$1</c:f>
              <c:strCache>
                <c:ptCount val="1"/>
                <c:pt idx="0">
                  <c:v>deutsch</c:v>
                </c:pt>
              </c:strCache>
            </c:strRef>
          </c:tx>
          <c:marker>
            <c:symbol val="none"/>
          </c:marker>
          <c:cat>
            <c:strRef>
              <c:f>Sheet1_2!$A$2:$A$99</c:f>
              <c:strCache>
                <c:ptCount val="98"/>
                <c:pt idx="0">
                  <c:v>1864</c:v>
                </c:pt>
                <c:pt idx="1">
                  <c:v>1865</c:v>
                </c:pt>
                <c:pt idx="2">
                  <c:v>1866</c:v>
                </c:pt>
                <c:pt idx="3">
                  <c:v>1867-1868</c:v>
                </c:pt>
                <c:pt idx="4">
                  <c:v>1868-1869</c:v>
                </c:pt>
                <c:pt idx="5">
                  <c:v>1869-1870</c:v>
                </c:pt>
                <c:pt idx="6">
                  <c:v>1871-1872</c:v>
                </c:pt>
                <c:pt idx="7">
                  <c:v>1872-1873</c:v>
                </c:pt>
                <c:pt idx="8">
                  <c:v>1873-1874</c:v>
                </c:pt>
                <c:pt idx="9">
                  <c:v>1874-1875</c:v>
                </c:pt>
                <c:pt idx="10">
                  <c:v>1875-1876</c:v>
                </c:pt>
                <c:pt idx="11">
                  <c:v>1876-1877</c:v>
                </c:pt>
                <c:pt idx="12">
                  <c:v>1877-1878</c:v>
                </c:pt>
                <c:pt idx="13">
                  <c:v>1878-1879</c:v>
                </c:pt>
                <c:pt idx="14">
                  <c:v>1879-1880</c:v>
                </c:pt>
                <c:pt idx="15">
                  <c:v>1880-1881</c:v>
                </c:pt>
                <c:pt idx="16">
                  <c:v>1881-1882</c:v>
                </c:pt>
                <c:pt idx="17">
                  <c:v>1882-1883</c:v>
                </c:pt>
                <c:pt idx="18">
                  <c:v>1883-1884</c:v>
                </c:pt>
                <c:pt idx="19">
                  <c:v>1884-1885</c:v>
                </c:pt>
                <c:pt idx="20">
                  <c:v>1885-1886</c:v>
                </c:pt>
                <c:pt idx="21">
                  <c:v>1886-1887</c:v>
                </c:pt>
                <c:pt idx="22">
                  <c:v>1887-1888</c:v>
                </c:pt>
                <c:pt idx="23">
                  <c:v>1888</c:v>
                </c:pt>
                <c:pt idx="24">
                  <c:v>1889</c:v>
                </c:pt>
                <c:pt idx="25">
                  <c:v>1890</c:v>
                </c:pt>
                <c:pt idx="26">
                  <c:v>1891</c:v>
                </c:pt>
                <c:pt idx="27">
                  <c:v>1892</c:v>
                </c:pt>
                <c:pt idx="28">
                  <c:v>1893</c:v>
                </c:pt>
                <c:pt idx="29">
                  <c:v>1894</c:v>
                </c:pt>
                <c:pt idx="30">
                  <c:v>1895</c:v>
                </c:pt>
                <c:pt idx="31">
                  <c:v>1896</c:v>
                </c:pt>
                <c:pt idx="32">
                  <c:v>1897</c:v>
                </c:pt>
                <c:pt idx="33">
                  <c:v>1898</c:v>
                </c:pt>
                <c:pt idx="34">
                  <c:v>1899</c:v>
                </c:pt>
                <c:pt idx="35">
                  <c:v>1900</c:v>
                </c:pt>
                <c:pt idx="36">
                  <c:v>1901</c:v>
                </c:pt>
                <c:pt idx="37">
                  <c:v>1902</c:v>
                </c:pt>
                <c:pt idx="38">
                  <c:v>1903</c:v>
                </c:pt>
                <c:pt idx="39">
                  <c:v>1904</c:v>
                </c:pt>
                <c:pt idx="40">
                  <c:v>1905</c:v>
                </c:pt>
                <c:pt idx="41">
                  <c:v>1906</c:v>
                </c:pt>
                <c:pt idx="42">
                  <c:v>1907</c:v>
                </c:pt>
                <c:pt idx="43">
                  <c:v>1908</c:v>
                </c:pt>
                <c:pt idx="44">
                  <c:v>1909</c:v>
                </c:pt>
                <c:pt idx="45">
                  <c:v>1910</c:v>
                </c:pt>
                <c:pt idx="46">
                  <c:v>1911</c:v>
                </c:pt>
                <c:pt idx="47">
                  <c:v>1912</c:v>
                </c:pt>
                <c:pt idx="48">
                  <c:v>1913</c:v>
                </c:pt>
                <c:pt idx="49">
                  <c:v>1914-1915</c:v>
                </c:pt>
                <c:pt idx="50">
                  <c:v>1916</c:v>
                </c:pt>
                <c:pt idx="51">
                  <c:v>1917</c:v>
                </c:pt>
                <c:pt idx="52">
                  <c:v>1918</c:v>
                </c:pt>
                <c:pt idx="53">
                  <c:v>1919</c:v>
                </c:pt>
                <c:pt idx="54">
                  <c:v>1920</c:v>
                </c:pt>
                <c:pt idx="55">
                  <c:v>1921</c:v>
                </c:pt>
                <c:pt idx="56">
                  <c:v>1922</c:v>
                </c:pt>
                <c:pt idx="57">
                  <c:v>1923</c:v>
                </c:pt>
                <c:pt idx="58">
                  <c:v>1925</c:v>
                </c:pt>
                <c:pt idx="59">
                  <c:v>1926</c:v>
                </c:pt>
                <c:pt idx="60">
                  <c:v>1927</c:v>
                </c:pt>
                <c:pt idx="61">
                  <c:v>1928</c:v>
                </c:pt>
                <c:pt idx="62">
                  <c:v>1929</c:v>
                </c:pt>
                <c:pt idx="63">
                  <c:v>1930</c:v>
                </c:pt>
                <c:pt idx="64">
                  <c:v>1931</c:v>
                </c:pt>
                <c:pt idx="65">
                  <c:v>1932</c:v>
                </c:pt>
                <c:pt idx="66">
                  <c:v>1933</c:v>
                </c:pt>
                <c:pt idx="67">
                  <c:v>1934</c:v>
                </c:pt>
                <c:pt idx="68">
                  <c:v>1935</c:v>
                </c:pt>
                <c:pt idx="69">
                  <c:v>1936</c:v>
                </c:pt>
                <c:pt idx="70">
                  <c:v>1937</c:v>
                </c:pt>
                <c:pt idx="71">
                  <c:v>1938</c:v>
                </c:pt>
                <c:pt idx="72">
                  <c:v>1939</c:v>
                </c:pt>
                <c:pt idx="73">
                  <c:v>1940</c:v>
                </c:pt>
                <c:pt idx="74">
                  <c:v>1941</c:v>
                </c:pt>
                <c:pt idx="75">
                  <c:v>1942</c:v>
                </c:pt>
                <c:pt idx="76">
                  <c:v>1943</c:v>
                </c:pt>
                <c:pt idx="77">
                  <c:v>1944</c:v>
                </c:pt>
                <c:pt idx="78">
                  <c:v>1945</c:v>
                </c:pt>
                <c:pt idx="79">
                  <c:v>1946</c:v>
                </c:pt>
                <c:pt idx="80">
                  <c:v>1947</c:v>
                </c:pt>
                <c:pt idx="81">
                  <c:v>1948</c:v>
                </c:pt>
                <c:pt idx="82">
                  <c:v>1949</c:v>
                </c:pt>
                <c:pt idx="83">
                  <c:v>1950</c:v>
                </c:pt>
                <c:pt idx="84">
                  <c:v>1951</c:v>
                </c:pt>
                <c:pt idx="85">
                  <c:v>1952</c:v>
                </c:pt>
                <c:pt idx="86">
                  <c:v>1953</c:v>
                </c:pt>
                <c:pt idx="87">
                  <c:v>1954</c:v>
                </c:pt>
                <c:pt idx="88">
                  <c:v>1955</c:v>
                </c:pt>
                <c:pt idx="89">
                  <c:v>1956</c:v>
                </c:pt>
                <c:pt idx="90">
                  <c:v>1957_de</c:v>
                </c:pt>
                <c:pt idx="91">
                  <c:v>1958_de</c:v>
                </c:pt>
                <c:pt idx="92">
                  <c:v>1959_de</c:v>
                </c:pt>
                <c:pt idx="93">
                  <c:v>1960_de</c:v>
                </c:pt>
                <c:pt idx="94">
                  <c:v>1961_de</c:v>
                </c:pt>
                <c:pt idx="95">
                  <c:v>1962_de</c:v>
                </c:pt>
                <c:pt idx="96">
                  <c:v>1963_de</c:v>
                </c:pt>
                <c:pt idx="97">
                  <c:v>1964_de</c:v>
                </c:pt>
              </c:strCache>
            </c:strRef>
          </c:cat>
          <c:val>
            <c:numRef>
              <c:f>Sheet1_2!$B$2:$B$99</c:f>
              <c:numCache>
                <c:formatCode>General</c:formatCode>
                <c:ptCount val="98"/>
                <c:pt idx="0">
                  <c:v>117517</c:v>
                </c:pt>
                <c:pt idx="1">
                  <c:v>116914</c:v>
                </c:pt>
                <c:pt idx="2">
                  <c:v>133893</c:v>
                </c:pt>
                <c:pt idx="3">
                  <c:v>145726</c:v>
                </c:pt>
                <c:pt idx="4">
                  <c:v>169951</c:v>
                </c:pt>
                <c:pt idx="5">
                  <c:v>131528</c:v>
                </c:pt>
                <c:pt idx="6">
                  <c:v>117397</c:v>
                </c:pt>
                <c:pt idx="7">
                  <c:v>132940</c:v>
                </c:pt>
                <c:pt idx="8">
                  <c:v>112653</c:v>
                </c:pt>
                <c:pt idx="9">
                  <c:v>141731</c:v>
                </c:pt>
                <c:pt idx="10">
                  <c:v>117536</c:v>
                </c:pt>
                <c:pt idx="11">
                  <c:v>95784</c:v>
                </c:pt>
                <c:pt idx="12">
                  <c:v>111672</c:v>
                </c:pt>
                <c:pt idx="13">
                  <c:v>106162</c:v>
                </c:pt>
                <c:pt idx="14">
                  <c:v>148707</c:v>
                </c:pt>
                <c:pt idx="15">
                  <c:v>115565</c:v>
                </c:pt>
                <c:pt idx="16">
                  <c:v>116723</c:v>
                </c:pt>
                <c:pt idx="17">
                  <c:v>103398</c:v>
                </c:pt>
                <c:pt idx="18">
                  <c:v>137460</c:v>
                </c:pt>
                <c:pt idx="19">
                  <c:v>120142</c:v>
                </c:pt>
                <c:pt idx="20">
                  <c:v>117035</c:v>
                </c:pt>
                <c:pt idx="21">
                  <c:v>108308</c:v>
                </c:pt>
                <c:pt idx="22">
                  <c:v>135801</c:v>
                </c:pt>
                <c:pt idx="23">
                  <c:v>120246</c:v>
                </c:pt>
                <c:pt idx="24">
                  <c:v>159309</c:v>
                </c:pt>
                <c:pt idx="25">
                  <c:v>197265</c:v>
                </c:pt>
                <c:pt idx="26">
                  <c:v>184351</c:v>
                </c:pt>
                <c:pt idx="27">
                  <c:v>171298</c:v>
                </c:pt>
                <c:pt idx="28">
                  <c:v>157361</c:v>
                </c:pt>
                <c:pt idx="29">
                  <c:v>185738</c:v>
                </c:pt>
                <c:pt idx="30">
                  <c:v>169646</c:v>
                </c:pt>
                <c:pt idx="31">
                  <c:v>144333</c:v>
                </c:pt>
                <c:pt idx="32">
                  <c:v>151015</c:v>
                </c:pt>
                <c:pt idx="33">
                  <c:v>135879</c:v>
                </c:pt>
                <c:pt idx="34">
                  <c:v>157783</c:v>
                </c:pt>
                <c:pt idx="35">
                  <c:v>142629</c:v>
                </c:pt>
                <c:pt idx="36">
                  <c:v>140895</c:v>
                </c:pt>
                <c:pt idx="37">
                  <c:v>148918</c:v>
                </c:pt>
                <c:pt idx="38">
                  <c:v>175664</c:v>
                </c:pt>
                <c:pt idx="39">
                  <c:v>149944</c:v>
                </c:pt>
                <c:pt idx="40">
                  <c:v>128624</c:v>
                </c:pt>
                <c:pt idx="41">
                  <c:v>163329</c:v>
                </c:pt>
                <c:pt idx="42">
                  <c:v>149138</c:v>
                </c:pt>
                <c:pt idx="43">
                  <c:v>155115</c:v>
                </c:pt>
                <c:pt idx="44">
                  <c:v>163069</c:v>
                </c:pt>
                <c:pt idx="45">
                  <c:v>159387</c:v>
                </c:pt>
                <c:pt idx="46">
                  <c:v>171576</c:v>
                </c:pt>
                <c:pt idx="47">
                  <c:v>164216</c:v>
                </c:pt>
                <c:pt idx="48">
                  <c:v>170382</c:v>
                </c:pt>
                <c:pt idx="49">
                  <c:v>185615</c:v>
                </c:pt>
                <c:pt idx="50">
                  <c:v>123585</c:v>
                </c:pt>
                <c:pt idx="51">
                  <c:v>102471</c:v>
                </c:pt>
                <c:pt idx="52">
                  <c:v>120468</c:v>
                </c:pt>
                <c:pt idx="53">
                  <c:v>104849</c:v>
                </c:pt>
                <c:pt idx="54">
                  <c:v>68182</c:v>
                </c:pt>
                <c:pt idx="55">
                  <c:v>105104</c:v>
                </c:pt>
                <c:pt idx="56">
                  <c:v>127115</c:v>
                </c:pt>
                <c:pt idx="57">
                  <c:v>143290</c:v>
                </c:pt>
                <c:pt idx="58">
                  <c:v>125405</c:v>
                </c:pt>
                <c:pt idx="59">
                  <c:v>122103</c:v>
                </c:pt>
                <c:pt idx="60">
                  <c:v>117045</c:v>
                </c:pt>
                <c:pt idx="61">
                  <c:v>129020</c:v>
                </c:pt>
                <c:pt idx="62">
                  <c:v>123521</c:v>
                </c:pt>
                <c:pt idx="63">
                  <c:v>128643</c:v>
                </c:pt>
                <c:pt idx="64">
                  <c:v>124217</c:v>
                </c:pt>
                <c:pt idx="65">
                  <c:v>133478</c:v>
                </c:pt>
                <c:pt idx="66">
                  <c:v>137496</c:v>
                </c:pt>
                <c:pt idx="67">
                  <c:v>129388</c:v>
                </c:pt>
                <c:pt idx="68">
                  <c:v>127249</c:v>
                </c:pt>
                <c:pt idx="69">
                  <c:v>127720</c:v>
                </c:pt>
                <c:pt idx="70">
                  <c:v>133479</c:v>
                </c:pt>
                <c:pt idx="71">
                  <c:v>142216</c:v>
                </c:pt>
                <c:pt idx="72">
                  <c:v>139387</c:v>
                </c:pt>
                <c:pt idx="73">
                  <c:v>137996</c:v>
                </c:pt>
                <c:pt idx="74">
                  <c:v>127862</c:v>
                </c:pt>
                <c:pt idx="75">
                  <c:v>122182</c:v>
                </c:pt>
                <c:pt idx="76">
                  <c:v>103131</c:v>
                </c:pt>
                <c:pt idx="77">
                  <c:v>103077</c:v>
                </c:pt>
                <c:pt idx="78">
                  <c:v>91403</c:v>
                </c:pt>
                <c:pt idx="79">
                  <c:v>95974</c:v>
                </c:pt>
                <c:pt idx="80">
                  <c:v>132849</c:v>
                </c:pt>
                <c:pt idx="81">
                  <c:v>126227</c:v>
                </c:pt>
                <c:pt idx="82">
                  <c:v>136962</c:v>
                </c:pt>
                <c:pt idx="83">
                  <c:v>139461</c:v>
                </c:pt>
                <c:pt idx="84">
                  <c:v>114812</c:v>
                </c:pt>
                <c:pt idx="85">
                  <c:v>103681</c:v>
                </c:pt>
                <c:pt idx="86">
                  <c:v>110640</c:v>
                </c:pt>
                <c:pt idx="87">
                  <c:v>127035</c:v>
                </c:pt>
                <c:pt idx="88">
                  <c:v>111248</c:v>
                </c:pt>
                <c:pt idx="89">
                  <c:v>112378</c:v>
                </c:pt>
                <c:pt idx="90">
                  <c:v>133182</c:v>
                </c:pt>
                <c:pt idx="91">
                  <c:v>129705</c:v>
                </c:pt>
                <c:pt idx="92">
                  <c:v>128256</c:v>
                </c:pt>
                <c:pt idx="93">
                  <c:v>131511</c:v>
                </c:pt>
                <c:pt idx="94">
                  <c:v>120117</c:v>
                </c:pt>
                <c:pt idx="95">
                  <c:v>130950</c:v>
                </c:pt>
                <c:pt idx="96">
                  <c:v>110667</c:v>
                </c:pt>
                <c:pt idx="97">
                  <c:v>133774</c:v>
                </c:pt>
              </c:numCache>
            </c:numRef>
          </c:val>
        </c:ser>
        <c:ser>
          <c:idx val="1"/>
          <c:order val="1"/>
          <c:tx>
            <c:strRef>
              <c:f>Sheet1_2!$C$1</c:f>
              <c:strCache>
                <c:ptCount val="1"/>
                <c:pt idx="0">
                  <c:v>französisch</c:v>
                </c:pt>
              </c:strCache>
            </c:strRef>
          </c:tx>
          <c:marker>
            <c:symbol val="none"/>
          </c:marker>
          <c:cat>
            <c:strRef>
              <c:f>Sheet1_2!$A$2:$A$99</c:f>
              <c:strCache>
                <c:ptCount val="98"/>
                <c:pt idx="0">
                  <c:v>1864</c:v>
                </c:pt>
                <c:pt idx="1">
                  <c:v>1865</c:v>
                </c:pt>
                <c:pt idx="2">
                  <c:v>1866</c:v>
                </c:pt>
                <c:pt idx="3">
                  <c:v>1867-1868</c:v>
                </c:pt>
                <c:pt idx="4">
                  <c:v>1868-1869</c:v>
                </c:pt>
                <c:pt idx="5">
                  <c:v>1869-1870</c:v>
                </c:pt>
                <c:pt idx="6">
                  <c:v>1871-1872</c:v>
                </c:pt>
                <c:pt idx="7">
                  <c:v>1872-1873</c:v>
                </c:pt>
                <c:pt idx="8">
                  <c:v>1873-1874</c:v>
                </c:pt>
                <c:pt idx="9">
                  <c:v>1874-1875</c:v>
                </c:pt>
                <c:pt idx="10">
                  <c:v>1875-1876</c:v>
                </c:pt>
                <c:pt idx="11">
                  <c:v>1876-1877</c:v>
                </c:pt>
                <c:pt idx="12">
                  <c:v>1877-1878</c:v>
                </c:pt>
                <c:pt idx="13">
                  <c:v>1878-1879</c:v>
                </c:pt>
                <c:pt idx="14">
                  <c:v>1879-1880</c:v>
                </c:pt>
                <c:pt idx="15">
                  <c:v>1880-1881</c:v>
                </c:pt>
                <c:pt idx="16">
                  <c:v>1881-1882</c:v>
                </c:pt>
                <c:pt idx="17">
                  <c:v>1882-1883</c:v>
                </c:pt>
                <c:pt idx="18">
                  <c:v>1883-1884</c:v>
                </c:pt>
                <c:pt idx="19">
                  <c:v>1884-1885</c:v>
                </c:pt>
                <c:pt idx="20">
                  <c:v>1885-1886</c:v>
                </c:pt>
                <c:pt idx="21">
                  <c:v>1886-1887</c:v>
                </c:pt>
                <c:pt idx="22">
                  <c:v>1887-1888</c:v>
                </c:pt>
                <c:pt idx="23">
                  <c:v>1888</c:v>
                </c:pt>
                <c:pt idx="24">
                  <c:v>1889</c:v>
                </c:pt>
                <c:pt idx="25">
                  <c:v>1890</c:v>
                </c:pt>
                <c:pt idx="26">
                  <c:v>1891</c:v>
                </c:pt>
                <c:pt idx="27">
                  <c:v>1892</c:v>
                </c:pt>
                <c:pt idx="28">
                  <c:v>1893</c:v>
                </c:pt>
                <c:pt idx="29">
                  <c:v>1894</c:v>
                </c:pt>
                <c:pt idx="30">
                  <c:v>1895</c:v>
                </c:pt>
                <c:pt idx="31">
                  <c:v>1896</c:v>
                </c:pt>
                <c:pt idx="32">
                  <c:v>1897</c:v>
                </c:pt>
                <c:pt idx="33">
                  <c:v>1898</c:v>
                </c:pt>
                <c:pt idx="34">
                  <c:v>1899</c:v>
                </c:pt>
                <c:pt idx="35">
                  <c:v>1900</c:v>
                </c:pt>
                <c:pt idx="36">
                  <c:v>1901</c:v>
                </c:pt>
                <c:pt idx="37">
                  <c:v>1902</c:v>
                </c:pt>
                <c:pt idx="38">
                  <c:v>1903</c:v>
                </c:pt>
                <c:pt idx="39">
                  <c:v>1904</c:v>
                </c:pt>
                <c:pt idx="40">
                  <c:v>1905</c:v>
                </c:pt>
                <c:pt idx="41">
                  <c:v>1906</c:v>
                </c:pt>
                <c:pt idx="42">
                  <c:v>1907</c:v>
                </c:pt>
                <c:pt idx="43">
                  <c:v>1908</c:v>
                </c:pt>
                <c:pt idx="44">
                  <c:v>1909</c:v>
                </c:pt>
                <c:pt idx="45">
                  <c:v>1910</c:v>
                </c:pt>
                <c:pt idx="46">
                  <c:v>1911</c:v>
                </c:pt>
                <c:pt idx="47">
                  <c:v>1912</c:v>
                </c:pt>
                <c:pt idx="48">
                  <c:v>1913</c:v>
                </c:pt>
                <c:pt idx="49">
                  <c:v>1914-1915</c:v>
                </c:pt>
                <c:pt idx="50">
                  <c:v>1916</c:v>
                </c:pt>
                <c:pt idx="51">
                  <c:v>1917</c:v>
                </c:pt>
                <c:pt idx="52">
                  <c:v>1918</c:v>
                </c:pt>
                <c:pt idx="53">
                  <c:v>1919</c:v>
                </c:pt>
                <c:pt idx="54">
                  <c:v>1920</c:v>
                </c:pt>
                <c:pt idx="55">
                  <c:v>1921</c:v>
                </c:pt>
                <c:pt idx="56">
                  <c:v>1922</c:v>
                </c:pt>
                <c:pt idx="57">
                  <c:v>1923</c:v>
                </c:pt>
                <c:pt idx="58">
                  <c:v>1925</c:v>
                </c:pt>
                <c:pt idx="59">
                  <c:v>1926</c:v>
                </c:pt>
                <c:pt idx="60">
                  <c:v>1927</c:v>
                </c:pt>
                <c:pt idx="61">
                  <c:v>1928</c:v>
                </c:pt>
                <c:pt idx="62">
                  <c:v>1929</c:v>
                </c:pt>
                <c:pt idx="63">
                  <c:v>1930</c:v>
                </c:pt>
                <c:pt idx="64">
                  <c:v>1931</c:v>
                </c:pt>
                <c:pt idx="65">
                  <c:v>1932</c:v>
                </c:pt>
                <c:pt idx="66">
                  <c:v>1933</c:v>
                </c:pt>
                <c:pt idx="67">
                  <c:v>1934</c:v>
                </c:pt>
                <c:pt idx="68">
                  <c:v>1935</c:v>
                </c:pt>
                <c:pt idx="69">
                  <c:v>1936</c:v>
                </c:pt>
                <c:pt idx="70">
                  <c:v>1937</c:v>
                </c:pt>
                <c:pt idx="71">
                  <c:v>1938</c:v>
                </c:pt>
                <c:pt idx="72">
                  <c:v>1939</c:v>
                </c:pt>
                <c:pt idx="73">
                  <c:v>1940</c:v>
                </c:pt>
                <c:pt idx="74">
                  <c:v>1941</c:v>
                </c:pt>
                <c:pt idx="75">
                  <c:v>1942</c:v>
                </c:pt>
                <c:pt idx="76">
                  <c:v>1943</c:v>
                </c:pt>
                <c:pt idx="77">
                  <c:v>1944</c:v>
                </c:pt>
                <c:pt idx="78">
                  <c:v>1945</c:v>
                </c:pt>
                <c:pt idx="79">
                  <c:v>1946</c:v>
                </c:pt>
                <c:pt idx="80">
                  <c:v>1947</c:v>
                </c:pt>
                <c:pt idx="81">
                  <c:v>1948</c:v>
                </c:pt>
                <c:pt idx="82">
                  <c:v>1949</c:v>
                </c:pt>
                <c:pt idx="83">
                  <c:v>1950</c:v>
                </c:pt>
                <c:pt idx="84">
                  <c:v>1951</c:v>
                </c:pt>
                <c:pt idx="85">
                  <c:v>1952</c:v>
                </c:pt>
                <c:pt idx="86">
                  <c:v>1953</c:v>
                </c:pt>
                <c:pt idx="87">
                  <c:v>1954</c:v>
                </c:pt>
                <c:pt idx="88">
                  <c:v>1955</c:v>
                </c:pt>
                <c:pt idx="89">
                  <c:v>1956</c:v>
                </c:pt>
                <c:pt idx="90">
                  <c:v>1957_de</c:v>
                </c:pt>
                <c:pt idx="91">
                  <c:v>1958_de</c:v>
                </c:pt>
                <c:pt idx="92">
                  <c:v>1959_de</c:v>
                </c:pt>
                <c:pt idx="93">
                  <c:v>1960_de</c:v>
                </c:pt>
                <c:pt idx="94">
                  <c:v>1961_de</c:v>
                </c:pt>
                <c:pt idx="95">
                  <c:v>1962_de</c:v>
                </c:pt>
                <c:pt idx="96">
                  <c:v>1963_de</c:v>
                </c:pt>
                <c:pt idx="97">
                  <c:v>1964_de</c:v>
                </c:pt>
              </c:strCache>
            </c:strRef>
          </c:cat>
          <c:val>
            <c:numRef>
              <c:f>Sheet1_2!$C$2:$C$99</c:f>
              <c:numCache>
                <c:formatCode>General</c:formatCode>
                <c:ptCount val="98"/>
                <c:pt idx="0">
                  <c:v>16889</c:v>
                </c:pt>
                <c:pt idx="1">
                  <c:v>12348</c:v>
                </c:pt>
                <c:pt idx="2">
                  <c:v>6666</c:v>
                </c:pt>
                <c:pt idx="3">
                  <c:v>4569</c:v>
                </c:pt>
                <c:pt idx="4">
                  <c:v>12505</c:v>
                </c:pt>
                <c:pt idx="5">
                  <c:v>8604</c:v>
                </c:pt>
                <c:pt idx="6">
                  <c:v>5279</c:v>
                </c:pt>
                <c:pt idx="7">
                  <c:v>31</c:v>
                </c:pt>
                <c:pt idx="8">
                  <c:v>28060</c:v>
                </c:pt>
                <c:pt idx="9">
                  <c:v>3517</c:v>
                </c:pt>
                <c:pt idx="10">
                  <c:v>13002</c:v>
                </c:pt>
                <c:pt idx="11">
                  <c:v>28573</c:v>
                </c:pt>
                <c:pt idx="12">
                  <c:v>36334</c:v>
                </c:pt>
                <c:pt idx="13">
                  <c:v>35927</c:v>
                </c:pt>
                <c:pt idx="14">
                  <c:v>2500</c:v>
                </c:pt>
                <c:pt idx="15">
                  <c:v>27298</c:v>
                </c:pt>
                <c:pt idx="16">
                  <c:v>18744</c:v>
                </c:pt>
                <c:pt idx="17">
                  <c:v>23211</c:v>
                </c:pt>
                <c:pt idx="18">
                  <c:v>36776</c:v>
                </c:pt>
                <c:pt idx="19">
                  <c:v>24433</c:v>
                </c:pt>
                <c:pt idx="20">
                  <c:v>20436</c:v>
                </c:pt>
                <c:pt idx="21">
                  <c:v>12822</c:v>
                </c:pt>
                <c:pt idx="22">
                  <c:v>16464</c:v>
                </c:pt>
                <c:pt idx="23">
                  <c:v>8240</c:v>
                </c:pt>
                <c:pt idx="24">
                  <c:v>8816</c:v>
                </c:pt>
                <c:pt idx="25">
                  <c:v>19010</c:v>
                </c:pt>
                <c:pt idx="26">
                  <c:v>9559</c:v>
                </c:pt>
                <c:pt idx="27">
                  <c:v>19553</c:v>
                </c:pt>
                <c:pt idx="28">
                  <c:v>22891</c:v>
                </c:pt>
                <c:pt idx="29">
                  <c:v>10019</c:v>
                </c:pt>
                <c:pt idx="30">
                  <c:v>18224</c:v>
                </c:pt>
                <c:pt idx="31">
                  <c:v>26785</c:v>
                </c:pt>
                <c:pt idx="32">
                  <c:v>25116</c:v>
                </c:pt>
                <c:pt idx="33">
                  <c:v>26883</c:v>
                </c:pt>
                <c:pt idx="34">
                  <c:v>25443</c:v>
                </c:pt>
                <c:pt idx="35">
                  <c:v>26076</c:v>
                </c:pt>
                <c:pt idx="36">
                  <c:v>46282</c:v>
                </c:pt>
                <c:pt idx="37">
                  <c:v>44793</c:v>
                </c:pt>
                <c:pt idx="38">
                  <c:v>13275</c:v>
                </c:pt>
                <c:pt idx="39">
                  <c:v>17640</c:v>
                </c:pt>
                <c:pt idx="40">
                  <c:v>26396</c:v>
                </c:pt>
                <c:pt idx="41">
                  <c:v>12389</c:v>
                </c:pt>
                <c:pt idx="42">
                  <c:v>49479</c:v>
                </c:pt>
                <c:pt idx="43">
                  <c:v>28239</c:v>
                </c:pt>
                <c:pt idx="44">
                  <c:v>36627</c:v>
                </c:pt>
                <c:pt idx="45">
                  <c:v>24193</c:v>
                </c:pt>
                <c:pt idx="46">
                  <c:v>16930</c:v>
                </c:pt>
                <c:pt idx="47">
                  <c:v>13149</c:v>
                </c:pt>
                <c:pt idx="48">
                  <c:v>14647</c:v>
                </c:pt>
                <c:pt idx="49">
                  <c:v>12396</c:v>
                </c:pt>
                <c:pt idx="50">
                  <c:v>20649</c:v>
                </c:pt>
                <c:pt idx="51">
                  <c:v>10927</c:v>
                </c:pt>
                <c:pt idx="52">
                  <c:v>28098</c:v>
                </c:pt>
                <c:pt idx="53">
                  <c:v>11764</c:v>
                </c:pt>
                <c:pt idx="54">
                  <c:v>16880</c:v>
                </c:pt>
                <c:pt idx="55">
                  <c:v>24637</c:v>
                </c:pt>
                <c:pt idx="56">
                  <c:v>24754</c:v>
                </c:pt>
                <c:pt idx="57">
                  <c:v>10830</c:v>
                </c:pt>
                <c:pt idx="58">
                  <c:v>94248</c:v>
                </c:pt>
                <c:pt idx="59">
                  <c:v>95466</c:v>
                </c:pt>
                <c:pt idx="60">
                  <c:v>95830</c:v>
                </c:pt>
                <c:pt idx="61">
                  <c:v>93337</c:v>
                </c:pt>
                <c:pt idx="62">
                  <c:v>84225</c:v>
                </c:pt>
                <c:pt idx="63">
                  <c:v>82201</c:v>
                </c:pt>
                <c:pt idx="64">
                  <c:v>79291</c:v>
                </c:pt>
                <c:pt idx="65">
                  <c:v>90002</c:v>
                </c:pt>
                <c:pt idx="66">
                  <c:v>80832</c:v>
                </c:pt>
                <c:pt idx="67">
                  <c:v>83418</c:v>
                </c:pt>
                <c:pt idx="68">
                  <c:v>86411</c:v>
                </c:pt>
                <c:pt idx="69">
                  <c:v>89835</c:v>
                </c:pt>
                <c:pt idx="70">
                  <c:v>83907</c:v>
                </c:pt>
                <c:pt idx="71">
                  <c:v>122630</c:v>
                </c:pt>
                <c:pt idx="72">
                  <c:v>80923</c:v>
                </c:pt>
                <c:pt idx="73">
                  <c:v>90449</c:v>
                </c:pt>
                <c:pt idx="74">
                  <c:v>84632</c:v>
                </c:pt>
                <c:pt idx="75">
                  <c:v>79013</c:v>
                </c:pt>
                <c:pt idx="76">
                  <c:v>75008</c:v>
                </c:pt>
                <c:pt idx="77">
                  <c:v>72243</c:v>
                </c:pt>
                <c:pt idx="78">
                  <c:v>64306</c:v>
                </c:pt>
                <c:pt idx="79">
                  <c:v>67330</c:v>
                </c:pt>
                <c:pt idx="80">
                  <c:v>86464</c:v>
                </c:pt>
                <c:pt idx="81">
                  <c:v>86098</c:v>
                </c:pt>
                <c:pt idx="82">
                  <c:v>89585</c:v>
                </c:pt>
                <c:pt idx="83">
                  <c:v>84825</c:v>
                </c:pt>
                <c:pt idx="84">
                  <c:v>76378</c:v>
                </c:pt>
                <c:pt idx="85">
                  <c:v>67001</c:v>
                </c:pt>
                <c:pt idx="86">
                  <c:v>70296</c:v>
                </c:pt>
                <c:pt idx="87">
                  <c:v>69612</c:v>
                </c:pt>
                <c:pt idx="88">
                  <c:v>67998</c:v>
                </c:pt>
                <c:pt idx="89">
                  <c:v>61281</c:v>
                </c:pt>
                <c:pt idx="90">
                  <c:v>35945</c:v>
                </c:pt>
                <c:pt idx="91">
                  <c:v>37646</c:v>
                </c:pt>
                <c:pt idx="92">
                  <c:v>42901</c:v>
                </c:pt>
                <c:pt idx="93">
                  <c:v>34746</c:v>
                </c:pt>
                <c:pt idx="94">
                  <c:v>22408</c:v>
                </c:pt>
                <c:pt idx="95">
                  <c:v>38854</c:v>
                </c:pt>
                <c:pt idx="96">
                  <c:v>4733</c:v>
                </c:pt>
                <c:pt idx="97">
                  <c:v>38771</c:v>
                </c:pt>
              </c:numCache>
            </c:numRef>
          </c:val>
        </c:ser>
        <c:ser>
          <c:idx val="2"/>
          <c:order val="2"/>
          <c:tx>
            <c:strRef>
              <c:f>Sheet1_2!$D$1</c:f>
              <c:strCache>
                <c:ptCount val="1"/>
                <c:pt idx="0">
                  <c:v>italienisch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Sheet1_2!$A$2:$A$99</c:f>
              <c:strCache>
                <c:ptCount val="98"/>
                <c:pt idx="0">
                  <c:v>1864</c:v>
                </c:pt>
                <c:pt idx="1">
                  <c:v>1865</c:v>
                </c:pt>
                <c:pt idx="2">
                  <c:v>1866</c:v>
                </c:pt>
                <c:pt idx="3">
                  <c:v>1867-1868</c:v>
                </c:pt>
                <c:pt idx="4">
                  <c:v>1868-1869</c:v>
                </c:pt>
                <c:pt idx="5">
                  <c:v>1869-1870</c:v>
                </c:pt>
                <c:pt idx="6">
                  <c:v>1871-1872</c:v>
                </c:pt>
                <c:pt idx="7">
                  <c:v>1872-1873</c:v>
                </c:pt>
                <c:pt idx="8">
                  <c:v>1873-1874</c:v>
                </c:pt>
                <c:pt idx="9">
                  <c:v>1874-1875</c:v>
                </c:pt>
                <c:pt idx="10">
                  <c:v>1875-1876</c:v>
                </c:pt>
                <c:pt idx="11">
                  <c:v>1876-1877</c:v>
                </c:pt>
                <c:pt idx="12">
                  <c:v>1877-1878</c:v>
                </c:pt>
                <c:pt idx="13">
                  <c:v>1878-1879</c:v>
                </c:pt>
                <c:pt idx="14">
                  <c:v>1879-1880</c:v>
                </c:pt>
                <c:pt idx="15">
                  <c:v>1880-1881</c:v>
                </c:pt>
                <c:pt idx="16">
                  <c:v>1881-1882</c:v>
                </c:pt>
                <c:pt idx="17">
                  <c:v>1882-1883</c:v>
                </c:pt>
                <c:pt idx="18">
                  <c:v>1883-1884</c:v>
                </c:pt>
                <c:pt idx="19">
                  <c:v>1884-1885</c:v>
                </c:pt>
                <c:pt idx="20">
                  <c:v>1885-1886</c:v>
                </c:pt>
                <c:pt idx="21">
                  <c:v>1886-1887</c:v>
                </c:pt>
                <c:pt idx="22">
                  <c:v>1887-1888</c:v>
                </c:pt>
                <c:pt idx="23">
                  <c:v>1888</c:v>
                </c:pt>
                <c:pt idx="24">
                  <c:v>1889</c:v>
                </c:pt>
                <c:pt idx="25">
                  <c:v>1890</c:v>
                </c:pt>
                <c:pt idx="26">
                  <c:v>1891</c:v>
                </c:pt>
                <c:pt idx="27">
                  <c:v>1892</c:v>
                </c:pt>
                <c:pt idx="28">
                  <c:v>1893</c:v>
                </c:pt>
                <c:pt idx="29">
                  <c:v>1894</c:v>
                </c:pt>
                <c:pt idx="30">
                  <c:v>1895</c:v>
                </c:pt>
                <c:pt idx="31">
                  <c:v>1896</c:v>
                </c:pt>
                <c:pt idx="32">
                  <c:v>1897</c:v>
                </c:pt>
                <c:pt idx="33">
                  <c:v>1898</c:v>
                </c:pt>
                <c:pt idx="34">
                  <c:v>1899</c:v>
                </c:pt>
                <c:pt idx="35">
                  <c:v>1900</c:v>
                </c:pt>
                <c:pt idx="36">
                  <c:v>1901</c:v>
                </c:pt>
                <c:pt idx="37">
                  <c:v>1902</c:v>
                </c:pt>
                <c:pt idx="38">
                  <c:v>1903</c:v>
                </c:pt>
                <c:pt idx="39">
                  <c:v>1904</c:v>
                </c:pt>
                <c:pt idx="40">
                  <c:v>1905</c:v>
                </c:pt>
                <c:pt idx="41">
                  <c:v>1906</c:v>
                </c:pt>
                <c:pt idx="42">
                  <c:v>1907</c:v>
                </c:pt>
                <c:pt idx="43">
                  <c:v>1908</c:v>
                </c:pt>
                <c:pt idx="44">
                  <c:v>1909</c:v>
                </c:pt>
                <c:pt idx="45">
                  <c:v>1910</c:v>
                </c:pt>
                <c:pt idx="46">
                  <c:v>1911</c:v>
                </c:pt>
                <c:pt idx="47">
                  <c:v>1912</c:v>
                </c:pt>
                <c:pt idx="48">
                  <c:v>1913</c:v>
                </c:pt>
                <c:pt idx="49">
                  <c:v>1914-1915</c:v>
                </c:pt>
                <c:pt idx="50">
                  <c:v>1916</c:v>
                </c:pt>
                <c:pt idx="51">
                  <c:v>1917</c:v>
                </c:pt>
                <c:pt idx="52">
                  <c:v>1918</c:v>
                </c:pt>
                <c:pt idx="53">
                  <c:v>1919</c:v>
                </c:pt>
                <c:pt idx="54">
                  <c:v>1920</c:v>
                </c:pt>
                <c:pt idx="55">
                  <c:v>1921</c:v>
                </c:pt>
                <c:pt idx="56">
                  <c:v>1922</c:v>
                </c:pt>
                <c:pt idx="57">
                  <c:v>1923</c:v>
                </c:pt>
                <c:pt idx="58">
                  <c:v>1925</c:v>
                </c:pt>
                <c:pt idx="59">
                  <c:v>1926</c:v>
                </c:pt>
                <c:pt idx="60">
                  <c:v>1927</c:v>
                </c:pt>
                <c:pt idx="61">
                  <c:v>1928</c:v>
                </c:pt>
                <c:pt idx="62">
                  <c:v>1929</c:v>
                </c:pt>
                <c:pt idx="63">
                  <c:v>1930</c:v>
                </c:pt>
                <c:pt idx="64">
                  <c:v>1931</c:v>
                </c:pt>
                <c:pt idx="65">
                  <c:v>1932</c:v>
                </c:pt>
                <c:pt idx="66">
                  <c:v>1933</c:v>
                </c:pt>
                <c:pt idx="67">
                  <c:v>1934</c:v>
                </c:pt>
                <c:pt idx="68">
                  <c:v>1935</c:v>
                </c:pt>
                <c:pt idx="69">
                  <c:v>1936</c:v>
                </c:pt>
                <c:pt idx="70">
                  <c:v>1937</c:v>
                </c:pt>
                <c:pt idx="71">
                  <c:v>1938</c:v>
                </c:pt>
                <c:pt idx="72">
                  <c:v>1939</c:v>
                </c:pt>
                <c:pt idx="73">
                  <c:v>1940</c:v>
                </c:pt>
                <c:pt idx="74">
                  <c:v>1941</c:v>
                </c:pt>
                <c:pt idx="75">
                  <c:v>1942</c:v>
                </c:pt>
                <c:pt idx="76">
                  <c:v>1943</c:v>
                </c:pt>
                <c:pt idx="77">
                  <c:v>1944</c:v>
                </c:pt>
                <c:pt idx="78">
                  <c:v>1945</c:v>
                </c:pt>
                <c:pt idx="79">
                  <c:v>1946</c:v>
                </c:pt>
                <c:pt idx="80">
                  <c:v>1947</c:v>
                </c:pt>
                <c:pt idx="81">
                  <c:v>1948</c:v>
                </c:pt>
                <c:pt idx="82">
                  <c:v>1949</c:v>
                </c:pt>
                <c:pt idx="83">
                  <c:v>1950</c:v>
                </c:pt>
                <c:pt idx="84">
                  <c:v>1951</c:v>
                </c:pt>
                <c:pt idx="85">
                  <c:v>1952</c:v>
                </c:pt>
                <c:pt idx="86">
                  <c:v>1953</c:v>
                </c:pt>
                <c:pt idx="87">
                  <c:v>1954</c:v>
                </c:pt>
                <c:pt idx="88">
                  <c:v>1955</c:v>
                </c:pt>
                <c:pt idx="89">
                  <c:v>1956</c:v>
                </c:pt>
                <c:pt idx="90">
                  <c:v>1957_de</c:v>
                </c:pt>
                <c:pt idx="91">
                  <c:v>1958_de</c:v>
                </c:pt>
                <c:pt idx="92">
                  <c:v>1959_de</c:v>
                </c:pt>
                <c:pt idx="93">
                  <c:v>1960_de</c:v>
                </c:pt>
                <c:pt idx="94">
                  <c:v>1961_de</c:v>
                </c:pt>
                <c:pt idx="95">
                  <c:v>1962_de</c:v>
                </c:pt>
                <c:pt idx="96">
                  <c:v>1963_de</c:v>
                </c:pt>
                <c:pt idx="97">
                  <c:v>1964_de</c:v>
                </c:pt>
              </c:strCache>
            </c:strRef>
          </c:cat>
          <c:val>
            <c:numRef>
              <c:f>Sheet1_2!$D$2:$D$99</c:f>
              <c:numCache>
                <c:formatCode>General</c:formatCode>
                <c:ptCount val="98"/>
                <c:pt idx="0">
                  <c:v>43</c:v>
                </c:pt>
                <c:pt idx="1">
                  <c:v>0</c:v>
                </c:pt>
                <c:pt idx="2">
                  <c:v>45</c:v>
                </c:pt>
                <c:pt idx="3">
                  <c:v>74</c:v>
                </c:pt>
                <c:pt idx="4">
                  <c:v>71</c:v>
                </c:pt>
                <c:pt idx="5">
                  <c:v>16</c:v>
                </c:pt>
                <c:pt idx="6">
                  <c:v>53</c:v>
                </c:pt>
                <c:pt idx="7">
                  <c:v>25</c:v>
                </c:pt>
                <c:pt idx="8">
                  <c:v>61</c:v>
                </c:pt>
                <c:pt idx="9">
                  <c:v>0</c:v>
                </c:pt>
                <c:pt idx="10">
                  <c:v>120</c:v>
                </c:pt>
                <c:pt idx="11">
                  <c:v>46</c:v>
                </c:pt>
                <c:pt idx="12">
                  <c:v>39</c:v>
                </c:pt>
                <c:pt idx="13">
                  <c:v>85</c:v>
                </c:pt>
                <c:pt idx="14">
                  <c:v>102</c:v>
                </c:pt>
                <c:pt idx="15">
                  <c:v>124</c:v>
                </c:pt>
                <c:pt idx="16">
                  <c:v>193</c:v>
                </c:pt>
                <c:pt idx="17">
                  <c:v>231</c:v>
                </c:pt>
                <c:pt idx="18">
                  <c:v>127</c:v>
                </c:pt>
                <c:pt idx="19">
                  <c:v>229</c:v>
                </c:pt>
                <c:pt idx="20">
                  <c:v>190</c:v>
                </c:pt>
                <c:pt idx="21">
                  <c:v>124</c:v>
                </c:pt>
                <c:pt idx="22">
                  <c:v>419</c:v>
                </c:pt>
                <c:pt idx="23">
                  <c:v>188</c:v>
                </c:pt>
                <c:pt idx="24">
                  <c:v>496</c:v>
                </c:pt>
                <c:pt idx="25">
                  <c:v>520</c:v>
                </c:pt>
                <c:pt idx="26">
                  <c:v>463</c:v>
                </c:pt>
                <c:pt idx="27">
                  <c:v>256</c:v>
                </c:pt>
                <c:pt idx="28">
                  <c:v>356</c:v>
                </c:pt>
                <c:pt idx="29">
                  <c:v>264</c:v>
                </c:pt>
                <c:pt idx="30">
                  <c:v>511</c:v>
                </c:pt>
                <c:pt idx="31">
                  <c:v>337</c:v>
                </c:pt>
                <c:pt idx="32">
                  <c:v>401</c:v>
                </c:pt>
                <c:pt idx="33">
                  <c:v>342</c:v>
                </c:pt>
                <c:pt idx="34">
                  <c:v>608</c:v>
                </c:pt>
                <c:pt idx="35">
                  <c:v>453</c:v>
                </c:pt>
                <c:pt idx="36">
                  <c:v>344</c:v>
                </c:pt>
                <c:pt idx="37">
                  <c:v>247</c:v>
                </c:pt>
                <c:pt idx="38">
                  <c:v>244</c:v>
                </c:pt>
                <c:pt idx="39">
                  <c:v>396</c:v>
                </c:pt>
                <c:pt idx="40">
                  <c:v>230</c:v>
                </c:pt>
                <c:pt idx="41">
                  <c:v>532</c:v>
                </c:pt>
                <c:pt idx="42">
                  <c:v>224</c:v>
                </c:pt>
                <c:pt idx="43">
                  <c:v>412</c:v>
                </c:pt>
                <c:pt idx="44">
                  <c:v>243</c:v>
                </c:pt>
                <c:pt idx="45">
                  <c:v>390</c:v>
                </c:pt>
                <c:pt idx="46">
                  <c:v>208</c:v>
                </c:pt>
                <c:pt idx="47">
                  <c:v>336</c:v>
                </c:pt>
                <c:pt idx="48">
                  <c:v>85</c:v>
                </c:pt>
                <c:pt idx="49">
                  <c:v>249</c:v>
                </c:pt>
                <c:pt idx="50">
                  <c:v>19</c:v>
                </c:pt>
                <c:pt idx="51">
                  <c:v>238</c:v>
                </c:pt>
                <c:pt idx="52">
                  <c:v>299</c:v>
                </c:pt>
                <c:pt idx="53">
                  <c:v>310</c:v>
                </c:pt>
                <c:pt idx="54">
                  <c:v>180</c:v>
                </c:pt>
                <c:pt idx="55">
                  <c:v>133</c:v>
                </c:pt>
                <c:pt idx="56">
                  <c:v>571</c:v>
                </c:pt>
                <c:pt idx="57">
                  <c:v>494</c:v>
                </c:pt>
                <c:pt idx="58">
                  <c:v>4634</c:v>
                </c:pt>
                <c:pt idx="59">
                  <c:v>8698</c:v>
                </c:pt>
                <c:pt idx="60">
                  <c:v>11169</c:v>
                </c:pt>
                <c:pt idx="61">
                  <c:v>234</c:v>
                </c:pt>
                <c:pt idx="62">
                  <c:v>8725</c:v>
                </c:pt>
                <c:pt idx="63">
                  <c:v>5076</c:v>
                </c:pt>
                <c:pt idx="64">
                  <c:v>3069</c:v>
                </c:pt>
                <c:pt idx="65">
                  <c:v>2700</c:v>
                </c:pt>
                <c:pt idx="66">
                  <c:v>3478</c:v>
                </c:pt>
                <c:pt idx="67">
                  <c:v>2994</c:v>
                </c:pt>
                <c:pt idx="68">
                  <c:v>8217</c:v>
                </c:pt>
                <c:pt idx="69">
                  <c:v>3812</c:v>
                </c:pt>
                <c:pt idx="70">
                  <c:v>874</c:v>
                </c:pt>
                <c:pt idx="71">
                  <c:v>15457</c:v>
                </c:pt>
                <c:pt idx="72">
                  <c:v>816</c:v>
                </c:pt>
                <c:pt idx="73">
                  <c:v>572</c:v>
                </c:pt>
                <c:pt idx="74">
                  <c:v>4732</c:v>
                </c:pt>
                <c:pt idx="75">
                  <c:v>994</c:v>
                </c:pt>
                <c:pt idx="76">
                  <c:v>973</c:v>
                </c:pt>
                <c:pt idx="77">
                  <c:v>2818</c:v>
                </c:pt>
                <c:pt idx="78">
                  <c:v>2804</c:v>
                </c:pt>
                <c:pt idx="79">
                  <c:v>3157</c:v>
                </c:pt>
                <c:pt idx="80">
                  <c:v>3942</c:v>
                </c:pt>
                <c:pt idx="81">
                  <c:v>4042</c:v>
                </c:pt>
                <c:pt idx="82">
                  <c:v>5148</c:v>
                </c:pt>
                <c:pt idx="83">
                  <c:v>7776</c:v>
                </c:pt>
                <c:pt idx="84">
                  <c:v>4911</c:v>
                </c:pt>
                <c:pt idx="85">
                  <c:v>5166</c:v>
                </c:pt>
                <c:pt idx="86">
                  <c:v>3718</c:v>
                </c:pt>
                <c:pt idx="87">
                  <c:v>4562</c:v>
                </c:pt>
                <c:pt idx="88">
                  <c:v>7415</c:v>
                </c:pt>
                <c:pt idx="89">
                  <c:v>5285</c:v>
                </c:pt>
                <c:pt idx="90">
                  <c:v>4093</c:v>
                </c:pt>
                <c:pt idx="91">
                  <c:v>5247</c:v>
                </c:pt>
                <c:pt idx="92">
                  <c:v>3194</c:v>
                </c:pt>
                <c:pt idx="93">
                  <c:v>5688</c:v>
                </c:pt>
                <c:pt idx="94">
                  <c:v>2739</c:v>
                </c:pt>
                <c:pt idx="95">
                  <c:v>4624</c:v>
                </c:pt>
                <c:pt idx="96">
                  <c:v>4643</c:v>
                </c:pt>
                <c:pt idx="97">
                  <c:v>3296</c:v>
                </c:pt>
              </c:numCache>
            </c:numRef>
          </c:val>
        </c:ser>
        <c:marker val="1"/>
        <c:axId val="97191040"/>
        <c:axId val="97192576"/>
      </c:lineChart>
      <c:catAx>
        <c:axId val="97191040"/>
        <c:scaling>
          <c:orientation val="minMax"/>
        </c:scaling>
        <c:axPos val="b"/>
        <c:tickLblPos val="nextTo"/>
        <c:crossAx val="97192576"/>
        <c:crosses val="autoZero"/>
        <c:auto val="1"/>
        <c:lblAlgn val="ctr"/>
        <c:lblOffset val="100"/>
      </c:catAx>
      <c:valAx>
        <c:axId val="97192576"/>
        <c:scaling>
          <c:orientation val="minMax"/>
        </c:scaling>
        <c:axPos val="l"/>
        <c:majorGridlines/>
        <c:numFmt formatCode="General" sourceLinked="1"/>
        <c:tickLblPos val="nextTo"/>
        <c:crossAx val="97191040"/>
        <c:crosses val="autoZero"/>
        <c:crossBetween val="between"/>
        <c:majorUnit val="20000"/>
      </c:valAx>
    </c:plotArea>
    <c:legend>
      <c:legendPos val="r"/>
      <c:layout/>
      <c:spPr>
        <a:ln>
          <a:solidFill>
            <a:schemeClr val="tx1">
              <a:lumMod val="65000"/>
              <a:lumOff val="35000"/>
            </a:schemeClr>
          </a:solidFill>
        </a:ln>
      </c:spPr>
    </c:legend>
    <c:plotVisOnly val="1"/>
  </c:chart>
  <c:spPr>
    <a:solidFill>
      <a:schemeClr val="bg1"/>
    </a:solidFill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E2BEC-E116-4F39-9C55-F4084CD1CD26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E9855-836F-4BB2-A0AD-3D9A12940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9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GB" smtClean="0"/>
              <a:t>14.04.09</a:t>
            </a:r>
          </a:p>
        </p:txBody>
      </p:sp>
      <p:sp>
        <p:nvSpPr>
          <p:cNvPr id="39939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CEA9963-9864-4CBC-B8B2-285FAA228C6D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39940" name="Text Box 1"/>
          <p:cNvSpPr txBox="1">
            <a:spLocks noChangeArrowheads="1"/>
          </p:cNvSpPr>
          <p:nvPr/>
        </p:nvSpPr>
        <p:spPr bwMode="auto">
          <a:xfrm>
            <a:off x="3886414" y="0"/>
            <a:ext cx="2966789" cy="45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cs typeface="Arial" charset="0"/>
              </a:rPr>
              <a:t>14.04.09</a:t>
            </a:r>
          </a:p>
        </p:txBody>
      </p:sp>
      <p:sp>
        <p:nvSpPr>
          <p:cNvPr id="39941" name="Text Box 2"/>
          <p:cNvSpPr txBox="1">
            <a:spLocks noChangeArrowheads="1"/>
          </p:cNvSpPr>
          <p:nvPr/>
        </p:nvSpPr>
        <p:spPr bwMode="auto">
          <a:xfrm>
            <a:off x="3886414" y="8687386"/>
            <a:ext cx="2966789" cy="4551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42490CC-1400-4F71-8924-3C3AD37BD44A}" type="slidenum">
              <a:rPr lang="en-GB" sz="1000">
                <a:solidFill>
                  <a:srgbClr val="000000"/>
                </a:solidFill>
                <a:latin typeface="Arial" charset="0"/>
                <a:cs typeface="Arial" charset="0"/>
              </a:rPr>
              <a:pPr algn="r">
                <a:lnSpc>
                  <a:spcPct val="100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en-GB" sz="10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942" name="Text Box 3"/>
          <p:cNvSpPr txBox="1">
            <a:spLocks noChangeArrowheads="1"/>
          </p:cNvSpPr>
          <p:nvPr/>
        </p:nvSpPr>
        <p:spPr bwMode="auto">
          <a:xfrm>
            <a:off x="930821" y="686386"/>
            <a:ext cx="4994761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>
              <a:ea typeface="msgothic" charset="0"/>
              <a:cs typeface="msgothic" charset="0"/>
            </a:endParaRPr>
          </a:p>
        </p:txBody>
      </p:sp>
      <p:sp>
        <p:nvSpPr>
          <p:cNvPr id="39943" name="Rectangle 4"/>
          <p:cNvSpPr>
            <a:spLocks noGrp="1" noChangeArrowheads="1"/>
          </p:cNvSpPr>
          <p:nvPr>
            <p:ph type="body"/>
          </p:nvPr>
        </p:nvSpPr>
        <p:spPr>
          <a:xfrm>
            <a:off x="457414" y="4343693"/>
            <a:ext cx="5933577" cy="4113922"/>
          </a:xfrm>
          <a:noFill/>
          <a:ln>
            <a:round/>
          </a:ln>
        </p:spPr>
        <p:txBody>
          <a:bodyPr wrap="none" anchor="ctr"/>
          <a:lstStyle/>
          <a:p>
            <a:pPr lvl="1"/>
            <a:r>
              <a:rPr lang="en-US" dirty="0" smtClean="0"/>
              <a:t>Natural science articles about the Alps</a:t>
            </a:r>
          </a:p>
          <a:p>
            <a:pPr lvl="2"/>
            <a:r>
              <a:rPr lang="en-US" dirty="0" smtClean="0"/>
              <a:t>Biology, geology, geography, climate, …</a:t>
            </a:r>
          </a:p>
          <a:p>
            <a:pPr lvl="1"/>
            <a:r>
              <a:rPr lang="en-US" dirty="0" smtClean="0"/>
              <a:t>Cultural studies about the Alps</a:t>
            </a:r>
          </a:p>
          <a:p>
            <a:pPr lvl="2"/>
            <a:r>
              <a:rPr lang="en-US" dirty="0" smtClean="0"/>
              <a:t>Tourism, languages, </a:t>
            </a:r>
          </a:p>
          <a:p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GB" smtClean="0"/>
              <a:t>14.04.09</a:t>
            </a:r>
          </a:p>
        </p:txBody>
      </p:sp>
      <p:sp>
        <p:nvSpPr>
          <p:cNvPr id="38915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F04D81F-A6B6-4C95-8006-073573C4D5BB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38916" name="Text Box 1"/>
          <p:cNvSpPr txBox="1">
            <a:spLocks noChangeArrowheads="1"/>
          </p:cNvSpPr>
          <p:nvPr/>
        </p:nvSpPr>
        <p:spPr bwMode="auto">
          <a:xfrm>
            <a:off x="3886414" y="0"/>
            <a:ext cx="2966789" cy="45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cs typeface="Arial" charset="0"/>
              </a:rPr>
              <a:t>14.04.09</a:t>
            </a:r>
          </a:p>
        </p:txBody>
      </p:sp>
      <p:sp>
        <p:nvSpPr>
          <p:cNvPr id="38917" name="Text Box 2"/>
          <p:cNvSpPr txBox="1">
            <a:spLocks noChangeArrowheads="1"/>
          </p:cNvSpPr>
          <p:nvPr/>
        </p:nvSpPr>
        <p:spPr bwMode="auto">
          <a:xfrm>
            <a:off x="3886414" y="8687386"/>
            <a:ext cx="2966789" cy="4551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5B075F8-28A3-4D03-864C-80B1E9344129}" type="slidenum">
              <a:rPr lang="en-GB" sz="1000">
                <a:solidFill>
                  <a:srgbClr val="000000"/>
                </a:solidFill>
                <a:latin typeface="Arial" charset="0"/>
                <a:cs typeface="Arial" charset="0"/>
              </a:rPr>
              <a:pPr algn="r">
                <a:lnSpc>
                  <a:spcPct val="100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en-GB" sz="10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918" name="Text Box 3"/>
          <p:cNvSpPr txBox="1">
            <a:spLocks noChangeArrowheads="1"/>
          </p:cNvSpPr>
          <p:nvPr/>
        </p:nvSpPr>
        <p:spPr bwMode="auto">
          <a:xfrm>
            <a:off x="930821" y="686386"/>
            <a:ext cx="4994761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>
              <a:ea typeface="msgothic" charset="0"/>
              <a:cs typeface="msgothic" charset="0"/>
            </a:endParaRPr>
          </a:p>
        </p:txBody>
      </p:sp>
      <p:sp>
        <p:nvSpPr>
          <p:cNvPr id="38919" name="Rectangle 4"/>
          <p:cNvSpPr>
            <a:spLocks noGrp="1" noChangeArrowheads="1"/>
          </p:cNvSpPr>
          <p:nvPr>
            <p:ph type="body"/>
          </p:nvPr>
        </p:nvSpPr>
        <p:spPr>
          <a:xfrm>
            <a:off x="457414" y="4343693"/>
            <a:ext cx="5933577" cy="4113922"/>
          </a:xfrm>
          <a:noFill/>
          <a:ln>
            <a:round/>
          </a:ln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9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GB" smtClean="0"/>
              <a:t>14.04.09</a:t>
            </a:r>
          </a:p>
        </p:txBody>
      </p:sp>
      <p:sp>
        <p:nvSpPr>
          <p:cNvPr id="55299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A080531-1180-4C8F-BBC7-9A5608262649}" type="slidenum">
              <a:rPr lang="en-GB" smtClean="0"/>
              <a:pPr/>
              <a:t>25</a:t>
            </a:fld>
            <a:endParaRPr lang="en-GB" smtClean="0"/>
          </a:p>
        </p:txBody>
      </p:sp>
      <p:sp>
        <p:nvSpPr>
          <p:cNvPr id="5530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68825" cy="3425825"/>
          </a:xfrm>
          <a:ln/>
        </p:spPr>
      </p:sp>
      <p:sp>
        <p:nvSpPr>
          <p:cNvPr id="553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414" y="4343693"/>
            <a:ext cx="5933577" cy="4027575"/>
          </a:xfrm>
          <a:noFill/>
          <a:ln>
            <a:round/>
          </a:ln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A50D42-C9CD-4801-B293-61D1F53EC57E}" type="datetimeFigureOut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3214686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Challenges in Building a Multilingual Alpine Heritage Corpus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1928802"/>
            <a:ext cx="8077200" cy="1185300"/>
          </a:xfrm>
        </p:spPr>
        <p:txBody>
          <a:bodyPr>
            <a:normAutofit/>
          </a:bodyPr>
          <a:lstStyle/>
          <a:p>
            <a:r>
              <a:rPr lang="en-US" dirty="0" smtClean="0"/>
              <a:t>Martin Volk</a:t>
            </a:r>
          </a:p>
          <a:p>
            <a:r>
              <a:rPr lang="en-US" dirty="0" smtClean="0"/>
              <a:t>Noah </a:t>
            </a:r>
            <a:r>
              <a:rPr lang="en-US" dirty="0" err="1" smtClean="0"/>
              <a:t>Bubenhofer</a:t>
            </a:r>
            <a:r>
              <a:rPr lang="en-US" dirty="0" smtClean="0"/>
              <a:t>, Adrian </a:t>
            </a:r>
            <a:r>
              <a:rPr lang="en-US" dirty="0" err="1" smtClean="0"/>
              <a:t>Althaus</a:t>
            </a:r>
            <a:r>
              <a:rPr lang="en-US" dirty="0" smtClean="0"/>
              <a:t>, Maya </a:t>
            </a:r>
            <a:r>
              <a:rPr lang="en-US" dirty="0" err="1" smtClean="0"/>
              <a:t>Bangerter</a:t>
            </a:r>
            <a:r>
              <a:rPr lang="en-US" dirty="0" smtClean="0"/>
              <a:t>, Lenz </a:t>
            </a:r>
            <a:r>
              <a:rPr lang="en-US" dirty="0" err="1" smtClean="0"/>
              <a:t>Furrer</a:t>
            </a:r>
            <a:r>
              <a:rPr lang="en-US" dirty="0" smtClean="0"/>
              <a:t>, </a:t>
            </a:r>
            <a:r>
              <a:rPr lang="en-US" dirty="0" err="1" smtClean="0"/>
              <a:t>Beni</a:t>
            </a:r>
            <a:r>
              <a:rPr lang="en-US" dirty="0" smtClean="0"/>
              <a:t> </a:t>
            </a:r>
            <a:r>
              <a:rPr lang="en-US" dirty="0" err="1" smtClean="0"/>
              <a:t>Ruef</a:t>
            </a:r>
            <a:endParaRPr lang="en-US" dirty="0" smtClean="0"/>
          </a:p>
          <a:p>
            <a:r>
              <a:rPr lang="en-US" dirty="0" smtClean="0"/>
              <a:t>University of Zurich</a:t>
            </a:r>
            <a:endParaRPr lang="en-US" dirty="0"/>
          </a:p>
        </p:txBody>
      </p:sp>
      <p:pic>
        <p:nvPicPr>
          <p:cNvPr id="4" name="Picture 2" descr="C:\Documents and Settings\Administrator\My Documents\Zurich\Uni_Projects\2008_Text_und_Berg_digital\LogoTextBergV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6645" y="142852"/>
            <a:ext cx="3214005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a corpus of “Alpine” texts:</a:t>
            </a:r>
          </a:p>
          <a:p>
            <a:pPr lvl="1"/>
            <a:r>
              <a:rPr lang="en-US" dirty="0" smtClean="0"/>
              <a:t>Mountaineering and travel reports</a:t>
            </a:r>
          </a:p>
          <a:p>
            <a:r>
              <a:rPr lang="en-US" dirty="0" smtClean="0"/>
              <a:t>i</a:t>
            </a:r>
            <a:r>
              <a:rPr lang="en-US" dirty="0" smtClean="0"/>
              <a:t>n multiple languages</a:t>
            </a:r>
          </a:p>
          <a:p>
            <a:r>
              <a:rPr lang="en-US" dirty="0" smtClean="0"/>
              <a:t>For studies on language development, culture, technology, …</a:t>
            </a:r>
          </a:p>
          <a:p>
            <a:r>
              <a:rPr lang="en-US" dirty="0" smtClean="0"/>
              <a:t>For geo-tagging, machine translation, …</a:t>
            </a:r>
          </a:p>
          <a:p>
            <a:endParaRPr lang="en-US" dirty="0" smtClean="0"/>
          </a:p>
          <a:p>
            <a:r>
              <a:rPr lang="en-US" dirty="0" smtClean="0"/>
              <a:t>First step: the yearbooks of the Swiss Alpine Club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698750" y="898525"/>
            <a:ext cx="5938838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FFFFFF"/>
                </a:solidFill>
                <a:latin typeface="Arial" charset="0"/>
              </a:rPr>
              <a:t>Text+Berg digital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04850" y="2273300"/>
            <a:ext cx="4208463" cy="363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2000"/>
              </a:lnSpc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Arial" charset="0"/>
              </a:rPr>
              <a:t>146 years of alpinism </a:t>
            </a:r>
            <a:r>
              <a:rPr lang="en-GB" sz="2800" dirty="0">
                <a:solidFill>
                  <a:srgbClr val="000000"/>
                </a:solidFill>
                <a:latin typeface="Arial" charset="0"/>
              </a:rPr>
              <a:t>in </a:t>
            </a:r>
            <a:r>
              <a:rPr lang="en-GB" sz="2800" dirty="0" smtClean="0">
                <a:solidFill>
                  <a:srgbClr val="000000"/>
                </a:solidFill>
                <a:latin typeface="Arial" charset="0"/>
              </a:rPr>
              <a:t>Switzerland:</a:t>
            </a:r>
            <a:r>
              <a:rPr lang="en-GB" dirty="0">
                <a:solidFill>
                  <a:srgbClr val="000000"/>
                </a:solidFill>
                <a:latin typeface="Arial" charset="0"/>
              </a:rPr>
              <a:t/>
            </a:r>
            <a:br>
              <a:rPr lang="en-GB" dirty="0">
                <a:solidFill>
                  <a:srgbClr val="000000"/>
                </a:solidFill>
                <a:latin typeface="Arial" charset="0"/>
              </a:rPr>
            </a:br>
            <a:r>
              <a:rPr lang="en-GB" dirty="0" smtClean="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 </a:t>
            </a:r>
            <a:r>
              <a:rPr lang="en-GB" sz="2200" dirty="0" smtClean="0">
                <a:solidFill>
                  <a:srgbClr val="000000"/>
                </a:solidFill>
                <a:latin typeface="Arial" charset="0"/>
              </a:rPr>
              <a:t>143 yearbooks</a:t>
            </a:r>
            <a:endParaRPr lang="en-GB" sz="2200" dirty="0">
              <a:solidFill>
                <a:srgbClr val="000000"/>
              </a:solidFill>
              <a:latin typeface="Arial" charset="0"/>
            </a:endParaRPr>
          </a:p>
          <a:p>
            <a:pPr marL="369888" lvl="1" indent="-185738">
              <a:lnSpc>
                <a:spcPct val="92000"/>
              </a:lnSpc>
              <a:spcBef>
                <a:spcPts val="550"/>
              </a:spcBef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 dirty="0" smtClean="0">
                <a:solidFill>
                  <a:srgbClr val="000000"/>
                </a:solidFill>
                <a:latin typeface="Arial" charset="0"/>
              </a:rPr>
              <a:t>Since 1864</a:t>
            </a:r>
            <a:endParaRPr lang="en-GB" sz="2200" dirty="0">
              <a:solidFill>
                <a:srgbClr val="000000"/>
              </a:solidFill>
              <a:latin typeface="Arial" charset="0"/>
            </a:endParaRPr>
          </a:p>
          <a:p>
            <a:pPr marL="369888" lvl="1" indent="-185738">
              <a:lnSpc>
                <a:spcPct val="92000"/>
              </a:lnSpc>
              <a:spcBef>
                <a:spcPts val="550"/>
              </a:spcBef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 dirty="0">
                <a:solidFill>
                  <a:srgbClr val="000000"/>
                </a:solidFill>
                <a:latin typeface="Arial" charset="0"/>
              </a:rPr>
              <a:t>1925: </a:t>
            </a:r>
            <a:r>
              <a:rPr lang="en-GB" sz="2200" dirty="0" smtClean="0">
                <a:solidFill>
                  <a:srgbClr val="000000"/>
                </a:solidFill>
                <a:latin typeface="Arial" charset="0"/>
              </a:rPr>
              <a:t>New concept: </a:t>
            </a:r>
            <a:r>
              <a:rPr lang="en-GB" sz="2200" dirty="0">
                <a:solidFill>
                  <a:srgbClr val="000000"/>
                </a:solidFill>
                <a:latin typeface="Arial" charset="0"/>
              </a:rPr>
              <a:t>„Die </a:t>
            </a:r>
            <a:r>
              <a:rPr lang="en-GB" sz="2200" dirty="0" err="1">
                <a:solidFill>
                  <a:srgbClr val="000000"/>
                </a:solidFill>
                <a:latin typeface="Arial" charset="0"/>
              </a:rPr>
              <a:t>Alpen</a:t>
            </a:r>
            <a:r>
              <a:rPr lang="en-GB" sz="2200" dirty="0">
                <a:solidFill>
                  <a:srgbClr val="000000"/>
                </a:solidFill>
                <a:latin typeface="Arial" charset="0"/>
              </a:rPr>
              <a:t>“</a:t>
            </a:r>
          </a:p>
          <a:p>
            <a:pPr marL="369888" lvl="1" indent="-185738">
              <a:lnSpc>
                <a:spcPct val="92000"/>
              </a:lnSpc>
              <a:spcBef>
                <a:spcPts val="550"/>
              </a:spcBef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 dirty="0" smtClean="0">
                <a:solidFill>
                  <a:srgbClr val="000000"/>
                </a:solidFill>
                <a:latin typeface="Arial" charset="0"/>
              </a:rPr>
              <a:t>today: monthly journal „Die </a:t>
            </a:r>
            <a:r>
              <a:rPr lang="en-GB" sz="2200" dirty="0" err="1">
                <a:solidFill>
                  <a:srgbClr val="000000"/>
                </a:solidFill>
                <a:latin typeface="Arial" charset="0"/>
              </a:rPr>
              <a:t>Alpen</a:t>
            </a:r>
            <a:r>
              <a:rPr lang="en-GB" sz="2200" dirty="0">
                <a:solidFill>
                  <a:srgbClr val="000000"/>
                </a:solidFill>
                <a:latin typeface="Arial" charset="0"/>
              </a:rPr>
              <a:t>“</a:t>
            </a:r>
          </a:p>
        </p:txBody>
      </p:sp>
      <p:pic>
        <p:nvPicPr>
          <p:cNvPr id="7173" name="Picture 5" descr="C:\Documents and Settings\Administrator\My Documents\Zurich\2009_2_Fall_Lectures\Murten_SAC\SAC_Buecher_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3150" y="2317750"/>
            <a:ext cx="4095750" cy="3071813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640081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+mj-lt"/>
                <a:ea typeface="+mj-ea"/>
                <a:cs typeface="+mj-cs"/>
              </a:rPr>
              <a:t>Text+Berg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Project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Documents and Settings\Administrator\My Documents\Zurich\Uni_Projects\2008_Text_und_Berg_digital\LogoTextBergV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42852"/>
            <a:ext cx="2552700" cy="164543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698750" y="898525"/>
            <a:ext cx="5938838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FFFFFF"/>
                </a:solidFill>
                <a:latin typeface="Arial" charset="0"/>
              </a:rPr>
              <a:t>Beispiele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916113"/>
            <a:ext cx="3810000" cy="3124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9225" y="288925"/>
            <a:ext cx="5040313" cy="619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58738"/>
            <a:ext cx="8128000" cy="5702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63" y="931863"/>
            <a:ext cx="8128000" cy="505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527050" y="450850"/>
          <a:ext cx="8223250" cy="617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71700" y="228600"/>
            <a:ext cx="4463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Number of Words per Language per Book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Text+Berg</a:t>
            </a:r>
            <a:r>
              <a:rPr lang="en-US" dirty="0" smtClean="0"/>
              <a:t>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Current Release “118” (1864-1982)</a:t>
            </a:r>
          </a:p>
          <a:p>
            <a:r>
              <a:rPr lang="en-US" dirty="0" smtClean="0"/>
              <a:t>118 years – 142 books (~ 70,000 pages)</a:t>
            </a:r>
          </a:p>
          <a:p>
            <a:pPr lvl="1"/>
            <a:r>
              <a:rPr lang="en-US" dirty="0" smtClean="0"/>
              <a:t>90 books from 1864 – 1956</a:t>
            </a:r>
          </a:p>
          <a:p>
            <a:pPr lvl="1"/>
            <a:r>
              <a:rPr lang="en-US" dirty="0" smtClean="0"/>
              <a:t>52 books in parallel DE-FR 1957 – 1982</a:t>
            </a:r>
          </a:p>
          <a:p>
            <a:r>
              <a:rPr lang="en-US" dirty="0" smtClean="0"/>
              <a:t>Articles (including duplicates)</a:t>
            </a:r>
          </a:p>
          <a:p>
            <a:pPr lvl="1"/>
            <a:r>
              <a:rPr lang="en-US" dirty="0" smtClean="0"/>
              <a:t>6101 in German	17 million tokens</a:t>
            </a:r>
          </a:p>
          <a:p>
            <a:pPr lvl="1"/>
            <a:r>
              <a:rPr lang="en-US" dirty="0" smtClean="0"/>
              <a:t>2659 in French		  8 million tokens</a:t>
            </a:r>
          </a:p>
          <a:p>
            <a:pPr lvl="1"/>
            <a:r>
              <a:rPr lang="en-US" dirty="0" smtClean="0"/>
              <a:t>155 in Italian		  0.3 million tokens</a:t>
            </a:r>
          </a:p>
          <a:p>
            <a:pPr lvl="1"/>
            <a:r>
              <a:rPr lang="en-US" dirty="0" smtClean="0"/>
              <a:t>13 in </a:t>
            </a:r>
            <a:r>
              <a:rPr lang="en-US" dirty="0" err="1" smtClean="0"/>
              <a:t>Romansch</a:t>
            </a:r>
            <a:endParaRPr lang="en-US" dirty="0" smtClean="0"/>
          </a:p>
          <a:p>
            <a:pPr lvl="1"/>
            <a:r>
              <a:rPr lang="en-US" dirty="0" smtClean="0"/>
              <a:t> 3 in Swiss-German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8D00-7053-4FF5-918A-DE99C1A096F3}" type="datetime1">
              <a:rPr lang="en-US" smtClean="0"/>
              <a:pPr/>
              <a:t>5/20/2010</a:t>
            </a:fld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C6AE60A-B69C-4790-82F7-3882EDF23186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2050" name="Picture 2" descr="C:\Documents and Settings\Administrator\My Documents\Zurich\Uni_Projects\2008_Text_und_Berg_digital\LogoTextBergV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42852"/>
            <a:ext cx="2552700" cy="1645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Text+Berg</a:t>
            </a:r>
            <a:r>
              <a:rPr lang="en-US" dirty="0" smtClean="0"/>
              <a:t>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Articles (including duplicates)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6101 in German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2659 in French</a:t>
            </a:r>
          </a:p>
          <a:p>
            <a:pPr lvl="1"/>
            <a:r>
              <a:rPr lang="en-US" dirty="0" smtClean="0"/>
              <a:t>458 of the articles in the parallel books are duplicates</a:t>
            </a:r>
          </a:p>
          <a:p>
            <a:r>
              <a:rPr lang="en-US" dirty="0" smtClean="0"/>
              <a:t>Our parallel corpus currently contains 701 articles</a:t>
            </a:r>
          </a:p>
          <a:p>
            <a:pPr lvl="1"/>
            <a:r>
              <a:rPr lang="en-US" dirty="0" smtClean="0"/>
              <a:t>2.6 million tokens in French</a:t>
            </a:r>
          </a:p>
          <a:p>
            <a:pPr lvl="1"/>
            <a:r>
              <a:rPr lang="en-US" dirty="0" smtClean="0"/>
              <a:t>2.3 million tokens in German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1AB-4E9E-4213-8738-F1A9EDA1822E}" type="datetime1">
              <a:rPr lang="en-US" smtClean="0"/>
              <a:pPr/>
              <a:t>5/20/2010</a:t>
            </a:fld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C6AE60A-B69C-4790-82F7-3882EDF23186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2050" name="Picture 2" descr="C:\Documents and Settings\Administrator\My Documents\Zurich\Uni_Projects\2008_Text_und_Berg_digital\LogoTextBergV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42852"/>
            <a:ext cx="2552700" cy="1645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Challenge: Language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Identification per sentence</a:t>
            </a:r>
          </a:p>
          <a:p>
            <a:r>
              <a:rPr lang="en-US" dirty="0" smtClean="0"/>
              <a:t>Tool: </a:t>
            </a:r>
            <a:r>
              <a:rPr lang="en-US" b="1" dirty="0" smtClean="0"/>
              <a:t>Lingua-</a:t>
            </a:r>
            <a:r>
              <a:rPr lang="en-US" b="1" dirty="0" err="1" smtClean="0"/>
              <a:t>Ident</a:t>
            </a:r>
            <a:r>
              <a:rPr lang="en-US" dirty="0" smtClean="0"/>
              <a:t>: character n-gram based identification</a:t>
            </a:r>
          </a:p>
          <a:p>
            <a:r>
              <a:rPr lang="en-US" dirty="0" smtClean="0"/>
              <a:t>Reliable for French, German, Italian, English IF the input sentence is long enough (&gt; 75 chars)</a:t>
            </a:r>
          </a:p>
          <a:p>
            <a:pPr lvl="1"/>
            <a:r>
              <a:rPr lang="en-US" dirty="0" smtClean="0"/>
              <a:t>For short sentences set language of article</a:t>
            </a:r>
          </a:p>
          <a:p>
            <a:r>
              <a:rPr lang="en-US" dirty="0" smtClean="0"/>
              <a:t>Problematic for </a:t>
            </a:r>
          </a:p>
          <a:p>
            <a:pPr lvl="1"/>
            <a:r>
              <a:rPr lang="en-US" dirty="0" err="1" smtClean="0"/>
              <a:t>Romansch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6 variants, little training material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Swiss German Dialects </a:t>
            </a:r>
            <a:r>
              <a:rPr lang="en-US" dirty="0" smtClean="0">
                <a:sym typeface="Wingdings" pitchFamily="2" charset="2"/>
              </a:rPr>
              <a:t> no standard spelling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OCR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Gothic font, </a:t>
            </a:r>
            <a:r>
              <a:rPr lang="en-US" dirty="0" err="1" smtClean="0"/>
              <a:t>Antiqua</a:t>
            </a:r>
            <a:r>
              <a:rPr lang="en-US" dirty="0" smtClean="0"/>
              <a:t> since the start in 1864</a:t>
            </a:r>
          </a:p>
          <a:p>
            <a:endParaRPr lang="en-US" dirty="0" smtClean="0"/>
          </a:p>
          <a:p>
            <a:r>
              <a:rPr lang="en-US" dirty="0" smtClean="0"/>
              <a:t>German spelling variants</a:t>
            </a:r>
          </a:p>
          <a:p>
            <a:pPr lvl="1"/>
            <a:r>
              <a:rPr lang="en-US" dirty="0" smtClean="0"/>
              <a:t>1800s: </a:t>
            </a:r>
            <a:r>
              <a:rPr lang="en-US" i="1" dirty="0" err="1" smtClean="0"/>
              <a:t>Nachtheil</a:t>
            </a:r>
            <a:r>
              <a:rPr lang="en-US" i="1" dirty="0" smtClean="0"/>
              <a:t>, </a:t>
            </a:r>
            <a:r>
              <a:rPr lang="en-US" i="1" dirty="0" err="1" smtClean="0"/>
              <a:t>passiren</a:t>
            </a:r>
            <a:r>
              <a:rPr lang="en-US" i="1" dirty="0" smtClean="0"/>
              <a:t>, successive</a:t>
            </a:r>
          </a:p>
          <a:p>
            <a:pPr lvl="1"/>
            <a:r>
              <a:rPr lang="en-US" dirty="0" smtClean="0"/>
              <a:t>1900s: </a:t>
            </a:r>
            <a:r>
              <a:rPr lang="en-US" i="1" dirty="0" err="1" smtClean="0"/>
              <a:t>Nachteil</a:t>
            </a:r>
            <a:r>
              <a:rPr lang="en-US" i="1" dirty="0" smtClean="0"/>
              <a:t>, </a:t>
            </a:r>
            <a:r>
              <a:rPr lang="en-US" i="1" dirty="0" err="1" smtClean="0"/>
              <a:t>passieren</a:t>
            </a:r>
            <a:r>
              <a:rPr lang="en-US" i="1" dirty="0" smtClean="0"/>
              <a:t>, </a:t>
            </a:r>
            <a:r>
              <a:rPr lang="en-US" i="1" dirty="0" err="1" smtClean="0"/>
              <a:t>sukzessive</a:t>
            </a:r>
            <a:endParaRPr lang="en-US" i="1" dirty="0" smtClean="0"/>
          </a:p>
          <a:p>
            <a:pPr lvl="1"/>
            <a:r>
              <a:rPr lang="en-US" dirty="0" smtClean="0"/>
              <a:t>Swiss variants: </a:t>
            </a:r>
          </a:p>
          <a:p>
            <a:pPr lvl="2"/>
            <a:r>
              <a:rPr lang="en-US" i="1" dirty="0" err="1" smtClean="0"/>
              <a:t>parken</a:t>
            </a:r>
            <a:r>
              <a:rPr lang="en-US" dirty="0" smtClean="0"/>
              <a:t> vs. </a:t>
            </a:r>
            <a:r>
              <a:rPr lang="en-US" i="1" dirty="0" err="1" smtClean="0"/>
              <a:t>parkieren</a:t>
            </a:r>
            <a:endParaRPr lang="en-US" i="1" dirty="0" smtClean="0"/>
          </a:p>
          <a:p>
            <a:pPr lvl="2"/>
            <a:r>
              <a:rPr lang="en-US" i="1" dirty="0" err="1" smtClean="0"/>
              <a:t>große</a:t>
            </a:r>
            <a:r>
              <a:rPr lang="en-US" dirty="0" smtClean="0"/>
              <a:t> vs. </a:t>
            </a:r>
            <a:r>
              <a:rPr lang="en-US" i="1" dirty="0" err="1" smtClean="0"/>
              <a:t>grosse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OCR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Geographic names abound</a:t>
            </a:r>
          </a:p>
          <a:p>
            <a:r>
              <a:rPr lang="en-US" dirty="0" smtClean="0"/>
              <a:t>Example from SAC </a:t>
            </a:r>
            <a:r>
              <a:rPr lang="en-US" dirty="0" err="1" smtClean="0"/>
              <a:t>Jahrbuch</a:t>
            </a:r>
            <a:r>
              <a:rPr lang="en-US" dirty="0" smtClean="0"/>
              <a:t> </a:t>
            </a:r>
            <a:r>
              <a:rPr lang="en-US" dirty="0" smtClean="0"/>
              <a:t>1900: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de-DE" dirty="0" smtClean="0"/>
              <a:t>Nach kurzer Rast in der Hütte packten </a:t>
            </a:r>
            <a:r>
              <a:rPr lang="de-DE" dirty="0" err="1" smtClean="0"/>
              <a:t>Onésime</a:t>
            </a:r>
            <a:r>
              <a:rPr lang="de-DE" dirty="0" smtClean="0"/>
              <a:t> und ich unsere Siebensachen zusammen und sprangen in jugendlichem Übermut in einer Stunde und 50 Minuten nach </a:t>
            </a:r>
            <a:r>
              <a:rPr lang="de-DE" sz="2400" dirty="0" smtClean="0"/>
              <a:t>&lt;GEO type= "</a:t>
            </a:r>
            <a:r>
              <a:rPr lang="de-DE" sz="2400" dirty="0" err="1" smtClean="0"/>
              <a:t>town</a:t>
            </a:r>
            <a:r>
              <a:rPr lang="de-DE" sz="2400" dirty="0" smtClean="0"/>
              <a:t>" </a:t>
            </a:r>
            <a:r>
              <a:rPr lang="de-DE" sz="2400" dirty="0" err="1" smtClean="0"/>
              <a:t>alti</a:t>
            </a:r>
            <a:r>
              <a:rPr lang="de-DE" sz="2400" dirty="0" smtClean="0"/>
              <a:t>="1477"&gt;</a:t>
            </a:r>
            <a:r>
              <a:rPr lang="de-DE" dirty="0" err="1" smtClean="0">
                <a:solidFill>
                  <a:srgbClr val="FF0000"/>
                </a:solidFill>
              </a:rPr>
              <a:t>Champex</a:t>
            </a:r>
            <a:r>
              <a:rPr lang="de-DE" sz="2400" dirty="0" smtClean="0"/>
              <a:t>&lt;/GEO&gt; </a:t>
            </a:r>
            <a:r>
              <a:rPr lang="de-DE" dirty="0" smtClean="0"/>
              <a:t>hinab.</a:t>
            </a:r>
          </a:p>
          <a:p>
            <a:pPr>
              <a:buNone/>
            </a:pPr>
            <a:r>
              <a:rPr lang="de-DE" dirty="0" smtClean="0"/>
              <a:t>Ich kam noch gerade recht zum Diner, das mir nach dem Morgenspaziergang auf den </a:t>
            </a:r>
            <a:r>
              <a:rPr lang="de-DE" sz="2400" dirty="0" smtClean="0"/>
              <a:t>&lt;GEO type= "</a:t>
            </a:r>
            <a:r>
              <a:rPr lang="de-DE" sz="2400" dirty="0" err="1" smtClean="0"/>
              <a:t>summit</a:t>
            </a:r>
            <a:r>
              <a:rPr lang="de-DE" sz="2400" dirty="0" smtClean="0"/>
              <a:t>" </a:t>
            </a:r>
            <a:r>
              <a:rPr lang="de-DE" sz="2400" dirty="0" err="1" smtClean="0"/>
              <a:t>alti</a:t>
            </a:r>
            <a:r>
              <a:rPr lang="de-DE" sz="2400" dirty="0" smtClean="0"/>
              <a:t>="3344"&gt;</a:t>
            </a:r>
            <a:r>
              <a:rPr lang="de-DE" dirty="0" err="1" smtClean="0">
                <a:solidFill>
                  <a:srgbClr val="FF0000"/>
                </a:solidFill>
              </a:rPr>
              <a:t>Portalet</a:t>
            </a:r>
            <a:r>
              <a:rPr lang="de-DE" sz="2400" dirty="0" smtClean="0"/>
              <a:t>&lt;/GEO&gt; </a:t>
            </a:r>
            <a:r>
              <a:rPr lang="de-DE" dirty="0" smtClean="0"/>
              <a:t>doch etwas besser mundete als die Konservenkost in der </a:t>
            </a:r>
            <a:r>
              <a:rPr lang="de-DE" sz="2400" dirty="0" smtClean="0"/>
              <a:t>&lt;GEO type="</a:t>
            </a:r>
            <a:r>
              <a:rPr lang="de-DE" sz="2400" dirty="0" err="1" smtClean="0"/>
              <a:t>cabin</a:t>
            </a:r>
            <a:r>
              <a:rPr lang="de-DE" sz="2400" dirty="0" smtClean="0"/>
              <a:t>" </a:t>
            </a:r>
            <a:r>
              <a:rPr lang="de-DE" sz="2400" dirty="0" err="1" smtClean="0"/>
              <a:t>alti</a:t>
            </a:r>
            <a:r>
              <a:rPr lang="de-DE" sz="2400" dirty="0" smtClean="0"/>
              <a:t>="2826"&gt;</a:t>
            </a:r>
            <a:r>
              <a:rPr lang="de-DE" dirty="0" err="1" smtClean="0">
                <a:solidFill>
                  <a:srgbClr val="FF0000"/>
                </a:solidFill>
              </a:rPr>
              <a:t>Cabane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d'Orny</a:t>
            </a:r>
            <a:r>
              <a:rPr lang="de-DE" sz="2400" dirty="0" smtClean="0"/>
              <a:t>&lt;/GEO&gt;.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</a:t>
            </a:r>
            <a:r>
              <a:rPr lang="en-US" dirty="0" smtClean="0"/>
              <a:t> OCR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words to OCR lexicon</a:t>
            </a:r>
          </a:p>
          <a:p>
            <a:pPr lvl="1"/>
            <a:r>
              <a:rPr lang="en-US" dirty="0" smtClean="0"/>
              <a:t>1500 words with specific 1800s spelling</a:t>
            </a:r>
          </a:p>
          <a:p>
            <a:pPr lvl="1"/>
            <a:r>
              <a:rPr lang="en-US" dirty="0" smtClean="0"/>
              <a:t>~ 5000 Swiss variants</a:t>
            </a:r>
          </a:p>
          <a:p>
            <a:pPr lvl="1"/>
            <a:r>
              <a:rPr lang="en-US" dirty="0" smtClean="0"/>
              <a:t>14,800 </a:t>
            </a:r>
            <a:r>
              <a:rPr lang="en-US" dirty="0" err="1" smtClean="0"/>
              <a:t>toponyms</a:t>
            </a:r>
            <a:endParaRPr lang="en-US" dirty="0" smtClean="0"/>
          </a:p>
          <a:p>
            <a:r>
              <a:rPr lang="en-US" dirty="0" smtClean="0"/>
              <a:t>Pattern-based OCR correction</a:t>
            </a:r>
          </a:p>
          <a:p>
            <a:pPr lvl="1"/>
            <a:r>
              <a:rPr lang="en-US" i="1" dirty="0" smtClean="0"/>
              <a:t>ii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smtClean="0">
                <a:sym typeface="Wingdings" pitchFamily="2" charset="2"/>
              </a:rPr>
              <a:t>ü</a:t>
            </a:r>
            <a:r>
              <a:rPr lang="en-US" dirty="0" smtClean="0">
                <a:sym typeface="Wingdings" pitchFamily="2" charset="2"/>
              </a:rPr>
              <a:t> IF the resulting word occurs in the corpus more often than the recognized word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Example: </a:t>
            </a:r>
            <a:r>
              <a:rPr lang="en-US" i="1" dirty="0" err="1" smtClean="0">
                <a:sym typeface="Wingdings" pitchFamily="2" charset="2"/>
              </a:rPr>
              <a:t>iiberein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i="1" dirty="0" err="1" smtClean="0">
                <a:sym typeface="Wingdings" pitchFamily="2" charset="2"/>
              </a:rPr>
              <a:t>überein</a:t>
            </a:r>
            <a:r>
              <a:rPr lang="en-US" dirty="0" smtClean="0">
                <a:sym typeface="Wingdings" pitchFamily="2" charset="2"/>
              </a:rPr>
              <a:t> (EN: in agreement)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</a:t>
            </a:r>
            <a:r>
              <a:rPr lang="en-US" dirty="0" smtClean="0"/>
              <a:t> </a:t>
            </a:r>
            <a:r>
              <a:rPr lang="en-US" dirty="0" smtClean="0"/>
              <a:t>OCR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Merge the output from two OCR systems</a:t>
            </a:r>
          </a:p>
          <a:p>
            <a:pPr lvl="1"/>
            <a:r>
              <a:rPr lang="en-US" dirty="0" err="1" smtClean="0"/>
              <a:t>Abbyy</a:t>
            </a:r>
            <a:r>
              <a:rPr lang="en-US" dirty="0" smtClean="0"/>
              <a:t> </a:t>
            </a:r>
            <a:r>
              <a:rPr lang="en-US" dirty="0" err="1" smtClean="0"/>
              <a:t>FineReader</a:t>
            </a:r>
            <a:r>
              <a:rPr lang="en-US" dirty="0" smtClean="0"/>
              <a:t> 7</a:t>
            </a:r>
          </a:p>
          <a:p>
            <a:pPr lvl="1"/>
            <a:r>
              <a:rPr lang="en-US" dirty="0" err="1" smtClean="0"/>
              <a:t>OmniPage</a:t>
            </a:r>
            <a:r>
              <a:rPr lang="en-US" dirty="0" smtClean="0"/>
              <a:t> 17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OmiPage</a:t>
            </a:r>
            <a:r>
              <a:rPr lang="en-US" dirty="0" smtClean="0"/>
              <a:t> differs from </a:t>
            </a:r>
            <a:r>
              <a:rPr lang="en-US" dirty="0" err="1" smtClean="0"/>
              <a:t>FineReader</a:t>
            </a:r>
            <a:r>
              <a:rPr lang="en-US" dirty="0" smtClean="0"/>
              <a:t>, take the candidate word that occurs more frequently in the corpus.</a:t>
            </a:r>
          </a:p>
          <a:p>
            <a:pPr lvl="1"/>
            <a:r>
              <a:rPr lang="en-US" dirty="0" smtClean="0"/>
              <a:t>Results from a small manual evaluation:</a:t>
            </a:r>
          </a:p>
          <a:p>
            <a:pPr lvl="2"/>
            <a:r>
              <a:rPr lang="en-US" dirty="0" smtClean="0"/>
              <a:t>92 improvements</a:t>
            </a:r>
          </a:p>
          <a:p>
            <a:pPr lvl="2"/>
            <a:r>
              <a:rPr lang="en-US" dirty="0" smtClean="0"/>
              <a:t>52 </a:t>
            </a:r>
            <a:r>
              <a:rPr lang="en-US" dirty="0" err="1" smtClean="0"/>
              <a:t>worsenings</a:t>
            </a:r>
            <a:endParaRPr lang="en-US" dirty="0" smtClean="0"/>
          </a:p>
          <a:p>
            <a:pPr lvl="2"/>
            <a:r>
              <a:rPr lang="en-US" dirty="0" smtClean="0"/>
              <a:t>60 neutral changes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Geo-Tagging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Idea: Use a large gazetteer</a:t>
            </a:r>
          </a:p>
          <a:p>
            <a:r>
              <a:rPr lang="en-US" dirty="0" smtClean="0"/>
              <a:t>This will solve the problem!?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SwissNames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All </a:t>
            </a:r>
            <a:r>
              <a:rPr lang="de-CH" dirty="0" err="1" smtClean="0"/>
              <a:t>names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1:25‘000 </a:t>
            </a:r>
            <a:r>
              <a:rPr lang="de-CH" dirty="0" err="1" smtClean="0"/>
              <a:t>topographical</a:t>
            </a:r>
            <a:r>
              <a:rPr lang="de-CH" dirty="0" smtClean="0"/>
              <a:t> </a:t>
            </a:r>
            <a:r>
              <a:rPr lang="de-CH" dirty="0" err="1" smtClean="0"/>
              <a:t>maps</a:t>
            </a:r>
            <a:r>
              <a:rPr lang="de-CH" dirty="0" smtClean="0"/>
              <a:t> </a:t>
            </a:r>
            <a:r>
              <a:rPr lang="de-CH" dirty="0" err="1" smtClean="0"/>
              <a:t>by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Swiss Federal Office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Topography</a:t>
            </a:r>
            <a:endParaRPr lang="de-CH" dirty="0" smtClean="0"/>
          </a:p>
          <a:p>
            <a:r>
              <a:rPr lang="en-US" dirty="0" smtClean="0"/>
              <a:t>156,755 names in 61 categories.</a:t>
            </a:r>
          </a:p>
          <a:p>
            <a:r>
              <a:rPr lang="de-CH" dirty="0" err="1" smtClean="0"/>
              <a:t>Each</a:t>
            </a:r>
            <a:r>
              <a:rPr lang="de-CH" dirty="0" smtClean="0"/>
              <a:t> </a:t>
            </a:r>
            <a:r>
              <a:rPr lang="de-CH" dirty="0" err="1" smtClean="0"/>
              <a:t>name</a:t>
            </a:r>
            <a:r>
              <a:rPr lang="de-CH" dirty="0" smtClean="0"/>
              <a:t> </a:t>
            </a:r>
            <a:r>
              <a:rPr lang="de-CH" dirty="0" err="1" smtClean="0"/>
              <a:t>is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list</a:t>
            </a:r>
            <a:r>
              <a:rPr lang="de-CH" dirty="0" smtClean="0"/>
              <a:t>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often</a:t>
            </a:r>
            <a:r>
              <a:rPr lang="de-CH" dirty="0" smtClean="0"/>
              <a:t>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it</a:t>
            </a:r>
            <a:r>
              <a:rPr lang="de-CH" dirty="0" smtClean="0"/>
              <a:t> </a:t>
            </a:r>
            <a:r>
              <a:rPr lang="de-CH" dirty="0" err="1" smtClean="0"/>
              <a:t>appears</a:t>
            </a:r>
            <a:r>
              <a:rPr lang="de-CH" dirty="0" smtClean="0"/>
              <a:t> on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map</a:t>
            </a:r>
            <a:r>
              <a:rPr lang="de-CH" dirty="0" smtClean="0"/>
              <a:t>.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example</a:t>
            </a:r>
            <a:r>
              <a:rPr lang="de-CH" dirty="0" smtClean="0"/>
              <a:t> „</a:t>
            </a:r>
            <a:r>
              <a:rPr lang="de-CH" i="1" dirty="0" smtClean="0"/>
              <a:t>Rhein</a:t>
            </a:r>
            <a:r>
              <a:rPr lang="de-CH" dirty="0" smtClean="0"/>
              <a:t>“ </a:t>
            </a:r>
            <a:r>
              <a:rPr lang="de-CH" dirty="0" err="1" smtClean="0"/>
              <a:t>occurs</a:t>
            </a:r>
            <a:r>
              <a:rPr lang="de-CH" dirty="0" smtClean="0"/>
              <a:t> 28 </a:t>
            </a:r>
            <a:r>
              <a:rPr lang="de-CH" dirty="0" err="1" smtClean="0"/>
              <a:t>times</a:t>
            </a:r>
            <a:r>
              <a:rPr lang="de-CH" dirty="0" smtClean="0"/>
              <a:t>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Example</a:t>
            </a:r>
            <a:r>
              <a:rPr lang="de-CH" dirty="0" smtClean="0"/>
              <a:t> </a:t>
            </a:r>
            <a:r>
              <a:rPr lang="de-CH" dirty="0" err="1" smtClean="0"/>
              <a:t>Entries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285852" y="1428736"/>
          <a:ext cx="7499349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783"/>
                <a:gridCol w="2499783"/>
                <a:gridCol w="2499783"/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Example</a:t>
                      </a:r>
                      <a:r>
                        <a:rPr lang="de-CH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Example</a:t>
                      </a:r>
                      <a:r>
                        <a:rPr lang="de-CH" dirty="0" smtClean="0"/>
                        <a:t> 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Coordinates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679521.48590     212267.54790                                                                                   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620031.00001       99707.00003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Altitude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1797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3198 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Object</a:t>
                      </a:r>
                      <a:r>
                        <a:rPr lang="de-CH" baseline="0" dirty="0" smtClean="0"/>
                        <a:t> </a:t>
                      </a:r>
                      <a:r>
                        <a:rPr lang="de-CH" baseline="0" dirty="0" err="1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18299745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7350545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LK25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LK25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Massiv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Huette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2006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>
                          <a:solidFill>
                            <a:srgbClr val="FF0000"/>
                          </a:solidFill>
                        </a:rPr>
                        <a:t>Rigi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Rothornhütte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SAC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City </a:t>
                      </a:r>
                      <a:r>
                        <a:rPr lang="de-CH" dirty="0" err="1" smtClean="0"/>
                        <a:t>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1362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6300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City</a:t>
                      </a:r>
                      <a:r>
                        <a:rPr lang="de-CH" baseline="0" dirty="0" smtClean="0"/>
                        <a:t> </a:t>
                      </a:r>
                      <a:r>
                        <a:rPr lang="de-CH" baseline="0" dirty="0" err="1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Arth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Zermatt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Canton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SZ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VS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Name-</a:t>
            </a:r>
            <a:r>
              <a:rPr lang="de-CH" dirty="0" err="1" smtClean="0"/>
              <a:t>Noun</a:t>
            </a:r>
            <a:r>
              <a:rPr lang="de-CH" dirty="0" smtClean="0"/>
              <a:t> </a:t>
            </a:r>
            <a:r>
              <a:rPr lang="de-CH" dirty="0" err="1" smtClean="0"/>
              <a:t>Ambiguities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CH" dirty="0" err="1" smtClean="0"/>
              <a:t>Creation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a </a:t>
            </a:r>
            <a:r>
              <a:rPr lang="de-CH" dirty="0" err="1" smtClean="0"/>
              <a:t>noun</a:t>
            </a:r>
            <a:r>
              <a:rPr lang="de-CH" dirty="0" smtClean="0"/>
              <a:t> </a:t>
            </a:r>
            <a:r>
              <a:rPr lang="de-CH" dirty="0" err="1" smtClean="0"/>
              <a:t>list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comparison</a:t>
            </a:r>
            <a:endParaRPr lang="en-US" dirty="0" smtClean="0"/>
          </a:p>
          <a:p>
            <a:r>
              <a:rPr lang="en-US" dirty="0" smtClean="0"/>
              <a:t>Take the TIGER corpus (treebank)</a:t>
            </a:r>
          </a:p>
          <a:p>
            <a:pPr lvl="1"/>
            <a:r>
              <a:rPr lang="en-US" dirty="0" smtClean="0"/>
              <a:t>888,299 tokens from a German newspaper with manually checked Part-of-Speech tags and lemmas.</a:t>
            </a:r>
          </a:p>
          <a:p>
            <a:pPr lvl="1"/>
            <a:r>
              <a:rPr lang="en-US" dirty="0" smtClean="0"/>
              <a:t>incl.184,000 noun tokens (tagged as NN) = </a:t>
            </a:r>
            <a:r>
              <a:rPr lang="en-US" dirty="0" smtClean="0">
                <a:solidFill>
                  <a:srgbClr val="FF0000"/>
                </a:solidFill>
              </a:rPr>
              <a:t>37,846 unique noun lemmas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SwissTopo</a:t>
            </a:r>
            <a:r>
              <a:rPr lang="en-US" dirty="0" smtClean="0"/>
              <a:t> name list</a:t>
            </a:r>
          </a:p>
          <a:p>
            <a:pPr lvl="1"/>
            <a:r>
              <a:rPr lang="en-US" dirty="0" smtClean="0"/>
              <a:t>contains 105,000 name types.</a:t>
            </a:r>
          </a:p>
          <a:p>
            <a:pPr lvl="1"/>
            <a:r>
              <a:rPr lang="en-US" dirty="0" smtClean="0"/>
              <a:t>only </a:t>
            </a:r>
            <a:r>
              <a:rPr lang="en-US" dirty="0" smtClean="0">
                <a:solidFill>
                  <a:srgbClr val="FF0000"/>
                </a:solidFill>
              </a:rPr>
              <a:t>495 name types are ambiguous </a:t>
            </a:r>
            <a:r>
              <a:rPr lang="en-US" dirty="0" smtClean="0"/>
              <a:t>with noun lemmas in the TIGER corpus. </a:t>
            </a:r>
          </a:p>
          <a:p>
            <a:pPr lvl="1"/>
            <a:r>
              <a:rPr lang="en-US" dirty="0" smtClean="0"/>
              <a:t>These 495 name types account for 4024 entries in the name list. </a:t>
            </a:r>
          </a:p>
          <a:p>
            <a:pPr lvl="1"/>
            <a:r>
              <a:rPr lang="en-US" dirty="0" smtClean="0"/>
              <a:t>The most frequent ones are </a:t>
            </a:r>
            <a:r>
              <a:rPr lang="en-US" i="1" dirty="0" smtClean="0"/>
              <a:t>Bad</a:t>
            </a:r>
            <a:r>
              <a:rPr lang="en-US" dirty="0" smtClean="0"/>
              <a:t> (269), </a:t>
            </a:r>
            <a:r>
              <a:rPr lang="en-US" i="1" dirty="0" smtClean="0"/>
              <a:t>Berg</a:t>
            </a:r>
            <a:r>
              <a:rPr lang="en-US" dirty="0" smtClean="0"/>
              <a:t> (192), </a:t>
            </a:r>
            <a:r>
              <a:rPr lang="en-US" i="1" dirty="0" smtClean="0"/>
              <a:t>Brand</a:t>
            </a:r>
            <a:r>
              <a:rPr lang="en-US" dirty="0" smtClean="0"/>
              <a:t> (153), </a:t>
            </a:r>
            <a:r>
              <a:rPr lang="en-US" i="1" dirty="0" smtClean="0"/>
              <a:t>Loch</a:t>
            </a:r>
            <a:r>
              <a:rPr lang="en-US" dirty="0" smtClean="0"/>
              <a:t> (140) and </a:t>
            </a:r>
            <a:r>
              <a:rPr lang="en-US" i="1" dirty="0" err="1" smtClean="0"/>
              <a:t>Feld</a:t>
            </a:r>
            <a:r>
              <a:rPr lang="en-US" dirty="0" smtClean="0"/>
              <a:t> (136).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smtClean="0"/>
              <a:t>Name-</a:t>
            </a:r>
            <a:r>
              <a:rPr lang="de-CH" dirty="0" err="1" smtClean="0"/>
              <a:t>Noun</a:t>
            </a:r>
            <a:r>
              <a:rPr lang="de-CH" dirty="0" smtClean="0"/>
              <a:t> </a:t>
            </a:r>
            <a:r>
              <a:rPr lang="de-CH" dirty="0" err="1" smtClean="0"/>
              <a:t>Ambiguities</a:t>
            </a:r>
            <a:r>
              <a:rPr lang="de-CH" dirty="0" smtClean="0"/>
              <a:t> Study</a:t>
            </a:r>
            <a:br>
              <a:rPr lang="de-CH" dirty="0" smtClean="0"/>
            </a:br>
            <a:r>
              <a:rPr lang="de-CH" sz="4400" dirty="0" err="1" smtClean="0">
                <a:solidFill>
                  <a:srgbClr val="FF0000"/>
                </a:solidFill>
              </a:rPr>
              <a:t>Limitations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TIGER </a:t>
            </a:r>
            <a:r>
              <a:rPr lang="en-US" dirty="0" smtClean="0"/>
              <a:t>corpus does </a:t>
            </a:r>
            <a:r>
              <a:rPr lang="en-US" dirty="0" smtClean="0"/>
              <a:t>not cover all DE nouns. </a:t>
            </a:r>
          </a:p>
          <a:p>
            <a:r>
              <a:rPr lang="en-US" dirty="0" smtClean="0"/>
              <a:t>There </a:t>
            </a:r>
            <a:r>
              <a:rPr lang="en-US" dirty="0" smtClean="0"/>
              <a:t>will also be FR, IT and RM ambiguities.</a:t>
            </a:r>
          </a:p>
          <a:p>
            <a:r>
              <a:rPr lang="en-US" dirty="0" smtClean="0"/>
              <a:t>Occasional cross-language homographs. </a:t>
            </a:r>
          </a:p>
          <a:p>
            <a:pPr lvl="1"/>
            <a:r>
              <a:rPr lang="en-US" dirty="0" smtClean="0"/>
              <a:t>Example:</a:t>
            </a:r>
            <a:endParaRPr lang="en-US" dirty="0" smtClean="0"/>
          </a:p>
          <a:p>
            <a:pPr lvl="1"/>
            <a:r>
              <a:rPr lang="en-US" dirty="0" smtClean="0"/>
              <a:t>FR </a:t>
            </a:r>
            <a:r>
              <a:rPr lang="en-US" i="1" dirty="0" err="1" smtClean="0"/>
              <a:t>Plage</a:t>
            </a:r>
            <a:r>
              <a:rPr lang="en-US" dirty="0" smtClean="0"/>
              <a:t> (= EN “beach”) is listed in </a:t>
            </a:r>
            <a:r>
              <a:rPr lang="en-US" dirty="0" err="1" smtClean="0"/>
              <a:t>SwissTopo</a:t>
            </a:r>
            <a:r>
              <a:rPr lang="en-US" dirty="0" smtClean="0"/>
              <a:t> as sports facility. </a:t>
            </a:r>
          </a:p>
          <a:p>
            <a:pPr lvl="1"/>
            <a:r>
              <a:rPr lang="en-US" dirty="0" smtClean="0"/>
              <a:t>is a homograph with a DE noun which means “menace, trouble”.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 Experiment: Finding Mountain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Article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</a:t>
            </a:r>
            <a:r>
              <a:rPr lang="en-US" smtClean="0"/>
              <a:t>SAC yearbook 1900: </a:t>
            </a:r>
            <a:r>
              <a:rPr lang="de-CH" smtClean="0"/>
              <a:t>„</a:t>
            </a:r>
            <a:r>
              <a:rPr lang="de-CH" dirty="0" smtClean="0"/>
              <a:t>Bergfahrten im Clubgebiet“</a:t>
            </a:r>
          </a:p>
          <a:p>
            <a:r>
              <a:rPr lang="en-US" dirty="0" smtClean="0"/>
              <a:t>After </a:t>
            </a:r>
            <a:r>
              <a:rPr lang="en-US" dirty="0" err="1" smtClean="0"/>
              <a:t>tokenisation</a:t>
            </a:r>
            <a:r>
              <a:rPr lang="en-US" dirty="0" smtClean="0"/>
              <a:t> (incl. the splitting of punctuation symbols): 9380 tokens.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Precision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SwissTopo</a:t>
            </a:r>
            <a:r>
              <a:rPr lang="en-US" dirty="0" smtClean="0"/>
              <a:t> mountain names </a:t>
            </a:r>
            <a:r>
              <a:rPr lang="en-US" dirty="0" smtClean="0"/>
              <a:t>of </a:t>
            </a:r>
            <a:r>
              <a:rPr lang="en-US" dirty="0" smtClean="0"/>
              <a:t>the 4 highest mountain </a:t>
            </a:r>
            <a:r>
              <a:rPr lang="en-US" dirty="0" smtClean="0"/>
              <a:t>classes</a:t>
            </a:r>
            <a:r>
              <a:rPr lang="en-US" dirty="0" smtClean="0"/>
              <a:t> </a:t>
            </a:r>
            <a:r>
              <a:rPr lang="en-US" dirty="0" smtClean="0"/>
              <a:t>= </a:t>
            </a:r>
            <a:r>
              <a:rPr lang="en-US" dirty="0" smtClean="0">
                <a:solidFill>
                  <a:srgbClr val="FF0000"/>
                </a:solidFill>
              </a:rPr>
              <a:t>5588</a:t>
            </a:r>
            <a:r>
              <a:rPr lang="en-US" dirty="0" smtClean="0"/>
              <a:t> mountain names. </a:t>
            </a:r>
          </a:p>
          <a:p>
            <a:r>
              <a:rPr lang="en-US" dirty="0" smtClean="0"/>
              <a:t>Using exact matching </a:t>
            </a:r>
            <a:endParaRPr lang="en-US" dirty="0" smtClean="0"/>
          </a:p>
          <a:p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54</a:t>
            </a:r>
            <a:r>
              <a:rPr lang="en-US" dirty="0" smtClean="0"/>
              <a:t> mountain names (20 different mountain names) </a:t>
            </a:r>
          </a:p>
          <a:p>
            <a:r>
              <a:rPr lang="en-US" dirty="0" smtClean="0"/>
              <a:t>i</a:t>
            </a:r>
            <a:r>
              <a:rPr lang="en-US" dirty="0" smtClean="0"/>
              <a:t>ncluding 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 </a:t>
            </a:r>
            <a:r>
              <a:rPr lang="en-US" dirty="0" smtClean="0"/>
              <a:t>errors: </a:t>
            </a:r>
            <a:endParaRPr lang="en-US" dirty="0" smtClean="0"/>
          </a:p>
          <a:p>
            <a:pPr lvl="1"/>
            <a:r>
              <a:rPr lang="en-US" i="1" dirty="0" err="1" smtClean="0"/>
              <a:t>Gendarm</a:t>
            </a:r>
            <a:r>
              <a:rPr lang="en-US" i="1" dirty="0" smtClean="0"/>
              <a:t>, </a:t>
            </a:r>
            <a:r>
              <a:rPr lang="en-US" i="1" dirty="0" err="1" smtClean="0"/>
              <a:t>Haupt</a:t>
            </a:r>
            <a:r>
              <a:rPr lang="en-US" i="1" dirty="0" smtClean="0"/>
              <a:t>, </a:t>
            </a:r>
            <a:r>
              <a:rPr lang="en-US" i="1" dirty="0" err="1" smtClean="0"/>
              <a:t>Kamm</a:t>
            </a:r>
            <a:r>
              <a:rPr lang="en-US" i="1" dirty="0" smtClean="0"/>
              <a:t>, Stand, Stein, </a:t>
            </a:r>
            <a:r>
              <a:rPr lang="en-US" i="1" dirty="0" err="1" smtClean="0"/>
              <a:t>Turm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mountain names have we missed?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On </a:t>
            </a:r>
            <a:r>
              <a:rPr lang="en-US" dirty="0" smtClean="0"/>
              <a:t>manual </a:t>
            </a:r>
            <a:r>
              <a:rPr lang="en-US" dirty="0" smtClean="0"/>
              <a:t>inspection: </a:t>
            </a:r>
          </a:p>
          <a:p>
            <a:r>
              <a:rPr lang="en-US" dirty="0" smtClean="0"/>
              <a:t>another </a:t>
            </a:r>
            <a:r>
              <a:rPr lang="en-US" dirty="0" smtClean="0">
                <a:solidFill>
                  <a:srgbClr val="FF0000"/>
                </a:solidFill>
              </a:rPr>
              <a:t>92 mountain names </a:t>
            </a:r>
            <a:r>
              <a:rPr lang="en-US" dirty="0" smtClean="0"/>
              <a:t>(35 different mountain names) </a:t>
            </a:r>
            <a:r>
              <a:rPr lang="en-US" dirty="0" smtClean="0">
                <a:solidFill>
                  <a:srgbClr val="FF0000"/>
                </a:solidFill>
              </a:rPr>
              <a:t>missing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So recall of the naive exact matching is still </a:t>
            </a:r>
            <a:r>
              <a:rPr lang="en-US" dirty="0" smtClean="0">
                <a:solidFill>
                  <a:srgbClr val="FF0000"/>
                </a:solidFill>
              </a:rPr>
              <a:t>below 40% </a:t>
            </a:r>
            <a:r>
              <a:rPr lang="en-US" dirty="0" smtClean="0"/>
              <a:t>despite the large gazetteer.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dirty="0" smtClean="0"/>
              <a:t>Mountains outside of Switzerland are not in the </a:t>
            </a:r>
            <a:r>
              <a:rPr lang="en-US" dirty="0" err="1" smtClean="0"/>
              <a:t>SwissTopo</a:t>
            </a:r>
            <a:r>
              <a:rPr lang="en-US" dirty="0" smtClean="0"/>
              <a:t> list (e.g. </a:t>
            </a:r>
            <a:r>
              <a:rPr lang="en-US" i="1" dirty="0" smtClean="0"/>
              <a:t>Mont Blanc</a:t>
            </a:r>
            <a:r>
              <a:rPr lang="en-US" dirty="0" smtClean="0"/>
              <a:t>).</a:t>
            </a:r>
            <a:endParaRPr lang="en-US" dirty="0" smtClean="0"/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Spelling variations necessitate fuzzy matching. For example</a:t>
            </a:r>
          </a:p>
          <a:p>
            <a:pPr marL="916686" lvl="1" indent="-514350"/>
            <a:r>
              <a:rPr lang="en-US" dirty="0" smtClean="0"/>
              <a:t>the </a:t>
            </a:r>
            <a:r>
              <a:rPr lang="en-US" dirty="0" smtClean="0"/>
              <a:t>book: </a:t>
            </a:r>
            <a:r>
              <a:rPr lang="en-US" i="1" dirty="0" smtClean="0"/>
              <a:t>Tour </a:t>
            </a:r>
            <a:r>
              <a:rPr lang="en-US" i="1" dirty="0" err="1" smtClean="0"/>
              <a:t>Salière</a:t>
            </a:r>
            <a:r>
              <a:rPr lang="en-US" dirty="0" smtClean="0"/>
              <a:t> and </a:t>
            </a:r>
            <a:r>
              <a:rPr lang="en-US" i="1" dirty="0" err="1" smtClean="0"/>
              <a:t>Aiguille</a:t>
            </a:r>
            <a:r>
              <a:rPr lang="en-US" i="1" dirty="0" smtClean="0"/>
              <a:t> de la </a:t>
            </a:r>
            <a:r>
              <a:rPr lang="en-US" i="1" dirty="0" err="1" smtClean="0"/>
              <a:t>Neuva</a:t>
            </a:r>
            <a:r>
              <a:rPr lang="en-US" dirty="0" smtClean="0"/>
              <a:t> </a:t>
            </a:r>
          </a:p>
          <a:p>
            <a:pPr marL="916686" lvl="1" indent="-514350"/>
            <a:r>
              <a:rPr lang="en-US" dirty="0" smtClean="0"/>
              <a:t>the </a:t>
            </a:r>
            <a:r>
              <a:rPr lang="en-US" dirty="0" err="1" smtClean="0"/>
              <a:t>SwissTopo</a:t>
            </a:r>
            <a:r>
              <a:rPr lang="en-US" dirty="0" smtClean="0"/>
              <a:t> </a:t>
            </a:r>
            <a:r>
              <a:rPr lang="en-US" dirty="0" smtClean="0"/>
              <a:t>list: </a:t>
            </a:r>
            <a:r>
              <a:rPr lang="en-US" i="1" dirty="0" smtClean="0"/>
              <a:t>Tour </a:t>
            </a:r>
            <a:r>
              <a:rPr lang="en-US" i="1" dirty="0" err="1" smtClean="0"/>
              <a:t>Sal</a:t>
            </a:r>
            <a:r>
              <a:rPr lang="en-US" i="1" dirty="0" err="1" smtClean="0">
                <a:solidFill>
                  <a:srgbClr val="FF0000"/>
                </a:solidFill>
              </a:rPr>
              <a:t>l</a:t>
            </a:r>
            <a:r>
              <a:rPr lang="en-US" i="1" dirty="0" err="1" smtClean="0"/>
              <a:t>ière</a:t>
            </a:r>
            <a:r>
              <a:rPr lang="en-US" dirty="0" smtClean="0"/>
              <a:t> and </a:t>
            </a:r>
            <a:r>
              <a:rPr lang="en-US" i="1" dirty="0" err="1" smtClean="0"/>
              <a:t>Aiguille</a:t>
            </a:r>
            <a:r>
              <a:rPr lang="en-US" i="1" dirty="0" smtClean="0"/>
              <a:t> de </a:t>
            </a:r>
            <a:r>
              <a:rPr lang="en-US" i="1" dirty="0" err="1" smtClean="0">
                <a:solidFill>
                  <a:srgbClr val="FF0000"/>
                </a:solidFill>
              </a:rPr>
              <a:t>l'A</a:t>
            </a:r>
            <a:r>
              <a:rPr lang="en-US" i="1" dirty="0" smtClean="0"/>
              <a:t> </a:t>
            </a:r>
            <a:r>
              <a:rPr lang="en-US" i="1" dirty="0" err="1" smtClean="0"/>
              <a:t>Neuv</a:t>
            </a:r>
            <a:r>
              <a:rPr lang="en-US" i="1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rabicPeriod" startAt="3"/>
            </a:pPr>
            <a:r>
              <a:rPr lang="en-US" dirty="0" smtClean="0"/>
              <a:t>OCR </a:t>
            </a:r>
            <a:r>
              <a:rPr lang="en-US" dirty="0" smtClean="0"/>
              <a:t>errors </a:t>
            </a:r>
            <a:r>
              <a:rPr lang="en-US" dirty="0" smtClean="0"/>
              <a:t>(e.g. </a:t>
            </a:r>
            <a:r>
              <a:rPr lang="en-US" i="1" dirty="0" err="1" smtClean="0"/>
              <a:t>Aiguille</a:t>
            </a:r>
            <a:r>
              <a:rPr lang="en-US" i="1" dirty="0" smtClean="0"/>
              <a:t> </a:t>
            </a:r>
            <a:r>
              <a:rPr lang="en-US" i="1" dirty="0" err="1" smtClean="0"/>
              <a:t>duTour</a:t>
            </a:r>
            <a:r>
              <a:rPr lang="en-US" dirty="0" smtClean="0"/>
              <a:t> with a missing blank).</a:t>
            </a:r>
          </a:p>
          <a:p>
            <a:pPr marL="596646" indent="-514350">
              <a:buFont typeface="+mj-lt"/>
              <a:buAutoNum type="arabicPeriod" startAt="3"/>
            </a:pPr>
            <a:r>
              <a:rPr lang="en-US" dirty="0" smtClean="0"/>
              <a:t>Substitutions of French name parts by German translations. </a:t>
            </a:r>
          </a:p>
          <a:p>
            <a:pPr marL="916686" lvl="1" indent="-514350"/>
            <a:r>
              <a:rPr lang="en-US" i="1" dirty="0" smtClean="0"/>
              <a:t>Grand </a:t>
            </a:r>
            <a:r>
              <a:rPr lang="en-US" i="1" dirty="0" err="1" smtClean="0"/>
              <a:t>Combin</a:t>
            </a:r>
            <a:r>
              <a:rPr lang="en-US" dirty="0" smtClean="0"/>
              <a:t> 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</a:t>
            </a:r>
            <a:r>
              <a:rPr lang="en-US" i="1" dirty="0" err="1" smtClean="0"/>
              <a:t>Großen</a:t>
            </a:r>
            <a:r>
              <a:rPr lang="en-US" i="1" dirty="0" smtClean="0"/>
              <a:t> </a:t>
            </a:r>
            <a:r>
              <a:rPr lang="en-US" i="1" dirty="0" err="1" smtClean="0"/>
              <a:t>Combin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rabicPeriod" startAt="3"/>
            </a:pPr>
            <a:r>
              <a:rPr lang="en-US" dirty="0" smtClean="0"/>
              <a:t>Partial repetitions </a:t>
            </a:r>
          </a:p>
          <a:p>
            <a:pPr marL="916686" lvl="1" indent="-514350"/>
            <a:r>
              <a:rPr lang="en-US" i="1" dirty="0" smtClean="0"/>
              <a:t>Grand </a:t>
            </a:r>
            <a:r>
              <a:rPr lang="en-US" i="1" dirty="0" err="1" smtClean="0"/>
              <a:t>Combin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err="1" smtClean="0"/>
              <a:t>Combin</a:t>
            </a:r>
            <a:r>
              <a:rPr lang="en-US" dirty="0" smtClean="0"/>
              <a:t> or </a:t>
            </a:r>
          </a:p>
          <a:p>
            <a:pPr marL="916686" lvl="1" indent="-514350"/>
            <a:r>
              <a:rPr lang="en-US" i="1" dirty="0" smtClean="0"/>
              <a:t>Le </a:t>
            </a:r>
            <a:r>
              <a:rPr lang="en-US" i="1" dirty="0" err="1" smtClean="0"/>
              <a:t>Catogne</a:t>
            </a:r>
            <a:r>
              <a:rPr lang="en-US" i="1" dirty="0" smtClean="0"/>
              <a:t> </a:t>
            </a:r>
            <a:r>
              <a:rPr lang="en-US" i="1" dirty="0" smtClean="0">
                <a:sym typeface="Wingdings" pitchFamily="2" charset="2"/>
              </a:rPr>
              <a:t> </a:t>
            </a:r>
            <a:r>
              <a:rPr lang="en-US" i="1" dirty="0" err="1" smtClean="0"/>
              <a:t>Catogne</a:t>
            </a:r>
            <a:endParaRPr lang="en-US" i="1" dirty="0" smtClean="0"/>
          </a:p>
          <a:p>
            <a:pPr marL="916686" lvl="1" indent="-514350"/>
            <a:r>
              <a:rPr lang="en-US" dirty="0" smtClean="0"/>
              <a:t>lead to missed matches and need to be handled in a </a:t>
            </a:r>
            <a:r>
              <a:rPr lang="en-US" dirty="0" err="1" smtClean="0"/>
              <a:t>coreference</a:t>
            </a:r>
            <a:r>
              <a:rPr lang="en-US" dirty="0" smtClean="0"/>
              <a:t> resolution module.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FB727-91E5-4398-90DF-34350661A252}" type="datetime1">
              <a:rPr lang="de-DE" smtClean="0"/>
              <a:pPr/>
              <a:t>20.05.2010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Domain-specific SMT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funded by the Swiss National Science Foundation</a:t>
            </a:r>
          </a:p>
          <a:p>
            <a:r>
              <a:rPr lang="en-US" dirty="0" smtClean="0"/>
              <a:t>2010-2011</a:t>
            </a:r>
          </a:p>
          <a:p>
            <a:r>
              <a:rPr lang="en-US" dirty="0" smtClean="0"/>
              <a:t>Goals: </a:t>
            </a:r>
          </a:p>
          <a:p>
            <a:pPr lvl="1"/>
            <a:r>
              <a:rPr lang="en-US" dirty="0" smtClean="0"/>
              <a:t>SMT systems for Alpine texts (DE-FR,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DE-EN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Parallel Treebank: 1000 Trees DE-FR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7B8D-7B80-49E5-B8CC-C023299A2DDA}" type="datetime1">
              <a:rPr lang="en-US" smtClean="0"/>
              <a:pPr/>
              <a:t>5/20/2010</a:t>
            </a:fld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C6AE60A-B69C-4790-82F7-3882EDF23186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Multilingual corpora pose special problems in language identification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OCR errors in heritage corpora can be partially corrected via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correction patterns and corpus frequencies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merging of two OCR systems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Geo-Tagging in Alpine texts cannot be solved by gazetteer size alone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/>
          </p:nvPr>
        </p:nvSpPr>
        <p:spPr>
          <a:xfrm>
            <a:off x="2698750" y="898525"/>
            <a:ext cx="5930900" cy="692150"/>
          </a:xfrm>
        </p:spPr>
        <p:txBody>
          <a:bodyPr anchor="ctr">
            <a:normAutofit fontScale="90000"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Our Team</a:t>
            </a:r>
          </a:p>
        </p:txBody>
      </p:sp>
      <p:pic>
        <p:nvPicPr>
          <p:cNvPr id="7" name="Picture 5" descr="portraitprojektgrupp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62150"/>
            <a:ext cx="9144000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2616200" y="5649004"/>
            <a:ext cx="626745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1"/>
                </a:solidFill>
                <a:latin typeface="+mj-lt"/>
              </a:rPr>
              <a:t>www.textberg.ch</a:t>
            </a:r>
          </a:p>
          <a:p>
            <a:r>
              <a:rPr lang="de-DE" sz="2000" dirty="0" smtClean="0">
                <a:solidFill>
                  <a:schemeClr val="tx1"/>
                </a:solidFill>
                <a:latin typeface="+mj-lt"/>
              </a:rPr>
              <a:t>noah@bubenhofer.com, volk@cl.uzh.ch</a:t>
            </a:r>
            <a:endParaRPr lang="de-DE" sz="20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174</TotalTime>
  <Words>1095</Words>
  <Application>Microsoft Office PowerPoint</Application>
  <PresentationFormat>On-screen Show (4:3)</PresentationFormat>
  <Paragraphs>220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Module</vt:lpstr>
      <vt:lpstr>Challenges in Building a Multilingual Alpine Heritage Corpus</vt:lpstr>
      <vt:lpstr>Goal</vt:lpstr>
      <vt:lpstr>Slide 3</vt:lpstr>
      <vt:lpstr>Slide 4</vt:lpstr>
      <vt:lpstr>Slide 5</vt:lpstr>
      <vt:lpstr>Text+Berg Corpus</vt:lpstr>
      <vt:lpstr>Text+Berg Corpus</vt:lpstr>
      <vt:lpstr>Challenge: Language Identification</vt:lpstr>
      <vt:lpstr>Challenge: OCR Accuracy</vt:lpstr>
      <vt:lpstr>Challenge: OCR Accuracy</vt:lpstr>
      <vt:lpstr>Improving OCR</vt:lpstr>
      <vt:lpstr>Fixing OCR Errors</vt:lpstr>
      <vt:lpstr>Geo-Tagging</vt:lpstr>
      <vt:lpstr>SwissNames</vt:lpstr>
      <vt:lpstr>Example Entries</vt:lpstr>
      <vt:lpstr>Name-Noun Ambiguities</vt:lpstr>
      <vt:lpstr>Name-Noun Ambiguities Study Limitations</vt:lpstr>
      <vt:lpstr>First Experiment: Finding Mountain Names</vt:lpstr>
      <vt:lpstr>Precision</vt:lpstr>
      <vt:lpstr>Recall</vt:lpstr>
      <vt:lpstr>Problems</vt:lpstr>
      <vt:lpstr>Problems</vt:lpstr>
      <vt:lpstr>Domain-specific SMT</vt:lpstr>
      <vt:lpstr>Conclusions</vt:lpstr>
      <vt:lpstr>Our Team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in Building a Multilingual Alpine Heritage Corpus</dc:title>
  <cp:lastModifiedBy> Martin Volk</cp:lastModifiedBy>
  <cp:revision>29</cp:revision>
  <dcterms:modified xsi:type="dcterms:W3CDTF">2010-05-20T06:33:37Z</dcterms:modified>
</cp:coreProperties>
</file>