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4"/>
    <p:sldMasterId id="2147483652" r:id="rId5"/>
  </p:sldMasterIdLst>
  <p:notesMasterIdLst>
    <p:notesMasterId r:id="rId40"/>
  </p:notesMasterIdLst>
  <p:handoutMasterIdLst>
    <p:handoutMasterId r:id="rId41"/>
  </p:handoutMasterIdLst>
  <p:sldIdLst>
    <p:sldId id="316" r:id="rId6"/>
    <p:sldId id="301" r:id="rId7"/>
    <p:sldId id="332" r:id="rId8"/>
    <p:sldId id="325" r:id="rId9"/>
    <p:sldId id="335" r:id="rId10"/>
    <p:sldId id="302" r:id="rId11"/>
    <p:sldId id="324" r:id="rId12"/>
    <p:sldId id="303" r:id="rId13"/>
    <p:sldId id="306" r:id="rId14"/>
    <p:sldId id="307" r:id="rId15"/>
    <p:sldId id="305" r:id="rId16"/>
    <p:sldId id="308" r:id="rId17"/>
    <p:sldId id="309" r:id="rId18"/>
    <p:sldId id="322" r:id="rId19"/>
    <p:sldId id="311" r:id="rId20"/>
    <p:sldId id="310" r:id="rId21"/>
    <p:sldId id="321" r:id="rId22"/>
    <p:sldId id="319" r:id="rId23"/>
    <p:sldId id="328" r:id="rId24"/>
    <p:sldId id="313" r:id="rId25"/>
    <p:sldId id="327" r:id="rId26"/>
    <p:sldId id="329" r:id="rId27"/>
    <p:sldId id="339" r:id="rId28"/>
    <p:sldId id="340" r:id="rId29"/>
    <p:sldId id="330" r:id="rId30"/>
    <p:sldId id="331" r:id="rId31"/>
    <p:sldId id="333" r:id="rId32"/>
    <p:sldId id="338" r:id="rId33"/>
    <p:sldId id="334" r:id="rId34"/>
    <p:sldId id="341" r:id="rId35"/>
    <p:sldId id="326" r:id="rId36"/>
    <p:sldId id="315" r:id="rId37"/>
    <p:sldId id="342" r:id="rId38"/>
    <p:sldId id="343" r:id="rId39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lnSpc>
        <a:spcPts val="2500"/>
      </a:lnSpc>
      <a:spcBef>
        <a:spcPct val="0"/>
      </a:spcBef>
      <a:spcAft>
        <a:spcPts val="1000"/>
      </a:spcAft>
      <a:buClr>
        <a:srgbClr val="FDAA03"/>
      </a:buClr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lnSpc>
        <a:spcPts val="2500"/>
      </a:lnSpc>
      <a:spcBef>
        <a:spcPct val="0"/>
      </a:spcBef>
      <a:spcAft>
        <a:spcPts val="1000"/>
      </a:spcAft>
      <a:buClr>
        <a:srgbClr val="FDAA03"/>
      </a:buClr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lnSpc>
        <a:spcPts val="2500"/>
      </a:lnSpc>
      <a:spcBef>
        <a:spcPct val="0"/>
      </a:spcBef>
      <a:spcAft>
        <a:spcPts val="1000"/>
      </a:spcAft>
      <a:buClr>
        <a:srgbClr val="FDAA03"/>
      </a:buClr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lnSpc>
        <a:spcPts val="2500"/>
      </a:lnSpc>
      <a:spcBef>
        <a:spcPct val="0"/>
      </a:spcBef>
      <a:spcAft>
        <a:spcPts val="1000"/>
      </a:spcAft>
      <a:buClr>
        <a:srgbClr val="FDAA03"/>
      </a:buClr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lnSpc>
        <a:spcPts val="2500"/>
      </a:lnSpc>
      <a:spcBef>
        <a:spcPct val="0"/>
      </a:spcBef>
      <a:spcAft>
        <a:spcPts val="1000"/>
      </a:spcAft>
      <a:buClr>
        <a:srgbClr val="FDAA03"/>
      </a:buClr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F8E"/>
    <a:srgbClr val="FFE697"/>
    <a:srgbClr val="FFDF79"/>
    <a:srgbClr val="78B832"/>
    <a:srgbClr val="221F72"/>
    <a:srgbClr val="F59F1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7505" autoAdjust="0"/>
    <p:restoredTop sz="86385" autoAdjust="0"/>
  </p:normalViewPr>
  <p:slideViewPr>
    <p:cSldViewPr>
      <p:cViewPr varScale="1">
        <p:scale>
          <a:sx n="91" d="100"/>
          <a:sy n="91" d="100"/>
        </p:scale>
        <p:origin x="-117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2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46"/>
    </p:cViewPr>
  </p:sorterViewPr>
  <p:notesViewPr>
    <p:cSldViewPr>
      <p:cViewPr varScale="1">
        <p:scale>
          <a:sx n="70" d="100"/>
          <a:sy n="70" d="100"/>
        </p:scale>
        <p:origin x="-2814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0764837041000966"/>
          <c:y val="5.4704301075268934E-2"/>
          <c:w val="0.79672209056392262"/>
          <c:h val="0.8318906104478907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Sheet1!$B$1:$E$1</c:f>
              <c:strCache>
                <c:ptCount val="4"/>
                <c:pt idx="0">
                  <c:v>Deletions</c:v>
                </c:pt>
                <c:pt idx="1">
                  <c:v>Insertions</c:v>
                </c:pt>
                <c:pt idx="2">
                  <c:v>Substitutions</c:v>
                </c:pt>
                <c:pt idx="3">
                  <c:v>Word Order</c:v>
                </c:pt>
              </c:strCache>
            </c:strRef>
          </c:cat>
          <c:val>
            <c:numRef>
              <c:f>Sheet1!$B$2:$E$2</c:f>
              <c:numCache>
                <c:formatCode>0.000</c:formatCode>
                <c:ptCount val="4"/>
                <c:pt idx="0">
                  <c:v>0.39772727272727387</c:v>
                </c:pt>
                <c:pt idx="1">
                  <c:v>0.14204545454545525</c:v>
                </c:pt>
                <c:pt idx="2">
                  <c:v>0.32386363636363713</c:v>
                </c:pt>
                <c:pt idx="3">
                  <c:v>0.119318181818182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rgbClr val="7030A0"/>
            </a:solidFill>
          </c:spPr>
          <c:cat>
            <c:strRef>
              <c:f>Sheet1!$B$1:$E$1</c:f>
              <c:strCache>
                <c:ptCount val="4"/>
                <c:pt idx="0">
                  <c:v>Deletions</c:v>
                </c:pt>
                <c:pt idx="1">
                  <c:v>Insertions</c:v>
                </c:pt>
                <c:pt idx="2">
                  <c:v>Substitutions</c:v>
                </c:pt>
                <c:pt idx="3">
                  <c:v>Word Order</c:v>
                </c:pt>
              </c:strCache>
            </c:strRef>
          </c:cat>
          <c:val>
            <c:numRef>
              <c:f>Sheet1!$B$3:$E$3</c:f>
              <c:numCache>
                <c:formatCode>0.000</c:formatCode>
                <c:ptCount val="4"/>
                <c:pt idx="0">
                  <c:v>0.27083333333333326</c:v>
                </c:pt>
                <c:pt idx="1">
                  <c:v>0.22916666666666669</c:v>
                </c:pt>
                <c:pt idx="2">
                  <c:v>0.35000000000000031</c:v>
                </c:pt>
                <c:pt idx="3">
                  <c:v>0.13750000000000001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Sheet1!$B$1:$E$1</c:f>
              <c:strCache>
                <c:ptCount val="4"/>
                <c:pt idx="0">
                  <c:v>Deletions</c:v>
                </c:pt>
                <c:pt idx="1">
                  <c:v>Insertions</c:v>
                </c:pt>
                <c:pt idx="2">
                  <c:v>Substitutions</c:v>
                </c:pt>
                <c:pt idx="3">
                  <c:v>Word Order</c:v>
                </c:pt>
              </c:strCache>
            </c:strRef>
          </c:cat>
          <c:val>
            <c:numRef>
              <c:f>Sheet1!$B$4:$E$4</c:f>
              <c:numCache>
                <c:formatCode>0.000</c:formatCode>
                <c:ptCount val="4"/>
                <c:pt idx="0">
                  <c:v>0.30722891566265248</c:v>
                </c:pt>
                <c:pt idx="1">
                  <c:v>0.16867469879518068</c:v>
                </c:pt>
                <c:pt idx="2">
                  <c:v>0.33734939759036242</c:v>
                </c:pt>
                <c:pt idx="3">
                  <c:v>0.15060240963855417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rgbClr val="002060"/>
            </a:solidFill>
          </c:spPr>
          <c:cat>
            <c:strRef>
              <c:f>Sheet1!$B$1:$E$1</c:f>
              <c:strCache>
                <c:ptCount val="4"/>
                <c:pt idx="0">
                  <c:v>Deletions</c:v>
                </c:pt>
                <c:pt idx="1">
                  <c:v>Insertions</c:v>
                </c:pt>
                <c:pt idx="2">
                  <c:v>Substitutions</c:v>
                </c:pt>
                <c:pt idx="3">
                  <c:v>Word Order</c:v>
                </c:pt>
              </c:strCache>
            </c:strRef>
          </c:cat>
          <c:val>
            <c:numRef>
              <c:f>Sheet1!$B$5:$E$5</c:f>
              <c:numCache>
                <c:formatCode>0.000</c:formatCode>
                <c:ptCount val="4"/>
                <c:pt idx="0">
                  <c:v>0.33862433862433888</c:v>
                </c:pt>
                <c:pt idx="1">
                  <c:v>0.11111111111111122</c:v>
                </c:pt>
                <c:pt idx="2">
                  <c:v>0.39153439153439223</c:v>
                </c:pt>
                <c:pt idx="3">
                  <c:v>0.1481481481481485</c:v>
                </c:pt>
              </c:numCache>
            </c:numRef>
          </c:val>
        </c:ser>
        <c:axId val="157548928"/>
        <c:axId val="157550848"/>
      </c:barChart>
      <c:catAx>
        <c:axId val="157548928"/>
        <c:scaling>
          <c:orientation val="minMax"/>
        </c:scaling>
        <c:axPos val="b"/>
        <c:tickLblPos val="nextTo"/>
        <c:crossAx val="157550848"/>
        <c:crosses val="autoZero"/>
        <c:auto val="1"/>
        <c:lblAlgn val="ctr"/>
        <c:lblOffset val="100"/>
      </c:catAx>
      <c:valAx>
        <c:axId val="157550848"/>
        <c:scaling>
          <c:orientation val="minMax"/>
        </c:scaling>
        <c:axPos val="l"/>
        <c:majorGridlines/>
        <c:numFmt formatCode="0.000" sourceLinked="1"/>
        <c:tickLblPos val="nextTo"/>
        <c:crossAx val="15754892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Sheet1!$B$1:$F$1</c:f>
              <c:strCache>
                <c:ptCount val="5"/>
                <c:pt idx="0">
                  <c:v>Pronouns</c:v>
                </c:pt>
                <c:pt idx="1">
                  <c:v>Pro-V Complex</c:v>
                </c:pt>
                <c:pt idx="2">
                  <c:v>Verbs</c:v>
                </c:pt>
                <c:pt idx="3">
                  <c:v>Nouns</c:v>
                </c:pt>
                <c:pt idx="4">
                  <c:v>Other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 formatCode="0.000">
                  <c:v>0.29500000000000032</c:v>
                </c:pt>
                <c:pt idx="2" formatCode="0.000">
                  <c:v>0.22159090909090901</c:v>
                </c:pt>
                <c:pt idx="3" formatCode="0.000">
                  <c:v>0.11363636363636358</c:v>
                </c:pt>
                <c:pt idx="4" formatCode="0.000">
                  <c:v>0.23295454545454539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rgbClr val="7030A0"/>
            </a:solidFill>
          </c:spPr>
          <c:cat>
            <c:strRef>
              <c:f>Sheet1!$B$1:$F$1</c:f>
              <c:strCache>
                <c:ptCount val="5"/>
                <c:pt idx="0">
                  <c:v>Pronouns</c:v>
                </c:pt>
                <c:pt idx="1">
                  <c:v>Pro-V Complex</c:v>
                </c:pt>
                <c:pt idx="2">
                  <c:v>Verbs</c:v>
                </c:pt>
                <c:pt idx="3">
                  <c:v>Nouns</c:v>
                </c:pt>
                <c:pt idx="4">
                  <c:v>Other</c:v>
                </c:pt>
              </c:strCache>
            </c:strRef>
          </c:cat>
          <c:val>
            <c:numRef>
              <c:f>Sheet1!$B$3:$F$3</c:f>
              <c:numCache>
                <c:formatCode>0.000</c:formatCode>
                <c:ptCount val="5"/>
                <c:pt idx="0">
                  <c:v>0.29200000000000031</c:v>
                </c:pt>
                <c:pt idx="1">
                  <c:v>2.1000000000000012E-2</c:v>
                </c:pt>
                <c:pt idx="2">
                  <c:v>0.21700000000000016</c:v>
                </c:pt>
                <c:pt idx="3">
                  <c:v>0.1</c:v>
                </c:pt>
                <c:pt idx="4">
                  <c:v>0.221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Sheet1!$B$1:$F$1</c:f>
              <c:strCache>
                <c:ptCount val="5"/>
                <c:pt idx="0">
                  <c:v>Pronouns</c:v>
                </c:pt>
                <c:pt idx="1">
                  <c:v>Pro-V Complex</c:v>
                </c:pt>
                <c:pt idx="2">
                  <c:v>Verbs</c:v>
                </c:pt>
                <c:pt idx="3">
                  <c:v>Nouns</c:v>
                </c:pt>
                <c:pt idx="4">
                  <c:v>Other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 formatCode="0.000">
                  <c:v>0.2181818181818182</c:v>
                </c:pt>
                <c:pt idx="2" formatCode="0.000">
                  <c:v>0.266666666666667</c:v>
                </c:pt>
                <c:pt idx="3" formatCode="0.000">
                  <c:v>0.10303030303030303</c:v>
                </c:pt>
                <c:pt idx="4" formatCode="0.000">
                  <c:v>0.23030303030303031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rgbClr val="002060"/>
            </a:solidFill>
          </c:spPr>
          <c:cat>
            <c:strRef>
              <c:f>Sheet1!$B$1:$F$1</c:f>
              <c:strCache>
                <c:ptCount val="5"/>
                <c:pt idx="0">
                  <c:v>Pronouns</c:v>
                </c:pt>
                <c:pt idx="1">
                  <c:v>Pro-V Complex</c:v>
                </c:pt>
                <c:pt idx="2">
                  <c:v>Verbs</c:v>
                </c:pt>
                <c:pt idx="3">
                  <c:v>Nouns</c:v>
                </c:pt>
                <c:pt idx="4">
                  <c:v>Other</c:v>
                </c:pt>
              </c:strCache>
            </c:strRef>
          </c:cat>
          <c:val>
            <c:numRef>
              <c:f>Sheet1!$B$5:$F$5</c:f>
              <c:numCache>
                <c:formatCode>0.000</c:formatCode>
                <c:ptCount val="5"/>
                <c:pt idx="0">
                  <c:v>0.22800000000000001</c:v>
                </c:pt>
                <c:pt idx="1">
                  <c:v>2.8000000000000001E-2</c:v>
                </c:pt>
                <c:pt idx="2">
                  <c:v>0.31700000000000039</c:v>
                </c:pt>
                <c:pt idx="3">
                  <c:v>9.5238095238095247E-2</c:v>
                </c:pt>
                <c:pt idx="4">
                  <c:v>0.17460317460317457</c:v>
                </c:pt>
              </c:numCache>
            </c:numRef>
          </c:val>
        </c:ser>
        <c:axId val="167983360"/>
        <c:axId val="168163200"/>
      </c:barChart>
      <c:catAx>
        <c:axId val="167983360"/>
        <c:scaling>
          <c:orientation val="minMax"/>
        </c:scaling>
        <c:axPos val="b"/>
        <c:tickLblPos val="nextTo"/>
        <c:crossAx val="168163200"/>
        <c:crosses val="autoZero"/>
        <c:auto val="1"/>
        <c:lblAlgn val="ctr"/>
        <c:lblOffset val="100"/>
      </c:catAx>
      <c:valAx>
        <c:axId val="168163200"/>
        <c:scaling>
          <c:orientation val="minMax"/>
        </c:scaling>
        <c:axPos val="l"/>
        <c:majorGridlines/>
        <c:numFmt formatCode="0.000" sourceLinked="1"/>
        <c:tickLblPos val="nextTo"/>
        <c:crossAx val="16798336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Sheet1!$A$2:$A$5</c:f>
              <c:strCache>
                <c:ptCount val="4"/>
                <c:pt idx="0">
                  <c:v>A 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Sheet1!$B$2:$B$5</c:f>
              <c:numCache>
                <c:formatCode>0.000</c:formatCode>
                <c:ptCount val="4"/>
                <c:pt idx="0">
                  <c:v>0.4102564102564103</c:v>
                </c:pt>
                <c:pt idx="1">
                  <c:v>0.52631578947368418</c:v>
                </c:pt>
                <c:pt idx="2">
                  <c:v>0.38636363636363674</c:v>
                </c:pt>
                <c:pt idx="3">
                  <c:v>0.43076923076923085</c:v>
                </c:pt>
              </c:numCache>
            </c:numRef>
          </c:val>
        </c:ser>
        <c:axId val="171793024"/>
        <c:axId val="172078208"/>
      </c:barChart>
      <c:catAx>
        <c:axId val="171793024"/>
        <c:scaling>
          <c:orientation val="minMax"/>
        </c:scaling>
        <c:axPos val="b"/>
        <c:tickLblPos val="nextTo"/>
        <c:crossAx val="172078208"/>
        <c:crosses val="autoZero"/>
        <c:auto val="1"/>
        <c:lblAlgn val="ctr"/>
        <c:lblOffset val="100"/>
      </c:catAx>
      <c:valAx>
        <c:axId val="172078208"/>
        <c:scaling>
          <c:orientation val="minMax"/>
        </c:scaling>
        <c:axPos val="l"/>
        <c:majorGridlines/>
        <c:numFmt formatCode="0.000" sourceLinked="1"/>
        <c:tickLblPos val="nextTo"/>
        <c:crossAx val="17179302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Sheet1!$B$1:$E$1</c:f>
              <c:strCache>
                <c:ptCount val="4"/>
                <c:pt idx="0">
                  <c:v>Deletions</c:v>
                </c:pt>
                <c:pt idx="1">
                  <c:v>Insertions</c:v>
                </c:pt>
                <c:pt idx="2">
                  <c:v>Substitutions</c:v>
                </c:pt>
                <c:pt idx="3">
                  <c:v>Word Order</c:v>
                </c:pt>
              </c:strCache>
            </c:strRef>
          </c:cat>
          <c:val>
            <c:numRef>
              <c:f>Sheet1!$B$2:$E$2</c:f>
              <c:numCache>
                <c:formatCode>0.000</c:formatCode>
                <c:ptCount val="4"/>
                <c:pt idx="0">
                  <c:v>0.19600000000000001</c:v>
                </c:pt>
                <c:pt idx="1">
                  <c:v>0.10100000000000002</c:v>
                </c:pt>
                <c:pt idx="2">
                  <c:v>0.49700000000000066</c:v>
                </c:pt>
                <c:pt idx="3">
                  <c:v>0.20700000000000021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rgbClr val="7030A0"/>
            </a:solidFill>
          </c:spPr>
          <c:cat>
            <c:strRef>
              <c:f>Sheet1!$B$1:$E$1</c:f>
              <c:strCache>
                <c:ptCount val="4"/>
                <c:pt idx="0">
                  <c:v>Deletions</c:v>
                </c:pt>
                <c:pt idx="1">
                  <c:v>Insertions</c:v>
                </c:pt>
                <c:pt idx="2">
                  <c:v>Substitutions</c:v>
                </c:pt>
                <c:pt idx="3">
                  <c:v>Word Order</c:v>
                </c:pt>
              </c:strCache>
            </c:strRef>
          </c:cat>
          <c:val>
            <c:numRef>
              <c:f>Sheet1!$B$3:$E$3</c:f>
              <c:numCache>
                <c:formatCode>0.000</c:formatCode>
                <c:ptCount val="4"/>
                <c:pt idx="0">
                  <c:v>0.15300000000000033</c:v>
                </c:pt>
                <c:pt idx="1">
                  <c:v>0.192</c:v>
                </c:pt>
                <c:pt idx="2">
                  <c:v>0.50700000000000001</c:v>
                </c:pt>
                <c:pt idx="3">
                  <c:v>0.14800000000000021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Sheet1!$B$1:$E$1</c:f>
              <c:strCache>
                <c:ptCount val="4"/>
                <c:pt idx="0">
                  <c:v>Deletions</c:v>
                </c:pt>
                <c:pt idx="1">
                  <c:v>Insertions</c:v>
                </c:pt>
                <c:pt idx="2">
                  <c:v>Substitutions</c:v>
                </c:pt>
                <c:pt idx="3">
                  <c:v>Word Order</c:v>
                </c:pt>
              </c:strCache>
            </c:strRef>
          </c:cat>
          <c:val>
            <c:numRef>
              <c:f>Sheet1!$B$4:$E$4</c:f>
              <c:numCache>
                <c:formatCode>0.000</c:formatCode>
                <c:ptCount val="4"/>
                <c:pt idx="0">
                  <c:v>0.24100000000000021</c:v>
                </c:pt>
                <c:pt idx="1">
                  <c:v>0.10299999999999998</c:v>
                </c:pt>
                <c:pt idx="2">
                  <c:v>0.47400000000000031</c:v>
                </c:pt>
                <c:pt idx="3">
                  <c:v>0.17200000000000001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rgbClr val="002060"/>
            </a:solidFill>
          </c:spPr>
          <c:cat>
            <c:strRef>
              <c:f>Sheet1!$B$1:$E$1</c:f>
              <c:strCache>
                <c:ptCount val="4"/>
                <c:pt idx="0">
                  <c:v>Deletions</c:v>
                </c:pt>
                <c:pt idx="1">
                  <c:v>Insertions</c:v>
                </c:pt>
                <c:pt idx="2">
                  <c:v>Substitutions</c:v>
                </c:pt>
                <c:pt idx="3">
                  <c:v>Word Order</c:v>
                </c:pt>
              </c:strCache>
            </c:strRef>
          </c:cat>
          <c:val>
            <c:numRef>
              <c:f>Sheet1!$B$5:$E$5</c:f>
              <c:numCache>
                <c:formatCode>0.000</c:formatCode>
                <c:ptCount val="4"/>
                <c:pt idx="0">
                  <c:v>0.32200000000000073</c:v>
                </c:pt>
                <c:pt idx="1">
                  <c:v>0.10400000000000002</c:v>
                </c:pt>
                <c:pt idx="2">
                  <c:v>0.42600000000000032</c:v>
                </c:pt>
                <c:pt idx="3">
                  <c:v>0.14800000000000021</c:v>
                </c:pt>
              </c:numCache>
            </c:numRef>
          </c:val>
        </c:ser>
        <c:axId val="172191104"/>
        <c:axId val="172480000"/>
      </c:barChart>
      <c:catAx>
        <c:axId val="172191104"/>
        <c:scaling>
          <c:orientation val="minMax"/>
        </c:scaling>
        <c:axPos val="b"/>
        <c:tickLblPos val="nextTo"/>
        <c:crossAx val="172480000"/>
        <c:crosses val="autoZero"/>
        <c:auto val="1"/>
        <c:lblAlgn val="ctr"/>
        <c:lblOffset val="100"/>
      </c:catAx>
      <c:valAx>
        <c:axId val="172480000"/>
        <c:scaling>
          <c:orientation val="minMax"/>
          <c:max val="0.55000000000000004"/>
          <c:min val="0"/>
        </c:scaling>
        <c:axPos val="l"/>
        <c:majorGridlines/>
        <c:numFmt formatCode="0.000" sourceLinked="1"/>
        <c:tickLblPos val="nextTo"/>
        <c:crossAx val="172191104"/>
        <c:crosses val="autoZero"/>
        <c:crossBetween val="between"/>
        <c:majorUnit val="0.05"/>
        <c:minorUnit val="1.0000000000000005E-2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Sheet1!$B$1:$F$1</c:f>
              <c:strCache>
                <c:ptCount val="5"/>
                <c:pt idx="0">
                  <c:v>Pronouns</c:v>
                </c:pt>
                <c:pt idx="1">
                  <c:v>Verb Person Inflection</c:v>
                </c:pt>
                <c:pt idx="2">
                  <c:v>Verbs</c:v>
                </c:pt>
                <c:pt idx="3">
                  <c:v>Nouns</c:v>
                </c:pt>
                <c:pt idx="4">
                  <c:v>Other</c:v>
                </c:pt>
              </c:strCache>
            </c:strRef>
          </c:cat>
          <c:val>
            <c:numRef>
              <c:f>Sheet1!$B$2:$F$2</c:f>
              <c:numCache>
                <c:formatCode>0.000</c:formatCode>
                <c:ptCount val="5"/>
                <c:pt idx="0">
                  <c:v>0.15100000000000016</c:v>
                </c:pt>
                <c:pt idx="1">
                  <c:v>0.10614525139664813</c:v>
                </c:pt>
                <c:pt idx="2">
                  <c:v>0.112</c:v>
                </c:pt>
                <c:pt idx="3">
                  <c:v>0.17300000000000001</c:v>
                </c:pt>
                <c:pt idx="4">
                  <c:v>0.24000000000000016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rgbClr val="7030A0"/>
            </a:solidFill>
          </c:spPr>
          <c:cat>
            <c:strRef>
              <c:f>Sheet1!$B$1:$F$1</c:f>
              <c:strCache>
                <c:ptCount val="5"/>
                <c:pt idx="0">
                  <c:v>Pronouns</c:v>
                </c:pt>
                <c:pt idx="1">
                  <c:v>Verb Person Inflection</c:v>
                </c:pt>
                <c:pt idx="2">
                  <c:v>Verbs</c:v>
                </c:pt>
                <c:pt idx="3">
                  <c:v>Nouns</c:v>
                </c:pt>
                <c:pt idx="4">
                  <c:v>Other</c:v>
                </c:pt>
              </c:strCache>
            </c:strRef>
          </c:cat>
          <c:val>
            <c:numRef>
              <c:f>Sheet1!$B$3:$F$3</c:f>
              <c:numCache>
                <c:formatCode>0.000</c:formatCode>
                <c:ptCount val="5"/>
                <c:pt idx="0">
                  <c:v>0.15800000000000017</c:v>
                </c:pt>
                <c:pt idx="1">
                  <c:v>9.3596059113300684E-2</c:v>
                </c:pt>
                <c:pt idx="2">
                  <c:v>0.14300000000000004</c:v>
                </c:pt>
                <c:pt idx="3">
                  <c:v>0.19700000000000001</c:v>
                </c:pt>
                <c:pt idx="4">
                  <c:v>0.251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Sheet1!$B$1:$F$1</c:f>
              <c:strCache>
                <c:ptCount val="5"/>
                <c:pt idx="0">
                  <c:v>Pronouns</c:v>
                </c:pt>
                <c:pt idx="1">
                  <c:v>Verb Person Inflection</c:v>
                </c:pt>
                <c:pt idx="2">
                  <c:v>Verbs</c:v>
                </c:pt>
                <c:pt idx="3">
                  <c:v>Nouns</c:v>
                </c:pt>
                <c:pt idx="4">
                  <c:v>Other</c:v>
                </c:pt>
              </c:strCache>
            </c:strRef>
          </c:cat>
          <c:val>
            <c:numRef>
              <c:f>Sheet1!$B$4:$F$4</c:f>
              <c:numCache>
                <c:formatCode>0.000</c:formatCode>
                <c:ptCount val="5"/>
                <c:pt idx="0">
                  <c:v>0.12100000000000002</c:v>
                </c:pt>
                <c:pt idx="1">
                  <c:v>0.11206896551724138</c:v>
                </c:pt>
                <c:pt idx="2">
                  <c:v>0.13800000000000001</c:v>
                </c:pt>
                <c:pt idx="3">
                  <c:v>0.12100000000000002</c:v>
                </c:pt>
                <c:pt idx="4">
                  <c:v>0.3280000000000004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rgbClr val="002060"/>
            </a:solidFill>
          </c:spPr>
          <c:cat>
            <c:strRef>
              <c:f>Sheet1!$B$1:$F$1</c:f>
              <c:strCache>
                <c:ptCount val="5"/>
                <c:pt idx="0">
                  <c:v>Pronouns</c:v>
                </c:pt>
                <c:pt idx="1">
                  <c:v>Verb Person Inflection</c:v>
                </c:pt>
                <c:pt idx="2">
                  <c:v>Verbs</c:v>
                </c:pt>
                <c:pt idx="3">
                  <c:v>Nouns</c:v>
                </c:pt>
                <c:pt idx="4">
                  <c:v>Other</c:v>
                </c:pt>
              </c:strCache>
            </c:strRef>
          </c:cat>
          <c:val>
            <c:numRef>
              <c:f>Sheet1!$B$5:$F$5</c:f>
              <c:numCache>
                <c:formatCode>0.000</c:formatCode>
                <c:ptCount val="5"/>
                <c:pt idx="0">
                  <c:v>0.14300000000000004</c:v>
                </c:pt>
                <c:pt idx="1">
                  <c:v>3.4782608695652174E-2</c:v>
                </c:pt>
                <c:pt idx="2">
                  <c:v>0.113</c:v>
                </c:pt>
                <c:pt idx="3">
                  <c:v>0.22600000000000001</c:v>
                </c:pt>
                <c:pt idx="4">
                  <c:v>0.27</c:v>
                </c:pt>
              </c:numCache>
            </c:numRef>
          </c:val>
        </c:ser>
        <c:axId val="180832128"/>
        <c:axId val="180833664"/>
      </c:barChart>
      <c:catAx>
        <c:axId val="180832128"/>
        <c:scaling>
          <c:orientation val="minMax"/>
        </c:scaling>
        <c:axPos val="b"/>
        <c:tickLblPos val="nextTo"/>
        <c:crossAx val="180833664"/>
        <c:crosses val="autoZero"/>
        <c:auto val="1"/>
        <c:lblAlgn val="ctr"/>
        <c:lblOffset val="100"/>
      </c:catAx>
      <c:valAx>
        <c:axId val="180833664"/>
        <c:scaling>
          <c:orientation val="minMax"/>
        </c:scaling>
        <c:axPos val="l"/>
        <c:majorGridlines/>
        <c:numFmt formatCode="0.000" sourceLinked="1"/>
        <c:tickLblPos val="nextTo"/>
        <c:crossAx val="18083212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100000"/>
              </a:lnSpc>
              <a:spcAft>
                <a:spcPct val="0"/>
              </a:spcAft>
              <a:buClrTx/>
              <a:defRPr sz="1200" b="0"/>
            </a:lvl1pPr>
          </a:lstStyle>
          <a:p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Aft>
                <a:spcPct val="0"/>
              </a:spcAft>
              <a:buClrTx/>
              <a:defRPr sz="1200" b="0"/>
            </a:lvl1pPr>
          </a:lstStyle>
          <a:p>
            <a:endParaRPr lang="en-U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100000"/>
              </a:lnSpc>
              <a:spcAft>
                <a:spcPct val="0"/>
              </a:spcAft>
              <a:buClrTx/>
              <a:defRPr sz="1200" b="0"/>
            </a:lvl1pPr>
          </a:lstStyle>
          <a:p>
            <a:endParaRPr 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Aft>
                <a:spcPct val="0"/>
              </a:spcAft>
              <a:buClrTx/>
              <a:defRPr sz="1200" b="0"/>
            </a:lvl1pPr>
          </a:lstStyle>
          <a:p>
            <a:fld id="{ADE1C428-02A7-4619-A534-15C7917BCB5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100000"/>
              </a:lnSpc>
              <a:spcAft>
                <a:spcPct val="0"/>
              </a:spcAft>
              <a:buClrTx/>
              <a:defRPr sz="1200" b="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Aft>
                <a:spcPct val="0"/>
              </a:spcAft>
              <a:buClrTx/>
              <a:defRPr sz="1200" b="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100000"/>
              </a:lnSpc>
              <a:spcAft>
                <a:spcPct val="0"/>
              </a:spcAft>
              <a:buClrTx/>
              <a:defRPr sz="1200" b="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Aft>
                <a:spcPct val="0"/>
              </a:spcAft>
              <a:buClrTx/>
              <a:defRPr sz="1200" b="0"/>
            </a:lvl1pPr>
          </a:lstStyle>
          <a:p>
            <a:fld id="{B7A33B3A-4396-43F9-A063-CC0D6CE60C8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33B3A-4396-43F9-A063-CC0D6CE60C8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2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3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4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5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6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33B3A-4396-43F9-A063-CC0D6CE60C8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8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Predicate-pronoun used if inflection on verb is the</a:t>
            </a:r>
            <a:r>
              <a:rPr lang="en-US" baseline="0" dirty="0" smtClean="0"/>
              <a:t> only indicator of the subject and the verb is substituted/deleted/inserted AND the subject is wrong, too.</a:t>
            </a:r>
          </a:p>
          <a:p>
            <a:r>
              <a:rPr lang="en-US" baseline="0" dirty="0" smtClean="0"/>
              <a:t>Predicate inflection used if subject is expressed and inflection on verb fails to agree with it; only substitution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9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10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11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12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13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14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15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16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17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18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19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20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21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22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23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24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25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2600"/>
              </a:lnSpc>
              <a:spcAft>
                <a:spcPts val="0"/>
              </a:spcAft>
            </a:pPr>
            <a:r>
              <a:rPr lang="en-US" sz="1200" b="0" dirty="0" smtClean="0">
                <a:latin typeface="Times New Roman" pitchFamily="18" charset="0"/>
                <a:cs typeface="Times New Roman" pitchFamily="18" charset="0"/>
              </a:rPr>
              <a:t>The reference translation used "</a:t>
            </a:r>
            <a:r>
              <a:rPr lang="en-US" sz="1200" b="0" dirty="0" err="1" smtClean="0">
                <a:latin typeface="Times New Roman" pitchFamily="18" charset="0"/>
                <a:cs typeface="Times New Roman" pitchFamily="18" charset="0"/>
              </a:rPr>
              <a:t>nswy</a:t>
            </a:r>
            <a:r>
              <a:rPr lang="en-US" sz="1200" b="0" dirty="0" smtClean="0">
                <a:latin typeface="Times New Roman" pitchFamily="18" charset="0"/>
                <a:cs typeface="Times New Roman" pitchFamily="18" charset="0"/>
              </a:rPr>
              <a:t>" which means "we do."</a:t>
            </a:r>
          </a:p>
          <a:p>
            <a:pPr>
              <a:lnSpc>
                <a:spcPts val="2600"/>
              </a:lnSpc>
              <a:spcAft>
                <a:spcPts val="0"/>
              </a:spcAft>
            </a:pPr>
            <a:r>
              <a:rPr lang="en-US" sz="1200" b="0" dirty="0" smtClean="0">
                <a:latin typeface="Times New Roman" pitchFamily="18" charset="0"/>
                <a:cs typeface="Times New Roman" pitchFamily="18" charset="0"/>
              </a:rPr>
              <a:t>It is probably more correct to align the "</a:t>
            </a:r>
            <a:r>
              <a:rPr lang="en-US" sz="1200" b="0" dirty="0" err="1" smtClean="0">
                <a:latin typeface="Times New Roman" pitchFamily="18" charset="0"/>
                <a:cs typeface="Times New Roman" pitchFamily="18" charset="0"/>
              </a:rPr>
              <a:t>nswy</a:t>
            </a:r>
            <a:r>
              <a:rPr lang="en-US" sz="1200" b="0" dirty="0" smtClean="0">
                <a:latin typeface="Times New Roman" pitchFamily="18" charset="0"/>
                <a:cs typeface="Times New Roman" pitchFamily="18" charset="0"/>
              </a:rPr>
              <a:t>" with "nrwH".</a:t>
            </a:r>
          </a:p>
          <a:p>
            <a:r>
              <a:rPr lang="en-US" sz="1200" b="0" dirty="0" smtClean="0">
                <a:latin typeface="Times New Roman" pitchFamily="18" charset="0"/>
                <a:cs typeface="Times New Roman" pitchFamily="18" charset="0"/>
              </a:rPr>
              <a:t>Multiword expressions</a:t>
            </a:r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26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 of the contexts where copula must</a:t>
            </a:r>
            <a:r>
              <a:rPr lang="en-US" baseline="0" dirty="0" smtClean="0"/>
              <a:t> be expressed</a:t>
            </a:r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33B3A-4396-43F9-A063-CC0D6CE60C8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33B3A-4396-43F9-A063-CC0D6CE60C8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33B3A-4396-43F9-A063-CC0D6CE60C8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33B3A-4396-43F9-A063-CC0D6CE60C8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31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32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33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5E80A-DCAC-40AB-9D77-5481EAC04A7C}" type="slidenum">
              <a:rPr lang="en-US"/>
              <a:pPr/>
              <a:t>34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4" name="Text Box 34"/>
          <p:cNvSpPr txBox="1">
            <a:spLocks noChangeArrowheads="1"/>
          </p:cNvSpPr>
          <p:nvPr/>
        </p:nvSpPr>
        <p:spPr bwMode="auto">
          <a:xfrm>
            <a:off x="7086600" y="6553200"/>
            <a:ext cx="19177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  <a:spcAft>
                <a:spcPct val="0"/>
              </a:spcAft>
              <a:buClrTx/>
            </a:pPr>
            <a:r>
              <a:rPr lang="en-US" altLang="en-US" sz="600" b="0" dirty="0"/>
              <a:t>© </a:t>
            </a:r>
            <a:r>
              <a:rPr lang="en-US" altLang="en-US" sz="600" b="0" dirty="0" smtClean="0"/>
              <a:t>2010 </a:t>
            </a:r>
            <a:r>
              <a:rPr lang="en-US" altLang="en-US" sz="600" b="0" dirty="0"/>
              <a:t>The MITRE Corporation. All rights reserved</a:t>
            </a:r>
            <a:endParaRPr lang="en-US" altLang="en-US" sz="700" b="0" dirty="0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2020888" y="0"/>
            <a:ext cx="341312" cy="685800"/>
          </a:xfrm>
          <a:prstGeom prst="rect">
            <a:avLst/>
          </a:prstGeom>
          <a:solidFill>
            <a:srgbClr val="F59F1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362200" y="0"/>
            <a:ext cx="6781800" cy="990600"/>
          </a:xfrm>
          <a:prstGeom prst="rect">
            <a:avLst/>
          </a:prstGeom>
          <a:solidFill>
            <a:srgbClr val="221F7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667000" y="4267200"/>
            <a:ext cx="4953000" cy="1600199"/>
          </a:xfrm>
        </p:spPr>
        <p:txBody>
          <a:bodyPr/>
          <a:lstStyle>
            <a:lvl1pPr marL="0" indent="0" algn="ctr">
              <a:spcAft>
                <a:spcPts val="600"/>
              </a:spcAft>
              <a:buFont typeface="Monotype Sorts" pitchFamily="2" charset="2"/>
              <a:buNone/>
              <a:defRPr sz="2000" b="1" baseline="0"/>
            </a:lvl1pPr>
          </a:lstStyle>
          <a:p>
            <a:r>
              <a:rPr lang="en-US" altLang="en-US" dirty="0" smtClean="0"/>
              <a:t>Sherri Condon, The MITRE Corporation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TRANSTAC PI Meeting </a:t>
            </a:r>
          </a:p>
          <a:p>
            <a:r>
              <a:rPr lang="en-US" altLang="en-US" dirty="0" smtClean="0"/>
              <a:t> December 9, 2008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381000" y="2133600"/>
            <a:ext cx="8305800" cy="1143000"/>
          </a:xfrm>
        </p:spPr>
        <p:txBody>
          <a:bodyPr anchor="ctr"/>
          <a:lstStyle>
            <a:lvl1pPr algn="ctr">
              <a:lnSpc>
                <a:spcPts val="44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Offline Evaluation Analyses:</a:t>
            </a:r>
            <a:br>
              <a:rPr lang="en-US" dirty="0" smtClean="0"/>
            </a:br>
            <a:r>
              <a:rPr lang="en-US" sz="3600" dirty="0" smtClean="0"/>
              <a:t>Normalization and Translation Errors</a:t>
            </a:r>
            <a:endParaRPr lang="en-US" dirty="0"/>
          </a:p>
        </p:txBody>
      </p:sp>
      <p:pic>
        <p:nvPicPr>
          <p:cNvPr id="5148" name="Picture 2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8" y="6489700"/>
            <a:ext cx="804862" cy="252413"/>
          </a:xfrm>
          <a:prstGeom prst="rect">
            <a:avLst/>
          </a:prstGeom>
          <a:noFill/>
        </p:spPr>
      </p:pic>
      <p:pic>
        <p:nvPicPr>
          <p:cNvPr id="5155" name="Picture 35" descr="C2C_final_O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950" y="28575"/>
            <a:ext cx="1219200" cy="1062038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886200"/>
            <a:ext cx="1828800" cy="204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6200" y="5715000"/>
            <a:ext cx="120015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6DABCFA-B2B1-4623-A69E-419C0BC04901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7086600" y="6445066"/>
            <a:ext cx="1905000" cy="350289"/>
          </a:xfrm>
          <a:prstGeom prst="rect">
            <a:avLst/>
          </a:prstGeom>
          <a:solidFill>
            <a:schemeClr val="bg1"/>
          </a:solidFill>
        </p:spPr>
        <p:txBody>
          <a:bodyPr wrap="square" lIns="45720" rIns="45720" rtlCol="0">
            <a:spAutoFit/>
          </a:bodyPr>
          <a:lstStyle/>
          <a:p>
            <a:pPr algn="l"/>
            <a:r>
              <a:rPr lang="en-US" sz="600" b="0" dirty="0" smtClean="0"/>
              <a:t>  ©</a:t>
            </a:r>
            <a:r>
              <a:rPr lang="en-US" sz="600" b="0" baseline="0" dirty="0" smtClean="0"/>
              <a:t> </a:t>
            </a:r>
            <a:r>
              <a:rPr lang="en-US" sz="600" b="0" dirty="0" smtClean="0"/>
              <a:t>2010 The MITRE Corporation.  All rights reserved</a:t>
            </a:r>
            <a:endParaRPr lang="en-US" sz="600" b="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A8B92-EA72-46EA-BE8B-AEAD0BE601C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4" name="Text Box 34"/>
          <p:cNvSpPr txBox="1">
            <a:spLocks noChangeArrowheads="1"/>
          </p:cNvSpPr>
          <p:nvPr/>
        </p:nvSpPr>
        <p:spPr bwMode="auto">
          <a:xfrm>
            <a:off x="7086600" y="6553200"/>
            <a:ext cx="19177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  <a:spcAft>
                <a:spcPct val="0"/>
              </a:spcAft>
              <a:buClrTx/>
            </a:pPr>
            <a:r>
              <a:rPr lang="en-US" altLang="en-US" sz="600" b="0"/>
              <a:t>© 2006 The MITRE Corporation. All rights reserved</a:t>
            </a:r>
            <a:endParaRPr lang="en-US" altLang="en-US" sz="700" b="0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2020888" y="0"/>
            <a:ext cx="341312" cy="685800"/>
          </a:xfrm>
          <a:prstGeom prst="rect">
            <a:avLst/>
          </a:prstGeom>
          <a:solidFill>
            <a:srgbClr val="F59F1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362200" y="0"/>
            <a:ext cx="6781800" cy="990600"/>
          </a:xfrm>
          <a:prstGeom prst="rect">
            <a:avLst/>
          </a:prstGeom>
          <a:solidFill>
            <a:srgbClr val="221F7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667000" y="4267200"/>
            <a:ext cx="4953000" cy="1600199"/>
          </a:xfrm>
        </p:spPr>
        <p:txBody>
          <a:bodyPr/>
          <a:lstStyle>
            <a:lvl1pPr marL="0" indent="0" algn="ctr">
              <a:spcAft>
                <a:spcPts val="600"/>
              </a:spcAft>
              <a:buFont typeface="Monotype Sorts" pitchFamily="2" charset="2"/>
              <a:buNone/>
              <a:defRPr sz="2000" b="1" baseline="0"/>
            </a:lvl1pPr>
          </a:lstStyle>
          <a:p>
            <a:r>
              <a:rPr lang="en-US" altLang="en-US" dirty="0" smtClean="0"/>
              <a:t>Sherri Condon, The MITRE Corporation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TRANSTAC PI Meeting </a:t>
            </a:r>
          </a:p>
          <a:p>
            <a:r>
              <a:rPr lang="en-US" altLang="en-US" dirty="0" smtClean="0"/>
              <a:t> December 9, 2008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381000" y="2133600"/>
            <a:ext cx="8305800" cy="1143000"/>
          </a:xfrm>
        </p:spPr>
        <p:txBody>
          <a:bodyPr anchor="ctr"/>
          <a:lstStyle>
            <a:lvl1pPr algn="ctr">
              <a:lnSpc>
                <a:spcPts val="44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Offline Evaluation Analyses:</a:t>
            </a:r>
            <a:br>
              <a:rPr lang="en-US" dirty="0" smtClean="0"/>
            </a:br>
            <a:r>
              <a:rPr lang="en-US" sz="3600" dirty="0" smtClean="0"/>
              <a:t>Normalization and Translation Errors</a:t>
            </a:r>
            <a:endParaRPr lang="en-US" dirty="0"/>
          </a:p>
        </p:txBody>
      </p:sp>
      <p:pic>
        <p:nvPicPr>
          <p:cNvPr id="5148" name="Picture 2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8" y="6489700"/>
            <a:ext cx="804862" cy="252413"/>
          </a:xfrm>
          <a:prstGeom prst="rect">
            <a:avLst/>
          </a:prstGeom>
          <a:noFill/>
        </p:spPr>
      </p:pic>
      <p:pic>
        <p:nvPicPr>
          <p:cNvPr id="5155" name="Picture 35" descr="C2C_final_O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950" y="28575"/>
            <a:ext cx="1219200" cy="1062038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886200"/>
            <a:ext cx="1828800" cy="204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6200" y="5715000"/>
            <a:ext cx="120015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Preview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en-US" dirty="0" smtClean="0"/>
              <a:t>November 2008 Offline Evaluation</a:t>
            </a:r>
          </a:p>
          <a:p>
            <a:pPr lvl="1"/>
            <a:r>
              <a:rPr lang="en-US" dirty="0" smtClean="0"/>
              <a:t>Test data</a:t>
            </a:r>
          </a:p>
          <a:p>
            <a:pPr lvl="1"/>
            <a:r>
              <a:rPr lang="en-US" dirty="0" smtClean="0"/>
              <a:t>Scoring procedures</a:t>
            </a:r>
          </a:p>
          <a:p>
            <a:pPr lvl="1"/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Correlation with human judgments</a:t>
            </a:r>
          </a:p>
          <a:p>
            <a:pPr lvl="0"/>
            <a:r>
              <a:rPr lang="en-US" dirty="0" smtClean="0"/>
              <a:t>Arabic to English translation errors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6DABCFA-B2B1-4623-A69E-419C0BC0490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20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64" tIns="46033" rIns="92064" bIns="46033" numCol="1" anchor="ctr" anchorCtr="0" compatLnSpc="1">
            <a:prstTxWarp prst="textNoShape">
              <a:avLst/>
            </a:prstTxWarp>
          </a:bodyPr>
          <a:lstStyle>
            <a:lvl1pPr algn="r">
              <a:lnSpc>
                <a:spcPct val="120000"/>
              </a:lnSpc>
              <a:spcAft>
                <a:spcPct val="0"/>
              </a:spcAft>
              <a:buClrTx/>
              <a:defRPr sz="800">
                <a:solidFill>
                  <a:schemeClr val="tx2"/>
                </a:solidFill>
              </a:defRPr>
            </a:lvl1pPr>
          </a:lstStyle>
          <a:p>
            <a:fld id="{750A8B92-EA72-46EA-BE8B-AEAD0BE601C1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14375" y="381000"/>
            <a:ext cx="716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0400" y="1295400"/>
            <a:ext cx="7696200" cy="480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7740650" y="0"/>
            <a:ext cx="1403350" cy="127000"/>
          </a:xfrm>
          <a:prstGeom prst="rect">
            <a:avLst/>
          </a:prstGeom>
          <a:solidFill>
            <a:srgbClr val="F59F1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7886700" y="0"/>
            <a:ext cx="1257300" cy="220663"/>
          </a:xfrm>
          <a:prstGeom prst="rect">
            <a:avLst/>
          </a:prstGeom>
          <a:solidFill>
            <a:srgbClr val="221F7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4122" name="Line 26"/>
          <p:cNvSpPr>
            <a:spLocks noChangeShapeType="1"/>
          </p:cNvSpPr>
          <p:nvPr/>
        </p:nvSpPr>
        <p:spPr bwMode="auto">
          <a:xfrm>
            <a:off x="152400" y="6400800"/>
            <a:ext cx="8763000" cy="0"/>
          </a:xfrm>
          <a:prstGeom prst="line">
            <a:avLst/>
          </a:prstGeom>
          <a:noFill/>
          <a:ln w="6350">
            <a:solidFill>
              <a:srgbClr val="F59F1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4127" name="Picture 3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8" y="6489700"/>
            <a:ext cx="804862" cy="252413"/>
          </a:xfrm>
          <a:prstGeom prst="rect">
            <a:avLst/>
          </a:prstGeom>
          <a:noFill/>
        </p:spPr>
      </p:pic>
      <p:sp>
        <p:nvSpPr>
          <p:cNvPr id="4138" name="Text Box 42"/>
          <p:cNvSpPr txBox="1">
            <a:spLocks noChangeArrowheads="1"/>
          </p:cNvSpPr>
          <p:nvPr/>
        </p:nvSpPr>
        <p:spPr bwMode="auto">
          <a:xfrm>
            <a:off x="7086600" y="6553200"/>
            <a:ext cx="19177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  <a:spcAft>
                <a:spcPct val="0"/>
              </a:spcAft>
              <a:buClrTx/>
            </a:pPr>
            <a:r>
              <a:rPr lang="en-US" altLang="en-US" sz="600" b="0" dirty="0"/>
              <a:t>© </a:t>
            </a:r>
            <a:r>
              <a:rPr lang="en-US" altLang="en-US" sz="600" b="0" dirty="0" smtClean="0"/>
              <a:t>2008 </a:t>
            </a:r>
            <a:r>
              <a:rPr lang="en-US" altLang="en-US" sz="600" b="0" dirty="0"/>
              <a:t>The MITRE Corporation. All rights reserved</a:t>
            </a:r>
            <a:endParaRPr lang="en-US" altLang="en-US" sz="700" b="0" dirty="0"/>
          </a:p>
        </p:txBody>
      </p:sp>
      <p:pic>
        <p:nvPicPr>
          <p:cNvPr id="4139" name="Picture 43" descr="C2C_final_O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260350"/>
            <a:ext cx="838200" cy="7302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5" r:id="rId3"/>
  </p:sldLayoutIdLst>
  <p:hf hdr="0" ft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9pPr>
    </p:titleStyle>
    <p:bodyStyle>
      <a:lvl1pPr marL="227013" indent="-227013" algn="l" rtl="0" eaLnBrk="1" fontAlgn="base" hangingPunct="1">
        <a:lnSpc>
          <a:spcPts val="2400"/>
        </a:lnSpc>
        <a:spcBef>
          <a:spcPct val="0"/>
        </a:spcBef>
        <a:spcAft>
          <a:spcPts val="1200"/>
        </a:spcAft>
        <a:buClr>
          <a:srgbClr val="F59F1A"/>
        </a:buClr>
        <a:buSzPct val="75000"/>
        <a:buFont typeface="Monotype Sorts" pitchFamily="2" charset="2"/>
        <a:buChar char="n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568325" indent="-227013" algn="l" rtl="0" eaLnBrk="1" fontAlgn="base" hangingPunct="1">
        <a:lnSpc>
          <a:spcPts val="2000"/>
        </a:lnSpc>
        <a:spcBef>
          <a:spcPct val="0"/>
        </a:spcBef>
        <a:spcAft>
          <a:spcPts val="1200"/>
        </a:spcAft>
        <a:buClr>
          <a:srgbClr val="FDAA03"/>
        </a:buClr>
        <a:buChar char="–"/>
        <a:defRPr sz="2000" b="1">
          <a:solidFill>
            <a:schemeClr val="tx1"/>
          </a:solidFill>
          <a:latin typeface="+mn-lt"/>
        </a:defRPr>
      </a:lvl2pPr>
      <a:lvl3pPr marL="909638" indent="-168275" algn="l" rtl="0" eaLnBrk="1" fontAlgn="base" hangingPunct="1">
        <a:lnSpc>
          <a:spcPts val="1800"/>
        </a:lnSpc>
        <a:spcBef>
          <a:spcPct val="0"/>
        </a:spcBef>
        <a:spcAft>
          <a:spcPts val="800"/>
        </a:spcAft>
        <a:buClr>
          <a:srgbClr val="FDAA03"/>
        </a:buClr>
        <a:buSzPct val="60000"/>
        <a:buFont typeface="Monotype Sorts" pitchFamily="2" charset="2"/>
        <a:buChar char="n"/>
        <a:defRPr sz="1800" b="1">
          <a:solidFill>
            <a:schemeClr val="tx1"/>
          </a:solidFill>
          <a:latin typeface="+mn-lt"/>
        </a:defRPr>
      </a:lvl3pPr>
      <a:lvl4pPr marL="1143000" indent="-114300" algn="l" rtl="0" eaLnBrk="1" fontAlgn="base" hangingPunct="1">
        <a:lnSpc>
          <a:spcPts val="1400"/>
        </a:lnSpc>
        <a:spcBef>
          <a:spcPct val="0"/>
        </a:spcBef>
        <a:spcAft>
          <a:spcPts val="800"/>
        </a:spcAft>
        <a:buClr>
          <a:srgbClr val="FDAA03"/>
        </a:buClr>
        <a:buChar char="­"/>
        <a:defRPr sz="1400" b="1">
          <a:solidFill>
            <a:schemeClr val="tx1"/>
          </a:solidFill>
          <a:latin typeface="+mn-lt"/>
        </a:defRPr>
      </a:lvl4pPr>
      <a:lvl5pPr marL="1371600" indent="-114300" algn="l" rtl="0" eaLnBrk="1" fontAlgn="base" hangingPunct="1">
        <a:lnSpc>
          <a:spcPts val="1200"/>
        </a:lnSpc>
        <a:spcBef>
          <a:spcPct val="0"/>
        </a:spcBef>
        <a:spcAft>
          <a:spcPts val="800"/>
        </a:spcAft>
        <a:buClr>
          <a:srgbClr val="FDAA03"/>
        </a:buClr>
        <a:buSzPct val="50000"/>
        <a:buFont typeface="Monotype Sorts" pitchFamily="2" charset="2"/>
        <a:buChar char="n"/>
        <a:defRPr sz="1200" b="1">
          <a:solidFill>
            <a:schemeClr val="tx1"/>
          </a:solidFill>
          <a:latin typeface="+mn-lt"/>
        </a:defRPr>
      </a:lvl5pPr>
      <a:lvl6pPr marL="1828800" indent="-114300" algn="l" rtl="0" eaLnBrk="1" fontAlgn="base" hangingPunct="1">
        <a:lnSpc>
          <a:spcPts val="1200"/>
        </a:lnSpc>
        <a:spcBef>
          <a:spcPct val="0"/>
        </a:spcBef>
        <a:spcAft>
          <a:spcPts val="800"/>
        </a:spcAft>
        <a:buClr>
          <a:srgbClr val="FDAA03"/>
        </a:buClr>
        <a:buSzPct val="50000"/>
        <a:buFont typeface="Monotype Sorts" pitchFamily="2" charset="2"/>
        <a:buChar char="n"/>
        <a:defRPr sz="1200" b="1">
          <a:solidFill>
            <a:schemeClr val="tx1"/>
          </a:solidFill>
          <a:latin typeface="+mn-lt"/>
        </a:defRPr>
      </a:lvl6pPr>
      <a:lvl7pPr marL="2286000" indent="-114300" algn="l" rtl="0" eaLnBrk="1" fontAlgn="base" hangingPunct="1">
        <a:lnSpc>
          <a:spcPts val="1200"/>
        </a:lnSpc>
        <a:spcBef>
          <a:spcPct val="0"/>
        </a:spcBef>
        <a:spcAft>
          <a:spcPts val="800"/>
        </a:spcAft>
        <a:buClr>
          <a:srgbClr val="FDAA03"/>
        </a:buClr>
        <a:buSzPct val="50000"/>
        <a:buFont typeface="Monotype Sorts" pitchFamily="2" charset="2"/>
        <a:buChar char="n"/>
        <a:defRPr sz="1200" b="1">
          <a:solidFill>
            <a:schemeClr val="tx1"/>
          </a:solidFill>
          <a:latin typeface="+mn-lt"/>
        </a:defRPr>
      </a:lvl7pPr>
      <a:lvl8pPr marL="2743200" indent="-114300" algn="l" rtl="0" eaLnBrk="1" fontAlgn="base" hangingPunct="1">
        <a:lnSpc>
          <a:spcPts val="1200"/>
        </a:lnSpc>
        <a:spcBef>
          <a:spcPct val="0"/>
        </a:spcBef>
        <a:spcAft>
          <a:spcPts val="800"/>
        </a:spcAft>
        <a:buClr>
          <a:srgbClr val="FDAA03"/>
        </a:buClr>
        <a:buSzPct val="50000"/>
        <a:buFont typeface="Monotype Sorts" pitchFamily="2" charset="2"/>
        <a:buChar char="n"/>
        <a:defRPr sz="1200" b="1">
          <a:solidFill>
            <a:schemeClr val="tx1"/>
          </a:solidFill>
          <a:latin typeface="+mn-lt"/>
        </a:defRPr>
      </a:lvl8pPr>
      <a:lvl9pPr marL="3200400" indent="-114300" algn="l" rtl="0" eaLnBrk="1" fontAlgn="base" hangingPunct="1">
        <a:lnSpc>
          <a:spcPts val="1200"/>
        </a:lnSpc>
        <a:spcBef>
          <a:spcPct val="0"/>
        </a:spcBef>
        <a:spcAft>
          <a:spcPts val="800"/>
        </a:spcAft>
        <a:buClr>
          <a:srgbClr val="FDAA03"/>
        </a:buClr>
        <a:buSzPct val="50000"/>
        <a:buFont typeface="Monotype Sorts" pitchFamily="2" charset="2"/>
        <a:buChar char="n"/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2000" y="6400800"/>
            <a:ext cx="533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64" tIns="46033" rIns="92064" bIns="46033" numCol="1" anchor="ctr" anchorCtr="0" compatLnSpc="1">
            <a:prstTxWarp prst="textNoShape">
              <a:avLst/>
            </a:prstTxWarp>
          </a:bodyPr>
          <a:lstStyle>
            <a:lvl1pPr algn="r">
              <a:lnSpc>
                <a:spcPct val="120000"/>
              </a:lnSpc>
              <a:spcAft>
                <a:spcPct val="0"/>
              </a:spcAft>
              <a:buClrTx/>
              <a:defRPr sz="800">
                <a:solidFill>
                  <a:schemeClr val="tx2"/>
                </a:solidFill>
              </a:defRPr>
            </a:lvl1pPr>
          </a:lstStyle>
          <a:p>
            <a:fld id="{750A8B92-EA72-46EA-BE8B-AEAD0BE601C1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14375" y="381000"/>
            <a:ext cx="716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Preview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0400" y="1295400"/>
            <a:ext cx="7696200" cy="480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November 2008 Offline Evaluation</a:t>
            </a:r>
          </a:p>
          <a:p>
            <a:pPr lvl="1"/>
            <a:r>
              <a:rPr lang="en-US" dirty="0" smtClean="0"/>
              <a:t>Test data</a:t>
            </a:r>
          </a:p>
          <a:p>
            <a:pPr lvl="1"/>
            <a:r>
              <a:rPr lang="en-US" dirty="0" smtClean="0"/>
              <a:t>Scoring procedures</a:t>
            </a:r>
          </a:p>
          <a:p>
            <a:pPr lvl="1"/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Correlation with human judgments</a:t>
            </a:r>
          </a:p>
          <a:p>
            <a:pPr lvl="0"/>
            <a:r>
              <a:rPr lang="en-US" dirty="0" smtClean="0"/>
              <a:t>Arabic to English translation errors</a:t>
            </a:r>
          </a:p>
          <a:p>
            <a:pPr lvl="1"/>
            <a:r>
              <a:rPr lang="en-US" dirty="0" smtClean="0"/>
              <a:t>Error analysis procedures</a:t>
            </a:r>
          </a:p>
          <a:p>
            <a:pPr lvl="1"/>
            <a:r>
              <a:rPr lang="en-US" dirty="0" smtClean="0"/>
              <a:t>Data analyzed</a:t>
            </a:r>
          </a:p>
          <a:p>
            <a:pPr lvl="1"/>
            <a:r>
              <a:rPr lang="en-US" dirty="0" smtClean="0"/>
              <a:t>Results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7740650" y="0"/>
            <a:ext cx="1403350" cy="127000"/>
          </a:xfrm>
          <a:prstGeom prst="rect">
            <a:avLst/>
          </a:prstGeom>
          <a:solidFill>
            <a:srgbClr val="F59F1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7886700" y="0"/>
            <a:ext cx="1257300" cy="220663"/>
          </a:xfrm>
          <a:prstGeom prst="rect">
            <a:avLst/>
          </a:prstGeom>
          <a:solidFill>
            <a:srgbClr val="221F7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4122" name="Line 26"/>
          <p:cNvSpPr>
            <a:spLocks noChangeShapeType="1"/>
          </p:cNvSpPr>
          <p:nvPr/>
        </p:nvSpPr>
        <p:spPr bwMode="auto">
          <a:xfrm>
            <a:off x="152400" y="6400800"/>
            <a:ext cx="8763000" cy="0"/>
          </a:xfrm>
          <a:prstGeom prst="line">
            <a:avLst/>
          </a:prstGeom>
          <a:noFill/>
          <a:ln w="6350">
            <a:solidFill>
              <a:srgbClr val="F59F1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4127" name="Picture 3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8" y="6489700"/>
            <a:ext cx="804862" cy="252413"/>
          </a:xfrm>
          <a:prstGeom prst="rect">
            <a:avLst/>
          </a:prstGeom>
          <a:noFill/>
        </p:spPr>
      </p:pic>
      <p:sp>
        <p:nvSpPr>
          <p:cNvPr id="4138" name="Text Box 42"/>
          <p:cNvSpPr txBox="1">
            <a:spLocks noChangeArrowheads="1"/>
          </p:cNvSpPr>
          <p:nvPr/>
        </p:nvSpPr>
        <p:spPr bwMode="auto">
          <a:xfrm>
            <a:off x="7086600" y="6553200"/>
            <a:ext cx="19177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  <a:spcAft>
                <a:spcPct val="0"/>
              </a:spcAft>
              <a:buClrTx/>
            </a:pPr>
            <a:r>
              <a:rPr lang="en-US" altLang="en-US" sz="600" b="0" dirty="0"/>
              <a:t>© </a:t>
            </a:r>
            <a:r>
              <a:rPr lang="en-US" altLang="en-US" sz="600" b="0" dirty="0" smtClean="0"/>
              <a:t>2008 </a:t>
            </a:r>
            <a:r>
              <a:rPr lang="en-US" altLang="en-US" sz="600" b="0" dirty="0"/>
              <a:t>The MITRE Corporation. All rights reserved</a:t>
            </a:r>
            <a:endParaRPr lang="en-US" altLang="en-US" sz="700" b="0" dirty="0"/>
          </a:p>
        </p:txBody>
      </p:sp>
      <p:pic>
        <p:nvPicPr>
          <p:cNvPr id="4139" name="Picture 43" descr="C2C_final_O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7200" y="260350"/>
            <a:ext cx="838200" cy="7302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hf hdr="0" ft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rgbClr val="221F72"/>
          </a:solidFill>
          <a:latin typeface="Arial" charset="0"/>
        </a:defRPr>
      </a:lvl9pPr>
    </p:titleStyle>
    <p:bodyStyle>
      <a:lvl1pPr marL="227013" indent="-227013" algn="l" rtl="0" eaLnBrk="1" fontAlgn="base" hangingPunct="1">
        <a:lnSpc>
          <a:spcPts val="2400"/>
        </a:lnSpc>
        <a:spcBef>
          <a:spcPct val="0"/>
        </a:spcBef>
        <a:spcAft>
          <a:spcPts val="1200"/>
        </a:spcAft>
        <a:buClr>
          <a:srgbClr val="F59F1A"/>
        </a:buClr>
        <a:buSzPct val="75000"/>
        <a:buFont typeface="Monotype Sorts" pitchFamily="2" charset="2"/>
        <a:buChar char="n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568325" indent="-227013" algn="l" rtl="0" eaLnBrk="1" fontAlgn="base" hangingPunct="1">
        <a:lnSpc>
          <a:spcPts val="2000"/>
        </a:lnSpc>
        <a:spcBef>
          <a:spcPct val="0"/>
        </a:spcBef>
        <a:spcAft>
          <a:spcPts val="1200"/>
        </a:spcAft>
        <a:buClr>
          <a:srgbClr val="FDAA03"/>
        </a:buClr>
        <a:buChar char="–"/>
        <a:defRPr sz="2000" b="1" baseline="0">
          <a:solidFill>
            <a:schemeClr val="tx1"/>
          </a:solidFill>
          <a:latin typeface="+mn-lt"/>
        </a:defRPr>
      </a:lvl2pPr>
      <a:lvl3pPr marL="909638" indent="-168275" algn="l" rtl="0" eaLnBrk="1" fontAlgn="base" hangingPunct="1">
        <a:lnSpc>
          <a:spcPts val="1800"/>
        </a:lnSpc>
        <a:spcBef>
          <a:spcPct val="0"/>
        </a:spcBef>
        <a:spcAft>
          <a:spcPts val="800"/>
        </a:spcAft>
        <a:buClr>
          <a:srgbClr val="FDAA03"/>
        </a:buClr>
        <a:buSzPct val="60000"/>
        <a:buFont typeface="Monotype Sorts" pitchFamily="2" charset="2"/>
        <a:buChar char="n"/>
        <a:defRPr sz="1800" b="1">
          <a:solidFill>
            <a:schemeClr val="tx1"/>
          </a:solidFill>
          <a:latin typeface="+mn-lt"/>
        </a:defRPr>
      </a:lvl3pPr>
      <a:lvl4pPr marL="1143000" indent="-114300" algn="l" rtl="0" eaLnBrk="1" fontAlgn="base" hangingPunct="1">
        <a:lnSpc>
          <a:spcPts val="1400"/>
        </a:lnSpc>
        <a:spcBef>
          <a:spcPct val="0"/>
        </a:spcBef>
        <a:spcAft>
          <a:spcPts val="800"/>
        </a:spcAft>
        <a:buClr>
          <a:srgbClr val="FDAA03"/>
        </a:buClr>
        <a:buChar char="­"/>
        <a:defRPr sz="1400" b="1">
          <a:solidFill>
            <a:schemeClr val="tx1"/>
          </a:solidFill>
          <a:latin typeface="+mn-lt"/>
        </a:defRPr>
      </a:lvl4pPr>
      <a:lvl5pPr marL="1371600" indent="-114300" algn="l" rtl="0" eaLnBrk="1" fontAlgn="base" hangingPunct="1">
        <a:lnSpc>
          <a:spcPts val="1200"/>
        </a:lnSpc>
        <a:spcBef>
          <a:spcPct val="0"/>
        </a:spcBef>
        <a:spcAft>
          <a:spcPts val="800"/>
        </a:spcAft>
        <a:buClr>
          <a:srgbClr val="FDAA03"/>
        </a:buClr>
        <a:buSzPct val="50000"/>
        <a:buFont typeface="Monotype Sorts" pitchFamily="2" charset="2"/>
        <a:buChar char="n"/>
        <a:defRPr sz="1200" b="1">
          <a:solidFill>
            <a:schemeClr val="tx1"/>
          </a:solidFill>
          <a:latin typeface="+mn-lt"/>
        </a:defRPr>
      </a:lvl5pPr>
      <a:lvl6pPr marL="1828800" indent="-114300" algn="l" rtl="0" eaLnBrk="1" fontAlgn="base" hangingPunct="1">
        <a:lnSpc>
          <a:spcPts val="1200"/>
        </a:lnSpc>
        <a:spcBef>
          <a:spcPct val="0"/>
        </a:spcBef>
        <a:spcAft>
          <a:spcPts val="800"/>
        </a:spcAft>
        <a:buClr>
          <a:srgbClr val="FDAA03"/>
        </a:buClr>
        <a:buSzPct val="50000"/>
        <a:buFont typeface="Monotype Sorts" pitchFamily="2" charset="2"/>
        <a:buChar char="n"/>
        <a:defRPr sz="1200" b="1">
          <a:solidFill>
            <a:schemeClr val="tx1"/>
          </a:solidFill>
          <a:latin typeface="+mn-lt"/>
        </a:defRPr>
      </a:lvl6pPr>
      <a:lvl7pPr marL="2286000" indent="-114300" algn="l" rtl="0" eaLnBrk="1" fontAlgn="base" hangingPunct="1">
        <a:lnSpc>
          <a:spcPts val="1200"/>
        </a:lnSpc>
        <a:spcBef>
          <a:spcPct val="0"/>
        </a:spcBef>
        <a:spcAft>
          <a:spcPts val="800"/>
        </a:spcAft>
        <a:buClr>
          <a:srgbClr val="FDAA03"/>
        </a:buClr>
        <a:buSzPct val="50000"/>
        <a:buFont typeface="Monotype Sorts" pitchFamily="2" charset="2"/>
        <a:buChar char="n"/>
        <a:defRPr sz="1200" b="1">
          <a:solidFill>
            <a:schemeClr val="tx1"/>
          </a:solidFill>
          <a:latin typeface="+mn-lt"/>
        </a:defRPr>
      </a:lvl7pPr>
      <a:lvl8pPr marL="2743200" indent="-114300" algn="l" rtl="0" eaLnBrk="1" fontAlgn="base" hangingPunct="1">
        <a:lnSpc>
          <a:spcPts val="1200"/>
        </a:lnSpc>
        <a:spcBef>
          <a:spcPct val="0"/>
        </a:spcBef>
        <a:spcAft>
          <a:spcPts val="800"/>
        </a:spcAft>
        <a:buClr>
          <a:srgbClr val="FDAA03"/>
        </a:buClr>
        <a:buSzPct val="50000"/>
        <a:buFont typeface="Monotype Sorts" pitchFamily="2" charset="2"/>
        <a:buChar char="n"/>
        <a:defRPr sz="1200" b="1">
          <a:solidFill>
            <a:schemeClr val="tx1"/>
          </a:solidFill>
          <a:latin typeface="+mn-lt"/>
        </a:defRPr>
      </a:lvl8pPr>
      <a:lvl9pPr marL="3200400" indent="-114300" algn="l" rtl="0" eaLnBrk="1" fontAlgn="base" hangingPunct="1">
        <a:lnSpc>
          <a:spcPts val="1200"/>
        </a:lnSpc>
        <a:spcBef>
          <a:spcPct val="0"/>
        </a:spcBef>
        <a:spcAft>
          <a:spcPts val="800"/>
        </a:spcAft>
        <a:buClr>
          <a:srgbClr val="FDAA03"/>
        </a:buClr>
        <a:buSzPct val="50000"/>
        <a:buFont typeface="Monotype Sorts" pitchFamily="2" charset="2"/>
        <a:buChar char="n"/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133600" y="3810001"/>
            <a:ext cx="6400800" cy="121919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Sherri Condon, Dan Parvaz, John Aberdeen, Christy Doran, Andrew Freeman and Marwan Awad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i="1" dirty="0" smtClean="0"/>
              <a:t>The MITRE Corporation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dirty="0" smtClean="0"/>
              <a:t>Evaluation of Machine Translation Errors in English and Iraqi Arabic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75301" y="6172200"/>
            <a:ext cx="4751173" cy="412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Approved for Public Release:10-101174. Distribution Unlimited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3962400" y="5257800"/>
            <a:ext cx="1390124" cy="385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LREC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2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381000"/>
            <a:ext cx="7162800" cy="533400"/>
          </a:xfrm>
        </p:spPr>
        <p:txBody>
          <a:bodyPr/>
          <a:lstStyle/>
          <a:p>
            <a:r>
              <a:rPr lang="en-US" dirty="0" smtClean="0"/>
              <a:t>Preview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295400"/>
            <a:ext cx="7696200" cy="5105400"/>
          </a:xfrm>
        </p:spPr>
        <p:txBody>
          <a:bodyPr/>
          <a:lstStyle/>
          <a:p>
            <a:pPr lvl="0"/>
            <a:r>
              <a:rPr lang="en-US" dirty="0" smtClean="0"/>
              <a:t>Methods</a:t>
            </a:r>
            <a:endParaRPr lang="en-US" sz="1800" dirty="0" smtClean="0"/>
          </a:p>
          <a:p>
            <a:pPr lvl="1">
              <a:spcAft>
                <a:spcPts val="600"/>
              </a:spcAft>
            </a:pPr>
            <a:r>
              <a:rPr lang="en-US" dirty="0" smtClean="0"/>
              <a:t>DARPA Speech Translation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HTER and annotation process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Annotation categories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Iraqi Arabic to English (I→E) Errors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Polarity errors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Pronoun errors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Copula errors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English to Iraqi Arabic (E→I) Errors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Subject pronoun inflection errors</a:t>
            </a:r>
          </a:p>
          <a:p>
            <a:pPr lvl="1">
              <a:lnSpc>
                <a:spcPts val="22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Word order errors</a:t>
            </a:r>
          </a:p>
          <a:p>
            <a:pPr lvl="1">
              <a:lnSpc>
                <a:spcPts val="22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“Other” errors</a:t>
            </a:r>
          </a:p>
          <a:p>
            <a: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Summary and Conclusions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3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381000"/>
            <a:ext cx="7162800" cy="533400"/>
          </a:xfrm>
        </p:spPr>
        <p:txBody>
          <a:bodyPr/>
          <a:lstStyle/>
          <a:p>
            <a:r>
              <a:rPr lang="en-US" dirty="0" smtClean="0"/>
              <a:t>DARPA Speech Translation Systems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153400" cy="5105400"/>
          </a:xfrm>
        </p:spPr>
        <p:txBody>
          <a:bodyPr/>
          <a:lstStyle/>
          <a:p>
            <a:pPr lvl="0"/>
            <a:r>
              <a:rPr lang="en-US" dirty="0" smtClean="0"/>
              <a:t>2-way communication for English and Iraqi Arabic</a:t>
            </a:r>
            <a:endParaRPr lang="en-US" sz="1800" dirty="0" smtClean="0"/>
          </a:p>
          <a:p>
            <a:pPr lvl="1">
              <a:spcAft>
                <a:spcPts val="600"/>
              </a:spcAft>
            </a:pPr>
            <a:r>
              <a:rPr lang="en-US" dirty="0" smtClean="0"/>
              <a:t>Military domains and use cases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Checkpoint, facility inspection, civil affairs, training, medical</a:t>
            </a:r>
          </a:p>
          <a:p>
            <a:pPr lvl="1"/>
            <a:r>
              <a:rPr lang="en-US" dirty="0" smtClean="0"/>
              <a:t>Funded 4 speech translation systems (labeled A-D)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Evaluations conducted by NIST and MITRE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Live evaluations with military users and Iraqi speakers</a:t>
            </a:r>
          </a:p>
          <a:p>
            <a:pPr lvl="1">
              <a:lnSpc>
                <a:spcPts val="2400"/>
              </a:lnSpc>
              <a:spcBef>
                <a:spcPts val="0"/>
              </a:spcBef>
            </a:pPr>
            <a:r>
              <a:rPr lang="en-US" dirty="0" smtClean="0"/>
              <a:t>Offline evaluations using recordings of military users and Iraqi speakers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Error analyses use translations of text transcriptions from offline recordings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Exclude errors from speech recognition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4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381000"/>
            <a:ext cx="7162800" cy="533400"/>
          </a:xfrm>
        </p:spPr>
        <p:txBody>
          <a:bodyPr/>
          <a:lstStyle/>
          <a:p>
            <a:r>
              <a:rPr lang="en-US" dirty="0" smtClean="0"/>
              <a:t>Evaluation Data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153400" cy="2209800"/>
          </a:xfrm>
        </p:spPr>
        <p:txBody>
          <a:bodyPr/>
          <a:lstStyle/>
          <a:p>
            <a:pPr lvl="0"/>
            <a:r>
              <a:rPr lang="en-US" dirty="0" smtClean="0"/>
              <a:t>Samples from 2 evaluations</a:t>
            </a:r>
            <a:endParaRPr lang="en-US" sz="1800" dirty="0" smtClean="0"/>
          </a:p>
          <a:p>
            <a:pPr lvl="1">
              <a:spcAft>
                <a:spcPts val="600"/>
              </a:spcAft>
            </a:pPr>
            <a:r>
              <a:rPr lang="en-US" dirty="0" smtClean="0"/>
              <a:t>June 2008</a:t>
            </a:r>
          </a:p>
          <a:p>
            <a:pPr lvl="1"/>
            <a:r>
              <a:rPr lang="en-US" dirty="0" smtClean="0"/>
              <a:t>November 2008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Translations from 4 systems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Subset of offline inputs</a:t>
            </a:r>
          </a:p>
          <a:p>
            <a:pPr>
              <a:spcBef>
                <a:spcPts val="600"/>
              </a:spcBef>
              <a:buNone/>
            </a:pPr>
            <a:endParaRPr lang="en-US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447800" y="3886200"/>
          <a:ext cx="6324600" cy="16764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200400"/>
                <a:gridCol w="1600200"/>
                <a:gridCol w="1524000"/>
              </a:tblGrid>
              <a:tr h="558800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 smtClean="0"/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 smtClean="0"/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 smtClean="0"/>
                        <a:t>Translation </a:t>
                      </a:r>
                      <a:r>
                        <a:rPr lang="en-US" sz="2000" kern="100" dirty="0"/>
                        <a:t>Direction</a:t>
                      </a:r>
                      <a:endParaRPr lang="en-US" sz="20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1828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 smtClean="0"/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 smtClean="0"/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 smtClean="0"/>
                        <a:t>June, 2008</a:t>
                      </a:r>
                      <a:endParaRPr lang="en-US" sz="20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1828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 smtClean="0"/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 smtClean="0"/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 smtClean="0"/>
                        <a:t>Nov</a:t>
                      </a:r>
                      <a:r>
                        <a:rPr lang="en-US" sz="2000" kern="100" dirty="0"/>
                        <a:t>., 2008</a:t>
                      </a:r>
                      <a:endParaRPr lang="en-US" sz="20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1828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 smtClean="0"/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 smtClean="0"/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 smtClean="0"/>
                        <a:t>English </a:t>
                      </a:r>
                      <a:r>
                        <a:rPr lang="en-US" sz="2000" kern="100" dirty="0"/>
                        <a:t>to Iraqi Arabic</a:t>
                      </a:r>
                      <a:endParaRPr lang="en-US" sz="20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1828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 smtClean="0"/>
                    </a:p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 smtClean="0"/>
                    </a:p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 smtClean="0"/>
                        <a:t>436</a:t>
                      </a:r>
                      <a:endParaRPr lang="en-US" sz="20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1828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 smtClean="0"/>
                    </a:p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 smtClean="0"/>
                    </a:p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 smtClean="0"/>
                        <a:t>372</a:t>
                      </a:r>
                      <a:endParaRPr lang="en-US" sz="20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182880" marT="0" marB="0">
                    <a:noFill/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 smtClean="0"/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 smtClean="0"/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 smtClean="0"/>
                        <a:t>Iraqi </a:t>
                      </a:r>
                      <a:r>
                        <a:rPr lang="en-US" sz="2000" kern="100" dirty="0"/>
                        <a:t>Arabic to English</a:t>
                      </a:r>
                      <a:endParaRPr lang="en-US" sz="20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1828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 smtClean="0"/>
                    </a:p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 smtClean="0"/>
                    </a:p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 smtClean="0"/>
                        <a:t>388</a:t>
                      </a:r>
                      <a:endParaRPr lang="en-US" sz="20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1828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 smtClean="0"/>
                    </a:p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 smtClean="0"/>
                    </a:p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 smtClean="0"/>
                        <a:t>432</a:t>
                      </a:r>
                      <a:endParaRPr lang="en-US" sz="20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182880" marT="0" marB="0"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602880" y="5715000"/>
            <a:ext cx="3959225" cy="385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Number of Translations Annotated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5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381000"/>
            <a:ext cx="7162800" cy="533400"/>
          </a:xfrm>
        </p:spPr>
        <p:txBody>
          <a:bodyPr/>
          <a:lstStyle/>
          <a:p>
            <a:r>
              <a:rPr lang="en-US" dirty="0" smtClean="0"/>
              <a:t>Error Analysis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153400" cy="4724400"/>
          </a:xfrm>
        </p:spPr>
        <p:txBody>
          <a:bodyPr/>
          <a:lstStyle/>
          <a:p>
            <a:pPr lvl="0"/>
            <a:r>
              <a:rPr lang="en-US" dirty="0" smtClean="0"/>
              <a:t>THIS IS REALLY HARD!</a:t>
            </a:r>
            <a:endParaRPr lang="en-US" sz="1800" dirty="0" smtClean="0"/>
          </a:p>
          <a:p>
            <a:pPr lvl="1">
              <a:spcAft>
                <a:spcPts val="600"/>
              </a:spcAft>
            </a:pPr>
            <a:r>
              <a:rPr lang="en-US" dirty="0" smtClean="0"/>
              <a:t>Errors depend on what’s correct</a:t>
            </a:r>
          </a:p>
          <a:p>
            <a:pPr lvl="1"/>
            <a:r>
              <a:rPr lang="en-US" dirty="0" smtClean="0"/>
              <a:t>But no single correct translation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Automated measures of translation quality like Translation Error Rate (TER) are not diagnostic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Scores based on changes needed to turn system output into reference translation (insertion, deletion, substitution, shift)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Human TER (HTER) requires humans to create reference translations as close as possible to system output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We used HTER for error annotation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Provides a maximally close correct translation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TER alignment and annotation facilitates our annotation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6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381000"/>
            <a:ext cx="7162800" cy="533400"/>
          </a:xfrm>
        </p:spPr>
        <p:txBody>
          <a:bodyPr/>
          <a:lstStyle/>
          <a:p>
            <a:r>
              <a:rPr lang="en-US" dirty="0" smtClean="0"/>
              <a:t>Annotation Process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153400" cy="4724400"/>
          </a:xfrm>
        </p:spPr>
        <p:txBody>
          <a:bodyPr/>
          <a:lstStyle/>
          <a:p>
            <a:pPr lvl="0"/>
            <a:r>
              <a:rPr lang="en-US" dirty="0" smtClean="0"/>
              <a:t>Customize reference translations</a:t>
            </a:r>
            <a:endParaRPr lang="en-US" sz="1800" dirty="0" smtClean="0"/>
          </a:p>
          <a:p>
            <a:pPr lvl="1"/>
            <a:r>
              <a:rPr lang="en-US" dirty="0" smtClean="0"/>
              <a:t>NIST post-editing tool for HTER reference translations</a:t>
            </a:r>
          </a:p>
          <a:p>
            <a:pPr lvl="1"/>
            <a:r>
              <a:rPr lang="en-US" dirty="0" smtClean="0"/>
              <a:t>4 reference translations for post-editors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Align and annotate translations with TER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Annotators may change alignments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Keep word classes aligned where possible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Annotate TER errors</a:t>
            </a:r>
          </a:p>
          <a:p>
            <a:pPr lvl="1"/>
            <a:r>
              <a:rPr lang="en-US" dirty="0" smtClean="0"/>
              <a:t>Identify major word classes of errors</a:t>
            </a:r>
          </a:p>
          <a:p>
            <a:pPr lvl="1"/>
            <a:r>
              <a:rPr lang="en-US" dirty="0" smtClean="0"/>
              <a:t>Quantify polarity and speech act errors</a:t>
            </a:r>
          </a:p>
          <a:p>
            <a:pPr lvl="1"/>
            <a:r>
              <a:rPr lang="en-US" dirty="0" smtClean="0"/>
              <a:t>Exclude minor errors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ABCFA-B2B1-4623-A69E-419C0BC04901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828800"/>
          <a:ext cx="6629400" cy="3048000"/>
        </p:xfrm>
        <a:graphic>
          <a:graphicData uri="http://schemas.openxmlformats.org/drawingml/2006/table">
            <a:tbl>
              <a:tblPr/>
              <a:tblGrid>
                <a:gridCol w="609601"/>
                <a:gridCol w="1600200"/>
                <a:gridCol w="1295400"/>
                <a:gridCol w="838200"/>
                <a:gridCol w="1143000"/>
                <a:gridCol w="1142999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latin typeface="Arial Unicode MS"/>
                        </a:rPr>
                        <a:t>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latin typeface="Arial Unicode MS"/>
                        </a:rPr>
                        <a:t>Reference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latin typeface="Arial Unicode MS"/>
                        </a:rPr>
                        <a:t>Output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latin typeface="Arial Unicode MS"/>
                        </a:rPr>
                        <a:t>TER</a:t>
                      </a:r>
                      <a:endParaRPr lang="en-US" sz="2000" b="1" i="0" u="none" strike="noStrike" dirty="0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latin typeface="Arial Unicode MS"/>
                        </a:rPr>
                        <a:t>Realign</a:t>
                      </a:r>
                      <a:endParaRPr lang="en-US" sz="2000" b="1" i="0" u="none" strike="noStrike" dirty="0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 smtClean="0">
                          <a:latin typeface="Arial Unicode MS"/>
                        </a:rPr>
                        <a:t>Annotate</a:t>
                      </a:r>
                      <a:endParaRPr lang="en-US" sz="2000" b="1" i="0" u="none" strike="noStrike" dirty="0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latin typeface="Arial Unicode MS"/>
                        </a:rPr>
                        <a:t>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latin typeface="Arial Unicode MS"/>
                        </a:rPr>
                        <a:t>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latin typeface="Arial Unicode MS"/>
                        </a:rPr>
                        <a:t>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latin typeface="Arial Unicode MS"/>
                        </a:rPr>
                        <a:t>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latin typeface="Arial Unicode MS"/>
                        </a:rPr>
                        <a:t>is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latin typeface="Arial Unicode MS"/>
                        </a:rPr>
                        <a:t>I</a:t>
                      </a:r>
                      <a:endParaRPr lang="en-US" sz="2000" b="0" i="0" u="none" strike="noStrike" dirty="0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latin typeface="Arial Unicode MS"/>
                        </a:rPr>
                        <a:t>@</a:t>
                      </a:r>
                      <a:endParaRPr lang="en-US" sz="2000" b="0" i="0" u="none" strike="noStrike" dirty="0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 smtClean="0">
                          <a:latin typeface="Arial Unicode MS"/>
                        </a:rPr>
                        <a:t>ssa</a:t>
                      </a:r>
                      <a:r>
                        <a:rPr lang="en-US" sz="2000" b="0" i="0" u="none" strike="noStrike" dirty="0" smtClean="0">
                          <a:latin typeface="Arial Unicode MS"/>
                        </a:rPr>
                        <a:t>*</a:t>
                      </a:r>
                      <a:endParaRPr lang="en-US" sz="2000" b="0" i="0" u="none" strike="noStrike" dirty="0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latin typeface="Arial Unicode MS"/>
                        </a:rPr>
                        <a:t>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latin typeface="Arial Unicode MS"/>
                        </a:rPr>
                        <a:t>this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latin typeface="Arial Unicode MS"/>
                        </a:rPr>
                        <a:t>this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latin typeface="Arial Unicode MS"/>
                        </a:rPr>
                        <a:t>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latin typeface="Arial Unicode MS"/>
                        </a:rPr>
                        <a:t>stuff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latin typeface="Arial Unicode MS"/>
                        </a:rPr>
                        <a:t>stuff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latin typeface="Arial Unicode MS"/>
                        </a:rPr>
                        <a:t>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latin typeface="Arial Unicode MS"/>
                        </a:rPr>
                        <a:t>was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latin typeface="Arial Unicode MS"/>
                        </a:rPr>
                        <a:t>D</a:t>
                      </a:r>
                      <a:endParaRPr lang="en-US" sz="2000" b="0" i="0" u="none" strike="noStrike" dirty="0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latin typeface="Arial Unicode MS"/>
                        </a:rPr>
                        <a:t>S</a:t>
                      </a:r>
                      <a:endParaRPr lang="en-US" sz="2000" b="0" i="0" u="none" strike="noStrike" dirty="0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latin typeface="Arial Unicode MS"/>
                        </a:rPr>
                        <a:t>null</a:t>
                      </a:r>
                      <a:endParaRPr lang="en-US" sz="2000" b="0" i="0" u="none" strike="noStrike" dirty="0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latin typeface="Arial Unicode MS"/>
                        </a:rPr>
                        <a:t>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latin typeface="Arial Unicode MS"/>
                        </a:rPr>
                        <a:t>stolen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latin typeface="Arial Unicode MS"/>
                        </a:rPr>
                        <a:t>stolen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latin typeface="Arial Unicode MS"/>
                        </a:rPr>
                        <a:t>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latin typeface="Arial Unicode MS"/>
                        </a:rPr>
                        <a:t>from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latin typeface="Arial Unicode MS"/>
                        </a:rPr>
                        <a:t>from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latin typeface="Arial Unicode MS"/>
                        </a:rPr>
                        <a:t>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latin typeface="Arial Unicode MS"/>
                        </a:rPr>
                        <a:t>the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latin typeface="Arial Unicode MS"/>
                        </a:rPr>
                        <a:t>the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latin typeface="Arial Unicode MS"/>
                        </a:rPr>
                        <a:t>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latin typeface="Arial Unicode MS"/>
                        </a:rPr>
                        <a:t>market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latin typeface="Arial Unicode MS"/>
                        </a:rPr>
                        <a:t>market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latin typeface="Arial Unicode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714375" y="381000"/>
            <a:ext cx="716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221F7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Sample Annotation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221F7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600" y="5334000"/>
            <a:ext cx="525780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r>
              <a:rPr lang="en-US" dirty="0" smtClean="0">
                <a:solidFill>
                  <a:srgbClr val="002060"/>
                </a:solidFill>
              </a:rPr>
              <a:t>s</a:t>
            </a:r>
            <a:r>
              <a:rPr lang="en-US" dirty="0" smtClean="0"/>
              <a:t>ubstituted </a:t>
            </a:r>
            <a:r>
              <a:rPr lang="en-US" dirty="0" smtClean="0">
                <a:solidFill>
                  <a:srgbClr val="002060"/>
                </a:solidFill>
              </a:rPr>
              <a:t>s</a:t>
            </a:r>
            <a:r>
              <a:rPr lang="en-US" dirty="0" smtClean="0"/>
              <a:t>peech </a:t>
            </a:r>
            <a:r>
              <a:rPr lang="en-US" dirty="0" smtClean="0">
                <a:solidFill>
                  <a:srgbClr val="002060"/>
                </a:solidFill>
              </a:rPr>
              <a:t>a</a:t>
            </a:r>
            <a:r>
              <a:rPr lang="en-US" dirty="0" smtClean="0"/>
              <a:t>ct (takes priority over “word order” annotation)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8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381000"/>
            <a:ext cx="7162800" cy="533400"/>
          </a:xfrm>
        </p:spPr>
        <p:txBody>
          <a:bodyPr/>
          <a:lstStyle/>
          <a:p>
            <a:r>
              <a:rPr lang="en-US" dirty="0" smtClean="0"/>
              <a:t>Annotations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371600"/>
            <a:ext cx="8229600" cy="4724400"/>
          </a:xfrm>
        </p:spPr>
        <p:txBody>
          <a:bodyPr/>
          <a:lstStyle/>
          <a:p>
            <a:pPr lvl="0">
              <a:spcAft>
                <a:spcPts val="800"/>
              </a:spcAft>
            </a:pPr>
            <a:r>
              <a:rPr lang="en-US" dirty="0" smtClean="0"/>
              <a:t>Null  </a:t>
            </a:r>
            <a:r>
              <a:rPr lang="en-US" sz="2000" dirty="0" smtClean="0">
                <a:solidFill>
                  <a:srgbClr val="002F8E"/>
                </a:solidFill>
              </a:rPr>
              <a:t>[synonyms, articles, some prepositions/inflections]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dirty="0" smtClean="0"/>
              <a:t>Word Order </a:t>
            </a:r>
            <a:r>
              <a:rPr lang="en-US" sz="2000" dirty="0" smtClean="0">
                <a:solidFill>
                  <a:srgbClr val="002F8E"/>
                </a:solidFill>
              </a:rPr>
              <a:t>[= TER ‘shift’]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dirty="0" smtClean="0"/>
              <a:t>Polarity </a:t>
            </a:r>
            <a:r>
              <a:rPr lang="en-US" sz="2000" dirty="0" smtClean="0">
                <a:solidFill>
                  <a:srgbClr val="002F8E"/>
                </a:solidFill>
              </a:rPr>
              <a:t>(negative to positive or positive to negative)</a:t>
            </a:r>
          </a:p>
          <a:p>
            <a:pPr>
              <a:spcAft>
                <a:spcPts val="800"/>
              </a:spcAft>
            </a:pPr>
            <a:r>
              <a:rPr lang="en-US" dirty="0" smtClean="0"/>
              <a:t>Substituted Speech Act </a:t>
            </a:r>
            <a:r>
              <a:rPr lang="en-US" sz="2000" dirty="0" smtClean="0">
                <a:solidFill>
                  <a:srgbClr val="002F8E"/>
                </a:solidFill>
              </a:rPr>
              <a:t>(e.g., question to statement)</a:t>
            </a:r>
          </a:p>
          <a:p>
            <a:pPr>
              <a:spcAft>
                <a:spcPts val="800"/>
              </a:spcAft>
            </a:pPr>
            <a:r>
              <a:rPr lang="en-US" dirty="0" smtClean="0"/>
              <a:t>Untranslated </a:t>
            </a:r>
            <a:r>
              <a:rPr lang="en-US" sz="2000" dirty="0" smtClean="0">
                <a:solidFill>
                  <a:srgbClr val="002F8E"/>
                </a:solidFill>
              </a:rPr>
              <a:t>(transliterated, “???”)</a:t>
            </a:r>
          </a:p>
          <a:p>
            <a:pPr>
              <a:spcAft>
                <a:spcPts val="800"/>
              </a:spcAft>
            </a:pPr>
            <a:r>
              <a:rPr lang="en-US" dirty="0" smtClean="0"/>
              <a:t>Verb   </a:t>
            </a:r>
            <a:r>
              <a:rPr lang="en-US" sz="2000" dirty="0" smtClean="0">
                <a:solidFill>
                  <a:srgbClr val="002F8E"/>
                </a:solidFill>
              </a:rPr>
              <a:t>(deleted, inserted, and substituted)</a:t>
            </a:r>
          </a:p>
          <a:p>
            <a:pPr>
              <a:spcAft>
                <a:spcPts val="800"/>
              </a:spcAft>
            </a:pPr>
            <a:r>
              <a:rPr lang="en-US" dirty="0" smtClean="0"/>
              <a:t>Noun  </a:t>
            </a:r>
            <a:r>
              <a:rPr lang="en-US" sz="2000" dirty="0" smtClean="0">
                <a:solidFill>
                  <a:srgbClr val="002F8E"/>
                </a:solidFill>
              </a:rPr>
              <a:t>(same)</a:t>
            </a:r>
          </a:p>
          <a:p>
            <a:pPr>
              <a:spcAft>
                <a:spcPts val="800"/>
              </a:spcAft>
            </a:pPr>
            <a:r>
              <a:rPr lang="en-US" dirty="0" smtClean="0"/>
              <a:t>Pronoun  </a:t>
            </a:r>
            <a:r>
              <a:rPr lang="en-US" sz="2000" dirty="0" smtClean="0">
                <a:solidFill>
                  <a:srgbClr val="002F8E"/>
                </a:solidFill>
              </a:rPr>
              <a:t>(same)</a:t>
            </a:r>
          </a:p>
          <a:p>
            <a:pPr>
              <a:lnSpc>
                <a:spcPts val="2600"/>
              </a:lnSpc>
              <a:spcAft>
                <a:spcPts val="800"/>
              </a:spcAft>
            </a:pPr>
            <a:r>
              <a:rPr lang="en-US" dirty="0" smtClean="0"/>
              <a:t>Pronoun-Verb Complex </a:t>
            </a:r>
            <a:r>
              <a:rPr lang="en-US" sz="2000" dirty="0" smtClean="0">
                <a:solidFill>
                  <a:srgbClr val="002F8E"/>
                </a:solidFill>
              </a:rPr>
              <a:t>[for English contractions and Arabic verbs with subject inflection only]  (same)</a:t>
            </a:r>
          </a:p>
          <a:p>
            <a:pPr>
              <a:spcAft>
                <a:spcPts val="800"/>
              </a:spcAft>
            </a:pPr>
            <a:r>
              <a:rPr lang="en-US" dirty="0" smtClean="0"/>
              <a:t>Verb Person Inflection </a:t>
            </a:r>
            <a:r>
              <a:rPr lang="en-US" sz="2000" dirty="0" smtClean="0">
                <a:solidFill>
                  <a:srgbClr val="002F8E"/>
                </a:solidFill>
              </a:rPr>
              <a:t>[substitute Arabic subject inflection] </a:t>
            </a:r>
          </a:p>
          <a:p>
            <a:pPr>
              <a:spcAft>
                <a:spcPts val="800"/>
              </a:spcAft>
            </a:pPr>
            <a:r>
              <a:rPr lang="en-US" dirty="0" smtClean="0"/>
              <a:t>Other  </a:t>
            </a:r>
            <a:r>
              <a:rPr lang="en-US" sz="2000" dirty="0" smtClean="0">
                <a:solidFill>
                  <a:srgbClr val="002F8E"/>
                </a:solidFill>
              </a:rPr>
              <a:t>[adjectives, prepositions, conjunctions] (same)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9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381000"/>
            <a:ext cx="7543800" cy="533400"/>
          </a:xfrm>
        </p:spPr>
        <p:txBody>
          <a:bodyPr/>
          <a:lstStyle/>
          <a:p>
            <a:r>
              <a:rPr lang="en-US" dirty="0" smtClean="0"/>
              <a:t>June I→E:  Proportions of TER Error Types</a:t>
            </a:r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685800" y="1524000"/>
          <a:ext cx="7772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96200" y="2819400"/>
            <a:ext cx="1133645" cy="385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Systems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10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7696200" cy="533400"/>
          </a:xfrm>
        </p:spPr>
        <p:txBody>
          <a:bodyPr/>
          <a:lstStyle/>
          <a:p>
            <a:r>
              <a:rPr lang="en-US" dirty="0" smtClean="0"/>
              <a:t>June I→E: Proportions of Word Class Errors</a:t>
            </a:r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533400" y="1447800"/>
          <a:ext cx="76200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467600" y="2819400"/>
            <a:ext cx="1133645" cy="385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Systems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11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191375" cy="533400"/>
          </a:xfrm>
        </p:spPr>
        <p:txBody>
          <a:bodyPr/>
          <a:lstStyle/>
          <a:p>
            <a:r>
              <a:rPr lang="en-US" dirty="0" smtClean="0"/>
              <a:t>I→E:  Polarity Errors 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219200"/>
            <a:ext cx="8153400" cy="4267200"/>
          </a:xfrm>
        </p:spPr>
        <p:txBody>
          <a:bodyPr/>
          <a:lstStyle/>
          <a:p>
            <a:pPr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Transcript:  </a:t>
            </a:r>
            <a:r>
              <a:rPr lang="ar-EG" dirty="0" smtClean="0"/>
              <a:t>عندي حالياً ثلاثين جندي متدرب و عندهم أسلحة خفيفة</a:t>
            </a:r>
            <a:endParaRPr lang="en-US" dirty="0" smtClean="0"/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en-US" sz="2000" dirty="0" smtClean="0">
                <a:solidFill>
                  <a:srgbClr val="002F8E"/>
                </a:solidFill>
              </a:rPr>
              <a:t>MT:  I </a:t>
            </a:r>
            <a:r>
              <a:rPr lang="en-US" sz="2000" dirty="0" smtClean="0">
                <a:solidFill>
                  <a:srgbClr val="FF0000"/>
                </a:solidFill>
              </a:rPr>
              <a:t>don’t</a:t>
            </a:r>
            <a:r>
              <a:rPr lang="en-US" sz="2000" dirty="0" smtClean="0">
                <a:solidFill>
                  <a:srgbClr val="002F8E"/>
                </a:solidFill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have</a:t>
            </a:r>
            <a:r>
              <a:rPr lang="en-US" sz="2000" dirty="0" smtClean="0">
                <a:solidFill>
                  <a:srgbClr val="002F8E"/>
                </a:solidFill>
              </a:rPr>
              <a:t> at the moment thirty soldier trained and they have light weapons</a:t>
            </a:r>
          </a:p>
          <a:p>
            <a:pPr>
              <a:lnSpc>
                <a:spcPts val="2100"/>
              </a:lnSpc>
              <a:spcAft>
                <a:spcPts val="600"/>
              </a:spcAft>
            </a:pPr>
            <a:r>
              <a:rPr lang="en-US" sz="2000" dirty="0" smtClean="0"/>
              <a:t>Ref:  I </a:t>
            </a:r>
            <a:r>
              <a:rPr lang="en-US" sz="2000" dirty="0" smtClean="0">
                <a:solidFill>
                  <a:srgbClr val="FF0000"/>
                </a:solidFill>
              </a:rPr>
              <a:t>have</a:t>
            </a:r>
            <a:r>
              <a:rPr lang="en-US" sz="2000" dirty="0" smtClean="0"/>
              <a:t> at the moment thirty trained soldiers and they have light weapons</a:t>
            </a:r>
          </a:p>
          <a:p>
            <a:pPr>
              <a:lnSpc>
                <a:spcPts val="2100"/>
              </a:lnSpc>
              <a:spcBef>
                <a:spcPts val="1800"/>
              </a:spcBef>
              <a:spcAft>
                <a:spcPts val="600"/>
              </a:spcAft>
            </a:pPr>
            <a:r>
              <a:rPr lang="en-US" sz="2000" dirty="0" smtClean="0"/>
              <a:t>Transcript:</a:t>
            </a:r>
            <a:r>
              <a:rPr lang="ar-EG" dirty="0" smtClean="0"/>
              <a:t> لا و الله ما كان عندنا وقت كنا مستعجلين و محتاجين ناس يشتغلون بالعجل فما سوينا ما تشيكنا عليهم قبل </a:t>
            </a:r>
            <a:endParaRPr lang="en-US" dirty="0" smtClean="0">
              <a:solidFill>
                <a:srgbClr val="002060"/>
              </a:solidFill>
            </a:endParaRPr>
          </a:p>
          <a:p>
            <a:pPr>
              <a:lnSpc>
                <a:spcPts val="2100"/>
              </a:lnSpc>
              <a:spcBef>
                <a:spcPts val="600"/>
              </a:spcBef>
            </a:pPr>
            <a:r>
              <a:rPr lang="en-US" sz="2000" dirty="0" smtClean="0">
                <a:solidFill>
                  <a:srgbClr val="002F8E"/>
                </a:solidFill>
              </a:rPr>
              <a:t>MT:  no and god we do not have time we were in a hurry and we need people to work hurry up so we did nothing we </a:t>
            </a:r>
            <a:r>
              <a:rPr lang="en-US" sz="2000" dirty="0" smtClean="0">
                <a:solidFill>
                  <a:srgbClr val="FF0000"/>
                </a:solidFill>
              </a:rPr>
              <a:t>checked</a:t>
            </a:r>
            <a:r>
              <a:rPr lang="en-US" sz="2000" dirty="0" smtClean="0">
                <a:solidFill>
                  <a:srgbClr val="002F8E"/>
                </a:solidFill>
              </a:rPr>
              <a:t> them before</a:t>
            </a:r>
          </a:p>
          <a:p>
            <a:pPr>
              <a:lnSpc>
                <a:spcPts val="2100"/>
              </a:lnSpc>
              <a:spcAft>
                <a:spcPts val="600"/>
              </a:spcAft>
            </a:pPr>
            <a:r>
              <a:rPr lang="en-US" sz="2000" dirty="0" smtClean="0"/>
              <a:t>Ref:  no we did not have time we were in a hurry and we need people to work immediately so we </a:t>
            </a:r>
            <a:r>
              <a:rPr lang="en-US" sz="2000" dirty="0" smtClean="0">
                <a:solidFill>
                  <a:srgbClr val="FF0000"/>
                </a:solidFill>
              </a:rPr>
              <a:t>did not check </a:t>
            </a:r>
            <a:r>
              <a:rPr lang="en-US" sz="2000" dirty="0" smtClean="0"/>
              <a:t>them before </a:t>
            </a:r>
          </a:p>
          <a:p>
            <a:pPr lvl="0">
              <a:spcAft>
                <a:spcPts val="600"/>
              </a:spcAft>
              <a:buNone/>
            </a:pPr>
            <a:endParaRPr lang="en-US" sz="2000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981200" y="5562600"/>
          <a:ext cx="4953000" cy="640080"/>
        </p:xfrm>
        <a:graphic>
          <a:graphicData uri="http://schemas.openxmlformats.org/drawingml/2006/table">
            <a:tbl>
              <a:tblPr/>
              <a:tblGrid>
                <a:gridCol w="1371600"/>
                <a:gridCol w="914400"/>
                <a:gridCol w="912495"/>
                <a:gridCol w="916305"/>
                <a:gridCol w="838200"/>
              </a:tblGrid>
              <a:tr h="304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Calibri"/>
                          <a:cs typeface="Arial"/>
                        </a:rPr>
                        <a:t>System</a:t>
                      </a:r>
                      <a:endParaRPr lang="en-US" sz="1800" b="1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Calibri"/>
                          <a:cs typeface="Arial"/>
                        </a:rPr>
                        <a:t>A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Calibri"/>
                          <a:cs typeface="Arial"/>
                        </a:rPr>
                        <a:t>B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Calibri"/>
                          <a:cs typeface="Arial"/>
                        </a:rPr>
                        <a:t>C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Calibri"/>
                          <a:cs typeface="Arial"/>
                        </a:rPr>
                        <a:t>D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/>
                          <a:ea typeface="Calibri"/>
                          <a:cs typeface="Arial"/>
                        </a:rPr>
                        <a:t>Frequency</a:t>
                      </a:r>
                      <a:endParaRPr lang="en-US" sz="1800" b="1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/>
                          <a:ea typeface="Calibri"/>
                          <a:cs typeface="Arial"/>
                        </a:rPr>
                        <a:t>2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/>
                          <a:ea typeface="Calibri"/>
                          <a:cs typeface="Arial"/>
                        </a:rPr>
                        <a:t>2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/>
                          <a:ea typeface="Calibri"/>
                          <a:cs typeface="Arial"/>
                        </a:rPr>
                        <a:t>2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/>
                          <a:ea typeface="Calibri"/>
                          <a:cs typeface="Arial"/>
                        </a:rPr>
                        <a:t>1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12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81000"/>
            <a:ext cx="7267575" cy="533400"/>
          </a:xfrm>
        </p:spPr>
        <p:txBody>
          <a:bodyPr/>
          <a:lstStyle/>
          <a:p>
            <a:r>
              <a:rPr lang="en-US" dirty="0" smtClean="0"/>
              <a:t>June I→E Pronoun Issues:  Subjects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295400"/>
            <a:ext cx="8153400" cy="5029200"/>
          </a:xfrm>
        </p:spPr>
        <p:txBody>
          <a:bodyPr/>
          <a:lstStyle/>
          <a:p>
            <a:pPr lvl="0">
              <a:lnSpc>
                <a:spcPts val="2600"/>
              </a:lnSpc>
            </a:pPr>
            <a:r>
              <a:rPr lang="en-US" dirty="0" smtClean="0"/>
              <a:t>Frequency of pronouns (19%) and nouns (17%) are nearly equal yet pronoun errors are 2 times higher than noun errors</a:t>
            </a:r>
            <a:endParaRPr lang="en-US" sz="1800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In Iraqi Arabic pronominal subjects are expressed only as verb inflection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002F8E"/>
                </a:solidFill>
              </a:rPr>
              <a:t>MT:        was bitten by a scorpion</a:t>
            </a:r>
          </a:p>
          <a:p>
            <a:pPr lvl="1"/>
            <a:r>
              <a:rPr lang="en-US" dirty="0" smtClean="0"/>
              <a:t>Ref:  </a:t>
            </a:r>
            <a:r>
              <a:rPr lang="en-US" dirty="0" smtClean="0">
                <a:solidFill>
                  <a:srgbClr val="FF0000"/>
                </a:solidFill>
              </a:rPr>
              <a:t>he</a:t>
            </a:r>
            <a:r>
              <a:rPr lang="en-US" dirty="0" smtClean="0"/>
              <a:t> was bitten by a scorpion</a:t>
            </a:r>
          </a:p>
          <a:p>
            <a:r>
              <a:rPr lang="en-US" dirty="0" smtClean="0"/>
              <a:t>But some contrasts are neutralized</a:t>
            </a:r>
          </a:p>
          <a:p>
            <a:pPr lvl="1">
              <a:spcAft>
                <a:spcPts val="600"/>
              </a:spcAft>
              <a:buNone/>
            </a:pPr>
            <a:r>
              <a:rPr lang="en-US" dirty="0" smtClean="0"/>
              <a:t>		 </a:t>
            </a:r>
            <a:r>
              <a:rPr lang="en-US" sz="2400" dirty="0" err="1" smtClean="0"/>
              <a:t>إفتهمت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	   </a:t>
            </a:r>
            <a:r>
              <a:rPr lang="en-US" dirty="0" smtClean="0"/>
              <a:t>/</a:t>
            </a:r>
            <a:r>
              <a:rPr lang="en-US" dirty="0" err="1" smtClean="0"/>
              <a:t>iftahamit</a:t>
            </a:r>
            <a:r>
              <a:rPr lang="en-US" dirty="0" smtClean="0"/>
              <a:t>/</a:t>
            </a:r>
          </a:p>
          <a:p>
            <a:pPr lvl="1">
              <a:spcAft>
                <a:spcPts val="600"/>
              </a:spcAft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70C0"/>
                </a:solidFill>
              </a:rPr>
              <a:t>understand+past+1</a:t>
            </a:r>
            <a:r>
              <a:rPr lang="en-US" baseline="30000" dirty="0" smtClean="0">
                <a:solidFill>
                  <a:srgbClr val="0070C0"/>
                </a:solidFill>
              </a:rPr>
              <a:t>st</a:t>
            </a:r>
            <a:r>
              <a:rPr lang="en-US" dirty="0" smtClean="0">
                <a:solidFill>
                  <a:srgbClr val="0070C0"/>
                </a:solidFill>
              </a:rPr>
              <a:t> or 2</a:t>
            </a:r>
            <a:r>
              <a:rPr lang="en-US" baseline="30000" dirty="0" smtClean="0">
                <a:solidFill>
                  <a:srgbClr val="0070C0"/>
                </a:solidFill>
              </a:rPr>
              <a:t>nd</a:t>
            </a:r>
            <a:r>
              <a:rPr lang="en-US" dirty="0" smtClean="0">
                <a:solidFill>
                  <a:srgbClr val="0070C0"/>
                </a:solidFill>
              </a:rPr>
              <a:t> person singular subject</a:t>
            </a:r>
          </a:p>
          <a:p>
            <a:pPr lvl="1">
              <a:spcAft>
                <a:spcPts val="600"/>
              </a:spcAft>
              <a:buNone/>
            </a:pPr>
            <a:r>
              <a:rPr lang="en-US" dirty="0" smtClean="0"/>
              <a:t>		“I/you understood”</a:t>
            </a:r>
          </a:p>
          <a:p>
            <a:pPr lvl="1"/>
            <a:r>
              <a:rPr lang="en-US" dirty="0" smtClean="0">
                <a:solidFill>
                  <a:srgbClr val="002F8E"/>
                </a:solidFill>
              </a:rPr>
              <a:t>MT:  </a:t>
            </a:r>
            <a:r>
              <a:rPr lang="en-US" dirty="0" smtClean="0">
                <a:solidFill>
                  <a:srgbClr val="FF0000"/>
                </a:solidFill>
              </a:rPr>
              <a:t>you</a:t>
            </a:r>
            <a:r>
              <a:rPr lang="en-US" dirty="0" smtClean="0">
                <a:solidFill>
                  <a:srgbClr val="002F8E"/>
                </a:solidFill>
              </a:rPr>
              <a:t> see his symptoms</a:t>
            </a:r>
          </a:p>
          <a:p>
            <a:pPr lvl="1"/>
            <a:r>
              <a:rPr lang="en-US" dirty="0" smtClean="0"/>
              <a:t>Ref:  </a:t>
            </a:r>
            <a:r>
              <a:rPr lang="en-US" dirty="0" smtClean="0">
                <a:solidFill>
                  <a:srgbClr val="FF0000"/>
                </a:solidFill>
              </a:rPr>
              <a:t>I</a:t>
            </a:r>
            <a:r>
              <a:rPr lang="en-US" dirty="0" smtClean="0"/>
              <a:t> saw his symptoms</a:t>
            </a:r>
          </a:p>
          <a:p>
            <a:pPr lvl="1">
              <a:spcAft>
                <a:spcPts val="600"/>
              </a:spcAft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13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381000"/>
            <a:ext cx="7343775" cy="533400"/>
          </a:xfrm>
        </p:spPr>
        <p:txBody>
          <a:bodyPr/>
          <a:lstStyle/>
          <a:p>
            <a:r>
              <a:rPr lang="en-US" dirty="0" smtClean="0"/>
              <a:t>I→E Pronoun Issues:  Insertions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1534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/>
              <a:t>Subject pronouns  (few)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002F8E"/>
                </a:solidFill>
              </a:rPr>
              <a:t>MT:  those people </a:t>
            </a:r>
            <a:r>
              <a:rPr lang="en-US" dirty="0" smtClean="0">
                <a:solidFill>
                  <a:srgbClr val="FF0000"/>
                </a:solidFill>
              </a:rPr>
              <a:t>they</a:t>
            </a:r>
            <a:r>
              <a:rPr lang="en-US" dirty="0" smtClean="0">
                <a:solidFill>
                  <a:srgbClr val="002F8E"/>
                </a:solidFill>
              </a:rPr>
              <a:t> store them in this complex</a:t>
            </a:r>
          </a:p>
          <a:p>
            <a:pPr lvl="1"/>
            <a:r>
              <a:rPr lang="en-US" dirty="0" smtClean="0"/>
              <a:t>Ref:  those people store them in this complex </a:t>
            </a:r>
          </a:p>
          <a:p>
            <a:r>
              <a:rPr lang="en-US" dirty="0" err="1" smtClean="0"/>
              <a:t>Resumptive</a:t>
            </a:r>
            <a:r>
              <a:rPr lang="en-US" dirty="0" smtClean="0"/>
              <a:t> pronouns (frequent)</a:t>
            </a:r>
          </a:p>
          <a:p>
            <a:pPr lvl="1">
              <a:lnSpc>
                <a:spcPts val="2200"/>
              </a:lnSpc>
              <a:spcAft>
                <a:spcPts val="600"/>
              </a:spcAft>
            </a:pPr>
            <a:r>
              <a:rPr lang="en-US" dirty="0" smtClean="0">
                <a:solidFill>
                  <a:srgbClr val="002F8E"/>
                </a:solidFill>
              </a:rPr>
              <a:t>MT:  it is about three kilometers from the point the </a:t>
            </a:r>
            <a:r>
              <a:rPr lang="en-US" dirty="0" smtClean="0">
                <a:solidFill>
                  <a:srgbClr val="002060"/>
                </a:solidFill>
              </a:rPr>
              <a:t>checkpoint that he ran away from </a:t>
            </a:r>
            <a:r>
              <a:rPr lang="en-US" dirty="0" smtClean="0">
                <a:solidFill>
                  <a:srgbClr val="FF0000"/>
                </a:solidFill>
              </a:rPr>
              <a:t>it</a:t>
            </a:r>
          </a:p>
          <a:p>
            <a:pPr lvl="1">
              <a:lnSpc>
                <a:spcPts val="2200"/>
              </a:lnSpc>
            </a:pPr>
            <a:r>
              <a:rPr lang="en-US" dirty="0" smtClean="0"/>
              <a:t>Ref:  it is about three kilometers from the point the checkpoint that he ran away from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002F8E"/>
                </a:solidFill>
              </a:rPr>
              <a:t>MT:  the area is four streets that will probably restrict </a:t>
            </a:r>
            <a:r>
              <a:rPr lang="en-US" dirty="0" smtClean="0">
                <a:solidFill>
                  <a:srgbClr val="FF0000"/>
                </a:solidFill>
              </a:rPr>
              <a:t>it</a:t>
            </a:r>
          </a:p>
          <a:p>
            <a:pPr lvl="1"/>
            <a:r>
              <a:rPr lang="en-US" dirty="0" smtClean="0"/>
              <a:t>Ref:  the area is four streets that we will probably surround</a:t>
            </a:r>
          </a:p>
          <a:p>
            <a:pPr>
              <a:lnSpc>
                <a:spcPts val="2600"/>
              </a:lnSpc>
            </a:pPr>
            <a:r>
              <a:rPr lang="en-US" dirty="0" smtClean="0"/>
              <a:t>These are non-null only if they might cause confusion, e.g., garden paths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14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381000"/>
            <a:ext cx="7343775" cy="533400"/>
          </a:xfrm>
        </p:spPr>
        <p:txBody>
          <a:bodyPr/>
          <a:lstStyle/>
          <a:p>
            <a:r>
              <a:rPr lang="en-US" dirty="0" smtClean="0"/>
              <a:t>I→E Pronoun Issues:  Gender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153400" cy="4953000"/>
          </a:xfrm>
        </p:spPr>
        <p:txBody>
          <a:bodyPr/>
          <a:lstStyle/>
          <a:p>
            <a:pPr lvl="0">
              <a:spcAft>
                <a:spcPts val="1800"/>
              </a:spcAft>
            </a:pPr>
            <a:r>
              <a:rPr lang="en-US" dirty="0" smtClean="0"/>
              <a:t>Iraqi Arabic does not have a neutral gender</a:t>
            </a:r>
          </a:p>
          <a:p>
            <a:pPr lvl="0"/>
            <a:r>
              <a:rPr lang="en-US" dirty="0" smtClean="0"/>
              <a:t>Many examples with </a:t>
            </a:r>
            <a:r>
              <a:rPr lang="en-US" i="1" dirty="0" smtClean="0">
                <a:solidFill>
                  <a:srgbClr val="002060"/>
                </a:solidFill>
              </a:rPr>
              <a:t>it</a:t>
            </a:r>
            <a:r>
              <a:rPr lang="en-US" dirty="0" smtClean="0"/>
              <a:t> instead of </a:t>
            </a:r>
            <a:r>
              <a:rPr lang="en-US" i="1" dirty="0" smtClean="0">
                <a:solidFill>
                  <a:srgbClr val="002060"/>
                </a:solidFill>
              </a:rPr>
              <a:t>he</a:t>
            </a:r>
            <a:r>
              <a:rPr lang="en-US" dirty="0" smtClean="0"/>
              <a:t> or </a:t>
            </a:r>
            <a:r>
              <a:rPr lang="en-US" i="1" dirty="0" smtClean="0">
                <a:solidFill>
                  <a:srgbClr val="002060"/>
                </a:solidFill>
              </a:rPr>
              <a:t>she</a:t>
            </a:r>
          </a:p>
          <a:p>
            <a:pPr lvl="1">
              <a:lnSpc>
                <a:spcPts val="2200"/>
              </a:lnSpc>
              <a:spcAft>
                <a:spcPts val="600"/>
              </a:spcAft>
            </a:pPr>
            <a:r>
              <a:rPr lang="en-US" dirty="0" smtClean="0">
                <a:solidFill>
                  <a:srgbClr val="002F8E"/>
                </a:solidFill>
              </a:rPr>
              <a:t>MT:  are taking care of </a:t>
            </a:r>
            <a:r>
              <a:rPr lang="en-US" dirty="0" smtClean="0">
                <a:solidFill>
                  <a:srgbClr val="FF0000"/>
                </a:solidFill>
              </a:rPr>
              <a:t>it</a:t>
            </a:r>
            <a:r>
              <a:rPr lang="en-US" dirty="0" smtClean="0">
                <a:solidFill>
                  <a:srgbClr val="002F8E"/>
                </a:solidFill>
              </a:rPr>
              <a:t> god willing and hopefully </a:t>
            </a:r>
            <a:r>
              <a:rPr lang="en-US" dirty="0" smtClean="0">
                <a:solidFill>
                  <a:srgbClr val="FF0000"/>
                </a:solidFill>
              </a:rPr>
              <a:t>it</a:t>
            </a:r>
            <a:r>
              <a:rPr lang="en-US" dirty="0" smtClean="0">
                <a:solidFill>
                  <a:srgbClr val="002F8E"/>
                </a:solidFill>
              </a:rPr>
              <a:t> will get better a little bit more</a:t>
            </a:r>
          </a:p>
          <a:p>
            <a:pPr lvl="1">
              <a:lnSpc>
                <a:spcPts val="2200"/>
              </a:lnSpc>
              <a:spcAft>
                <a:spcPts val="1800"/>
              </a:spcAft>
            </a:pPr>
            <a:r>
              <a:rPr lang="en-US" dirty="0" smtClean="0"/>
              <a:t>Ref:  we are taking care of </a:t>
            </a:r>
            <a:r>
              <a:rPr lang="en-US" dirty="0" smtClean="0">
                <a:solidFill>
                  <a:srgbClr val="FF0000"/>
                </a:solidFill>
              </a:rPr>
              <a:t>him</a:t>
            </a:r>
            <a:r>
              <a:rPr lang="en-US" dirty="0" smtClean="0"/>
              <a:t> god willing and hopefully </a:t>
            </a:r>
            <a:r>
              <a:rPr lang="en-US" dirty="0" smtClean="0">
                <a:solidFill>
                  <a:srgbClr val="FF0000"/>
                </a:solidFill>
              </a:rPr>
              <a:t>he</a:t>
            </a:r>
            <a:r>
              <a:rPr lang="en-US" dirty="0" smtClean="0"/>
              <a:t> will get better soon</a:t>
            </a:r>
            <a:r>
              <a:rPr lang="en-US" sz="1200" dirty="0" smtClean="0"/>
              <a:t> </a:t>
            </a:r>
            <a:endParaRPr lang="en-US" dirty="0" smtClean="0"/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002F8E"/>
                </a:solidFill>
              </a:rPr>
              <a:t>MT:  of course I mean </a:t>
            </a:r>
            <a:r>
              <a:rPr lang="en-US" dirty="0" smtClean="0">
                <a:solidFill>
                  <a:srgbClr val="FF0000"/>
                </a:solidFill>
              </a:rPr>
              <a:t>it</a:t>
            </a:r>
            <a:r>
              <a:rPr lang="en-US" dirty="0" smtClean="0">
                <a:solidFill>
                  <a:srgbClr val="002F8E"/>
                </a:solidFill>
              </a:rPr>
              <a:t> is in good condition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Ref:  of course I mean </a:t>
            </a:r>
            <a:r>
              <a:rPr lang="en-US" dirty="0" smtClean="0">
                <a:solidFill>
                  <a:srgbClr val="FF0000"/>
                </a:solidFill>
              </a:rPr>
              <a:t>she</a:t>
            </a:r>
            <a:r>
              <a:rPr lang="en-US" dirty="0" smtClean="0"/>
              <a:t> is in good condition 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Only one example of </a:t>
            </a:r>
            <a:r>
              <a:rPr lang="en-US" i="1" dirty="0" smtClean="0">
                <a:solidFill>
                  <a:srgbClr val="002060"/>
                </a:solidFill>
              </a:rPr>
              <a:t>he</a:t>
            </a:r>
            <a:r>
              <a:rPr lang="en-US" dirty="0" smtClean="0"/>
              <a:t> instead of </a:t>
            </a:r>
            <a:r>
              <a:rPr lang="en-US" i="1" dirty="0" smtClean="0">
                <a:solidFill>
                  <a:srgbClr val="002060"/>
                </a:solidFill>
              </a:rPr>
              <a:t>it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002F8E"/>
                </a:solidFill>
              </a:rPr>
              <a:t>MT:  </a:t>
            </a:r>
            <a:r>
              <a:rPr lang="en-US" dirty="0" smtClean="0">
                <a:solidFill>
                  <a:srgbClr val="FF0000"/>
                </a:solidFill>
              </a:rPr>
              <a:t>he</a:t>
            </a:r>
            <a:r>
              <a:rPr lang="en-US" dirty="0" smtClean="0">
                <a:solidFill>
                  <a:srgbClr val="002F8E"/>
                </a:solidFill>
              </a:rPr>
              <a:t> civilian house consists of three rooms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Ref:  </a:t>
            </a:r>
            <a:r>
              <a:rPr lang="en-US" dirty="0" smtClean="0">
                <a:solidFill>
                  <a:srgbClr val="FF0000"/>
                </a:solidFill>
              </a:rPr>
              <a:t>it</a:t>
            </a:r>
            <a:r>
              <a:rPr lang="en-US" dirty="0" smtClean="0"/>
              <a:t> is a civilian house consisting of three rooms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15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81000"/>
            <a:ext cx="7267575" cy="533400"/>
          </a:xfrm>
        </p:spPr>
        <p:txBody>
          <a:bodyPr/>
          <a:lstStyle/>
          <a:p>
            <a:r>
              <a:rPr lang="en-US" dirty="0" smtClean="0"/>
              <a:t>I→E Verbs:  English </a:t>
            </a:r>
            <a:r>
              <a:rPr lang="en-US" i="1" dirty="0" smtClean="0"/>
              <a:t>be</a:t>
            </a:r>
            <a:r>
              <a:rPr lang="en-US" dirty="0" smtClean="0"/>
              <a:t> vs. Arabic “</a:t>
            </a:r>
            <a:r>
              <a:rPr lang="en-US" i="1" dirty="0" smtClean="0"/>
              <a:t>be”</a:t>
            </a:r>
            <a:endParaRPr lang="en-US" i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153400" cy="4724400"/>
          </a:xfrm>
        </p:spPr>
        <p:txBody>
          <a:bodyPr/>
          <a:lstStyle/>
          <a:p>
            <a:pPr lvl="0"/>
            <a:r>
              <a:rPr lang="en-US" dirty="0" smtClean="0"/>
              <a:t>English </a:t>
            </a:r>
            <a:r>
              <a:rPr lang="en-US" i="1" dirty="0" smtClean="0"/>
              <a:t>be</a:t>
            </a:r>
            <a:r>
              <a:rPr lang="en-US" dirty="0" smtClean="0"/>
              <a:t> serves several functions</a:t>
            </a:r>
            <a:endParaRPr lang="en-US" sz="1800" dirty="0" smtClean="0"/>
          </a:p>
          <a:p>
            <a:pPr lvl="1">
              <a:spcAft>
                <a:spcPts val="600"/>
              </a:spcAft>
            </a:pPr>
            <a:r>
              <a:rPr lang="en-US" dirty="0" smtClean="0"/>
              <a:t>They </a:t>
            </a:r>
            <a:r>
              <a:rPr lang="en-US" i="1" dirty="0" smtClean="0">
                <a:solidFill>
                  <a:srgbClr val="002F8E"/>
                </a:solidFill>
              </a:rPr>
              <a:t>are</a:t>
            </a:r>
            <a:r>
              <a:rPr lang="en-US" dirty="0" smtClean="0"/>
              <a:t> eating at the restaurant  (progressive)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The car </a:t>
            </a:r>
            <a:r>
              <a:rPr lang="en-US" i="1" dirty="0" smtClean="0">
                <a:solidFill>
                  <a:srgbClr val="002F8E"/>
                </a:solidFill>
              </a:rPr>
              <a:t>was</a:t>
            </a:r>
            <a:r>
              <a:rPr lang="en-US" dirty="0" smtClean="0"/>
              <a:t> driven by a teenager  (passive)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Sam </a:t>
            </a:r>
            <a:r>
              <a:rPr lang="en-US" i="1" dirty="0" smtClean="0">
                <a:solidFill>
                  <a:srgbClr val="002F8E"/>
                </a:solidFill>
              </a:rPr>
              <a:t>is</a:t>
            </a:r>
            <a:r>
              <a:rPr lang="en-US" dirty="0" smtClean="0"/>
              <a:t> my brother  (copula: identity)</a:t>
            </a:r>
          </a:p>
          <a:p>
            <a:pPr lvl="1"/>
            <a:r>
              <a:rPr lang="en-US" dirty="0" smtClean="0"/>
              <a:t>Julia </a:t>
            </a:r>
            <a:r>
              <a:rPr lang="en-US" i="1" dirty="0" smtClean="0">
                <a:solidFill>
                  <a:srgbClr val="002F8E"/>
                </a:solidFill>
              </a:rPr>
              <a:t>is</a:t>
            </a:r>
            <a:r>
              <a:rPr lang="en-US" dirty="0" smtClean="0"/>
              <a:t> brilliant  (copula: attribution)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Arabic copula is not used in present tense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002F8E"/>
                </a:solidFill>
              </a:rPr>
              <a:t>MT:  no sir all the family in the house </a:t>
            </a:r>
          </a:p>
          <a:p>
            <a:pPr lvl="1"/>
            <a:r>
              <a:rPr lang="en-US" dirty="0" smtClean="0"/>
              <a:t>Ref:  no sir all the family </a:t>
            </a:r>
            <a:r>
              <a:rPr lang="en-US" dirty="0" smtClean="0">
                <a:solidFill>
                  <a:srgbClr val="FF0000"/>
                </a:solidFill>
              </a:rPr>
              <a:t>is</a:t>
            </a:r>
            <a:r>
              <a:rPr lang="en-US" dirty="0" smtClean="0"/>
              <a:t> in the house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002F8E"/>
                </a:solidFill>
              </a:rPr>
              <a:t>MT:  but the problem those lazy and sleep on the at night</a:t>
            </a:r>
          </a:p>
          <a:p>
            <a:pPr lvl="1"/>
            <a:r>
              <a:rPr lang="en-US" dirty="0" smtClean="0"/>
              <a:t>Ref:  but the problem </a:t>
            </a:r>
            <a:r>
              <a:rPr lang="en-US" dirty="0" smtClean="0">
                <a:solidFill>
                  <a:srgbClr val="FF0000"/>
                </a:solidFill>
              </a:rPr>
              <a:t>is</a:t>
            </a:r>
            <a:r>
              <a:rPr lang="en-US" dirty="0" smtClean="0"/>
              <a:t> they are lazy and sleep at night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Many errors with </a:t>
            </a:r>
            <a:r>
              <a:rPr lang="en-US" i="1" dirty="0" smtClean="0"/>
              <a:t>be</a:t>
            </a:r>
            <a:r>
              <a:rPr lang="en-US" dirty="0" smtClean="0"/>
              <a:t> are more complex errors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16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391400" cy="533400"/>
          </a:xfrm>
        </p:spPr>
        <p:txBody>
          <a:bodyPr/>
          <a:lstStyle/>
          <a:p>
            <a:r>
              <a:rPr lang="en-US" dirty="0" smtClean="0"/>
              <a:t>Proportion of </a:t>
            </a:r>
            <a:r>
              <a:rPr lang="en-US" i="1" dirty="0" smtClean="0"/>
              <a:t>be</a:t>
            </a:r>
            <a:r>
              <a:rPr lang="en-US" dirty="0" smtClean="0"/>
              <a:t> in June I→E Verb Errors</a:t>
            </a:r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66702" y="5562600"/>
            <a:ext cx="1239442" cy="412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Systems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17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7543800" cy="533400"/>
          </a:xfrm>
        </p:spPr>
        <p:txBody>
          <a:bodyPr/>
          <a:lstStyle/>
          <a:p>
            <a:r>
              <a:rPr lang="en-US" dirty="0" smtClean="0"/>
              <a:t>June E→I:  Proportions of TER Error Types</a:t>
            </a:r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609600" y="1143000"/>
          <a:ext cx="78486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96200" y="2590800"/>
            <a:ext cx="1133645" cy="385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Systems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18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81000"/>
            <a:ext cx="7848600" cy="533400"/>
          </a:xfrm>
        </p:spPr>
        <p:txBody>
          <a:bodyPr/>
          <a:lstStyle/>
          <a:p>
            <a:r>
              <a:rPr lang="en-US" dirty="0" smtClean="0"/>
              <a:t>June E→I: Proportions of Word Class Errors</a:t>
            </a:r>
            <a:endParaRPr lang="en-US" dirty="0"/>
          </a:p>
        </p:txBody>
      </p:sp>
      <p:graphicFrame>
        <p:nvGraphicFramePr>
          <p:cNvPr id="8" name="Chart 7"/>
          <p:cNvGraphicFramePr/>
          <p:nvPr/>
        </p:nvGraphicFramePr>
        <p:xfrm>
          <a:off x="609600" y="1295400"/>
          <a:ext cx="7543800" cy="492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43800" y="2743200"/>
            <a:ext cx="1133645" cy="385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Systems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19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391400" cy="533400"/>
          </a:xfrm>
        </p:spPr>
        <p:txBody>
          <a:bodyPr/>
          <a:lstStyle/>
          <a:p>
            <a:r>
              <a:rPr lang="en-US" dirty="0" smtClean="0"/>
              <a:t>E→I: Subject </a:t>
            </a:r>
            <a:r>
              <a:rPr lang="en-US" dirty="0" smtClean="0"/>
              <a:t>Verb </a:t>
            </a:r>
            <a:r>
              <a:rPr lang="en-US" smtClean="0"/>
              <a:t>Agreement Inflection</a:t>
            </a:r>
            <a:endParaRPr lang="en-US" i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143000"/>
            <a:ext cx="8153400" cy="5029200"/>
          </a:xfrm>
        </p:spPr>
        <p:txBody>
          <a:bodyPr/>
          <a:lstStyle/>
          <a:p>
            <a:pPr lvl="0">
              <a:lnSpc>
                <a:spcPts val="2600"/>
              </a:lnSpc>
              <a:spcAft>
                <a:spcPts val="600"/>
              </a:spcAft>
            </a:pPr>
            <a:r>
              <a:rPr lang="en-US" sz="2000" dirty="0" smtClean="0"/>
              <a:t>With an expressed subject, subject inflection on the verb that does not agree may cause confusion</a:t>
            </a:r>
          </a:p>
          <a:p>
            <a:pPr lvl="1">
              <a:lnSpc>
                <a:spcPts val="2600"/>
              </a:lnSpc>
              <a:spcBef>
                <a:spcPts val="600"/>
              </a:spcBef>
              <a:buNone/>
            </a:pPr>
            <a:r>
              <a:rPr lang="en-US" dirty="0" smtClean="0"/>
              <a:t>Source:  my marines are going to search the house</a:t>
            </a:r>
          </a:p>
          <a:p>
            <a:pPr lvl="1">
              <a:lnSpc>
                <a:spcPts val="2600"/>
              </a:lnSpc>
              <a:spcAft>
                <a:spcPts val="600"/>
              </a:spcAft>
              <a:buNone/>
            </a:pPr>
            <a:r>
              <a:rPr lang="en-US" dirty="0" smtClean="0"/>
              <a:t>Ref:</a:t>
            </a:r>
            <a:r>
              <a:rPr lang="en-US" sz="1800" dirty="0" smtClean="0"/>
              <a:t> </a:t>
            </a:r>
            <a:r>
              <a:rPr lang="ar-SA" sz="1800" dirty="0" smtClean="0"/>
              <a:t> </a:t>
            </a:r>
            <a:r>
              <a:rPr lang="en-US" sz="1800" dirty="0" smtClean="0"/>
              <a:t> </a:t>
            </a:r>
            <a:r>
              <a:rPr lang="ar-SA" sz="2400" dirty="0" smtClean="0"/>
              <a:t>المارينز مالتي رح </a:t>
            </a:r>
            <a:r>
              <a:rPr lang="ar-SA" sz="2400" dirty="0" smtClean="0">
                <a:solidFill>
                  <a:srgbClr val="FF0000"/>
                </a:solidFill>
              </a:rPr>
              <a:t>ي</a:t>
            </a:r>
            <a:r>
              <a:rPr lang="ar-SA" sz="2400" dirty="0" smtClean="0"/>
              <a:t>فتش</a:t>
            </a:r>
            <a:r>
              <a:rPr lang="ar-SA" sz="2400" dirty="0" smtClean="0">
                <a:solidFill>
                  <a:srgbClr val="FF0000"/>
                </a:solidFill>
              </a:rPr>
              <a:t>ون</a:t>
            </a:r>
            <a:r>
              <a:rPr lang="ar-SA" sz="2400" dirty="0" smtClean="0"/>
              <a:t> البيت</a:t>
            </a:r>
            <a:r>
              <a:rPr lang="ar-SA" dirty="0" smtClean="0"/>
              <a:t> </a:t>
            </a:r>
            <a:r>
              <a:rPr lang="en-US" dirty="0" smtClean="0"/>
              <a:t>   </a:t>
            </a:r>
          </a:p>
          <a:p>
            <a:pPr lvl="1">
              <a:lnSpc>
                <a:spcPts val="2600"/>
              </a:lnSpc>
              <a:spcAft>
                <a:spcPts val="300"/>
              </a:spcAft>
              <a:buNone/>
            </a:pPr>
            <a:r>
              <a:rPr lang="en-US" dirty="0" smtClean="0">
                <a:solidFill>
                  <a:srgbClr val="002F8E"/>
                </a:solidFill>
              </a:rPr>
              <a:t>MT:</a:t>
            </a:r>
            <a:r>
              <a:rPr lang="en-US" sz="1800" dirty="0" smtClean="0">
                <a:solidFill>
                  <a:srgbClr val="002F8E"/>
                </a:solidFill>
              </a:rPr>
              <a:t>      </a:t>
            </a:r>
            <a:r>
              <a:rPr lang="ar-SA" sz="2400" dirty="0" smtClean="0">
                <a:solidFill>
                  <a:srgbClr val="002060"/>
                </a:solidFill>
              </a:rPr>
              <a:t>ا</a:t>
            </a:r>
            <a:r>
              <a:rPr lang="ar-SA" sz="2400" dirty="0" smtClean="0">
                <a:solidFill>
                  <a:srgbClr val="002F8E"/>
                </a:solidFill>
              </a:rPr>
              <a:t>لمارينز مالتي رح </a:t>
            </a:r>
            <a:r>
              <a:rPr lang="ar-SA" sz="2400" dirty="0" smtClean="0">
                <a:solidFill>
                  <a:srgbClr val="FF0000"/>
                </a:solidFill>
              </a:rPr>
              <a:t>أ</a:t>
            </a:r>
            <a:r>
              <a:rPr lang="ar-SA" sz="2400" dirty="0" smtClean="0">
                <a:solidFill>
                  <a:srgbClr val="002F8E"/>
                </a:solidFill>
              </a:rPr>
              <a:t>فتش البيت</a:t>
            </a:r>
            <a:endParaRPr lang="en-US" sz="2400" dirty="0" smtClean="0">
              <a:solidFill>
                <a:srgbClr val="002F8E"/>
              </a:solidFill>
            </a:endParaRPr>
          </a:p>
          <a:p>
            <a:pPr lvl="1">
              <a:lnSpc>
                <a:spcPts val="26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en-US" sz="1800" dirty="0" smtClean="0"/>
              <a:t>Ref: </a:t>
            </a:r>
            <a:r>
              <a:rPr lang="ar-SA" sz="1800" dirty="0" smtClean="0"/>
              <a:t> </a:t>
            </a:r>
            <a:r>
              <a:rPr lang="en-US" sz="1800" dirty="0" smtClean="0"/>
              <a:t>AlmArynz	</a:t>
            </a:r>
            <a:r>
              <a:rPr lang="en-US" sz="1800" dirty="0" err="1" smtClean="0"/>
              <a:t>mAlty</a:t>
            </a:r>
            <a:r>
              <a:rPr lang="en-US" sz="1800" dirty="0" smtClean="0"/>
              <a:t>	</a:t>
            </a:r>
            <a:r>
              <a:rPr lang="en-US" sz="1800" dirty="0" err="1" smtClean="0"/>
              <a:t>rH</a:t>
            </a:r>
            <a:r>
              <a:rPr lang="en-US" sz="1800" dirty="0" smtClean="0"/>
              <a:t>	</a:t>
            </a:r>
            <a:r>
              <a:rPr lang="en-US" sz="1800" dirty="0" err="1" smtClean="0">
                <a:solidFill>
                  <a:srgbClr val="FF0000"/>
                </a:solidFill>
              </a:rPr>
              <a:t>y</a:t>
            </a:r>
            <a:r>
              <a:rPr lang="en-US" sz="1800" dirty="0" err="1" smtClean="0"/>
              <a:t>ft$</a:t>
            </a:r>
            <a:r>
              <a:rPr lang="en-US" sz="1800" dirty="0" err="1" smtClean="0">
                <a:solidFill>
                  <a:srgbClr val="FF0000"/>
                </a:solidFill>
              </a:rPr>
              <a:t>wn</a:t>
            </a:r>
            <a:r>
              <a:rPr lang="en-US" sz="1800" dirty="0" smtClean="0"/>
              <a:t>		</a:t>
            </a:r>
            <a:r>
              <a:rPr lang="en-US" sz="1800" dirty="0" err="1" smtClean="0"/>
              <a:t>Albyt</a:t>
            </a:r>
            <a:endParaRPr lang="en-US" sz="1800" dirty="0" smtClean="0"/>
          </a:p>
          <a:p>
            <a:pPr lvl="1">
              <a:lnSpc>
                <a:spcPts val="26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800" dirty="0" smtClean="0"/>
              <a:t>Ref:  </a:t>
            </a:r>
            <a:r>
              <a:rPr lang="en-US" sz="1800" dirty="0" smtClean="0">
                <a:solidFill>
                  <a:srgbClr val="0070C0"/>
                </a:solidFill>
              </a:rPr>
              <a:t>the-Marines	my	will</a:t>
            </a:r>
            <a:r>
              <a:rPr lang="en-US" sz="1800" dirty="0" smtClean="0"/>
              <a:t>	</a:t>
            </a:r>
            <a:r>
              <a:rPr lang="en-US" sz="1800" dirty="0" smtClean="0">
                <a:solidFill>
                  <a:srgbClr val="FF0000"/>
                </a:solidFill>
              </a:rPr>
              <a:t>3m</a:t>
            </a:r>
            <a:r>
              <a:rPr lang="en-US" sz="1800" dirty="0" smtClean="0"/>
              <a:t>-</a:t>
            </a:r>
            <a:r>
              <a:rPr lang="en-US" sz="1800" dirty="0" smtClean="0">
                <a:solidFill>
                  <a:srgbClr val="0070C0"/>
                </a:solidFill>
              </a:rPr>
              <a:t>search</a:t>
            </a:r>
            <a:r>
              <a:rPr lang="en-US" sz="1800" dirty="0" smtClean="0"/>
              <a:t>-</a:t>
            </a:r>
            <a:r>
              <a:rPr lang="en-US" sz="1800" dirty="0" smtClean="0">
                <a:solidFill>
                  <a:srgbClr val="FF0000"/>
                </a:solidFill>
              </a:rPr>
              <a:t>pl</a:t>
            </a:r>
            <a:r>
              <a:rPr lang="en-US" sz="1800" dirty="0" smtClean="0"/>
              <a:t>	</a:t>
            </a:r>
            <a:r>
              <a:rPr lang="en-US" sz="1800" dirty="0" smtClean="0">
                <a:solidFill>
                  <a:srgbClr val="0070C0"/>
                </a:solidFill>
              </a:rPr>
              <a:t>the</a:t>
            </a:r>
            <a:r>
              <a:rPr lang="en-US" sz="1800" dirty="0" smtClean="0"/>
              <a:t>-</a:t>
            </a:r>
            <a:r>
              <a:rPr lang="en-US" sz="1800" dirty="0" smtClean="0">
                <a:solidFill>
                  <a:srgbClr val="0070C0"/>
                </a:solidFill>
              </a:rPr>
              <a:t>house</a:t>
            </a:r>
            <a:endParaRPr lang="en-US" sz="1800" dirty="0" smtClean="0"/>
          </a:p>
          <a:p>
            <a:pPr lvl="1">
              <a:lnSpc>
                <a:spcPts val="26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en-US" sz="1800" dirty="0" smtClean="0">
                <a:solidFill>
                  <a:srgbClr val="002F8E"/>
                </a:solidFill>
              </a:rPr>
              <a:t>MT:   AlmArynz	</a:t>
            </a:r>
            <a:r>
              <a:rPr lang="en-US" sz="1800" dirty="0" err="1" smtClean="0">
                <a:solidFill>
                  <a:srgbClr val="002F8E"/>
                </a:solidFill>
              </a:rPr>
              <a:t>mAlty</a:t>
            </a:r>
            <a:r>
              <a:rPr lang="en-US" sz="1800" dirty="0" smtClean="0">
                <a:solidFill>
                  <a:srgbClr val="002F8E"/>
                </a:solidFill>
              </a:rPr>
              <a:t>	</a:t>
            </a:r>
            <a:r>
              <a:rPr lang="en-US" sz="1800" dirty="0" err="1" smtClean="0">
                <a:solidFill>
                  <a:srgbClr val="002F8E"/>
                </a:solidFill>
              </a:rPr>
              <a:t>rH</a:t>
            </a:r>
            <a:r>
              <a:rPr lang="en-US" sz="1800" dirty="0" smtClean="0">
                <a:solidFill>
                  <a:srgbClr val="002F8E"/>
                </a:solidFill>
              </a:rPr>
              <a:t>	</a:t>
            </a:r>
            <a:r>
              <a:rPr lang="en-US" sz="1800" dirty="0" smtClean="0">
                <a:solidFill>
                  <a:srgbClr val="FF0000"/>
                </a:solidFill>
              </a:rPr>
              <a:t>&gt;</a:t>
            </a:r>
            <a:r>
              <a:rPr lang="en-US" sz="1800" dirty="0" smtClean="0">
                <a:solidFill>
                  <a:srgbClr val="002F8E"/>
                </a:solidFill>
              </a:rPr>
              <a:t>ft$		</a:t>
            </a:r>
            <a:r>
              <a:rPr lang="en-US" sz="1800" dirty="0" err="1" smtClean="0">
                <a:solidFill>
                  <a:srgbClr val="002F8E"/>
                </a:solidFill>
              </a:rPr>
              <a:t>Albyt</a:t>
            </a:r>
            <a:endParaRPr lang="en-US" sz="1800" dirty="0" smtClean="0">
              <a:solidFill>
                <a:srgbClr val="0070C0"/>
              </a:solidFill>
            </a:endParaRPr>
          </a:p>
          <a:p>
            <a:pPr lvl="1">
              <a:lnSpc>
                <a:spcPts val="2600"/>
              </a:lnSpc>
              <a:spcAft>
                <a:spcPts val="300"/>
              </a:spcAft>
              <a:buNone/>
            </a:pPr>
            <a:r>
              <a:rPr lang="en-US" sz="1800" dirty="0" smtClean="0">
                <a:solidFill>
                  <a:srgbClr val="002F8E"/>
                </a:solidFill>
              </a:rPr>
              <a:t>MT:  </a:t>
            </a:r>
            <a:r>
              <a:rPr lang="en-US" sz="1800" dirty="0" smtClean="0">
                <a:solidFill>
                  <a:srgbClr val="0070C0"/>
                </a:solidFill>
              </a:rPr>
              <a:t>the-Marines	my	will</a:t>
            </a:r>
            <a:r>
              <a:rPr lang="en-US" sz="1800" dirty="0" smtClean="0"/>
              <a:t>	</a:t>
            </a:r>
            <a:r>
              <a:rPr lang="en-US" sz="1800" dirty="0" smtClean="0">
                <a:solidFill>
                  <a:srgbClr val="FF0000"/>
                </a:solidFill>
              </a:rPr>
              <a:t>1s</a:t>
            </a:r>
            <a:r>
              <a:rPr lang="en-US" sz="1800" dirty="0" smtClean="0"/>
              <a:t>-</a:t>
            </a:r>
            <a:r>
              <a:rPr lang="en-US" sz="1800" dirty="0" smtClean="0">
                <a:solidFill>
                  <a:srgbClr val="0070C0"/>
                </a:solidFill>
              </a:rPr>
              <a:t>search</a:t>
            </a:r>
            <a:r>
              <a:rPr lang="en-US" sz="1800" dirty="0" smtClean="0"/>
              <a:t>	</a:t>
            </a:r>
            <a:r>
              <a:rPr lang="en-US" sz="1800" dirty="0" smtClean="0">
                <a:solidFill>
                  <a:srgbClr val="0070C0"/>
                </a:solidFill>
              </a:rPr>
              <a:t>the</a:t>
            </a:r>
            <a:r>
              <a:rPr lang="en-US" sz="1800" dirty="0" smtClean="0"/>
              <a:t>-</a:t>
            </a:r>
            <a:r>
              <a:rPr lang="en-US" sz="1800" dirty="0" smtClean="0">
                <a:solidFill>
                  <a:srgbClr val="0070C0"/>
                </a:solidFill>
              </a:rPr>
              <a:t>house</a:t>
            </a:r>
          </a:p>
          <a:p>
            <a:pPr lvl="0">
              <a:lnSpc>
                <a:spcPts val="26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000" dirty="0" smtClean="0"/>
              <a:t>Special annotation for these errors:  Verb Person Inflection</a:t>
            </a:r>
          </a:p>
          <a:p>
            <a:pPr>
              <a:lnSpc>
                <a:spcPts val="2600"/>
              </a:lnSpc>
              <a:spcAft>
                <a:spcPts val="600"/>
              </a:spcAft>
            </a:pPr>
            <a:r>
              <a:rPr lang="en-US" sz="2000" dirty="0" smtClean="0"/>
              <a:t>Relatively high frequency, except in rule-based system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20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81000"/>
            <a:ext cx="7772400" cy="533400"/>
          </a:xfrm>
        </p:spPr>
        <p:txBody>
          <a:bodyPr/>
          <a:lstStyle/>
          <a:p>
            <a:r>
              <a:rPr lang="en-US" dirty="0" smtClean="0"/>
              <a:t>E→I: Pronominal Subject Inflection on Verbs</a:t>
            </a:r>
            <a:endParaRPr lang="en-US" i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371600"/>
            <a:ext cx="8382000" cy="4724400"/>
          </a:xfrm>
        </p:spPr>
        <p:txBody>
          <a:bodyPr/>
          <a:lstStyle/>
          <a:p>
            <a:pPr lvl="0">
              <a:lnSpc>
                <a:spcPts val="2600"/>
              </a:lnSpc>
              <a:spcAft>
                <a:spcPts val="500"/>
              </a:spcAft>
            </a:pPr>
            <a:r>
              <a:rPr lang="en-US" sz="2000" dirty="0" smtClean="0"/>
              <a:t>Pronoun errors occur when subject inflection does not match the source subject pronoun</a:t>
            </a:r>
          </a:p>
          <a:p>
            <a:pPr lvl="1">
              <a:lnSpc>
                <a:spcPts val="2600"/>
              </a:lnSpc>
              <a:buNone/>
            </a:pPr>
            <a:r>
              <a:rPr lang="en-US" sz="1800" dirty="0" smtClean="0"/>
              <a:t>Source:  I might need to tell my commander I am stopping you</a:t>
            </a:r>
          </a:p>
          <a:p>
            <a:pPr lvl="1">
              <a:lnSpc>
                <a:spcPts val="2600"/>
              </a:lnSpc>
              <a:spcAft>
                <a:spcPts val="400"/>
              </a:spcAft>
              <a:buNone/>
            </a:pPr>
            <a:r>
              <a:rPr lang="en-US" sz="1700" dirty="0" smtClean="0"/>
              <a:t>Ref:            </a:t>
            </a:r>
            <a:r>
              <a:rPr lang="ar-SA" sz="2400" dirty="0" smtClean="0"/>
              <a:t>يمكن لازم </a:t>
            </a:r>
            <a:r>
              <a:rPr lang="ar-SA" sz="2400" dirty="0" smtClean="0">
                <a:solidFill>
                  <a:srgbClr val="FF0000"/>
                </a:solidFill>
              </a:rPr>
              <a:t>أ</a:t>
            </a:r>
            <a:r>
              <a:rPr lang="ar-SA" sz="2400" dirty="0" smtClean="0"/>
              <a:t>قول للمسؤول مالي </a:t>
            </a:r>
            <a:r>
              <a:rPr lang="ar-SA" sz="2400" dirty="0" smtClean="0">
                <a:solidFill>
                  <a:srgbClr val="78B832"/>
                </a:solidFill>
              </a:rPr>
              <a:t>أ</a:t>
            </a:r>
            <a:r>
              <a:rPr lang="ar-SA" sz="2400" dirty="0" smtClean="0"/>
              <a:t>وقفك</a:t>
            </a:r>
            <a:endParaRPr lang="en-US" sz="2400" dirty="0" smtClean="0"/>
          </a:p>
          <a:p>
            <a:pPr lvl="1">
              <a:lnSpc>
                <a:spcPts val="2600"/>
              </a:lnSpc>
              <a:spcAft>
                <a:spcPts val="0"/>
              </a:spcAft>
              <a:buNone/>
            </a:pPr>
            <a:r>
              <a:rPr lang="en-US" sz="1700" dirty="0" smtClean="0">
                <a:solidFill>
                  <a:srgbClr val="002F8E"/>
                </a:solidFill>
              </a:rPr>
              <a:t>MT:            </a:t>
            </a:r>
            <a:r>
              <a:rPr lang="ar-SA" sz="2400" dirty="0" smtClean="0">
                <a:solidFill>
                  <a:srgbClr val="002F8E"/>
                </a:solidFill>
              </a:rPr>
              <a:t>يمكن لازم </a:t>
            </a:r>
            <a:r>
              <a:rPr lang="ar-SA" sz="2400" dirty="0" smtClean="0">
                <a:solidFill>
                  <a:srgbClr val="FF0000"/>
                </a:solidFill>
              </a:rPr>
              <a:t>ت</a:t>
            </a:r>
            <a:r>
              <a:rPr lang="ar-SA" sz="2400" dirty="0" smtClean="0">
                <a:solidFill>
                  <a:srgbClr val="002F8E"/>
                </a:solidFill>
              </a:rPr>
              <a:t>قول للمسؤول مالي </a:t>
            </a:r>
            <a:r>
              <a:rPr lang="ar-SA" sz="2400" dirty="0" smtClean="0">
                <a:solidFill>
                  <a:srgbClr val="00B050"/>
                </a:solidFill>
              </a:rPr>
              <a:t>ن</a:t>
            </a:r>
            <a:r>
              <a:rPr lang="ar-SA" sz="2400" dirty="0" smtClean="0">
                <a:solidFill>
                  <a:srgbClr val="002F8E"/>
                </a:solidFill>
              </a:rPr>
              <a:t>وقف</a:t>
            </a:r>
            <a:endParaRPr lang="en-US" sz="2400" dirty="0" smtClean="0">
              <a:solidFill>
                <a:srgbClr val="002F8E"/>
              </a:solidFill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dirty="0" smtClean="0"/>
              <a:t>Ref:    </a:t>
            </a:r>
            <a:r>
              <a:rPr lang="en-US" sz="1800" dirty="0" err="1" smtClean="0"/>
              <a:t>ymkn</a:t>
            </a:r>
            <a:r>
              <a:rPr lang="en-US" sz="1800" dirty="0" smtClean="0"/>
              <a:t> 	lAzm   </a:t>
            </a:r>
            <a:r>
              <a:rPr lang="en-US" sz="1800" dirty="0" smtClean="0">
                <a:solidFill>
                  <a:srgbClr val="FF0000"/>
                </a:solidFill>
              </a:rPr>
              <a:t>&gt;</a:t>
            </a:r>
            <a:r>
              <a:rPr lang="en-US" sz="1800" dirty="0" err="1" smtClean="0"/>
              <a:t>qwl</a:t>
            </a:r>
            <a:r>
              <a:rPr lang="en-US" sz="1800" dirty="0" smtClean="0"/>
              <a:t>	 </a:t>
            </a:r>
            <a:r>
              <a:rPr lang="en-US" sz="1800" dirty="0" err="1" smtClean="0"/>
              <a:t>llms&amp;wl</a:t>
            </a:r>
            <a:r>
              <a:rPr lang="en-US" sz="1800" dirty="0" smtClean="0"/>
              <a:t>            </a:t>
            </a:r>
            <a:r>
              <a:rPr lang="en-US" sz="1800" dirty="0" err="1" smtClean="0"/>
              <a:t>mAly</a:t>
            </a:r>
            <a:r>
              <a:rPr lang="en-US" sz="1800" dirty="0" smtClean="0"/>
              <a:t>    </a:t>
            </a:r>
            <a:r>
              <a:rPr lang="en-US" sz="1800" dirty="0" smtClean="0">
                <a:solidFill>
                  <a:srgbClr val="00B050"/>
                </a:solidFill>
              </a:rPr>
              <a:t>&gt;</a:t>
            </a:r>
            <a:r>
              <a:rPr lang="en-US" sz="1800" dirty="0" err="1" smtClean="0"/>
              <a:t>wqfk</a:t>
            </a:r>
            <a:endParaRPr lang="en-US" sz="1800" dirty="0" smtClean="0"/>
          </a:p>
          <a:p>
            <a:pPr lvl="1">
              <a:spcBef>
                <a:spcPts val="600"/>
              </a:spcBef>
              <a:buNone/>
            </a:pPr>
            <a:r>
              <a:rPr lang="en-US" sz="1800" dirty="0" smtClean="0"/>
              <a:t>Ref</a:t>
            </a:r>
            <a:r>
              <a:rPr lang="en-US" sz="1800" dirty="0" smtClean="0">
                <a:solidFill>
                  <a:srgbClr val="0070C0"/>
                </a:solidFill>
              </a:rPr>
              <a:t>:    maybe	must   </a:t>
            </a:r>
            <a:r>
              <a:rPr lang="en-US" sz="1800" dirty="0" smtClean="0">
                <a:solidFill>
                  <a:srgbClr val="FF0000"/>
                </a:solidFill>
              </a:rPr>
              <a:t>1</a:t>
            </a:r>
            <a:r>
              <a:rPr lang="en-US" sz="1800" baseline="30000" dirty="0" smtClean="0">
                <a:solidFill>
                  <a:srgbClr val="FF0000"/>
                </a:solidFill>
              </a:rPr>
              <a:t>st</a:t>
            </a:r>
            <a:r>
              <a:rPr lang="en-US" sz="1800" dirty="0" smtClean="0">
                <a:solidFill>
                  <a:srgbClr val="FF0000"/>
                </a:solidFill>
              </a:rPr>
              <a:t>-sg</a:t>
            </a:r>
            <a:r>
              <a:rPr lang="en-US" sz="1800" dirty="0" smtClean="0"/>
              <a:t>-</a:t>
            </a:r>
            <a:r>
              <a:rPr lang="en-US" sz="1800" dirty="0" smtClean="0">
                <a:solidFill>
                  <a:srgbClr val="0070C0"/>
                </a:solidFill>
              </a:rPr>
              <a:t>say</a:t>
            </a:r>
            <a:r>
              <a:rPr lang="en-US" sz="18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	 </a:t>
            </a:r>
            <a:r>
              <a:rPr lang="en-US" sz="1800" dirty="0" smtClean="0">
                <a:solidFill>
                  <a:srgbClr val="0070C0"/>
                </a:solidFill>
              </a:rPr>
              <a:t>to</a:t>
            </a:r>
            <a:r>
              <a:rPr lang="en-US" sz="1800" dirty="0" smtClean="0"/>
              <a:t>-</a:t>
            </a:r>
            <a:r>
              <a:rPr lang="en-US" sz="1800" dirty="0" smtClean="0">
                <a:solidFill>
                  <a:srgbClr val="0070C0"/>
                </a:solidFill>
              </a:rPr>
              <a:t>the</a:t>
            </a:r>
            <a:r>
              <a:rPr lang="en-US" sz="1800" dirty="0" smtClean="0"/>
              <a:t>-</a:t>
            </a:r>
            <a:r>
              <a:rPr lang="en-US" sz="1800" dirty="0" smtClean="0">
                <a:solidFill>
                  <a:srgbClr val="0070C0"/>
                </a:solidFill>
              </a:rPr>
              <a:t>official   my</a:t>
            </a:r>
            <a:r>
              <a:rPr lang="en-US" sz="1800" dirty="0" smtClean="0"/>
              <a:t>       </a:t>
            </a:r>
            <a:r>
              <a:rPr lang="en-US" sz="1800" dirty="0" smtClean="0">
                <a:solidFill>
                  <a:srgbClr val="00B050"/>
                </a:solidFill>
              </a:rPr>
              <a:t>1</a:t>
            </a:r>
            <a:r>
              <a:rPr lang="en-US" sz="1800" baseline="30000" dirty="0" smtClean="0">
                <a:solidFill>
                  <a:srgbClr val="00B050"/>
                </a:solidFill>
              </a:rPr>
              <a:t>st</a:t>
            </a:r>
            <a:r>
              <a:rPr lang="en-US" sz="1800" dirty="0" smtClean="0">
                <a:solidFill>
                  <a:srgbClr val="00B050"/>
                </a:solidFill>
              </a:rPr>
              <a:t>-sg</a:t>
            </a:r>
            <a:r>
              <a:rPr lang="en-US" sz="1800" dirty="0" smtClean="0"/>
              <a:t>-</a:t>
            </a:r>
            <a:r>
              <a:rPr lang="en-US" sz="1800" dirty="0" smtClean="0">
                <a:solidFill>
                  <a:srgbClr val="0070C0"/>
                </a:solidFill>
              </a:rPr>
              <a:t>stop</a:t>
            </a:r>
            <a:r>
              <a:rPr lang="en-US" sz="1800" dirty="0" smtClean="0"/>
              <a:t>-</a:t>
            </a:r>
            <a:r>
              <a:rPr lang="en-US" sz="1800" dirty="0" smtClean="0">
                <a:solidFill>
                  <a:srgbClr val="0070C0"/>
                </a:solidFill>
              </a:rPr>
              <a:t>2</a:t>
            </a:r>
            <a:r>
              <a:rPr lang="en-US" sz="1800" baseline="30000" dirty="0" smtClean="0">
                <a:solidFill>
                  <a:srgbClr val="0070C0"/>
                </a:solidFill>
              </a:rPr>
              <a:t>nd</a:t>
            </a:r>
            <a:r>
              <a:rPr lang="en-US" sz="1800" dirty="0" smtClean="0">
                <a:solidFill>
                  <a:srgbClr val="0070C0"/>
                </a:solidFill>
              </a:rPr>
              <a:t>-sg</a:t>
            </a:r>
          </a:p>
          <a:p>
            <a:pPr lvl="1">
              <a:lnSpc>
                <a:spcPts val="2600"/>
              </a:lnSpc>
              <a:spcAft>
                <a:spcPts val="400"/>
              </a:spcAft>
              <a:buNone/>
            </a:pPr>
            <a:r>
              <a:rPr lang="en-US" sz="1800" dirty="0" smtClean="0">
                <a:solidFill>
                  <a:srgbClr val="002F8E"/>
                </a:solidFill>
              </a:rPr>
              <a:t>MT:    </a:t>
            </a:r>
            <a:r>
              <a:rPr lang="en-US" sz="1800" dirty="0" err="1" smtClean="0">
                <a:solidFill>
                  <a:srgbClr val="002F8E"/>
                </a:solidFill>
              </a:rPr>
              <a:t>ymkn</a:t>
            </a:r>
            <a:r>
              <a:rPr lang="en-US" sz="1800" dirty="0" smtClean="0">
                <a:solidFill>
                  <a:srgbClr val="002F8E"/>
                </a:solidFill>
              </a:rPr>
              <a:t>	lAzm   </a:t>
            </a:r>
            <a:r>
              <a:rPr lang="en-US" sz="1800" dirty="0" err="1" smtClean="0">
                <a:solidFill>
                  <a:srgbClr val="FF0000"/>
                </a:solidFill>
              </a:rPr>
              <a:t>t</a:t>
            </a:r>
            <a:r>
              <a:rPr lang="en-US" sz="1800" dirty="0" err="1" smtClean="0">
                <a:solidFill>
                  <a:srgbClr val="002F8E"/>
                </a:solidFill>
              </a:rPr>
              <a:t>qwl</a:t>
            </a:r>
            <a:r>
              <a:rPr lang="en-US" sz="1800" dirty="0" smtClean="0"/>
              <a:t>	</a:t>
            </a:r>
            <a:r>
              <a:rPr lang="en-US" sz="1800" dirty="0" smtClean="0">
                <a:solidFill>
                  <a:srgbClr val="002F8E"/>
                </a:solidFill>
              </a:rPr>
              <a:t> </a:t>
            </a:r>
            <a:r>
              <a:rPr lang="en-US" sz="1800" dirty="0" err="1" smtClean="0">
                <a:solidFill>
                  <a:srgbClr val="002F8E"/>
                </a:solidFill>
              </a:rPr>
              <a:t>llms&amp;wl</a:t>
            </a:r>
            <a:r>
              <a:rPr lang="en-US" sz="1800" dirty="0" smtClean="0">
                <a:solidFill>
                  <a:srgbClr val="002F8E"/>
                </a:solidFill>
              </a:rPr>
              <a:t>            </a:t>
            </a:r>
            <a:r>
              <a:rPr lang="en-US" sz="1800" dirty="0" err="1" smtClean="0">
                <a:solidFill>
                  <a:srgbClr val="002F8E"/>
                </a:solidFill>
              </a:rPr>
              <a:t>mAly</a:t>
            </a:r>
            <a:r>
              <a:rPr lang="en-US" sz="1800" dirty="0" smtClean="0"/>
              <a:t>    </a:t>
            </a:r>
            <a:r>
              <a:rPr lang="en-US" sz="1800" dirty="0" err="1" smtClean="0">
                <a:solidFill>
                  <a:srgbClr val="00B050"/>
                </a:solidFill>
              </a:rPr>
              <a:t>n</a:t>
            </a:r>
            <a:r>
              <a:rPr lang="en-US" sz="1800" dirty="0" err="1" smtClean="0">
                <a:solidFill>
                  <a:srgbClr val="002F8E"/>
                </a:solidFill>
              </a:rPr>
              <a:t>wqfk</a:t>
            </a:r>
            <a:endParaRPr lang="en-US" sz="1800" dirty="0" smtClean="0">
              <a:solidFill>
                <a:srgbClr val="002F8E"/>
              </a:solidFill>
            </a:endParaRPr>
          </a:p>
          <a:p>
            <a:pPr lvl="1">
              <a:lnSpc>
                <a:spcPts val="2600"/>
              </a:lnSpc>
              <a:spcAft>
                <a:spcPts val="400"/>
              </a:spcAft>
              <a:buNone/>
            </a:pPr>
            <a:r>
              <a:rPr lang="en-US" sz="1800" dirty="0" smtClean="0"/>
              <a:t>MT:    </a:t>
            </a:r>
            <a:r>
              <a:rPr lang="en-US" sz="1800" dirty="0" smtClean="0">
                <a:solidFill>
                  <a:srgbClr val="0070C0"/>
                </a:solidFill>
              </a:rPr>
              <a:t>maybe	must   </a:t>
            </a:r>
            <a:r>
              <a:rPr lang="en-US" sz="1800" dirty="0" smtClean="0">
                <a:solidFill>
                  <a:srgbClr val="FF0000"/>
                </a:solidFill>
              </a:rPr>
              <a:t>2m/3f</a:t>
            </a:r>
            <a:r>
              <a:rPr lang="en-US" sz="1800" dirty="0" smtClean="0"/>
              <a:t>-</a:t>
            </a:r>
            <a:r>
              <a:rPr lang="en-US" sz="1800" dirty="0" smtClean="0">
                <a:solidFill>
                  <a:srgbClr val="0070C0"/>
                </a:solidFill>
              </a:rPr>
              <a:t>say	 to</a:t>
            </a:r>
            <a:r>
              <a:rPr lang="en-US" sz="1800" dirty="0" smtClean="0"/>
              <a:t>-</a:t>
            </a:r>
            <a:r>
              <a:rPr lang="en-US" sz="1800" dirty="0" smtClean="0">
                <a:solidFill>
                  <a:srgbClr val="0070C0"/>
                </a:solidFill>
              </a:rPr>
              <a:t>the</a:t>
            </a:r>
            <a:r>
              <a:rPr lang="en-US" sz="1800" dirty="0" smtClean="0"/>
              <a:t>-</a:t>
            </a:r>
            <a:r>
              <a:rPr lang="en-US" sz="1800" dirty="0" smtClean="0">
                <a:solidFill>
                  <a:srgbClr val="0070C0"/>
                </a:solidFill>
              </a:rPr>
              <a:t>official</a:t>
            </a:r>
            <a:r>
              <a:rPr lang="en-US" sz="18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  </a:t>
            </a:r>
            <a:r>
              <a:rPr lang="en-US" sz="1800" dirty="0" smtClean="0">
                <a:solidFill>
                  <a:srgbClr val="0070C0"/>
                </a:solidFill>
              </a:rPr>
              <a:t>my</a:t>
            </a:r>
            <a:r>
              <a:rPr lang="en-US" sz="1800" dirty="0" smtClean="0"/>
              <a:t>       </a:t>
            </a:r>
            <a:r>
              <a:rPr lang="en-US" sz="1800" dirty="0" smtClean="0">
                <a:solidFill>
                  <a:srgbClr val="00B050"/>
                </a:solidFill>
              </a:rPr>
              <a:t>1</a:t>
            </a:r>
            <a:r>
              <a:rPr lang="en-US" sz="1800" baseline="30000" dirty="0" smtClean="0">
                <a:solidFill>
                  <a:srgbClr val="00B050"/>
                </a:solidFill>
              </a:rPr>
              <a:t>st</a:t>
            </a:r>
            <a:r>
              <a:rPr lang="en-US" sz="1800" dirty="0" smtClean="0">
                <a:solidFill>
                  <a:srgbClr val="00B050"/>
                </a:solidFill>
              </a:rPr>
              <a:t>-pl</a:t>
            </a:r>
            <a:r>
              <a:rPr lang="en-US" sz="1800" dirty="0" smtClean="0"/>
              <a:t>-</a:t>
            </a:r>
            <a:r>
              <a:rPr lang="en-US" sz="1800" dirty="0" smtClean="0">
                <a:solidFill>
                  <a:srgbClr val="0070C0"/>
                </a:solidFill>
              </a:rPr>
              <a:t>stop</a:t>
            </a:r>
            <a:r>
              <a:rPr lang="en-US" sz="1800" dirty="0" smtClean="0"/>
              <a:t>-</a:t>
            </a:r>
            <a:r>
              <a:rPr lang="en-US" sz="1800" dirty="0" smtClean="0">
                <a:solidFill>
                  <a:srgbClr val="0070C0"/>
                </a:solidFill>
              </a:rPr>
              <a:t>2</a:t>
            </a:r>
            <a:r>
              <a:rPr lang="en-US" sz="1800" baseline="30000" dirty="0" smtClean="0">
                <a:solidFill>
                  <a:srgbClr val="0070C0"/>
                </a:solidFill>
              </a:rPr>
              <a:t>nd</a:t>
            </a:r>
            <a:r>
              <a:rPr lang="en-US" sz="1800" dirty="0" smtClean="0">
                <a:solidFill>
                  <a:srgbClr val="0070C0"/>
                </a:solidFill>
              </a:rPr>
              <a:t>-sg</a:t>
            </a:r>
            <a:r>
              <a:rPr lang="en-US" sz="1800" dirty="0" smtClean="0"/>
              <a:t> </a:t>
            </a:r>
          </a:p>
          <a:p>
            <a:pPr lvl="0">
              <a:lnSpc>
                <a:spcPts val="26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000" dirty="0" smtClean="0"/>
              <a:t>Number errors usually annotated as ‘null’ (</a:t>
            </a:r>
            <a:r>
              <a:rPr lang="en-US" sz="2000" dirty="0" smtClean="0">
                <a:solidFill>
                  <a:srgbClr val="00B050"/>
                </a:solidFill>
              </a:rPr>
              <a:t>green</a:t>
            </a:r>
            <a:r>
              <a:rPr lang="en-US" sz="2000" dirty="0" smtClean="0"/>
              <a:t> font)</a:t>
            </a:r>
          </a:p>
          <a:p>
            <a:pPr>
              <a:lnSpc>
                <a:spcPts val="2600"/>
              </a:lnSpc>
            </a:pPr>
            <a:r>
              <a:rPr lang="en-US" sz="2000" dirty="0" smtClean="0"/>
              <a:t>Person errors dramatically change meaning (</a:t>
            </a:r>
            <a:r>
              <a:rPr lang="en-US" sz="2000" dirty="0" smtClean="0">
                <a:solidFill>
                  <a:srgbClr val="FF0000"/>
                </a:solidFill>
              </a:rPr>
              <a:t>red</a:t>
            </a:r>
            <a:r>
              <a:rPr lang="en-US" sz="2000" dirty="0" smtClean="0"/>
              <a:t> font)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21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81000"/>
            <a:ext cx="7467600" cy="533400"/>
          </a:xfrm>
        </p:spPr>
        <p:txBody>
          <a:bodyPr/>
          <a:lstStyle/>
          <a:p>
            <a:r>
              <a:rPr lang="en-US" dirty="0" smtClean="0"/>
              <a:t>E→I: Both Subject and Verb are Incorrect</a:t>
            </a:r>
            <a:endParaRPr lang="en-US" i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153400" cy="4724400"/>
          </a:xfrm>
        </p:spPr>
        <p:txBody>
          <a:bodyPr/>
          <a:lstStyle/>
          <a:p>
            <a:pPr lvl="0">
              <a:lnSpc>
                <a:spcPts val="2600"/>
              </a:lnSpc>
            </a:pPr>
            <a:r>
              <a:rPr lang="en-US" sz="2000" dirty="0" smtClean="0"/>
              <a:t>With pronominal subject unexpressed, a single verb may incorporate more than one significant error</a:t>
            </a:r>
          </a:p>
          <a:p>
            <a:pPr lvl="1">
              <a:lnSpc>
                <a:spcPts val="2600"/>
              </a:lnSpc>
              <a:spcAft>
                <a:spcPts val="600"/>
              </a:spcAft>
              <a:buNone/>
            </a:pPr>
            <a:r>
              <a:rPr lang="en-US" sz="1800" dirty="0" smtClean="0"/>
              <a:t>Source:  we will record inside who it belongs to </a:t>
            </a:r>
          </a:p>
          <a:p>
            <a:pPr lvl="1">
              <a:lnSpc>
                <a:spcPts val="2600"/>
              </a:lnSpc>
              <a:spcAft>
                <a:spcPts val="300"/>
              </a:spcAft>
              <a:buNone/>
            </a:pPr>
            <a:r>
              <a:rPr lang="en-US" dirty="0" smtClean="0">
                <a:cs typeface="Times New Roman" pitchFamily="18" charset="0"/>
              </a:rPr>
              <a:t>Ref:</a:t>
            </a:r>
            <a:r>
              <a:rPr lang="en-US" sz="1800" dirty="0" smtClean="0">
                <a:cs typeface="Times New Roman" pitchFamily="18" charset="0"/>
              </a:rPr>
              <a:t>    </a:t>
            </a:r>
            <a:r>
              <a:rPr lang="ar-SA" sz="2400" dirty="0" smtClean="0">
                <a:cs typeface="Times New Roman" pitchFamily="18" charset="0"/>
              </a:rPr>
              <a:t>إحنا رح </a:t>
            </a:r>
            <a:r>
              <a:rPr lang="ar-SA" sz="2400" dirty="0" smtClean="0">
                <a:solidFill>
                  <a:srgbClr val="00B050"/>
                </a:solidFill>
                <a:cs typeface="Times New Roman" pitchFamily="18" charset="0"/>
              </a:rPr>
              <a:t>ن</a:t>
            </a:r>
            <a:r>
              <a:rPr lang="ar-SA" sz="2400" dirty="0" smtClean="0">
                <a:solidFill>
                  <a:srgbClr val="FF0000"/>
                </a:solidFill>
                <a:cs typeface="Times New Roman" pitchFamily="18" charset="0"/>
              </a:rPr>
              <a:t>سجل</a:t>
            </a:r>
            <a:r>
              <a:rPr lang="ar-SA" sz="2400" dirty="0" smtClean="0">
                <a:cs typeface="Times New Roman" pitchFamily="18" charset="0"/>
              </a:rPr>
              <a:t> جوة هو مال منو</a:t>
            </a:r>
            <a:r>
              <a:rPr lang="en-US" sz="2400" dirty="0" smtClean="0">
                <a:cs typeface="Times New Roman" pitchFamily="18" charset="0"/>
              </a:rPr>
              <a:t>  </a:t>
            </a:r>
          </a:p>
          <a:p>
            <a:pPr lvl="1">
              <a:lnSpc>
                <a:spcPts val="2600"/>
              </a:lnSpc>
              <a:spcAft>
                <a:spcPts val="300"/>
              </a:spcAft>
              <a:buNone/>
            </a:pPr>
            <a:r>
              <a:rPr lang="en-US" dirty="0" smtClean="0">
                <a:solidFill>
                  <a:srgbClr val="002F8E"/>
                </a:solidFill>
                <a:cs typeface="Times New Roman" pitchFamily="18" charset="0"/>
              </a:rPr>
              <a:t>MT:</a:t>
            </a:r>
            <a:r>
              <a:rPr lang="en-US" sz="1800" dirty="0" smtClean="0">
                <a:solidFill>
                  <a:srgbClr val="002F8E"/>
                </a:solidFill>
                <a:cs typeface="Times New Roman" pitchFamily="18" charset="0"/>
              </a:rPr>
              <a:t>          </a:t>
            </a:r>
            <a:r>
              <a:rPr lang="ar-SA" sz="2400" dirty="0" smtClean="0">
                <a:solidFill>
                  <a:srgbClr val="002F8E"/>
                </a:solidFill>
                <a:cs typeface="Times New Roman" pitchFamily="18" charset="0"/>
              </a:rPr>
              <a:t>إحنا رح  </a:t>
            </a:r>
            <a:r>
              <a:rPr lang="ar-SA" sz="2400" dirty="0" smtClean="0">
                <a:solidFill>
                  <a:srgbClr val="00B050"/>
                </a:solidFill>
                <a:cs typeface="Times New Roman" pitchFamily="18" charset="0"/>
              </a:rPr>
              <a:t>ي</a:t>
            </a:r>
            <a:r>
              <a:rPr lang="ar-SA" sz="2400" dirty="0" smtClean="0">
                <a:solidFill>
                  <a:srgbClr val="FF0000"/>
                </a:solidFill>
                <a:cs typeface="Times New Roman" pitchFamily="18" charset="0"/>
              </a:rPr>
              <a:t>قعد</a:t>
            </a:r>
            <a:r>
              <a:rPr lang="ar-SA" sz="2400" dirty="0" smtClean="0">
                <a:cs typeface="Times New Roman" pitchFamily="18" charset="0"/>
              </a:rPr>
              <a:t> </a:t>
            </a:r>
            <a:r>
              <a:rPr lang="ar-SA" sz="2400" dirty="0" smtClean="0">
                <a:solidFill>
                  <a:srgbClr val="002F8E"/>
                </a:solidFill>
                <a:cs typeface="Times New Roman" pitchFamily="18" charset="0"/>
              </a:rPr>
              <a:t>جوة منو مال</a:t>
            </a:r>
            <a:r>
              <a:rPr lang="en-US" sz="2400" dirty="0" smtClean="0">
                <a:solidFill>
                  <a:srgbClr val="002F8E"/>
                </a:solidFill>
                <a:cs typeface="Times New Roman" pitchFamily="18" charset="0"/>
              </a:rPr>
              <a:t> </a:t>
            </a:r>
            <a:endParaRPr lang="en-US" dirty="0" smtClean="0">
              <a:solidFill>
                <a:srgbClr val="002F8E"/>
              </a:solidFill>
              <a:cs typeface="Times New Roman" pitchFamily="18" charset="0"/>
            </a:endParaRPr>
          </a:p>
          <a:p>
            <a:pPr lvl="1">
              <a:lnSpc>
                <a:spcPts val="26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en-US" sz="1800" dirty="0" smtClean="0">
                <a:cs typeface="Times New Roman" pitchFamily="18" charset="0"/>
              </a:rPr>
              <a:t>Ref:  &lt;</a:t>
            </a:r>
            <a:r>
              <a:rPr lang="en-US" sz="1800" dirty="0" err="1" smtClean="0">
                <a:cs typeface="Times New Roman" pitchFamily="18" charset="0"/>
              </a:rPr>
              <a:t>HnA</a:t>
            </a:r>
            <a:r>
              <a:rPr lang="en-US" sz="1800" dirty="0" smtClean="0">
                <a:cs typeface="Times New Roman" pitchFamily="18" charset="0"/>
              </a:rPr>
              <a:t>   </a:t>
            </a:r>
            <a:r>
              <a:rPr lang="en-US" sz="1800" dirty="0" err="1" smtClean="0">
                <a:cs typeface="Times New Roman" pitchFamily="18" charset="0"/>
              </a:rPr>
              <a:t>rH</a:t>
            </a:r>
            <a:r>
              <a:rPr lang="en-US" sz="1800" dirty="0" smtClean="0">
                <a:cs typeface="Times New Roman" pitchFamily="18" charset="0"/>
              </a:rPr>
              <a:t>     </a:t>
            </a:r>
            <a:r>
              <a:rPr lang="en-US" sz="1800" dirty="0" smtClean="0">
                <a:solidFill>
                  <a:srgbClr val="00B050"/>
                </a:solidFill>
                <a:cs typeface="Times New Roman" pitchFamily="18" charset="0"/>
              </a:rPr>
              <a:t>n</a:t>
            </a:r>
            <a:r>
              <a:rPr lang="en-US" sz="1800" dirty="0" smtClean="0">
                <a:solidFill>
                  <a:srgbClr val="FF0000"/>
                </a:solidFill>
                <a:cs typeface="Times New Roman" pitchFamily="18" charset="0"/>
              </a:rPr>
              <a:t>sjl</a:t>
            </a:r>
            <a:r>
              <a:rPr lang="en-US" sz="1800" dirty="0" smtClean="0">
                <a:cs typeface="Times New Roman" pitchFamily="18" charset="0"/>
              </a:rPr>
              <a:t>	           	</a:t>
            </a:r>
            <a:r>
              <a:rPr lang="en-US" sz="1800" dirty="0" err="1" smtClean="0">
                <a:cs typeface="Times New Roman" pitchFamily="18" charset="0"/>
              </a:rPr>
              <a:t>jwp</a:t>
            </a:r>
            <a:r>
              <a:rPr lang="en-US" sz="1800" dirty="0" smtClean="0">
                <a:cs typeface="Times New Roman" pitchFamily="18" charset="0"/>
              </a:rPr>
              <a:t>      	hw      </a:t>
            </a:r>
            <a:r>
              <a:rPr lang="en-US" sz="1800" dirty="0" err="1" smtClean="0">
                <a:cs typeface="Times New Roman" pitchFamily="18" charset="0"/>
              </a:rPr>
              <a:t>mAl</a:t>
            </a:r>
            <a:r>
              <a:rPr lang="en-US" sz="1800" dirty="0" smtClean="0">
                <a:cs typeface="Times New Roman" pitchFamily="18" charset="0"/>
              </a:rPr>
              <a:t>                </a:t>
            </a:r>
            <a:r>
              <a:rPr lang="en-US" sz="1800" dirty="0" err="1" smtClean="0">
                <a:cs typeface="Times New Roman" pitchFamily="18" charset="0"/>
              </a:rPr>
              <a:t>mnw</a:t>
            </a:r>
            <a:endParaRPr lang="en-US" sz="1800" dirty="0" smtClean="0">
              <a:cs typeface="Times New Roman" pitchFamily="18" charset="0"/>
            </a:endParaRPr>
          </a:p>
          <a:p>
            <a:pPr lvl="1">
              <a:lnSpc>
                <a:spcPts val="2200"/>
              </a:lnSpc>
              <a:spcAft>
                <a:spcPts val="300"/>
              </a:spcAft>
              <a:buNone/>
            </a:pPr>
            <a:r>
              <a:rPr lang="en-US" sz="1800" dirty="0" smtClean="0">
                <a:cs typeface="Times New Roman" pitchFamily="18" charset="0"/>
              </a:rPr>
              <a:t>Ref</a:t>
            </a:r>
            <a:r>
              <a:rPr lang="en-US" sz="1800" dirty="0" smtClean="0">
                <a:solidFill>
                  <a:srgbClr val="0070C0"/>
                </a:solidFill>
                <a:cs typeface="Times New Roman" pitchFamily="18" charset="0"/>
              </a:rPr>
              <a:t>:  we       will   </a:t>
            </a:r>
            <a:r>
              <a:rPr lang="en-US" sz="1800" dirty="0" smtClean="0">
                <a:solidFill>
                  <a:srgbClr val="00B050"/>
                </a:solidFill>
                <a:cs typeface="Times New Roman" pitchFamily="18" charset="0"/>
              </a:rPr>
              <a:t>we</a:t>
            </a:r>
            <a:r>
              <a:rPr lang="en-US" sz="1800" dirty="0" smtClean="0">
                <a:cs typeface="Times New Roman" pitchFamily="18" charset="0"/>
              </a:rPr>
              <a:t>-</a:t>
            </a:r>
            <a:r>
              <a:rPr lang="en-US" sz="1800" dirty="0" smtClean="0">
                <a:solidFill>
                  <a:srgbClr val="FF0000"/>
                </a:solidFill>
                <a:cs typeface="Times New Roman" pitchFamily="18" charset="0"/>
              </a:rPr>
              <a:t>record</a:t>
            </a:r>
            <a:r>
              <a:rPr lang="en-US" sz="1800" dirty="0" smtClean="0">
                <a:cs typeface="Times New Roman" pitchFamily="18" charset="0"/>
              </a:rPr>
              <a:t>  	</a:t>
            </a:r>
            <a:r>
              <a:rPr lang="en-US" sz="1800" dirty="0" smtClean="0">
                <a:solidFill>
                  <a:srgbClr val="0070C0"/>
                </a:solidFill>
                <a:cs typeface="Times New Roman" pitchFamily="18" charset="0"/>
              </a:rPr>
              <a:t>inside    he       possession   whom </a:t>
            </a:r>
            <a:endParaRPr lang="en-US" dirty="0" smtClean="0">
              <a:solidFill>
                <a:srgbClr val="0070C0"/>
              </a:solidFill>
              <a:cs typeface="Times New Roman" pitchFamily="18" charset="0"/>
            </a:endParaRPr>
          </a:p>
          <a:p>
            <a:pPr lvl="1">
              <a:spcBef>
                <a:spcPts val="1200"/>
              </a:spcBef>
              <a:spcAft>
                <a:spcPts val="300"/>
              </a:spcAft>
              <a:buNone/>
            </a:pPr>
            <a:r>
              <a:rPr lang="en-US" sz="1800" dirty="0" smtClean="0">
                <a:solidFill>
                  <a:srgbClr val="002F8E"/>
                </a:solidFill>
                <a:cs typeface="Times New Roman" pitchFamily="18" charset="0"/>
              </a:rPr>
              <a:t>MT:  &lt;</a:t>
            </a:r>
            <a:r>
              <a:rPr lang="en-US" sz="1800" dirty="0" err="1" smtClean="0">
                <a:solidFill>
                  <a:srgbClr val="002F8E"/>
                </a:solidFill>
                <a:cs typeface="Times New Roman" pitchFamily="18" charset="0"/>
              </a:rPr>
              <a:t>HnA</a:t>
            </a:r>
            <a:r>
              <a:rPr lang="en-US" sz="1800" dirty="0" smtClean="0">
                <a:solidFill>
                  <a:srgbClr val="002F8E"/>
                </a:solidFill>
                <a:cs typeface="Times New Roman" pitchFamily="18" charset="0"/>
              </a:rPr>
              <a:t>    </a:t>
            </a:r>
            <a:r>
              <a:rPr lang="en-US" sz="1800" dirty="0" err="1" smtClean="0">
                <a:solidFill>
                  <a:srgbClr val="002F8E"/>
                </a:solidFill>
                <a:cs typeface="Times New Roman" pitchFamily="18" charset="0"/>
              </a:rPr>
              <a:t>rH</a:t>
            </a:r>
            <a:r>
              <a:rPr lang="en-US" sz="1800" dirty="0" smtClean="0">
                <a:solidFill>
                  <a:srgbClr val="002F8E"/>
                </a:solidFill>
                <a:cs typeface="Times New Roman" pitchFamily="18" charset="0"/>
              </a:rPr>
              <a:t>     </a:t>
            </a:r>
            <a:r>
              <a:rPr lang="en-US" sz="1800" dirty="0" smtClean="0">
                <a:solidFill>
                  <a:srgbClr val="00B050"/>
                </a:solidFill>
                <a:cs typeface="Times New Roman" pitchFamily="18" charset="0"/>
              </a:rPr>
              <a:t>y</a:t>
            </a:r>
            <a:r>
              <a:rPr lang="en-US" sz="1800" dirty="0" smtClean="0">
                <a:solidFill>
                  <a:srgbClr val="FF0000"/>
                </a:solidFill>
                <a:cs typeface="Times New Roman" pitchFamily="18" charset="0"/>
              </a:rPr>
              <a:t>qEd</a:t>
            </a:r>
            <a:r>
              <a:rPr lang="en-US" sz="1800" dirty="0" smtClean="0">
                <a:cs typeface="Times New Roman" pitchFamily="18" charset="0"/>
              </a:rPr>
              <a:t>	</a:t>
            </a:r>
            <a:r>
              <a:rPr lang="en-US" sz="1800" dirty="0" err="1" smtClean="0">
                <a:solidFill>
                  <a:srgbClr val="002F8E"/>
                </a:solidFill>
                <a:cs typeface="Times New Roman" pitchFamily="18" charset="0"/>
              </a:rPr>
              <a:t>jwp</a:t>
            </a:r>
            <a:r>
              <a:rPr lang="en-US" sz="1800" dirty="0" smtClean="0">
                <a:solidFill>
                  <a:srgbClr val="002F8E"/>
                </a:solidFill>
                <a:cs typeface="Times New Roman" pitchFamily="18" charset="0"/>
              </a:rPr>
              <a:t>	</a:t>
            </a:r>
            <a:r>
              <a:rPr lang="en-US" sz="1800" dirty="0" err="1" smtClean="0">
                <a:solidFill>
                  <a:srgbClr val="002F8E"/>
                </a:solidFill>
                <a:cs typeface="Times New Roman" pitchFamily="18" charset="0"/>
              </a:rPr>
              <a:t>mnw</a:t>
            </a:r>
            <a:r>
              <a:rPr lang="en-US" sz="1800" dirty="0" smtClean="0">
                <a:solidFill>
                  <a:srgbClr val="002F8E"/>
                </a:solidFill>
                <a:cs typeface="Times New Roman" pitchFamily="18" charset="0"/>
              </a:rPr>
              <a:t>	</a:t>
            </a:r>
            <a:r>
              <a:rPr lang="en-US" sz="1800" dirty="0" err="1" smtClean="0">
                <a:solidFill>
                  <a:srgbClr val="002F8E"/>
                </a:solidFill>
                <a:cs typeface="Times New Roman" pitchFamily="18" charset="0"/>
              </a:rPr>
              <a:t>mAl</a:t>
            </a:r>
            <a:endParaRPr lang="en-US" sz="1800" dirty="0" smtClean="0">
              <a:solidFill>
                <a:srgbClr val="002F8E"/>
              </a:solidFill>
              <a:cs typeface="Times New Roman" pitchFamily="18" charset="0"/>
            </a:endParaRPr>
          </a:p>
          <a:p>
            <a:pPr lvl="1">
              <a:spcAft>
                <a:spcPts val="300"/>
              </a:spcAft>
              <a:buNone/>
            </a:pPr>
            <a:r>
              <a:rPr lang="en-US" sz="1800" dirty="0" smtClean="0">
                <a:cs typeface="Times New Roman" pitchFamily="18" charset="0"/>
              </a:rPr>
              <a:t>MT:  </a:t>
            </a:r>
            <a:r>
              <a:rPr lang="en-US" sz="1800" dirty="0" smtClean="0">
                <a:solidFill>
                  <a:srgbClr val="0070C0"/>
                </a:solidFill>
                <a:cs typeface="Times New Roman" pitchFamily="18" charset="0"/>
              </a:rPr>
              <a:t>we        will   </a:t>
            </a:r>
            <a:r>
              <a:rPr lang="en-US" sz="1800" dirty="0" smtClean="0">
                <a:solidFill>
                  <a:srgbClr val="00B050"/>
                </a:solidFill>
                <a:cs typeface="Times New Roman" pitchFamily="18" charset="0"/>
              </a:rPr>
              <a:t>he</a:t>
            </a:r>
            <a:r>
              <a:rPr lang="en-US" sz="1800" dirty="0" smtClean="0">
                <a:cs typeface="Times New Roman" pitchFamily="18" charset="0"/>
              </a:rPr>
              <a:t>-</a:t>
            </a:r>
            <a:r>
              <a:rPr lang="en-US" sz="1800" dirty="0" smtClean="0">
                <a:solidFill>
                  <a:srgbClr val="FF0000"/>
                </a:solidFill>
                <a:cs typeface="Times New Roman" pitchFamily="18" charset="0"/>
              </a:rPr>
              <a:t>sits</a:t>
            </a:r>
            <a:r>
              <a:rPr lang="en-US" sz="1800" dirty="0" smtClean="0">
                <a:cs typeface="Times New Roman" pitchFamily="18" charset="0"/>
              </a:rPr>
              <a:t>	</a:t>
            </a:r>
            <a:r>
              <a:rPr lang="en-US" sz="1800" dirty="0" smtClean="0">
                <a:solidFill>
                  <a:srgbClr val="0070C0"/>
                </a:solidFill>
                <a:cs typeface="Times New Roman" pitchFamily="18" charset="0"/>
              </a:rPr>
              <a:t>inside	whom	possession</a:t>
            </a:r>
            <a:r>
              <a:rPr lang="en-US" sz="1800" dirty="0" smtClean="0">
                <a:cs typeface="Courier New" pitchFamily="49" charset="0"/>
              </a:rPr>
              <a:t>	</a:t>
            </a:r>
            <a:endParaRPr lang="en-US" sz="1800" dirty="0" smtClean="0">
              <a:solidFill>
                <a:srgbClr val="92D050"/>
              </a:solidFill>
              <a:cs typeface="Courier New" pitchFamily="49" charset="0"/>
            </a:endParaRPr>
          </a:p>
          <a:p>
            <a:pPr lvl="0">
              <a:spcBef>
                <a:spcPts val="1800"/>
              </a:spcBef>
              <a:spcAft>
                <a:spcPts val="600"/>
              </a:spcAft>
            </a:pPr>
            <a:r>
              <a:rPr lang="en-US" sz="2000" dirty="0" smtClean="0"/>
              <a:t>Special annotation for Pronoun-Verb Complex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Should count as both pronoun and verb error</a:t>
            </a:r>
          </a:p>
          <a:p>
            <a:r>
              <a:rPr lang="en-US" sz="2000" dirty="0" smtClean="0"/>
              <a:t>Low frequency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22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391400" cy="533400"/>
          </a:xfrm>
        </p:spPr>
        <p:txBody>
          <a:bodyPr/>
          <a:lstStyle/>
          <a:p>
            <a:r>
              <a:rPr lang="en-US" dirty="0" smtClean="0"/>
              <a:t>E→I: Word Order Errors:  Noun-Adjective </a:t>
            </a:r>
            <a:endParaRPr lang="en-US" i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295400"/>
            <a:ext cx="8001000" cy="4724400"/>
          </a:xfrm>
        </p:spPr>
        <p:txBody>
          <a:bodyPr/>
          <a:lstStyle/>
          <a:p>
            <a:pPr lvl="0">
              <a:lnSpc>
                <a:spcPts val="2600"/>
              </a:lnSpc>
            </a:pPr>
            <a:r>
              <a:rPr lang="en-US" dirty="0" smtClean="0"/>
              <a:t>Slightly more word order errors in E→I vs. I→E</a:t>
            </a:r>
          </a:p>
          <a:p>
            <a:pPr lvl="0">
              <a:lnSpc>
                <a:spcPts val="2600"/>
              </a:lnSpc>
            </a:pPr>
            <a:r>
              <a:rPr lang="en-US" dirty="0" smtClean="0"/>
              <a:t>In both directions, a significant proportion of these reverse noun head and modifier order</a:t>
            </a:r>
          </a:p>
          <a:p>
            <a:pPr lvl="1">
              <a:lnSpc>
                <a:spcPts val="2600"/>
              </a:lnSpc>
              <a:buNone/>
            </a:pPr>
            <a:r>
              <a:rPr lang="en-US" dirty="0" smtClean="0"/>
              <a:t>Source: they have additional supplies</a:t>
            </a:r>
          </a:p>
          <a:p>
            <a:pPr lvl="1">
              <a:lnSpc>
                <a:spcPts val="2600"/>
              </a:lnSpc>
              <a:buNone/>
            </a:pPr>
            <a:r>
              <a:rPr lang="en-US" dirty="0" smtClean="0"/>
              <a:t>Ref:</a:t>
            </a:r>
            <a:r>
              <a:rPr lang="ar-EG" dirty="0" smtClean="0"/>
              <a:t>     </a:t>
            </a:r>
            <a:r>
              <a:rPr lang="en-US" dirty="0" smtClean="0"/>
              <a:t>    </a:t>
            </a:r>
            <a:r>
              <a:rPr lang="ar-EG" dirty="0" smtClean="0"/>
              <a:t>  </a:t>
            </a:r>
            <a:r>
              <a:rPr lang="ar-EG" sz="2400" dirty="0" smtClean="0"/>
              <a:t>عندهم  </a:t>
            </a:r>
            <a:r>
              <a:rPr lang="ar-EG" sz="2400" dirty="0" smtClean="0">
                <a:solidFill>
                  <a:srgbClr val="FF0000"/>
                </a:solidFill>
              </a:rPr>
              <a:t>التجهيزات</a:t>
            </a:r>
            <a:r>
              <a:rPr lang="ar-EG" sz="2400" dirty="0" smtClean="0"/>
              <a:t>  </a:t>
            </a:r>
            <a:r>
              <a:rPr lang="ar-EG" sz="2400" dirty="0" smtClean="0">
                <a:solidFill>
                  <a:srgbClr val="00B050"/>
                </a:solidFill>
              </a:rPr>
              <a:t>إضافية</a:t>
            </a:r>
            <a:endParaRPr lang="en-US" sz="2400" dirty="0" smtClean="0">
              <a:solidFill>
                <a:srgbClr val="00B050"/>
              </a:solidFill>
            </a:endParaRPr>
          </a:p>
          <a:p>
            <a:pPr lvl="1">
              <a:lnSpc>
                <a:spcPts val="2600"/>
              </a:lnSpc>
              <a:buNone/>
            </a:pPr>
            <a:r>
              <a:rPr lang="en-US" dirty="0" smtClean="0">
                <a:solidFill>
                  <a:srgbClr val="002F8E"/>
                </a:solidFill>
              </a:rPr>
              <a:t>MT:    </a:t>
            </a:r>
            <a:r>
              <a:rPr lang="ar-EG" sz="2400" dirty="0" smtClean="0">
                <a:solidFill>
                  <a:srgbClr val="002F8E"/>
                </a:solidFill>
              </a:rPr>
              <a:t>عند     </a:t>
            </a:r>
            <a:r>
              <a:rPr lang="ar-EG" sz="2400" dirty="0" smtClean="0">
                <a:solidFill>
                  <a:srgbClr val="00B050"/>
                </a:solidFill>
              </a:rPr>
              <a:t>إضافي</a:t>
            </a:r>
            <a:r>
              <a:rPr lang="ar-EG" sz="2400" dirty="0" smtClean="0">
                <a:solidFill>
                  <a:srgbClr val="002F8E"/>
                </a:solidFill>
              </a:rPr>
              <a:t>      </a:t>
            </a:r>
            <a:r>
              <a:rPr lang="ar-EG" sz="2400" dirty="0" smtClean="0">
                <a:solidFill>
                  <a:srgbClr val="FF0000"/>
                </a:solidFill>
              </a:rPr>
              <a:t>التجهيزات </a:t>
            </a:r>
            <a:r>
              <a:rPr lang="en-US" sz="2400" dirty="0" smtClean="0">
                <a:solidFill>
                  <a:srgbClr val="002F8E"/>
                </a:solidFill>
              </a:rPr>
              <a:t> </a:t>
            </a:r>
          </a:p>
          <a:p>
            <a:pPr lvl="1">
              <a:spcBef>
                <a:spcPts val="1200"/>
              </a:spcBef>
              <a:buNone/>
            </a:pPr>
            <a:r>
              <a:rPr lang="en-US" dirty="0" smtClean="0"/>
              <a:t>Ref: </a:t>
            </a:r>
            <a:r>
              <a:rPr lang="ar-EG" dirty="0" smtClean="0"/>
              <a:t> </a:t>
            </a:r>
            <a:r>
              <a:rPr lang="en-US" dirty="0" smtClean="0"/>
              <a:t>  </a:t>
            </a:r>
            <a:r>
              <a:rPr lang="en-US" dirty="0" err="1" smtClean="0"/>
              <a:t>Endhm</a:t>
            </a:r>
            <a:r>
              <a:rPr lang="ar-EG" dirty="0" smtClean="0"/>
              <a:t>    </a:t>
            </a:r>
            <a:r>
              <a:rPr lang="en-US" dirty="0" err="1" smtClean="0">
                <a:solidFill>
                  <a:srgbClr val="FF0000"/>
                </a:solidFill>
              </a:rPr>
              <a:t>AltjhyzAt</a:t>
            </a:r>
            <a:r>
              <a:rPr lang="en-US" dirty="0" smtClean="0"/>
              <a:t> 	</a:t>
            </a:r>
            <a:r>
              <a:rPr lang="ar-EG" dirty="0" smtClean="0"/>
              <a:t>     </a:t>
            </a:r>
            <a:r>
              <a:rPr lang="en-US" dirty="0" smtClean="0">
                <a:solidFill>
                  <a:srgbClr val="00B050"/>
                </a:solidFill>
              </a:rPr>
              <a:t>&lt;</a:t>
            </a:r>
            <a:r>
              <a:rPr lang="en-US" dirty="0" err="1" smtClean="0">
                <a:solidFill>
                  <a:srgbClr val="00B050"/>
                </a:solidFill>
              </a:rPr>
              <a:t>DAfyp</a:t>
            </a:r>
            <a:endParaRPr lang="en-US" dirty="0" smtClean="0">
              <a:solidFill>
                <a:srgbClr val="00B050"/>
              </a:solidFill>
            </a:endParaRPr>
          </a:p>
          <a:p>
            <a:pPr lvl="1">
              <a:buNone/>
            </a:pPr>
            <a:r>
              <a:rPr lang="en-US" dirty="0" smtClean="0"/>
              <a:t>Ref: </a:t>
            </a:r>
            <a:r>
              <a:rPr lang="ar-EG" dirty="0" smtClean="0"/>
              <a:t> </a:t>
            </a:r>
            <a:r>
              <a:rPr lang="en-US" dirty="0" smtClean="0"/>
              <a:t>  </a:t>
            </a:r>
            <a:r>
              <a:rPr lang="en-US" dirty="0" err="1" smtClean="0">
                <a:solidFill>
                  <a:srgbClr val="0070C0"/>
                </a:solidFill>
              </a:rPr>
              <a:t>at+them</a:t>
            </a:r>
            <a:r>
              <a:rPr lang="ar-EG" dirty="0" smtClean="0">
                <a:solidFill>
                  <a:srgbClr val="0070C0"/>
                </a:solidFill>
              </a:rPr>
              <a:t>  </a:t>
            </a:r>
            <a:r>
              <a:rPr lang="en-US" dirty="0" err="1" smtClean="0">
                <a:solidFill>
                  <a:srgbClr val="FF0000"/>
                </a:solidFill>
              </a:rPr>
              <a:t>det+supplies</a:t>
            </a:r>
            <a:r>
              <a:rPr lang="ar-EG" dirty="0" smtClean="0">
                <a:solidFill>
                  <a:srgbClr val="0070C0"/>
                </a:solidFill>
              </a:rPr>
              <a:t>   </a:t>
            </a:r>
            <a:r>
              <a:rPr lang="en-US" dirty="0" err="1" smtClean="0">
                <a:solidFill>
                  <a:srgbClr val="00B050"/>
                </a:solidFill>
              </a:rPr>
              <a:t>additional+fem</a:t>
            </a:r>
            <a:endParaRPr lang="en-US" dirty="0" smtClean="0">
              <a:solidFill>
                <a:srgbClr val="00B050"/>
              </a:solidFill>
            </a:endParaRPr>
          </a:p>
          <a:p>
            <a:pPr lvl="1">
              <a:spcBef>
                <a:spcPts val="1200"/>
              </a:spcBef>
              <a:buNone/>
            </a:pPr>
            <a:r>
              <a:rPr lang="en-US" dirty="0" smtClean="0">
                <a:solidFill>
                  <a:srgbClr val="002F8E"/>
                </a:solidFill>
              </a:rPr>
              <a:t>MT: </a:t>
            </a:r>
            <a:r>
              <a:rPr lang="ar-EG" dirty="0" smtClean="0">
                <a:solidFill>
                  <a:srgbClr val="002F8E"/>
                </a:solidFill>
              </a:rPr>
              <a:t>    </a:t>
            </a:r>
            <a:r>
              <a:rPr lang="en-US" dirty="0" smtClean="0">
                <a:solidFill>
                  <a:srgbClr val="002F8E"/>
                </a:solidFill>
              </a:rPr>
              <a:t>End</a:t>
            </a:r>
            <a:r>
              <a:rPr lang="en-US" dirty="0" smtClean="0"/>
              <a:t>	</a:t>
            </a:r>
            <a:r>
              <a:rPr lang="ar-EG" dirty="0" smtClean="0"/>
              <a:t>      </a:t>
            </a:r>
            <a:r>
              <a:rPr lang="en-US" dirty="0" smtClean="0">
                <a:solidFill>
                  <a:srgbClr val="00B050"/>
                </a:solidFill>
              </a:rPr>
              <a:t>&lt;</a:t>
            </a:r>
            <a:r>
              <a:rPr lang="en-US" dirty="0" err="1" smtClean="0">
                <a:solidFill>
                  <a:srgbClr val="00B050"/>
                </a:solidFill>
              </a:rPr>
              <a:t>DAfy</a:t>
            </a:r>
            <a:r>
              <a:rPr lang="en-US" dirty="0" smtClean="0"/>
              <a:t>	</a:t>
            </a:r>
            <a:r>
              <a:rPr lang="ar-EG" dirty="0" smtClean="0"/>
              <a:t>      </a:t>
            </a:r>
            <a:r>
              <a:rPr lang="en-US" dirty="0" err="1" smtClean="0">
                <a:solidFill>
                  <a:srgbClr val="FF0000"/>
                </a:solidFill>
              </a:rPr>
              <a:t>AltjhyzAt</a:t>
            </a:r>
            <a:endParaRPr lang="en-US" dirty="0" smtClean="0">
              <a:solidFill>
                <a:srgbClr val="FF0000"/>
              </a:solidFill>
            </a:endParaRPr>
          </a:p>
          <a:p>
            <a:pPr lvl="1">
              <a:buNone/>
            </a:pPr>
            <a:r>
              <a:rPr lang="en-US" dirty="0" smtClean="0">
                <a:solidFill>
                  <a:srgbClr val="002F8E"/>
                </a:solidFill>
              </a:rPr>
              <a:t>MT: </a:t>
            </a:r>
            <a:r>
              <a:rPr lang="ar-EG" dirty="0" smtClean="0">
                <a:solidFill>
                  <a:srgbClr val="002F8E"/>
                </a:solidFill>
              </a:rPr>
              <a:t>    </a:t>
            </a:r>
            <a:r>
              <a:rPr lang="en-US" dirty="0" smtClean="0">
                <a:solidFill>
                  <a:srgbClr val="0070C0"/>
                </a:solidFill>
              </a:rPr>
              <a:t>with	</a:t>
            </a:r>
            <a:r>
              <a:rPr lang="ar-EG" dirty="0" smtClean="0">
                <a:solidFill>
                  <a:srgbClr val="0070C0"/>
                </a:solidFill>
              </a:rPr>
              <a:t>      </a:t>
            </a:r>
            <a:r>
              <a:rPr lang="en-US" dirty="0" smtClean="0">
                <a:solidFill>
                  <a:srgbClr val="00B050"/>
                </a:solidFill>
              </a:rPr>
              <a:t>additional</a:t>
            </a:r>
            <a:r>
              <a:rPr lang="en-US" dirty="0" smtClean="0">
                <a:solidFill>
                  <a:srgbClr val="0070C0"/>
                </a:solidFill>
              </a:rPr>
              <a:t>	</a:t>
            </a:r>
            <a:r>
              <a:rPr lang="ar-EG" dirty="0" smtClean="0">
                <a:solidFill>
                  <a:srgbClr val="0070C0"/>
                </a:solidFill>
              </a:rPr>
              <a:t>     </a:t>
            </a:r>
            <a:r>
              <a:rPr lang="en-US" dirty="0" err="1" smtClean="0">
                <a:solidFill>
                  <a:srgbClr val="FF0000"/>
                </a:solidFill>
              </a:rPr>
              <a:t>det+supplies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23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391400" cy="533400"/>
          </a:xfrm>
        </p:spPr>
        <p:txBody>
          <a:bodyPr/>
          <a:lstStyle/>
          <a:p>
            <a:r>
              <a:rPr lang="en-US" dirty="0" smtClean="0"/>
              <a:t>E→I: Word Order Errors:  Noun-Noun</a:t>
            </a:r>
            <a:endParaRPr lang="en-US" i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295400"/>
            <a:ext cx="8001000" cy="4724400"/>
          </a:xfrm>
        </p:spPr>
        <p:txBody>
          <a:bodyPr/>
          <a:lstStyle/>
          <a:p>
            <a:pPr lvl="0">
              <a:lnSpc>
                <a:spcPts val="2600"/>
              </a:lnSpc>
              <a:buNone/>
            </a:pPr>
            <a:r>
              <a:rPr lang="en-US" dirty="0" smtClean="0"/>
              <a:t>This is the Arabic noun-noun modification known as the </a:t>
            </a:r>
            <a:r>
              <a:rPr lang="en-US" i="1" dirty="0" smtClean="0"/>
              <a:t>construct</a:t>
            </a:r>
            <a:r>
              <a:rPr lang="en-US" dirty="0" smtClean="0"/>
              <a:t> or </a:t>
            </a:r>
            <a:r>
              <a:rPr lang="en-US" i="1" dirty="0" err="1" smtClean="0"/>
              <a:t>idafa</a:t>
            </a:r>
            <a:endParaRPr lang="en-US" i="1" dirty="0" smtClean="0"/>
          </a:p>
          <a:p>
            <a:pPr lvl="1">
              <a:lnSpc>
                <a:spcPts val="2600"/>
              </a:lnSpc>
              <a:buNone/>
            </a:pPr>
            <a:r>
              <a:rPr lang="en-US" dirty="0" smtClean="0"/>
              <a:t>Source:   How does your source know this?</a:t>
            </a:r>
          </a:p>
          <a:p>
            <a:pPr lvl="1">
              <a:lnSpc>
                <a:spcPts val="2600"/>
              </a:lnSpc>
              <a:buNone/>
            </a:pPr>
            <a:r>
              <a:rPr lang="en-US" dirty="0" smtClean="0"/>
              <a:t>Ref:  </a:t>
            </a:r>
            <a:r>
              <a:rPr lang="ar-AE" sz="2400" dirty="0" smtClean="0"/>
              <a:t>شلون </a:t>
            </a:r>
            <a:r>
              <a:rPr lang="ar-AE" sz="2400" dirty="0" smtClean="0">
                <a:solidFill>
                  <a:srgbClr val="00B050"/>
                </a:solidFill>
              </a:rPr>
              <a:t>المصدر</a:t>
            </a:r>
            <a:r>
              <a:rPr lang="ar-AE" sz="2400" dirty="0" smtClean="0">
                <a:solidFill>
                  <a:srgbClr val="FF0000"/>
                </a:solidFill>
              </a:rPr>
              <a:t> مالتك </a:t>
            </a:r>
            <a:r>
              <a:rPr lang="ar-AE" sz="2400" dirty="0" smtClean="0"/>
              <a:t>عرف بهذا الشي</a:t>
            </a:r>
            <a:r>
              <a:rPr lang="en-US" sz="2400" dirty="0" smtClean="0"/>
              <a:t>ء</a:t>
            </a:r>
          </a:p>
          <a:p>
            <a:pPr lvl="1">
              <a:lnSpc>
                <a:spcPts val="2600"/>
              </a:lnSpc>
              <a:buNone/>
            </a:pPr>
            <a:r>
              <a:rPr lang="en-US" dirty="0" smtClean="0">
                <a:solidFill>
                  <a:srgbClr val="002F8E"/>
                </a:solidFill>
              </a:rPr>
              <a:t>MT:         </a:t>
            </a:r>
            <a:r>
              <a:rPr lang="en-US" dirty="0" smtClean="0"/>
              <a:t>    </a:t>
            </a:r>
            <a:r>
              <a:rPr lang="ar-AE" sz="2400" dirty="0" smtClean="0">
                <a:solidFill>
                  <a:srgbClr val="002F8E"/>
                </a:solidFill>
              </a:rPr>
              <a:t>شلون</a:t>
            </a:r>
            <a:r>
              <a:rPr lang="ar-AE" sz="2400" dirty="0" smtClean="0"/>
              <a:t> </a:t>
            </a:r>
            <a:r>
              <a:rPr lang="ar-AE" sz="2400" dirty="0" smtClean="0">
                <a:solidFill>
                  <a:srgbClr val="FF0000"/>
                </a:solidFill>
              </a:rPr>
              <a:t>مالتك </a:t>
            </a:r>
            <a:r>
              <a:rPr lang="ar-AE" sz="2400" dirty="0" smtClean="0">
                <a:solidFill>
                  <a:srgbClr val="00B050"/>
                </a:solidFill>
              </a:rPr>
              <a:t>مصدر</a:t>
            </a:r>
            <a:r>
              <a:rPr lang="ar-AE" sz="2400" dirty="0" smtClean="0">
                <a:solidFill>
                  <a:srgbClr val="FF0000"/>
                </a:solidFill>
              </a:rPr>
              <a:t> </a:t>
            </a:r>
            <a:r>
              <a:rPr lang="ar-AE" sz="2400" dirty="0" smtClean="0">
                <a:solidFill>
                  <a:srgbClr val="002F8E"/>
                </a:solidFill>
              </a:rPr>
              <a:t>أعرف هذا</a:t>
            </a:r>
            <a:endParaRPr lang="en-US" sz="2400" dirty="0" smtClean="0">
              <a:solidFill>
                <a:srgbClr val="002F8E"/>
              </a:solidFill>
            </a:endParaRPr>
          </a:p>
          <a:p>
            <a:pPr lvl="1">
              <a:spcBef>
                <a:spcPts val="1200"/>
              </a:spcBef>
              <a:buNone/>
            </a:pPr>
            <a:r>
              <a:rPr lang="en-US" dirty="0" smtClean="0"/>
              <a:t>Ref:  $</a:t>
            </a:r>
            <a:r>
              <a:rPr lang="en-US" dirty="0" err="1" smtClean="0"/>
              <a:t>lwn</a:t>
            </a:r>
            <a:r>
              <a:rPr lang="en-US" dirty="0" smtClean="0"/>
              <a:t>  </a:t>
            </a:r>
            <a:r>
              <a:rPr lang="en-US" dirty="0" err="1" smtClean="0">
                <a:solidFill>
                  <a:srgbClr val="00B050"/>
                </a:solidFill>
              </a:rPr>
              <a:t>AlmSdr</a:t>
            </a:r>
            <a:r>
              <a:rPr lang="en-US" dirty="0" smtClean="0">
                <a:solidFill>
                  <a:srgbClr val="FF0000"/>
                </a:solidFill>
              </a:rPr>
              <a:t>         </a:t>
            </a:r>
            <a:r>
              <a:rPr lang="en-US" dirty="0" err="1" smtClean="0">
                <a:solidFill>
                  <a:srgbClr val="FF0000"/>
                </a:solidFill>
              </a:rPr>
              <a:t>mAltk</a:t>
            </a:r>
            <a:r>
              <a:rPr lang="en-US" dirty="0" smtClean="0">
                <a:solidFill>
                  <a:srgbClr val="FF0000"/>
                </a:solidFill>
              </a:rPr>
              <a:t>         </a:t>
            </a:r>
            <a:r>
              <a:rPr lang="en-US" dirty="0" err="1" smtClean="0"/>
              <a:t>Erf</a:t>
            </a:r>
            <a:r>
              <a:rPr lang="en-US" dirty="0" smtClean="0"/>
              <a:t>            </a:t>
            </a:r>
            <a:r>
              <a:rPr lang="en-US" dirty="0" err="1" smtClean="0"/>
              <a:t>bh</a:t>
            </a:r>
            <a:r>
              <a:rPr lang="en-US" dirty="0" smtClean="0"/>
              <a:t>*A     </a:t>
            </a:r>
            <a:r>
              <a:rPr lang="en-US" dirty="0" err="1" smtClean="0"/>
              <a:t>Al$y</a:t>
            </a:r>
            <a:r>
              <a:rPr lang="en-US" dirty="0" smtClean="0"/>
              <a:t>’</a:t>
            </a:r>
          </a:p>
          <a:p>
            <a:pPr lvl="1">
              <a:buNone/>
            </a:pPr>
            <a:r>
              <a:rPr lang="en-US" dirty="0" smtClean="0"/>
              <a:t>Ref:  </a:t>
            </a:r>
            <a:r>
              <a:rPr lang="en-US" dirty="0" smtClean="0">
                <a:solidFill>
                  <a:srgbClr val="0070C0"/>
                </a:solidFill>
              </a:rPr>
              <a:t>how   </a:t>
            </a:r>
            <a:r>
              <a:rPr lang="en-US" dirty="0" err="1" smtClean="0">
                <a:solidFill>
                  <a:srgbClr val="00B050"/>
                </a:solidFill>
              </a:rPr>
              <a:t>det</a:t>
            </a:r>
            <a:r>
              <a:rPr lang="en-US" dirty="0" smtClean="0">
                <a:solidFill>
                  <a:srgbClr val="00B050"/>
                </a:solidFill>
              </a:rPr>
              <a:t>-source</a:t>
            </a:r>
            <a:r>
              <a:rPr lang="en-US" dirty="0" smtClean="0">
                <a:solidFill>
                  <a:srgbClr val="0070C0"/>
                </a:solidFill>
              </a:rPr>
              <a:t>   </a:t>
            </a:r>
            <a:r>
              <a:rPr lang="en-US" dirty="0" smtClean="0">
                <a:solidFill>
                  <a:srgbClr val="FF0000"/>
                </a:solidFill>
              </a:rPr>
              <a:t>poss-2sm</a:t>
            </a:r>
            <a:r>
              <a:rPr lang="en-US" dirty="0" smtClean="0">
                <a:solidFill>
                  <a:srgbClr val="0070C0"/>
                </a:solidFill>
              </a:rPr>
              <a:t>  3s-know   in-this  </a:t>
            </a:r>
            <a:r>
              <a:rPr lang="en-US" dirty="0" err="1" smtClean="0">
                <a:solidFill>
                  <a:srgbClr val="0070C0"/>
                </a:solidFill>
              </a:rPr>
              <a:t>det</a:t>
            </a:r>
            <a:r>
              <a:rPr lang="en-US" dirty="0" smtClean="0">
                <a:solidFill>
                  <a:srgbClr val="0070C0"/>
                </a:solidFill>
              </a:rPr>
              <a:t>-thing</a:t>
            </a:r>
          </a:p>
          <a:p>
            <a:pPr lvl="1">
              <a:spcBef>
                <a:spcPts val="1200"/>
              </a:spcBef>
              <a:buNone/>
            </a:pPr>
            <a:r>
              <a:rPr lang="en-US" dirty="0" smtClean="0">
                <a:solidFill>
                  <a:srgbClr val="002F8E"/>
                </a:solidFill>
              </a:rPr>
              <a:t>MT:   $</a:t>
            </a:r>
            <a:r>
              <a:rPr lang="en-US" dirty="0" err="1" smtClean="0">
                <a:solidFill>
                  <a:srgbClr val="002F8E"/>
                </a:solidFill>
              </a:rPr>
              <a:t>lwn</a:t>
            </a:r>
            <a:r>
              <a:rPr lang="en-US" dirty="0" smtClean="0">
                <a:solidFill>
                  <a:srgbClr val="002F8E"/>
                </a:solidFill>
              </a:rPr>
              <a:t>  </a:t>
            </a:r>
            <a:r>
              <a:rPr lang="en-US" dirty="0" err="1" smtClean="0">
                <a:solidFill>
                  <a:srgbClr val="FF0000"/>
                </a:solidFill>
              </a:rPr>
              <a:t>mAltk</a:t>
            </a:r>
            <a:r>
              <a:rPr lang="en-US" dirty="0" smtClean="0">
                <a:solidFill>
                  <a:srgbClr val="FF0000"/>
                </a:solidFill>
              </a:rPr>
              <a:t>            </a:t>
            </a:r>
            <a:r>
              <a:rPr lang="en-US" dirty="0" err="1" smtClean="0">
                <a:solidFill>
                  <a:srgbClr val="00B050"/>
                </a:solidFill>
              </a:rPr>
              <a:t>mSdr</a:t>
            </a:r>
            <a:r>
              <a:rPr lang="en-US" dirty="0" smtClean="0">
                <a:solidFill>
                  <a:srgbClr val="FF0000"/>
                </a:solidFill>
              </a:rPr>
              <a:t>          </a:t>
            </a:r>
            <a:r>
              <a:rPr lang="en-US" dirty="0" smtClean="0">
                <a:solidFill>
                  <a:srgbClr val="002F8E"/>
                </a:solidFill>
              </a:rPr>
              <a:t>&gt;</a:t>
            </a:r>
            <a:r>
              <a:rPr lang="en-US" dirty="0" err="1" smtClean="0">
                <a:solidFill>
                  <a:srgbClr val="002F8E"/>
                </a:solidFill>
              </a:rPr>
              <a:t>Erf</a:t>
            </a:r>
            <a:r>
              <a:rPr lang="en-US" dirty="0" smtClean="0">
                <a:solidFill>
                  <a:srgbClr val="002F8E"/>
                </a:solidFill>
              </a:rPr>
              <a:t>          h*A</a:t>
            </a:r>
          </a:p>
          <a:p>
            <a:pPr lvl="1">
              <a:buNone/>
            </a:pPr>
            <a:r>
              <a:rPr lang="en-US" dirty="0" smtClean="0">
                <a:solidFill>
                  <a:srgbClr val="002F8E"/>
                </a:solidFill>
              </a:rPr>
              <a:t>MT:   </a:t>
            </a:r>
            <a:r>
              <a:rPr lang="en-US" dirty="0" smtClean="0">
                <a:solidFill>
                  <a:srgbClr val="0070C0"/>
                </a:solidFill>
              </a:rPr>
              <a:t>how   </a:t>
            </a:r>
            <a:r>
              <a:rPr lang="en-US" dirty="0" smtClean="0">
                <a:solidFill>
                  <a:srgbClr val="FF0000"/>
                </a:solidFill>
              </a:rPr>
              <a:t>poss-2sm</a:t>
            </a:r>
            <a:r>
              <a:rPr lang="en-US" dirty="0" smtClean="0">
                <a:solidFill>
                  <a:srgbClr val="0070C0"/>
                </a:solidFill>
              </a:rPr>
              <a:t>     </a:t>
            </a:r>
            <a:r>
              <a:rPr lang="en-US" dirty="0" smtClean="0">
                <a:solidFill>
                  <a:srgbClr val="00B050"/>
                </a:solidFill>
              </a:rPr>
              <a:t>source</a:t>
            </a:r>
            <a:r>
              <a:rPr lang="en-US" dirty="0" smtClean="0">
                <a:solidFill>
                  <a:srgbClr val="0070C0"/>
                </a:solidFill>
              </a:rPr>
              <a:t>       1s-know   this</a:t>
            </a:r>
          </a:p>
          <a:p>
            <a:pPr lvl="1">
              <a:buNone/>
            </a:pPr>
            <a:endParaRPr lang="en-US" dirty="0" smtClean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6600" y="1447800"/>
            <a:ext cx="381000" cy="385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24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391400" cy="533400"/>
          </a:xfrm>
          <a:ln w="50800"/>
        </p:spPr>
        <p:txBody>
          <a:bodyPr/>
          <a:lstStyle/>
          <a:p>
            <a:r>
              <a:rPr lang="en-US" dirty="0" smtClean="0"/>
              <a:t>E→I: Word Order Errors in </a:t>
            </a:r>
            <a:r>
              <a:rPr lang="en-US" dirty="0" err="1" smtClean="0"/>
              <a:t>Idafa</a:t>
            </a:r>
            <a:endParaRPr lang="en-US" i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295400"/>
            <a:ext cx="8458200" cy="4724400"/>
          </a:xfrm>
        </p:spPr>
        <p:txBody>
          <a:bodyPr/>
          <a:lstStyle/>
          <a:p>
            <a:pPr lvl="0">
              <a:lnSpc>
                <a:spcPts val="2800"/>
              </a:lnSpc>
              <a:spcAft>
                <a:spcPts val="2400"/>
              </a:spcAft>
              <a:buNone/>
            </a:pPr>
            <a:r>
              <a:rPr lang="en-US" dirty="0" smtClean="0"/>
              <a:t>40% of November 2008 E→I word order errors are wrong </a:t>
            </a:r>
            <a:r>
              <a:rPr lang="en-US" i="1" dirty="0" err="1" smtClean="0"/>
              <a:t>idafa</a:t>
            </a:r>
            <a:r>
              <a:rPr lang="en-US" i="1" dirty="0" smtClean="0"/>
              <a:t> order</a:t>
            </a:r>
            <a:endParaRPr lang="ar-EG" i="1" dirty="0" smtClean="0"/>
          </a:p>
          <a:p>
            <a:pPr lvl="0">
              <a:lnSpc>
                <a:spcPts val="2600"/>
              </a:lnSpc>
              <a:spcAft>
                <a:spcPts val="2400"/>
              </a:spcAft>
              <a:buNone/>
            </a:pPr>
            <a:r>
              <a:rPr lang="en-US" sz="2000" dirty="0" smtClean="0"/>
              <a:t>Source:   How does your source know this?</a:t>
            </a:r>
          </a:p>
          <a:p>
            <a:pPr>
              <a:lnSpc>
                <a:spcPts val="2600"/>
              </a:lnSpc>
              <a:buNone/>
            </a:pPr>
            <a:r>
              <a:rPr lang="en-US" sz="2000" dirty="0" smtClean="0"/>
              <a:t>Ref: </a:t>
            </a:r>
            <a:r>
              <a:rPr lang="ar-EG" sz="2800" dirty="0" smtClean="0"/>
              <a:t>إجيت علمود أشوف </a:t>
            </a:r>
            <a:r>
              <a:rPr lang="ar-EG" sz="2800" dirty="0" smtClean="0">
                <a:solidFill>
                  <a:srgbClr val="FF0000"/>
                </a:solidFill>
              </a:rPr>
              <a:t>محطة</a:t>
            </a:r>
            <a:r>
              <a:rPr lang="ar-EG" sz="2800" dirty="0" smtClean="0"/>
              <a:t>     الكهرباء مالتكم</a:t>
            </a:r>
            <a:endParaRPr lang="en-US" sz="2800" dirty="0" smtClean="0"/>
          </a:p>
          <a:p>
            <a:pPr>
              <a:lnSpc>
                <a:spcPts val="2600"/>
              </a:lnSpc>
              <a:buNone/>
            </a:pPr>
            <a:r>
              <a:rPr lang="en-US" sz="2000" dirty="0" smtClean="0">
                <a:solidFill>
                  <a:srgbClr val="002F8E"/>
                </a:solidFill>
              </a:rPr>
              <a:t>MT:</a:t>
            </a:r>
            <a:r>
              <a:rPr lang="en-US" dirty="0" smtClean="0">
                <a:solidFill>
                  <a:srgbClr val="002F8E"/>
                </a:solidFill>
              </a:rPr>
              <a:t> </a:t>
            </a:r>
            <a:r>
              <a:rPr lang="ar-EG" sz="2800" dirty="0" smtClean="0">
                <a:solidFill>
                  <a:srgbClr val="002F8E"/>
                </a:solidFill>
              </a:rPr>
              <a:t>إجيت علمود أشوف الكهرباء  </a:t>
            </a:r>
            <a:r>
              <a:rPr lang="ar-EG" sz="2800" dirty="0" smtClean="0">
                <a:solidFill>
                  <a:srgbClr val="FF0000"/>
                </a:solidFill>
              </a:rPr>
              <a:t>المحطة</a:t>
            </a:r>
            <a:r>
              <a:rPr lang="ar-EG" sz="2800" dirty="0" smtClean="0">
                <a:solidFill>
                  <a:srgbClr val="002F8E"/>
                </a:solidFill>
              </a:rPr>
              <a:t>  مالتكم </a:t>
            </a:r>
            <a:endParaRPr lang="en-US" sz="2800" dirty="0" smtClean="0">
              <a:solidFill>
                <a:srgbClr val="002F8E"/>
              </a:solidFill>
            </a:endParaRPr>
          </a:p>
          <a:p>
            <a:pPr>
              <a:spcBef>
                <a:spcPts val="1200"/>
              </a:spcBef>
              <a:buNone/>
            </a:pPr>
            <a:r>
              <a:rPr lang="en-US" sz="2000" dirty="0" smtClean="0"/>
              <a:t>Ref: &lt;</a:t>
            </a:r>
            <a:r>
              <a:rPr lang="en-US" sz="2000" dirty="0" err="1" smtClean="0"/>
              <a:t>jyt</a:t>
            </a:r>
            <a:r>
              <a:rPr lang="en-US" sz="2000" dirty="0" smtClean="0"/>
              <a:t>       </a:t>
            </a:r>
            <a:r>
              <a:rPr lang="ar-EG" sz="2000" dirty="0" smtClean="0"/>
              <a:t>   </a:t>
            </a:r>
            <a:r>
              <a:rPr lang="en-US" sz="2000" dirty="0" err="1" smtClean="0"/>
              <a:t>Elmwd</a:t>
            </a:r>
            <a:r>
              <a:rPr lang="en-US" sz="2000" dirty="0" smtClean="0"/>
              <a:t>     </a:t>
            </a:r>
            <a:r>
              <a:rPr lang="ar-EG" sz="2000" dirty="0" smtClean="0"/>
              <a:t>   </a:t>
            </a:r>
            <a:r>
              <a:rPr lang="en-US" sz="2000" dirty="0" smtClean="0"/>
              <a:t>&gt;$</a:t>
            </a:r>
            <a:r>
              <a:rPr lang="en-US" sz="2000" dirty="0" err="1" smtClean="0"/>
              <a:t>wf</a:t>
            </a:r>
            <a:r>
              <a:rPr lang="en-US" sz="2000" dirty="0" smtClean="0"/>
              <a:t>   </a:t>
            </a:r>
            <a:r>
              <a:rPr lang="ar-EG" sz="2000" dirty="0" smtClean="0"/>
              <a:t>  </a:t>
            </a:r>
            <a:r>
              <a:rPr lang="en-US" sz="2000" dirty="0" err="1" smtClean="0">
                <a:solidFill>
                  <a:srgbClr val="FF0000"/>
                </a:solidFill>
              </a:rPr>
              <a:t>mHTp</a:t>
            </a:r>
            <a:r>
              <a:rPr lang="en-US" sz="2000" dirty="0" smtClean="0"/>
              <a:t>    </a:t>
            </a:r>
            <a:r>
              <a:rPr lang="ar-EG" sz="2000" dirty="0" smtClean="0"/>
              <a:t>   </a:t>
            </a:r>
            <a:r>
              <a:rPr lang="en-US" sz="2000" dirty="0" err="1" smtClean="0">
                <a:solidFill>
                  <a:srgbClr val="00B050"/>
                </a:solidFill>
              </a:rPr>
              <a:t>AlkhrbA</a:t>
            </a:r>
            <a:r>
              <a:rPr lang="en-US" sz="2000" dirty="0" smtClean="0"/>
              <a:t>’     </a:t>
            </a:r>
            <a:r>
              <a:rPr lang="ar-EG" sz="2000" dirty="0" smtClean="0"/>
              <a:t>     </a:t>
            </a:r>
            <a:r>
              <a:rPr lang="en-US" sz="2000" dirty="0" err="1" smtClean="0"/>
              <a:t>mAltkm</a:t>
            </a:r>
            <a:r>
              <a:rPr lang="en-US" sz="2000" dirty="0" smtClean="0"/>
              <a:t> </a:t>
            </a:r>
          </a:p>
          <a:p>
            <a:pPr>
              <a:buNone/>
            </a:pPr>
            <a:r>
              <a:rPr lang="en-US" sz="2000" dirty="0" smtClean="0"/>
              <a:t>Ref: </a:t>
            </a:r>
            <a:r>
              <a:rPr lang="en-US" sz="2000" dirty="0" smtClean="0">
                <a:solidFill>
                  <a:srgbClr val="0070C0"/>
                </a:solidFill>
              </a:rPr>
              <a:t>came+1s in-order-to see+1s </a:t>
            </a:r>
            <a:r>
              <a:rPr lang="en-US" sz="2000" dirty="0" smtClean="0">
                <a:solidFill>
                  <a:srgbClr val="FF0000"/>
                </a:solidFill>
              </a:rPr>
              <a:t>station-of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det+electricity</a:t>
            </a:r>
            <a:r>
              <a:rPr lang="en-US" sz="2000" dirty="0" smtClean="0">
                <a:solidFill>
                  <a:srgbClr val="0070C0"/>
                </a:solidFill>
              </a:rPr>
              <a:t> poss-2p</a:t>
            </a:r>
          </a:p>
          <a:p>
            <a:pPr>
              <a:buNone/>
            </a:pPr>
            <a:r>
              <a:rPr lang="en-US" sz="2000" dirty="0" smtClean="0">
                <a:solidFill>
                  <a:srgbClr val="002F8E"/>
                </a:solidFill>
              </a:rPr>
              <a:t>MT:  &lt;</a:t>
            </a:r>
            <a:r>
              <a:rPr lang="en-US" sz="2000" dirty="0" err="1" smtClean="0">
                <a:solidFill>
                  <a:srgbClr val="002F8E"/>
                </a:solidFill>
              </a:rPr>
              <a:t>jyt</a:t>
            </a:r>
            <a:r>
              <a:rPr lang="en-US" sz="2000" dirty="0" smtClean="0">
                <a:solidFill>
                  <a:srgbClr val="002F8E"/>
                </a:solidFill>
              </a:rPr>
              <a:t>     </a:t>
            </a:r>
            <a:r>
              <a:rPr lang="ar-EG" sz="2000" dirty="0" smtClean="0">
                <a:solidFill>
                  <a:srgbClr val="002F8E"/>
                </a:solidFill>
              </a:rPr>
              <a:t>   </a:t>
            </a:r>
            <a:r>
              <a:rPr lang="en-US" sz="2000" dirty="0" smtClean="0">
                <a:solidFill>
                  <a:srgbClr val="002F8E"/>
                </a:solidFill>
              </a:rPr>
              <a:t> </a:t>
            </a:r>
            <a:r>
              <a:rPr lang="en-US" sz="2000" dirty="0" err="1" smtClean="0">
                <a:solidFill>
                  <a:srgbClr val="002F8E"/>
                </a:solidFill>
              </a:rPr>
              <a:t>Elmwd</a:t>
            </a:r>
            <a:r>
              <a:rPr lang="en-US" sz="2000" dirty="0" smtClean="0">
                <a:solidFill>
                  <a:srgbClr val="002F8E"/>
                </a:solidFill>
              </a:rPr>
              <a:t>    </a:t>
            </a:r>
            <a:r>
              <a:rPr lang="ar-EG" sz="2000" dirty="0" smtClean="0">
                <a:solidFill>
                  <a:srgbClr val="002F8E"/>
                </a:solidFill>
              </a:rPr>
              <a:t>    </a:t>
            </a:r>
            <a:r>
              <a:rPr lang="en-US" sz="2000" dirty="0" smtClean="0">
                <a:solidFill>
                  <a:srgbClr val="002F8E"/>
                </a:solidFill>
              </a:rPr>
              <a:t>&gt;$</a:t>
            </a:r>
            <a:r>
              <a:rPr lang="en-US" sz="2000" dirty="0" err="1" smtClean="0">
                <a:solidFill>
                  <a:srgbClr val="002F8E"/>
                </a:solidFill>
              </a:rPr>
              <a:t>wf</a:t>
            </a:r>
            <a:r>
              <a:rPr lang="en-US" sz="2000" dirty="0" smtClean="0">
                <a:solidFill>
                  <a:srgbClr val="002F8E"/>
                </a:solidFill>
              </a:rPr>
              <a:t>  </a:t>
            </a:r>
            <a:r>
              <a:rPr lang="ar-EG" sz="2000" dirty="0" smtClean="0">
                <a:solidFill>
                  <a:srgbClr val="002F8E"/>
                </a:solidFill>
              </a:rPr>
              <a:t>   </a:t>
            </a:r>
            <a:r>
              <a:rPr lang="en-US" sz="2000" dirty="0" err="1" smtClean="0">
                <a:solidFill>
                  <a:srgbClr val="00B050"/>
                </a:solidFill>
              </a:rPr>
              <a:t>AlkhrbA</a:t>
            </a:r>
            <a:r>
              <a:rPr lang="en-US" sz="2000" dirty="0" smtClean="0">
                <a:solidFill>
                  <a:srgbClr val="002F8E"/>
                </a:solidFill>
              </a:rPr>
              <a:t>’     </a:t>
            </a:r>
            <a:r>
              <a:rPr lang="ar-EG" sz="2000" dirty="0" smtClean="0">
                <a:solidFill>
                  <a:srgbClr val="002F8E"/>
                </a:solidFill>
              </a:rPr>
              <a:t>     </a:t>
            </a:r>
            <a:r>
              <a:rPr lang="en-US" sz="2000" dirty="0" err="1" smtClean="0">
                <a:solidFill>
                  <a:srgbClr val="FF0000"/>
                </a:solidFill>
              </a:rPr>
              <a:t>AlmHTp</a:t>
            </a:r>
            <a:r>
              <a:rPr lang="en-US" sz="2000" dirty="0" smtClean="0">
                <a:solidFill>
                  <a:srgbClr val="002F8E"/>
                </a:solidFill>
              </a:rPr>
              <a:t>  </a:t>
            </a:r>
            <a:r>
              <a:rPr lang="ar-EG" sz="2000" dirty="0" smtClean="0">
                <a:solidFill>
                  <a:srgbClr val="002F8E"/>
                </a:solidFill>
              </a:rPr>
              <a:t>    </a:t>
            </a:r>
            <a:r>
              <a:rPr lang="en-US" sz="2000" dirty="0" err="1" smtClean="0">
                <a:solidFill>
                  <a:srgbClr val="002F8E"/>
                </a:solidFill>
              </a:rPr>
              <a:t>mAltkm</a:t>
            </a:r>
            <a:r>
              <a:rPr lang="en-US" sz="2000" dirty="0" smtClean="0">
                <a:solidFill>
                  <a:srgbClr val="002F8E"/>
                </a:solidFill>
              </a:rPr>
              <a:t> </a:t>
            </a:r>
          </a:p>
          <a:p>
            <a:pPr>
              <a:buNone/>
            </a:pPr>
            <a:r>
              <a:rPr lang="en-US" sz="2000" dirty="0" smtClean="0">
                <a:solidFill>
                  <a:srgbClr val="002F8E"/>
                </a:solidFill>
              </a:rPr>
              <a:t>MT:</a:t>
            </a:r>
            <a:r>
              <a:rPr lang="ar-EG" sz="2000" dirty="0" smtClean="0"/>
              <a:t> </a:t>
            </a:r>
            <a:r>
              <a:rPr lang="en-US" sz="2000" dirty="0" smtClean="0">
                <a:solidFill>
                  <a:srgbClr val="0070C0"/>
                </a:solidFill>
              </a:rPr>
              <a:t>came+1s</a:t>
            </a:r>
            <a:r>
              <a:rPr lang="ar-EG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smtClean="0">
                <a:solidFill>
                  <a:srgbClr val="0070C0"/>
                </a:solidFill>
              </a:rPr>
              <a:t>in-order-to see+1s </a:t>
            </a:r>
            <a:r>
              <a:rPr lang="en-US" sz="2000" dirty="0" err="1" smtClean="0">
                <a:solidFill>
                  <a:srgbClr val="00B050"/>
                </a:solidFill>
              </a:rPr>
              <a:t>det+electricity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det+station</a:t>
            </a:r>
            <a:r>
              <a:rPr lang="en-US" sz="2000" dirty="0" smtClean="0">
                <a:solidFill>
                  <a:srgbClr val="0070C0"/>
                </a:solidFill>
              </a:rPr>
              <a:t> poss-2p</a:t>
            </a:r>
          </a:p>
          <a:p>
            <a:pPr lvl="1">
              <a:buNone/>
            </a:pPr>
            <a:endParaRPr lang="en-US" dirty="0" smtClean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524000"/>
            <a:ext cx="381000" cy="385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.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57800" y="228600"/>
            <a:ext cx="3810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2F8E"/>
                </a:solidFill>
              </a:rPr>
              <a:t> </a:t>
            </a:r>
            <a:r>
              <a:rPr lang="en-US" sz="2400" dirty="0" smtClean="0">
                <a:solidFill>
                  <a:srgbClr val="002F8E"/>
                </a:solidFill>
              </a:rPr>
              <a:t>.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25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381000"/>
            <a:ext cx="7543800" cy="533400"/>
          </a:xfrm>
        </p:spPr>
        <p:txBody>
          <a:bodyPr/>
          <a:lstStyle/>
          <a:p>
            <a:r>
              <a:rPr lang="en-US" dirty="0" smtClean="0"/>
              <a:t>E→I: “Other” Errors from Phrasal Verbs </a:t>
            </a:r>
            <a:endParaRPr lang="en-US" i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153400" cy="5410200"/>
          </a:xfrm>
        </p:spPr>
        <p:txBody>
          <a:bodyPr/>
          <a:lstStyle/>
          <a:p>
            <a:pPr lvl="0">
              <a:lnSpc>
                <a:spcPts val="2600"/>
              </a:lnSpc>
            </a:pPr>
            <a:r>
              <a:rPr lang="en-US" sz="2000" dirty="0" smtClean="0">
                <a:latin typeface="+mj-lt"/>
                <a:cs typeface="Times New Roman" pitchFamily="18" charset="0"/>
              </a:rPr>
              <a:t>Phrasal verbs are frequently treated as verbs plus prepositions</a:t>
            </a:r>
          </a:p>
          <a:p>
            <a:pPr lvl="1">
              <a:lnSpc>
                <a:spcPts val="2600"/>
              </a:lnSpc>
              <a:spcAft>
                <a:spcPts val="600"/>
              </a:spcAft>
              <a:buNone/>
            </a:pPr>
            <a:r>
              <a:rPr lang="en-US" sz="1800" dirty="0" smtClean="0"/>
              <a:t>Source:</a:t>
            </a:r>
            <a:r>
              <a:rPr lang="en-US" sz="1800" b="0" dirty="0" smtClean="0"/>
              <a:t>   </a:t>
            </a:r>
            <a:r>
              <a:rPr lang="en-US" sz="1800" dirty="0" smtClean="0"/>
              <a:t>we have to go through the detaining process </a:t>
            </a:r>
          </a:p>
          <a:p>
            <a:pPr lvl="1">
              <a:lnSpc>
                <a:spcPts val="2600"/>
              </a:lnSpc>
              <a:spcAft>
                <a:spcPts val="0"/>
              </a:spcAft>
              <a:buNone/>
            </a:pPr>
            <a:r>
              <a:rPr lang="en-US" sz="1800" dirty="0" smtClean="0"/>
              <a:t>Ref:                               </a:t>
            </a:r>
            <a:r>
              <a:rPr lang="ar-SA" sz="2400" dirty="0" smtClean="0"/>
              <a:t>لازم   </a:t>
            </a:r>
            <a:r>
              <a:rPr lang="ar-SA" sz="2400" dirty="0" smtClean="0">
                <a:solidFill>
                  <a:srgbClr val="FF0000"/>
                </a:solidFill>
              </a:rPr>
              <a:t>نسوي</a:t>
            </a:r>
            <a:r>
              <a:rPr lang="ar-SA" sz="2400" dirty="0" smtClean="0"/>
              <a:t> عملية الحجز</a:t>
            </a:r>
            <a:r>
              <a:rPr lang="en-US" sz="2400" dirty="0" smtClean="0"/>
              <a:t> </a:t>
            </a:r>
          </a:p>
          <a:p>
            <a:pPr lvl="1">
              <a:lnSpc>
                <a:spcPts val="2600"/>
              </a:lnSpc>
              <a:spcAft>
                <a:spcPts val="0"/>
              </a:spcAft>
              <a:buNone/>
            </a:pPr>
            <a:r>
              <a:rPr lang="en-US" sz="1800" dirty="0" smtClean="0">
                <a:solidFill>
                  <a:srgbClr val="002F8E"/>
                </a:solidFill>
              </a:rPr>
              <a:t>MT: 	</a:t>
            </a:r>
            <a:r>
              <a:rPr lang="en-US" sz="1800" dirty="0" smtClean="0"/>
              <a:t>                  </a:t>
            </a:r>
            <a:r>
              <a:rPr lang="en-US" sz="1800" dirty="0" smtClean="0">
                <a:solidFill>
                  <a:srgbClr val="002F8E"/>
                </a:solidFill>
              </a:rPr>
              <a:t> </a:t>
            </a:r>
            <a:r>
              <a:rPr lang="ar-SA" sz="2400" dirty="0" smtClean="0">
                <a:solidFill>
                  <a:srgbClr val="002F8E"/>
                </a:solidFill>
              </a:rPr>
              <a:t>لازم </a:t>
            </a:r>
            <a:r>
              <a:rPr lang="ar-SA" sz="2400" dirty="0" smtClean="0">
                <a:solidFill>
                  <a:srgbClr val="FF0000"/>
                </a:solidFill>
              </a:rPr>
              <a:t>نروح عن طريق </a:t>
            </a:r>
            <a:r>
              <a:rPr lang="ar-SA" sz="2400" dirty="0" smtClean="0">
                <a:solidFill>
                  <a:srgbClr val="002F8E"/>
                </a:solidFill>
              </a:rPr>
              <a:t>الحجز العملية</a:t>
            </a:r>
            <a:endParaRPr lang="en-US" sz="2400" dirty="0" smtClean="0">
              <a:solidFill>
                <a:srgbClr val="002F8E"/>
              </a:solidFill>
            </a:endParaRPr>
          </a:p>
          <a:p>
            <a:pPr lvl="1">
              <a:lnSpc>
                <a:spcPts val="26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dirty="0" smtClean="0"/>
              <a:t>Ref:   lAzm	</a:t>
            </a:r>
            <a:r>
              <a:rPr lang="en-US" sz="1800" dirty="0" err="1" smtClean="0"/>
              <a:t>n</a:t>
            </a:r>
            <a:r>
              <a:rPr lang="en-US" sz="1800" dirty="0" err="1" smtClean="0">
                <a:solidFill>
                  <a:srgbClr val="FF0000"/>
                </a:solidFill>
              </a:rPr>
              <a:t>swy</a:t>
            </a:r>
            <a:r>
              <a:rPr lang="en-US" sz="1800" dirty="0" smtClean="0"/>
              <a:t>  			</a:t>
            </a:r>
            <a:r>
              <a:rPr lang="en-US" sz="1800" dirty="0" err="1" smtClean="0"/>
              <a:t>Emlyp</a:t>
            </a:r>
            <a:r>
              <a:rPr lang="en-US" sz="1800" dirty="0" smtClean="0"/>
              <a:t> 		</a:t>
            </a:r>
            <a:r>
              <a:rPr lang="en-US" sz="1800" dirty="0" err="1" smtClean="0"/>
              <a:t>AlHjz</a:t>
            </a:r>
            <a:endParaRPr lang="en-US" sz="1800" dirty="0" smtClean="0"/>
          </a:p>
          <a:p>
            <a:pPr lvl="1">
              <a:lnSpc>
                <a:spcPts val="2600"/>
              </a:lnSpc>
              <a:spcAft>
                <a:spcPts val="600"/>
              </a:spcAft>
              <a:buNone/>
            </a:pPr>
            <a:r>
              <a:rPr lang="en-US" sz="1800" dirty="0" smtClean="0"/>
              <a:t>Ref:   </a:t>
            </a:r>
            <a:r>
              <a:rPr lang="en-US" sz="1800" dirty="0" smtClean="0">
                <a:solidFill>
                  <a:srgbClr val="0070C0"/>
                </a:solidFill>
              </a:rPr>
              <a:t>must</a:t>
            </a:r>
            <a:r>
              <a:rPr lang="en-US" sz="1800" dirty="0" smtClean="0"/>
              <a:t>	</a:t>
            </a:r>
            <a:r>
              <a:rPr lang="en-US" sz="1800" dirty="0" smtClean="0">
                <a:solidFill>
                  <a:srgbClr val="0070C0"/>
                </a:solidFill>
              </a:rPr>
              <a:t>1pl-</a:t>
            </a:r>
            <a:r>
              <a:rPr lang="en-US" sz="1800" dirty="0" smtClean="0">
                <a:solidFill>
                  <a:srgbClr val="FF0000"/>
                </a:solidFill>
              </a:rPr>
              <a:t>do</a:t>
            </a:r>
            <a:r>
              <a:rPr lang="en-US" sz="1800" dirty="0" smtClean="0">
                <a:solidFill>
                  <a:srgbClr val="0070C0"/>
                </a:solidFill>
              </a:rPr>
              <a:t>			+def-process 	the-detention</a:t>
            </a:r>
          </a:p>
          <a:p>
            <a:pPr lvl="1">
              <a:lnSpc>
                <a:spcPts val="26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srgbClr val="002F8E"/>
                </a:solidFill>
              </a:rPr>
              <a:t>MT:    </a:t>
            </a:r>
            <a:r>
              <a:rPr lang="en-US" sz="1800" dirty="0" smtClean="0"/>
              <a:t>lAzm	</a:t>
            </a:r>
            <a:r>
              <a:rPr lang="en-US" sz="1800" dirty="0" smtClean="0">
                <a:solidFill>
                  <a:srgbClr val="002F8E"/>
                </a:solidFill>
              </a:rPr>
              <a:t>n</a:t>
            </a:r>
            <a:r>
              <a:rPr lang="en-US" sz="1800" dirty="0" smtClean="0">
                <a:solidFill>
                  <a:srgbClr val="FF0000"/>
                </a:solidFill>
              </a:rPr>
              <a:t>rwH</a:t>
            </a:r>
            <a:r>
              <a:rPr lang="en-US" sz="1800" dirty="0" smtClean="0">
                <a:solidFill>
                  <a:srgbClr val="002F8E"/>
                </a:solidFill>
              </a:rPr>
              <a:t>	</a:t>
            </a:r>
            <a:r>
              <a:rPr lang="en-US" sz="1800" dirty="0" smtClean="0">
                <a:solidFill>
                  <a:srgbClr val="FF0000"/>
                </a:solidFill>
              </a:rPr>
              <a:t>En	</a:t>
            </a:r>
            <a:r>
              <a:rPr lang="en-US" sz="1800" dirty="0" err="1" smtClean="0">
                <a:solidFill>
                  <a:srgbClr val="FF0000"/>
                </a:solidFill>
              </a:rPr>
              <a:t>Tryq</a:t>
            </a:r>
            <a:r>
              <a:rPr lang="en-US" sz="1800" dirty="0" smtClean="0">
                <a:solidFill>
                  <a:srgbClr val="FF0000"/>
                </a:solidFill>
              </a:rPr>
              <a:t>   </a:t>
            </a:r>
            <a:r>
              <a:rPr lang="en-US" sz="1800" dirty="0" smtClean="0">
                <a:solidFill>
                  <a:srgbClr val="002F8E"/>
                </a:solidFill>
              </a:rPr>
              <a:t>	</a:t>
            </a:r>
            <a:r>
              <a:rPr lang="en-US" sz="1800" dirty="0" err="1" smtClean="0">
                <a:solidFill>
                  <a:srgbClr val="002F8E"/>
                </a:solidFill>
              </a:rPr>
              <a:t>AlHjz</a:t>
            </a:r>
            <a:r>
              <a:rPr lang="en-US" sz="1800" dirty="0" smtClean="0">
                <a:solidFill>
                  <a:srgbClr val="002F8E"/>
                </a:solidFill>
              </a:rPr>
              <a:t> 		</a:t>
            </a:r>
            <a:r>
              <a:rPr lang="en-US" sz="1800" dirty="0" err="1" smtClean="0">
                <a:solidFill>
                  <a:srgbClr val="002F8E"/>
                </a:solidFill>
              </a:rPr>
              <a:t>AlEmlyp</a:t>
            </a:r>
            <a:endParaRPr lang="en-US" sz="1800" dirty="0" smtClean="0">
              <a:solidFill>
                <a:srgbClr val="002F8E"/>
              </a:solidFill>
            </a:endParaRPr>
          </a:p>
          <a:p>
            <a:pPr lvl="1">
              <a:lnSpc>
                <a:spcPts val="2600"/>
              </a:lnSpc>
              <a:spcAft>
                <a:spcPts val="0"/>
              </a:spcAft>
              <a:buNone/>
            </a:pPr>
            <a:r>
              <a:rPr lang="en-US" sz="1800" dirty="0" smtClean="0">
                <a:solidFill>
                  <a:srgbClr val="002F8E"/>
                </a:solidFill>
              </a:rPr>
              <a:t>MT:</a:t>
            </a:r>
            <a:r>
              <a:rPr lang="en-US" sz="1800" dirty="0" smtClean="0"/>
              <a:t>    </a:t>
            </a:r>
            <a:r>
              <a:rPr lang="en-US" sz="1800" dirty="0" smtClean="0">
                <a:solidFill>
                  <a:srgbClr val="0070C0"/>
                </a:solidFill>
              </a:rPr>
              <a:t>must</a:t>
            </a:r>
            <a:r>
              <a:rPr lang="en-US" sz="1800" dirty="0" smtClean="0"/>
              <a:t>	</a:t>
            </a:r>
            <a:r>
              <a:rPr lang="en-US" sz="1800" dirty="0" smtClean="0">
                <a:solidFill>
                  <a:srgbClr val="0070C0"/>
                </a:solidFill>
              </a:rPr>
              <a:t>1pl-</a:t>
            </a:r>
            <a:r>
              <a:rPr lang="en-US" sz="1800" dirty="0" smtClean="0">
                <a:solidFill>
                  <a:srgbClr val="FF0000"/>
                </a:solidFill>
              </a:rPr>
              <a:t>go</a:t>
            </a:r>
            <a:r>
              <a:rPr lang="en-US" sz="1800" dirty="0" smtClean="0">
                <a:solidFill>
                  <a:srgbClr val="0070C0"/>
                </a:solidFill>
              </a:rPr>
              <a:t>	</a:t>
            </a:r>
            <a:r>
              <a:rPr lang="en-US" sz="1800" dirty="0" smtClean="0">
                <a:solidFill>
                  <a:srgbClr val="FF0000"/>
                </a:solidFill>
              </a:rPr>
              <a:t>from	road</a:t>
            </a:r>
            <a:r>
              <a:rPr lang="en-US" sz="1800" dirty="0" smtClean="0">
                <a:solidFill>
                  <a:srgbClr val="0070C0"/>
                </a:solidFill>
              </a:rPr>
              <a:t>	the-detention	the-process</a:t>
            </a:r>
          </a:p>
          <a:p>
            <a:pPr>
              <a:lnSpc>
                <a:spcPts val="2200"/>
              </a:lnSpc>
              <a:spcBef>
                <a:spcPts val="1800"/>
              </a:spcBef>
              <a:spcAft>
                <a:spcPts val="600"/>
              </a:spcAft>
            </a:pPr>
            <a:r>
              <a:rPr lang="en-US" sz="2000" dirty="0" smtClean="0">
                <a:cs typeface="Times New Roman" pitchFamily="18" charset="0"/>
              </a:rPr>
              <a:t>English source "to go through" roughly means "to do from start to finish"  </a:t>
            </a:r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cs typeface="Times New Roman" pitchFamily="18" charset="0"/>
              </a:rPr>
              <a:t>MT translated it as “motion through” or "to take a certain route"  </a:t>
            </a:r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cs typeface="Times New Roman" pitchFamily="18" charset="0"/>
              </a:rPr>
              <a:t>This is a type of word sense error</a:t>
            </a:r>
          </a:p>
          <a:p>
            <a:pPr>
              <a:lnSpc>
                <a:spcPts val="2600"/>
              </a:lnSpc>
              <a:spcAft>
                <a:spcPts val="0"/>
              </a:spcAft>
              <a:buNone/>
            </a:pPr>
            <a:endParaRPr lang="en-US" sz="2200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26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381000"/>
            <a:ext cx="7696200" cy="685800"/>
          </a:xfrm>
        </p:spPr>
        <p:txBody>
          <a:bodyPr/>
          <a:lstStyle/>
          <a:p>
            <a:r>
              <a:rPr lang="en-US" dirty="0" smtClean="0"/>
              <a:t>E→I: “Other” Multiword Expression Errors</a:t>
            </a:r>
            <a:endParaRPr lang="en-US" sz="1800" i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447800"/>
            <a:ext cx="8839200" cy="4038600"/>
          </a:xfrm>
        </p:spPr>
        <p:txBody>
          <a:bodyPr/>
          <a:lstStyle/>
          <a:p>
            <a:pPr>
              <a:lnSpc>
                <a:spcPts val="2800"/>
              </a:lnSpc>
              <a:spcAft>
                <a:spcPts val="2400"/>
              </a:spcAft>
            </a:pPr>
            <a:r>
              <a:rPr lang="en-US" dirty="0" smtClean="0"/>
              <a:t>23% of “Other” errors involve multiword expressions in the November 2008 corpus</a:t>
            </a:r>
            <a:endParaRPr lang="en-US" sz="1800" dirty="0" smtClean="0"/>
          </a:p>
          <a:p>
            <a:pPr marL="227013" lvl="1">
              <a:lnSpc>
                <a:spcPts val="2400"/>
              </a:lnSpc>
              <a:buClr>
                <a:srgbClr val="F59F1A"/>
              </a:buClr>
              <a:buSzPct val="75000"/>
              <a:buNone/>
            </a:pPr>
            <a:r>
              <a:rPr lang="en-US" sz="1800" dirty="0" smtClean="0"/>
              <a:t>Source:  we can give you funds to where you can go out and buy the materials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Ref</a:t>
            </a:r>
            <a:r>
              <a:rPr lang="en-US" dirty="0" smtClean="0"/>
              <a:t>:  </a:t>
            </a:r>
            <a:r>
              <a:rPr lang="ar-SA" dirty="0" smtClean="0">
                <a:solidFill>
                  <a:srgbClr val="00B050"/>
                </a:solidFill>
              </a:rPr>
              <a:t>ن</a:t>
            </a:r>
            <a:r>
              <a:rPr lang="ar-SA" dirty="0" smtClean="0"/>
              <a:t>قدر ننطيك الفلوس </a:t>
            </a:r>
            <a:r>
              <a:rPr lang="ar-SA" dirty="0" smtClean="0">
                <a:solidFill>
                  <a:srgbClr val="FF0000"/>
                </a:solidFill>
              </a:rPr>
              <a:t>علمود</a:t>
            </a:r>
            <a:r>
              <a:rPr lang="ar-SA" dirty="0" smtClean="0"/>
              <a:t> تطلع وتشتري المواد</a:t>
            </a:r>
            <a:r>
              <a:rPr lang="ar-SA" sz="2000" dirty="0" smtClean="0"/>
              <a:t> 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>
                <a:solidFill>
                  <a:srgbClr val="002F8E"/>
                </a:solidFill>
              </a:rPr>
              <a:t>MT</a:t>
            </a:r>
            <a:r>
              <a:rPr lang="en-US" dirty="0" smtClean="0">
                <a:solidFill>
                  <a:srgbClr val="002F8E"/>
                </a:solidFill>
              </a:rPr>
              <a:t>:  </a:t>
            </a:r>
            <a:r>
              <a:rPr lang="ar-SA" dirty="0" smtClean="0">
                <a:solidFill>
                  <a:srgbClr val="002F8E"/>
                </a:solidFill>
              </a:rPr>
              <a:t>أقدر</a:t>
            </a:r>
            <a:r>
              <a:rPr lang="ar-EG" dirty="0" smtClean="0">
                <a:solidFill>
                  <a:srgbClr val="002F8E"/>
                </a:solidFill>
              </a:rPr>
              <a:t>        </a:t>
            </a:r>
            <a:r>
              <a:rPr lang="ar-SA" dirty="0" smtClean="0">
                <a:solidFill>
                  <a:srgbClr val="002F8E"/>
                </a:solidFill>
              </a:rPr>
              <a:t> الفلوس </a:t>
            </a:r>
            <a:r>
              <a:rPr lang="ar-EG" dirty="0" smtClean="0">
                <a:solidFill>
                  <a:srgbClr val="002F8E"/>
                </a:solidFill>
              </a:rPr>
              <a:t>  </a:t>
            </a:r>
            <a:r>
              <a:rPr lang="ar-SA" dirty="0" smtClean="0">
                <a:solidFill>
                  <a:srgbClr val="FF0000"/>
                </a:solidFill>
              </a:rPr>
              <a:t>وين</a:t>
            </a:r>
            <a:r>
              <a:rPr lang="ar-SA" dirty="0" smtClean="0">
                <a:solidFill>
                  <a:srgbClr val="002F8E"/>
                </a:solidFill>
              </a:rPr>
              <a:t> </a:t>
            </a:r>
            <a:r>
              <a:rPr lang="ar-EG" dirty="0" smtClean="0">
                <a:solidFill>
                  <a:srgbClr val="002F8E"/>
                </a:solidFill>
              </a:rPr>
              <a:t> </a:t>
            </a:r>
            <a:r>
              <a:rPr lang="ar-SA" dirty="0" smtClean="0">
                <a:solidFill>
                  <a:srgbClr val="002F8E"/>
                </a:solidFill>
              </a:rPr>
              <a:t>تطلع وتشتري المواد </a:t>
            </a:r>
            <a:endParaRPr lang="en-US" sz="2000" dirty="0" smtClean="0">
              <a:solidFill>
                <a:srgbClr val="002F8E"/>
              </a:solidFill>
            </a:endParaRPr>
          </a:p>
          <a:p>
            <a:pPr>
              <a:buNone/>
            </a:pPr>
            <a:r>
              <a:rPr lang="en-US" sz="1800" dirty="0" smtClean="0"/>
              <a:t>Ref:  </a:t>
            </a:r>
            <a:r>
              <a:rPr lang="en-US" sz="1800" dirty="0" err="1" smtClean="0">
                <a:solidFill>
                  <a:srgbClr val="00B050"/>
                </a:solidFill>
              </a:rPr>
              <a:t>n</a:t>
            </a:r>
            <a:r>
              <a:rPr lang="en-US" sz="1800" dirty="0" err="1" smtClean="0"/>
              <a:t>qdr</a:t>
            </a:r>
            <a:r>
              <a:rPr lang="en-US" sz="1800" dirty="0" smtClean="0"/>
              <a:t>    </a:t>
            </a:r>
            <a:r>
              <a:rPr lang="en-US" sz="1800" dirty="0" err="1" smtClean="0"/>
              <a:t>nnTyk</a:t>
            </a:r>
            <a:r>
              <a:rPr lang="en-US" sz="1800" dirty="0" smtClean="0"/>
              <a:t>          </a:t>
            </a:r>
            <a:r>
              <a:rPr lang="en-US" sz="1800" dirty="0" err="1" smtClean="0"/>
              <a:t>Alflws</a:t>
            </a:r>
            <a:r>
              <a:rPr lang="en-US" sz="1800" dirty="0" smtClean="0"/>
              <a:t>       </a:t>
            </a:r>
            <a:r>
              <a:rPr lang="en-US" sz="1800" dirty="0" err="1" smtClean="0">
                <a:solidFill>
                  <a:srgbClr val="FF0000"/>
                </a:solidFill>
              </a:rPr>
              <a:t>Elmwd</a:t>
            </a:r>
            <a:r>
              <a:rPr lang="en-US" sz="1800" dirty="0" smtClean="0"/>
              <a:t>      </a:t>
            </a:r>
            <a:r>
              <a:rPr lang="en-US" sz="1800" dirty="0" err="1" smtClean="0"/>
              <a:t>tTlE</a:t>
            </a:r>
            <a:r>
              <a:rPr lang="en-US" sz="1800" dirty="0" smtClean="0"/>
              <a:t>          </a:t>
            </a:r>
            <a:r>
              <a:rPr lang="en-US" sz="1800" dirty="0" err="1" smtClean="0"/>
              <a:t>wt$try</a:t>
            </a:r>
            <a:r>
              <a:rPr lang="en-US" sz="1800" dirty="0" smtClean="0"/>
              <a:t>            </a:t>
            </a:r>
            <a:r>
              <a:rPr lang="en-US" sz="1800" dirty="0" err="1" smtClean="0"/>
              <a:t>AlmwAd</a:t>
            </a:r>
            <a:endParaRPr lang="en-US" sz="1800" dirty="0" smtClean="0"/>
          </a:p>
          <a:p>
            <a:pPr>
              <a:buNone/>
            </a:pPr>
            <a:r>
              <a:rPr lang="en-US" sz="1600" dirty="0" smtClean="0"/>
              <a:t>Ref: </a:t>
            </a:r>
            <a:r>
              <a:rPr lang="en-US" sz="1600" dirty="0" smtClean="0">
                <a:solidFill>
                  <a:srgbClr val="0070C0"/>
                </a:solidFill>
              </a:rPr>
              <a:t>can+</a:t>
            </a:r>
            <a:r>
              <a:rPr lang="en-US" sz="1600" dirty="0" smtClean="0">
                <a:solidFill>
                  <a:srgbClr val="00B050"/>
                </a:solidFill>
              </a:rPr>
              <a:t>1p</a:t>
            </a: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0070C0"/>
                </a:solidFill>
              </a:rPr>
              <a:t>1p+give+2ms </a:t>
            </a:r>
            <a:r>
              <a:rPr lang="en-US" sz="1600" dirty="0" err="1" smtClean="0">
                <a:solidFill>
                  <a:srgbClr val="0070C0"/>
                </a:solidFill>
              </a:rPr>
              <a:t>det+money</a:t>
            </a:r>
            <a:r>
              <a:rPr lang="en-US" sz="1600" dirty="0" smtClean="0">
                <a:solidFill>
                  <a:srgbClr val="0070C0"/>
                </a:solidFill>
              </a:rPr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in-order-to</a:t>
            </a:r>
            <a:r>
              <a:rPr lang="en-US" sz="1600" dirty="0" smtClean="0">
                <a:solidFill>
                  <a:srgbClr val="0070C0"/>
                </a:solidFill>
              </a:rPr>
              <a:t> 2ms+go-up and+2ms+buy </a:t>
            </a:r>
            <a:r>
              <a:rPr lang="en-US" sz="1600" dirty="0" err="1" smtClean="0">
                <a:solidFill>
                  <a:srgbClr val="0070C0"/>
                </a:solidFill>
              </a:rPr>
              <a:t>det+material</a:t>
            </a:r>
            <a:endParaRPr lang="en-US" sz="16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1800" dirty="0" smtClean="0">
                <a:solidFill>
                  <a:srgbClr val="002F8E"/>
                </a:solidFill>
              </a:rPr>
              <a:t>MT:   &gt;</a:t>
            </a:r>
            <a:r>
              <a:rPr lang="en-US" sz="1800" dirty="0" err="1" smtClean="0">
                <a:solidFill>
                  <a:srgbClr val="002F8E"/>
                </a:solidFill>
              </a:rPr>
              <a:t>qdr</a:t>
            </a:r>
            <a:r>
              <a:rPr lang="en-US" sz="1800" dirty="0" smtClean="0">
                <a:solidFill>
                  <a:srgbClr val="002F8E"/>
                </a:solidFill>
              </a:rPr>
              <a:t>                    </a:t>
            </a:r>
            <a:r>
              <a:rPr lang="en-US" sz="1800" dirty="0" err="1" smtClean="0">
                <a:solidFill>
                  <a:srgbClr val="002F8E"/>
                </a:solidFill>
              </a:rPr>
              <a:t>Alflws</a:t>
            </a:r>
            <a:r>
              <a:rPr lang="en-US" sz="1800" dirty="0" smtClean="0">
                <a:solidFill>
                  <a:srgbClr val="002F8E"/>
                </a:solidFill>
              </a:rPr>
              <a:t>         </a:t>
            </a:r>
            <a:r>
              <a:rPr lang="en-US" sz="1800" dirty="0" err="1" smtClean="0">
                <a:solidFill>
                  <a:srgbClr val="FF0000"/>
                </a:solidFill>
              </a:rPr>
              <a:t>wyn</a:t>
            </a:r>
            <a:r>
              <a:rPr lang="en-US" sz="1800" dirty="0" smtClean="0">
                <a:solidFill>
                  <a:srgbClr val="002F8E"/>
                </a:solidFill>
              </a:rPr>
              <a:t>       </a:t>
            </a:r>
            <a:r>
              <a:rPr lang="en-US" sz="1800" dirty="0" err="1" smtClean="0">
                <a:solidFill>
                  <a:srgbClr val="002F8E"/>
                </a:solidFill>
              </a:rPr>
              <a:t>tTlE</a:t>
            </a:r>
            <a:r>
              <a:rPr lang="en-US" sz="1800" dirty="0" smtClean="0">
                <a:solidFill>
                  <a:srgbClr val="002F8E"/>
                </a:solidFill>
              </a:rPr>
              <a:t>            </a:t>
            </a:r>
            <a:r>
              <a:rPr lang="en-US" sz="1800" dirty="0" err="1" smtClean="0">
                <a:solidFill>
                  <a:srgbClr val="002F8E"/>
                </a:solidFill>
              </a:rPr>
              <a:t>wt$try</a:t>
            </a:r>
            <a:r>
              <a:rPr lang="en-US" sz="1800" dirty="0" smtClean="0">
                <a:solidFill>
                  <a:srgbClr val="002F8E"/>
                </a:solidFill>
              </a:rPr>
              <a:t>               </a:t>
            </a:r>
            <a:r>
              <a:rPr lang="en-US" sz="1800" dirty="0" err="1" smtClean="0">
                <a:solidFill>
                  <a:srgbClr val="002F8E"/>
                </a:solidFill>
              </a:rPr>
              <a:t>AlmwAd</a:t>
            </a:r>
            <a:endParaRPr lang="en-US" sz="1800" dirty="0" smtClean="0">
              <a:solidFill>
                <a:srgbClr val="002F8E"/>
              </a:solidFill>
            </a:endParaRPr>
          </a:p>
          <a:p>
            <a:pPr>
              <a:buNone/>
            </a:pPr>
            <a:r>
              <a:rPr lang="en-US" sz="1800" dirty="0" smtClean="0">
                <a:solidFill>
                  <a:srgbClr val="002F8E"/>
                </a:solidFill>
              </a:rPr>
              <a:t>MT: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rgbClr val="0070C0"/>
                </a:solidFill>
              </a:rPr>
              <a:t>can+</a:t>
            </a:r>
            <a:r>
              <a:rPr lang="en-US" sz="1800" dirty="0" smtClean="0">
                <a:solidFill>
                  <a:srgbClr val="00B050"/>
                </a:solidFill>
              </a:rPr>
              <a:t>1s</a:t>
            </a:r>
            <a:r>
              <a:rPr lang="en-US" sz="1800" dirty="0" smtClean="0"/>
              <a:t>                 </a:t>
            </a:r>
            <a:r>
              <a:rPr lang="en-US" sz="1800" dirty="0" err="1" smtClean="0">
                <a:solidFill>
                  <a:srgbClr val="0070C0"/>
                </a:solidFill>
              </a:rPr>
              <a:t>det+money</a:t>
            </a:r>
            <a:r>
              <a:rPr lang="en-US" sz="1800" dirty="0" smtClean="0">
                <a:solidFill>
                  <a:srgbClr val="0070C0"/>
                </a:solidFill>
              </a:rPr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>where</a:t>
            </a:r>
            <a:r>
              <a:rPr lang="en-US" sz="1800" dirty="0" smtClean="0">
                <a:solidFill>
                  <a:srgbClr val="0070C0"/>
                </a:solidFill>
              </a:rPr>
              <a:t>  2ms+go-up and+2ms+buy </a:t>
            </a:r>
            <a:r>
              <a:rPr lang="en-US" sz="1800" dirty="0" err="1" smtClean="0">
                <a:solidFill>
                  <a:srgbClr val="0070C0"/>
                </a:solidFill>
              </a:rPr>
              <a:t>det+material</a:t>
            </a:r>
            <a:endParaRPr lang="en-US" sz="1800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ABCFA-B2B1-4623-A69E-419C0BC04901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371600" y="381000"/>
            <a:ext cx="6477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1" hangingPunct="1">
              <a:lnSpc>
                <a:spcPts val="3000"/>
              </a:lnSpc>
              <a:spcAft>
                <a:spcPct val="0"/>
              </a:spcAft>
              <a:buClrTx/>
              <a:defRPr/>
            </a:pPr>
            <a:r>
              <a:rPr lang="en-US" sz="2800" dirty="0" smtClean="0"/>
              <a:t>June I→E:  Error Type Proportions by Word Class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221F7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221F7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1800" b="1" i="1" u="none" strike="noStrike" kern="0" cap="none" spc="0" normalizeH="0" baseline="0" noProof="0" dirty="0">
              <a:ln>
                <a:noFill/>
              </a:ln>
              <a:solidFill>
                <a:srgbClr val="221F7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2" y="1676400"/>
          <a:ext cx="8643752" cy="3398516"/>
        </p:xfrm>
        <a:graphic>
          <a:graphicData uri="http://schemas.openxmlformats.org/drawingml/2006/table">
            <a:tbl>
              <a:tblPr/>
              <a:tblGrid>
                <a:gridCol w="1371598"/>
                <a:gridCol w="762000"/>
                <a:gridCol w="685800"/>
                <a:gridCol w="762000"/>
                <a:gridCol w="685800"/>
                <a:gridCol w="762000"/>
                <a:gridCol w="685800"/>
                <a:gridCol w="762000"/>
                <a:gridCol w="685800"/>
                <a:gridCol w="752770"/>
                <a:gridCol w="728184"/>
              </a:tblGrid>
              <a:tr h="308956">
                <a:tc rowSpan="2">
                  <a:txBody>
                    <a:bodyPr/>
                    <a:lstStyle/>
                    <a:p>
                      <a:endParaRPr lang="en-US" sz="1600" b="1" dirty="0">
                        <a:latin typeface="Calibri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Pronouns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Verbs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Nouns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Other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Total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179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English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Arabic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English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Arabic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English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Arabic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English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Arabic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English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Arabic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9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Deletion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0.109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0.065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0.121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0.026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0.038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0.036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0.056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0.086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0.323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0.214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9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Insertion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0.057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0.034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0.043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0.024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0.017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0.026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0.043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0.047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0.160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0.132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9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Substitution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0.095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0.059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0.090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0.077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0.048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0.119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0.115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0.132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0.348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0.387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9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Total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0.261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0.158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0.253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0.127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0.103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0.181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0.214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0.266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0.831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0.732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ABCFA-B2B1-4623-A69E-419C0BC04901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381000"/>
            <a:ext cx="6934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1" hangingPunct="1">
              <a:lnSpc>
                <a:spcPts val="3000"/>
              </a:lnSpc>
              <a:spcAft>
                <a:spcPct val="0"/>
              </a:spcAft>
              <a:buClrTx/>
              <a:defRPr/>
            </a:pPr>
            <a:r>
              <a:rPr lang="en-US" sz="2800" dirty="0" smtClean="0"/>
              <a:t>November I→E:  Error Type Proportions by Word Class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221F7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221F7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1800" b="1" i="1" u="none" strike="noStrike" kern="0" cap="none" spc="0" normalizeH="0" baseline="0" noProof="0" dirty="0">
              <a:ln>
                <a:noFill/>
              </a:ln>
              <a:solidFill>
                <a:srgbClr val="221F7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599" y="1676400"/>
          <a:ext cx="8643755" cy="4016428"/>
        </p:xfrm>
        <a:graphic>
          <a:graphicData uri="http://schemas.openxmlformats.org/drawingml/2006/table">
            <a:tbl>
              <a:tblPr/>
              <a:tblGrid>
                <a:gridCol w="1295401"/>
                <a:gridCol w="762000"/>
                <a:gridCol w="685800"/>
                <a:gridCol w="762000"/>
                <a:gridCol w="685800"/>
                <a:gridCol w="762000"/>
                <a:gridCol w="685800"/>
                <a:gridCol w="762000"/>
                <a:gridCol w="762000"/>
                <a:gridCol w="752770"/>
                <a:gridCol w="728184"/>
              </a:tblGrid>
              <a:tr h="308956">
                <a:tc>
                  <a:txBody>
                    <a:bodyPr/>
                    <a:lstStyle/>
                    <a:p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Pronouns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Verbs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Nouns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Other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Total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17912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English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Arabic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English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Arabic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English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Arabic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English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Arabic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English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latin typeface="Arial"/>
                          <a:ea typeface="Calibri"/>
                          <a:cs typeface="Arial"/>
                        </a:rPr>
                        <a:t>To Arabic</a:t>
                      </a:r>
                      <a:endParaRPr lang="en-US" sz="15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912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latin typeface="Arial"/>
                          <a:ea typeface="SimSun"/>
                          <a:cs typeface="Arial"/>
                        </a:rPr>
                        <a:t>Deletion</a:t>
                      </a:r>
                      <a:endParaRPr lang="en-US" sz="1600" b="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0.112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0.039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0.102</a:t>
                      </a:r>
                      <a:endParaRPr lang="en-US" sz="1600" b="1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0.022</a:t>
                      </a:r>
                      <a:endParaRPr lang="en-US" sz="1600" b="1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0.046</a:t>
                      </a:r>
                      <a:endParaRPr lang="en-US" sz="1600" b="1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0.031</a:t>
                      </a:r>
                      <a:endParaRPr lang="en-US" sz="1600" b="1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0.075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0.053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0.334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0.144</a:t>
                      </a:r>
                      <a:endParaRPr lang="en-US" sz="1600" b="1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912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latin typeface="Arial"/>
                          <a:ea typeface="SimSun"/>
                          <a:cs typeface="Arial"/>
                        </a:rPr>
                        <a:t>Insertion</a:t>
                      </a:r>
                      <a:endParaRPr lang="en-US" sz="1600" b="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0.047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0.028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0.039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0.035</a:t>
                      </a:r>
                      <a:endParaRPr lang="en-US" sz="1600" b="1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0.007</a:t>
                      </a:r>
                      <a:endParaRPr lang="en-US" sz="1600" b="1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0.039</a:t>
                      </a:r>
                      <a:endParaRPr lang="en-US" sz="1600" b="1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0.039</a:t>
                      </a:r>
                      <a:endParaRPr lang="en-US" sz="1600" b="1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0.079</a:t>
                      </a:r>
                      <a:endParaRPr lang="en-US" sz="1600" b="1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0.131</a:t>
                      </a:r>
                      <a:endParaRPr lang="en-US" sz="1600" b="1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0.182</a:t>
                      </a:r>
                      <a:endParaRPr lang="en-US" sz="1600" b="1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9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Arial"/>
                        </a:rPr>
                        <a:t>Substitution</a:t>
                      </a:r>
                      <a:endParaRPr lang="en-US" sz="16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0.102</a:t>
                      </a:r>
                      <a:endParaRPr lang="en-US" sz="1600" b="1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0.024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0.087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0.072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0.052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0.103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0.081</a:t>
                      </a:r>
                      <a:endParaRPr lang="en-US" sz="1600" b="1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0.153</a:t>
                      </a:r>
                      <a:endParaRPr lang="en-US" sz="1600" b="1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0.323</a:t>
                      </a:r>
                      <a:endParaRPr lang="en-US" sz="1600" b="1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0.352</a:t>
                      </a:r>
                      <a:endParaRPr lang="en-US" sz="1600" b="1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912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latin typeface="Arial"/>
                          <a:ea typeface="SimSun"/>
                          <a:cs typeface="Arial"/>
                        </a:rPr>
                        <a:t>Total </a:t>
                      </a:r>
                      <a:endParaRPr lang="en-US" sz="16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0.261</a:t>
                      </a:r>
                      <a:endParaRPr lang="en-US" sz="1600" b="1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0.092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0.228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0.129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0.105</a:t>
                      </a:r>
                      <a:endParaRPr lang="en-US" sz="1600" b="1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0.173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0.195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0.284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0.789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0.678</a:t>
                      </a:r>
                      <a:endParaRPr lang="en-US" sz="1600" b="1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9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Total June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0.261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0.158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0.253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0.127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0.103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0.181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Arial"/>
                        </a:rPr>
                        <a:t>0.214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0.266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0.831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Arial"/>
                        </a:rPr>
                        <a:t>0.732</a:t>
                      </a:r>
                      <a:endParaRPr lang="en-US" sz="16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401" marR="664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ABCFA-B2B1-4623-A69E-419C0BC04901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762000" y="381000"/>
            <a:ext cx="7315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eaLnBrk="1" hangingPunct="1">
              <a:lnSpc>
                <a:spcPts val="3000"/>
              </a:lnSpc>
              <a:spcAft>
                <a:spcPct val="0"/>
              </a:spcAft>
              <a:buClrTx/>
              <a:defRPr/>
            </a:pPr>
            <a:r>
              <a:rPr lang="en-US" sz="2800" dirty="0" smtClean="0"/>
              <a:t>I→E:  Other Error Proportions</a:t>
            </a:r>
            <a:endParaRPr kumimoji="0" lang="en-US" sz="1800" b="1" i="1" u="none" strike="noStrike" kern="0" cap="none" spc="0" normalizeH="0" baseline="0" noProof="0" dirty="0">
              <a:ln>
                <a:noFill/>
              </a:ln>
              <a:solidFill>
                <a:srgbClr val="221F7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200" y="1447800"/>
          <a:ext cx="7543798" cy="4421002"/>
        </p:xfrm>
        <a:graphic>
          <a:graphicData uri="http://schemas.openxmlformats.org/drawingml/2006/table">
            <a:tbl>
              <a:tblPr/>
              <a:tblGrid>
                <a:gridCol w="1975134"/>
                <a:gridCol w="1392166"/>
                <a:gridCol w="1392166"/>
                <a:gridCol w="1392166"/>
                <a:gridCol w="1392166"/>
              </a:tblGrid>
              <a:tr h="504601">
                <a:tc>
                  <a:txBody>
                    <a:bodyPr/>
                    <a:lstStyle/>
                    <a:p>
                      <a:endParaRPr lang="en-US" sz="1800" b="1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+mn-lt"/>
                          <a:ea typeface="Calibri"/>
                          <a:cs typeface="Arial"/>
                        </a:rPr>
                        <a:t>June</a:t>
                      </a:r>
                      <a:r>
                        <a:rPr lang="en-US" sz="1800" b="1" baseline="0" dirty="0" smtClean="0">
                          <a:latin typeface="+mn-lt"/>
                          <a:ea typeface="Calibri"/>
                          <a:cs typeface="Arial"/>
                        </a:rPr>
                        <a:t> 2008</a:t>
                      </a:r>
                      <a:endParaRPr lang="en-US" sz="1800" b="1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+mn-lt"/>
                          <a:ea typeface="Calibri"/>
                          <a:cs typeface="Arial"/>
                        </a:rPr>
                        <a:t>November</a:t>
                      </a:r>
                      <a:r>
                        <a:rPr lang="en-US" sz="1800" b="1" baseline="0" dirty="0" smtClean="0">
                          <a:latin typeface="+mn-lt"/>
                          <a:ea typeface="Calibri"/>
                          <a:cs typeface="Arial"/>
                        </a:rPr>
                        <a:t> 2008</a:t>
                      </a:r>
                      <a:endParaRPr lang="en-US" sz="1800" b="1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60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+mn-lt"/>
                        </a:rPr>
                        <a:t>Error Type</a:t>
                      </a:r>
                      <a:endParaRPr lang="en-US" sz="1800" b="1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Calibri"/>
                          <a:cs typeface="Arial"/>
                        </a:rPr>
                        <a:t>To English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Calibri"/>
                          <a:cs typeface="Arial"/>
                        </a:rPr>
                        <a:t>To Arabic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Calibri"/>
                          <a:cs typeface="Arial"/>
                        </a:rPr>
                        <a:t>To English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Calibri"/>
                          <a:cs typeface="Arial"/>
                        </a:rPr>
                        <a:t>To Arabic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/>
                          <a:ea typeface="Calibri"/>
                          <a:cs typeface="Arial"/>
                        </a:rPr>
                        <a:t>Word Order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/>
                          <a:ea typeface="Calibri"/>
                          <a:cs typeface="Arial"/>
                        </a:rPr>
                        <a:t>0.139</a:t>
                      </a:r>
                      <a:endParaRPr lang="en-US" sz="18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/>
                          <a:ea typeface="Calibri"/>
                          <a:cs typeface="Arial"/>
                        </a:rPr>
                        <a:t>0.170</a:t>
                      </a:r>
                      <a:endParaRPr lang="en-US" sz="18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0.171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914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0.166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914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Calibri"/>
                          <a:cs typeface="Arial"/>
                        </a:rPr>
                        <a:t>Pro-V</a:t>
                      </a:r>
                      <a:r>
                        <a:rPr lang="en-US" sz="1800" b="1" baseline="0" dirty="0" smtClean="0">
                          <a:latin typeface="Arial"/>
                          <a:ea typeface="Calibri"/>
                          <a:cs typeface="Arial"/>
                        </a:rPr>
                        <a:t> Complex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/>
                          <a:ea typeface="Calibri"/>
                          <a:cs typeface="Arial"/>
                        </a:rPr>
                        <a:t>0.013</a:t>
                      </a:r>
                      <a:endParaRPr lang="en-US" sz="18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/>
                          <a:ea typeface="Calibri"/>
                          <a:cs typeface="Arial"/>
                        </a:rPr>
                        <a:t>0.007</a:t>
                      </a:r>
                      <a:endParaRPr lang="en-US" sz="18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0.003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914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0.000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914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+mn-lt"/>
                          <a:ea typeface="Calibri"/>
                          <a:cs typeface="Arial"/>
                        </a:rPr>
                        <a:t>Verb Person</a:t>
                      </a:r>
                      <a:endParaRPr lang="en-US" sz="1800" b="1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+mn-lt"/>
                          <a:ea typeface="Calibri"/>
                          <a:cs typeface="Arial"/>
                        </a:rPr>
                        <a:t>n/a</a:t>
                      </a:r>
                      <a:endParaRPr lang="en-US" sz="1800" b="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+mn-lt"/>
                          <a:ea typeface="Calibri"/>
                          <a:cs typeface="Arial"/>
                        </a:rPr>
                        <a:t>0.090</a:t>
                      </a:r>
                      <a:endParaRPr lang="en-US" sz="1800" b="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Verdana"/>
                          <a:ea typeface="SimSun"/>
                          <a:cs typeface="Arial"/>
                        </a:rPr>
                        <a:t>n/a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914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0.155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914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/>
                          <a:ea typeface="Calibri"/>
                          <a:cs typeface="Arial"/>
                        </a:rPr>
                        <a:t>Polarity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/>
                          <a:ea typeface="Calibri"/>
                          <a:cs typeface="Arial"/>
                        </a:rPr>
                        <a:t>0.009</a:t>
                      </a:r>
                      <a:endParaRPr lang="en-US" sz="18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/>
                          <a:ea typeface="Calibri"/>
                          <a:cs typeface="Arial"/>
                        </a:rPr>
                        <a:t>0.002</a:t>
                      </a:r>
                      <a:endParaRPr lang="en-US" sz="18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0.017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914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914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/>
                          <a:ea typeface="Calibri"/>
                          <a:cs typeface="Arial"/>
                        </a:rPr>
                        <a:t>Speech Act</a:t>
                      </a:r>
                      <a:endParaRPr lang="en-US" sz="1800" b="1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/>
                          <a:ea typeface="Calibri"/>
                          <a:cs typeface="Arial"/>
                        </a:rPr>
                        <a:t>0.006</a:t>
                      </a:r>
                      <a:endParaRPr lang="en-US" sz="18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/>
                          <a:ea typeface="Calibri"/>
                          <a:cs typeface="Arial"/>
                        </a:rPr>
                        <a:t>0</a:t>
                      </a:r>
                      <a:endParaRPr lang="en-US" sz="18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0.019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914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914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/>
                          <a:ea typeface="Calibri"/>
                          <a:cs typeface="Arial"/>
                        </a:rPr>
                        <a:t>Untranslated</a:t>
                      </a:r>
                      <a:endParaRPr lang="en-US" sz="1800" b="1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/>
                          <a:ea typeface="Calibri"/>
                          <a:cs typeface="Arial"/>
                        </a:rPr>
                        <a:t>0.001</a:t>
                      </a:r>
                      <a:endParaRPr lang="en-US" sz="18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/>
                          <a:ea typeface="Calibri"/>
                          <a:cs typeface="Arial"/>
                        </a:rPr>
                        <a:t>0</a:t>
                      </a:r>
                      <a:endParaRPr lang="en-US" sz="18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0.001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914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914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/>
                          <a:ea typeface="Calibri"/>
                          <a:cs typeface="Arial"/>
                        </a:rPr>
                        <a:t>Total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/>
                          <a:ea typeface="Calibri"/>
                          <a:cs typeface="Arial"/>
                        </a:rPr>
                        <a:t>0.169</a:t>
                      </a:r>
                      <a:endParaRPr lang="en-US" sz="18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/>
                          <a:ea typeface="Calibri"/>
                          <a:cs typeface="Arial"/>
                        </a:rPr>
                        <a:t>0.269</a:t>
                      </a:r>
                      <a:endParaRPr lang="en-US" sz="1800" b="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0.211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914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Arial"/>
                          <a:ea typeface="SimSun"/>
                          <a:cs typeface="Arial"/>
                        </a:rPr>
                        <a:t>0.321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914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ABCFA-B2B1-4623-A69E-419C0BC04901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762000" y="381000"/>
            <a:ext cx="7315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eaLnBrk="1" hangingPunct="1">
              <a:lnSpc>
                <a:spcPts val="3000"/>
              </a:lnSpc>
              <a:spcAft>
                <a:spcPct val="0"/>
              </a:spcAft>
              <a:buClrTx/>
              <a:defRPr/>
            </a:pPr>
            <a:r>
              <a:rPr lang="en-US" sz="2800" dirty="0" smtClean="0"/>
              <a:t>Error Frequencies and BLEU Scores</a:t>
            </a:r>
            <a:endParaRPr kumimoji="0" lang="en-US" sz="1800" b="1" i="1" u="none" strike="noStrike" kern="0" cap="none" spc="0" normalizeH="0" baseline="0" noProof="0" dirty="0">
              <a:ln>
                <a:noFill/>
              </a:ln>
              <a:solidFill>
                <a:srgbClr val="221F7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81000" y="1447800"/>
          <a:ext cx="8382000" cy="2192972"/>
        </p:xfrm>
        <a:graphic>
          <a:graphicData uri="http://schemas.openxmlformats.org/drawingml/2006/table">
            <a:tbl>
              <a:tblPr/>
              <a:tblGrid>
                <a:gridCol w="457200"/>
                <a:gridCol w="914400"/>
                <a:gridCol w="1066800"/>
                <a:gridCol w="1219200"/>
                <a:gridCol w="1143000"/>
                <a:gridCol w="1295400"/>
                <a:gridCol w="1066800"/>
                <a:gridCol w="1219200"/>
              </a:tblGrid>
              <a:tr h="908459"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latin typeface="Arial"/>
                          <a:ea typeface="SimSun"/>
                          <a:cs typeface="Times New Roman"/>
                        </a:rPr>
                        <a:t>System  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18415" marR="73152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54864" marR="54864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latin typeface="Arial"/>
                          <a:ea typeface="SimSun"/>
                          <a:cs typeface="Times New Roman"/>
                        </a:rPr>
                        <a:t>June</a:t>
                      </a: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 smtClean="0">
                        <a:latin typeface="Arial"/>
                        <a:ea typeface="SimSu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latin typeface="Arial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TER </a:t>
                      </a:r>
                      <a:endParaRPr lang="en-US" sz="1800" kern="100" dirty="0" smtClean="0">
                        <a:latin typeface="Arial"/>
                        <a:ea typeface="SimSu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 smtClean="0">
                        <a:latin typeface="Arial"/>
                        <a:ea typeface="SimSu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latin typeface="Arial"/>
                          <a:ea typeface="SimSun"/>
                          <a:cs typeface="Times New Roman"/>
                        </a:rPr>
                        <a:t>Errors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54864" marR="54864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latin typeface="Arial"/>
                          <a:ea typeface="SimSun"/>
                          <a:cs typeface="Times New Roman"/>
                        </a:rPr>
                        <a:t>November</a:t>
                      </a: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 smtClean="0">
                        <a:latin typeface="Arial"/>
                        <a:ea typeface="SimSu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latin typeface="Arial"/>
                          <a:ea typeface="SimSun"/>
                          <a:cs typeface="Times New Roman"/>
                        </a:rPr>
                        <a:t>TER</a:t>
                      </a: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 smtClean="0">
                        <a:latin typeface="Arial"/>
                        <a:ea typeface="SimSu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latin typeface="Arial"/>
                          <a:ea typeface="SimSun"/>
                          <a:cs typeface="Times New Roman"/>
                        </a:rPr>
                        <a:t>Errors 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54864" marR="54864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June </a:t>
                      </a:r>
                      <a:endParaRPr lang="en-US" sz="1800" kern="100" dirty="0" smtClean="0">
                        <a:latin typeface="Arial"/>
                        <a:ea typeface="SimSu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 smtClean="0">
                        <a:latin typeface="Arial"/>
                        <a:ea typeface="SimSu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latin typeface="Arial"/>
                          <a:ea typeface="SimSun"/>
                          <a:cs typeface="Times New Roman"/>
                        </a:rPr>
                        <a:t>Non-null </a:t>
                      </a: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 smtClean="0">
                        <a:latin typeface="Arial"/>
                        <a:ea typeface="SimSu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latin typeface="Arial"/>
                          <a:ea typeface="SimSun"/>
                          <a:cs typeface="Times New Roman"/>
                        </a:rPr>
                        <a:t>Errors</a:t>
                      </a: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*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54864" marR="54864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latin typeface="Arial"/>
                          <a:ea typeface="SimSun"/>
                          <a:cs typeface="Times New Roman"/>
                        </a:rPr>
                        <a:t>November</a:t>
                      </a: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 smtClean="0">
                        <a:latin typeface="Arial"/>
                        <a:ea typeface="SimSu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latin typeface="Arial"/>
                          <a:ea typeface="SimSun"/>
                          <a:cs typeface="Times New Roman"/>
                        </a:rPr>
                        <a:t>Non-null </a:t>
                      </a: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 smtClean="0">
                        <a:latin typeface="Arial"/>
                        <a:ea typeface="SimSu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latin typeface="Arial"/>
                          <a:ea typeface="SimSun"/>
                          <a:cs typeface="Times New Roman"/>
                        </a:rPr>
                        <a:t>Errors</a:t>
                      </a: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* 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54864" marR="54864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latin typeface="Arial"/>
                          <a:ea typeface="SimSun"/>
                          <a:cs typeface="Times New Roman"/>
                        </a:rPr>
                        <a:t>June</a:t>
                      </a: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 smtClean="0">
                        <a:latin typeface="Arial"/>
                        <a:ea typeface="SimSu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latin typeface="Arial"/>
                          <a:ea typeface="SimSun"/>
                          <a:cs typeface="Times New Roman"/>
                        </a:rPr>
                        <a:t> BLEU</a:t>
                      </a: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 smtClean="0">
                        <a:latin typeface="Arial"/>
                        <a:ea typeface="SimSu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latin typeface="Arial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Scores 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54864" marR="54864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latin typeface="Arial"/>
                          <a:ea typeface="SimSun"/>
                          <a:cs typeface="Times New Roman"/>
                        </a:rPr>
                        <a:t>November</a:t>
                      </a: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 smtClean="0">
                        <a:latin typeface="Arial"/>
                        <a:ea typeface="SimSu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latin typeface="Arial"/>
                          <a:ea typeface="SimSun"/>
                          <a:cs typeface="Times New Roman"/>
                        </a:rPr>
                        <a:t>BLEU</a:t>
                      </a: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 smtClean="0">
                        <a:latin typeface="Arial"/>
                        <a:ea typeface="SimSu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latin typeface="Arial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Scores 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54864" marR="54864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400">
                <a:tc rowSpan="4"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18415" marR="18415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A 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292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269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176 /1.81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180 /1.67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.469 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.516 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922">
                <a:tc vMerge="1"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18415" marR="18415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B 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355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354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240 /2.58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223 /2.06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.446 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.471 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791">
                <a:tc vMerge="1"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18415" marR="18415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C 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287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279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166 /1.71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175 /1.64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.484 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.502 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400">
                <a:tc vMerge="1"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18415" marR="18415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D 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291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229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189 /1.94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146 /1.35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.475 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.500 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4800" y="2667000"/>
            <a:ext cx="505267" cy="65659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dirty="0" smtClean="0"/>
              <a:t>I to E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1000" y="3810000"/>
          <a:ext cx="8382000" cy="1295400"/>
        </p:xfrm>
        <a:graphic>
          <a:graphicData uri="http://schemas.openxmlformats.org/drawingml/2006/table">
            <a:tbl>
              <a:tblPr/>
              <a:tblGrid>
                <a:gridCol w="457200"/>
                <a:gridCol w="914400"/>
                <a:gridCol w="1066800"/>
                <a:gridCol w="1219200"/>
                <a:gridCol w="1143000"/>
                <a:gridCol w="1295400"/>
                <a:gridCol w="1066800"/>
                <a:gridCol w="1219200"/>
              </a:tblGrid>
              <a:tr h="318073">
                <a:tc rowSpan="4"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18415" marR="18415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A 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353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225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179 /1.64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134 /1.44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.341 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.363 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743">
                <a:tc vMerge="1"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18415" marR="18415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B 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408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222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203 /1.86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132 /1.42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.305 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.327 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511">
                <a:tc vMerge="1"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18415" marR="18415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C 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246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144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116 /1.06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87 /0.94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.339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.378 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073">
                <a:tc vMerge="1"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18415" marR="18415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Arial"/>
                          <a:ea typeface="SimSun"/>
                          <a:cs typeface="Times New Roman"/>
                        </a:rPr>
                        <a:t>D </a:t>
                      </a:r>
                      <a:endParaRPr lang="en-US" sz="1800" kern="10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233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221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115 /1.05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104 /1.12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.325 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/>
                          <a:ea typeface="SimSun"/>
                          <a:cs typeface="Times New Roman"/>
                        </a:rPr>
                        <a:t>.369 </a:t>
                      </a:r>
                      <a:endParaRPr lang="en-US" sz="18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82296" marR="64008" marT="88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4191000"/>
            <a:ext cx="477695" cy="65659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dirty="0" smtClean="0"/>
              <a:t>E to I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85876" y="5410200"/>
            <a:ext cx="3877985" cy="385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r>
              <a:rPr lang="en-US" b="0" dirty="0" smtClean="0"/>
              <a:t>raw frequency/normalized per input</a:t>
            </a:r>
            <a:endParaRPr lang="en-US" b="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31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381000"/>
            <a:ext cx="7162800" cy="533400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i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295400"/>
            <a:ext cx="8458200" cy="4724400"/>
          </a:xfrm>
        </p:spPr>
        <p:txBody>
          <a:bodyPr/>
          <a:lstStyle/>
          <a:p>
            <a:pPr lvl="0">
              <a:lnSpc>
                <a:spcPts val="2600"/>
              </a:lnSpc>
            </a:pPr>
            <a:r>
              <a:rPr lang="en-US" dirty="0" smtClean="0"/>
              <a:t>Linguistic differences will always challenge translation systems </a:t>
            </a:r>
          </a:p>
          <a:p>
            <a:pPr lvl="0">
              <a:lnSpc>
                <a:spcPts val="2600"/>
              </a:lnSpc>
              <a:spcAft>
                <a:spcPts val="600"/>
              </a:spcAft>
            </a:pPr>
            <a:r>
              <a:rPr lang="en-US" dirty="0" smtClean="0"/>
              <a:t>Some differences are difficult even for high frequency expressions like the copula</a:t>
            </a:r>
          </a:p>
          <a:p>
            <a:pPr lvl="1">
              <a:lnSpc>
                <a:spcPts val="2600"/>
              </a:lnSpc>
              <a:spcAft>
                <a:spcPts val="600"/>
              </a:spcAft>
            </a:pPr>
            <a:r>
              <a:rPr lang="en-US" dirty="0" smtClean="0"/>
              <a:t>The need to insert lexemes not present in the source</a:t>
            </a:r>
          </a:p>
          <a:p>
            <a:pPr lvl="1">
              <a:lnSpc>
                <a:spcPts val="2600"/>
              </a:lnSpc>
              <a:spcAft>
                <a:spcPts val="600"/>
              </a:spcAft>
            </a:pPr>
            <a:r>
              <a:rPr lang="en-US" dirty="0" smtClean="0"/>
              <a:t>Or to remove lexemes that are present in the source</a:t>
            </a:r>
          </a:p>
          <a:p>
            <a:pPr lvl="1">
              <a:lnSpc>
                <a:spcPts val="2600"/>
              </a:lnSpc>
            </a:pPr>
            <a:r>
              <a:rPr lang="en-US" dirty="0" smtClean="0"/>
              <a:t>These are characteristics of multiword expressions</a:t>
            </a:r>
          </a:p>
          <a:p>
            <a:pPr lvl="0">
              <a:lnSpc>
                <a:spcPts val="2600"/>
              </a:lnSpc>
              <a:spcAft>
                <a:spcPts val="600"/>
              </a:spcAft>
            </a:pPr>
            <a:r>
              <a:rPr lang="en-US" dirty="0" smtClean="0"/>
              <a:t>Discourse context is needed for deictic elements like pronouns</a:t>
            </a:r>
          </a:p>
          <a:p>
            <a:pPr lvl="1">
              <a:lnSpc>
                <a:spcPts val="2600"/>
              </a:lnSpc>
              <a:spcAft>
                <a:spcPts val="600"/>
              </a:spcAft>
            </a:pPr>
            <a:r>
              <a:rPr lang="en-US" dirty="0" smtClean="0"/>
              <a:t>Iraqi Arabic speakers know whether the speaker is referring to “I” or “you” from the context</a:t>
            </a:r>
          </a:p>
          <a:p>
            <a:pPr lvl="1">
              <a:lnSpc>
                <a:spcPts val="2600"/>
              </a:lnSpc>
            </a:pPr>
            <a:r>
              <a:rPr lang="en-US" dirty="0" smtClean="0"/>
              <a:t>Knowing whether to translate Arabic “he” or “she” as “it” requires knowledge of the referent of the pronoun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32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381000"/>
            <a:ext cx="7162800" cy="533400"/>
          </a:xfrm>
        </p:spPr>
        <p:txBody>
          <a:bodyPr/>
          <a:lstStyle/>
          <a:p>
            <a:r>
              <a:rPr lang="en-US" dirty="0" smtClean="0"/>
              <a:t>Future Work</a:t>
            </a:r>
            <a:endParaRPr lang="en-US" i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153400" cy="4724400"/>
          </a:xfrm>
        </p:spPr>
        <p:txBody>
          <a:bodyPr/>
          <a:lstStyle/>
          <a:p>
            <a:pPr lvl="0">
              <a:lnSpc>
                <a:spcPts val="2600"/>
              </a:lnSpc>
            </a:pPr>
            <a:r>
              <a:rPr lang="en-US" dirty="0" smtClean="0"/>
              <a:t>Compute relative weight of error types</a:t>
            </a:r>
          </a:p>
          <a:p>
            <a:pPr lvl="1">
              <a:lnSpc>
                <a:spcPts val="2600"/>
              </a:lnSpc>
            </a:pPr>
            <a:r>
              <a:rPr lang="en-US" dirty="0" smtClean="0"/>
              <a:t>Compare to human judgments collected by NIST</a:t>
            </a:r>
          </a:p>
          <a:p>
            <a:pPr lvl="1">
              <a:lnSpc>
                <a:spcPts val="2600"/>
              </a:lnSpc>
            </a:pPr>
            <a:r>
              <a:rPr lang="en-US" dirty="0" smtClean="0"/>
              <a:t>Compute regression tests</a:t>
            </a:r>
          </a:p>
          <a:p>
            <a:pPr>
              <a:lnSpc>
                <a:spcPts val="2600"/>
              </a:lnSpc>
            </a:pPr>
            <a:r>
              <a:rPr lang="en-US" dirty="0" smtClean="0"/>
              <a:t>Compare July 2007 with November 2008 translations</a:t>
            </a:r>
          </a:p>
          <a:p>
            <a:pPr>
              <a:lnSpc>
                <a:spcPts val="2600"/>
              </a:lnSpc>
            </a:pPr>
            <a:r>
              <a:rPr lang="en-US" dirty="0" smtClean="0"/>
              <a:t>Additional subcategories of errors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33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381000"/>
            <a:ext cx="7162800" cy="533400"/>
          </a:xfrm>
        </p:spPr>
        <p:txBody>
          <a:bodyPr/>
          <a:lstStyle/>
          <a:p>
            <a:r>
              <a:rPr lang="en-US" dirty="0" smtClean="0"/>
              <a:t>Word Sense Ambiguities</a:t>
            </a:r>
            <a:endParaRPr lang="en-US" i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153400" cy="4724400"/>
          </a:xfrm>
        </p:spPr>
        <p:txBody>
          <a:bodyPr/>
          <a:lstStyle/>
          <a:p>
            <a:pPr lvl="0">
              <a:lnSpc>
                <a:spcPts val="2600"/>
              </a:lnSpc>
              <a:spcAft>
                <a:spcPts val="600"/>
              </a:spcAft>
            </a:pPr>
            <a:r>
              <a:rPr lang="en-US" dirty="0" smtClean="0"/>
              <a:t>June 2008</a:t>
            </a:r>
          </a:p>
          <a:p>
            <a:pPr lvl="1">
              <a:lnSpc>
                <a:spcPts val="2600"/>
              </a:lnSpc>
              <a:spcAft>
                <a:spcPts val="600"/>
              </a:spcAft>
            </a:pPr>
            <a:r>
              <a:rPr lang="en-US" dirty="0" smtClean="0"/>
              <a:t>I -&gt; E averaged .021</a:t>
            </a:r>
          </a:p>
          <a:p>
            <a:pPr lvl="1">
              <a:lnSpc>
                <a:spcPts val="2600"/>
              </a:lnSpc>
            </a:pPr>
            <a:r>
              <a:rPr lang="en-US" dirty="0" smtClean="0"/>
              <a:t>E -&gt; I averaged .032</a:t>
            </a:r>
          </a:p>
          <a:p>
            <a:pPr>
              <a:lnSpc>
                <a:spcPts val="2600"/>
              </a:lnSpc>
            </a:pPr>
            <a:r>
              <a:rPr lang="en-US" dirty="0" smtClean="0"/>
              <a:t>These are low compared to </a:t>
            </a:r>
            <a:r>
              <a:rPr lang="en-US" dirty="0" err="1" smtClean="0"/>
              <a:t>Vilar</a:t>
            </a:r>
            <a:r>
              <a:rPr lang="en-US" dirty="0" smtClean="0"/>
              <a:t> et al. (2006)</a:t>
            </a:r>
          </a:p>
          <a:p>
            <a:pPr>
              <a:lnSpc>
                <a:spcPts val="2600"/>
              </a:lnSpc>
              <a:spcAft>
                <a:spcPts val="600"/>
              </a:spcAft>
            </a:pPr>
            <a:r>
              <a:rPr lang="en-US" dirty="0" smtClean="0"/>
              <a:t>After analysis of November E -&gt;1 “Other” errors, annotators were more sensitive to broader class of word sense errors</a:t>
            </a:r>
          </a:p>
          <a:p>
            <a:pPr lvl="1">
              <a:lnSpc>
                <a:spcPts val="2600"/>
              </a:lnSpc>
              <a:spcAft>
                <a:spcPts val="600"/>
              </a:spcAft>
            </a:pPr>
            <a:r>
              <a:rPr lang="en-US" dirty="0" smtClean="0"/>
              <a:t>November E -&gt;1 is about 10%</a:t>
            </a:r>
          </a:p>
          <a:p>
            <a:pPr lvl="1">
              <a:lnSpc>
                <a:spcPts val="2600"/>
              </a:lnSpc>
            </a:pPr>
            <a:r>
              <a:rPr lang="en-US" dirty="0" smtClean="0"/>
              <a:t>Comparable to </a:t>
            </a:r>
            <a:r>
              <a:rPr lang="en-US" dirty="0" err="1" smtClean="0"/>
              <a:t>Vilar</a:t>
            </a:r>
            <a:r>
              <a:rPr lang="en-US" dirty="0" smtClean="0"/>
              <a:t> et al. (2006)</a:t>
            </a:r>
          </a:p>
          <a:p>
            <a:pPr>
              <a:lnSpc>
                <a:spcPts val="2600"/>
              </a:lnSpc>
            </a:pPr>
            <a:r>
              <a:rPr lang="en-US" dirty="0" smtClean="0"/>
              <a:t>November I -&gt; E word sense analysis is incomplete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FCBA7-3E9D-4400-A262-25549054A052}" type="slidenum">
              <a:rPr lang="en-US"/>
              <a:pPr/>
              <a:t>34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381000"/>
            <a:ext cx="7162800" cy="533400"/>
          </a:xfrm>
        </p:spPr>
        <p:txBody>
          <a:bodyPr/>
          <a:lstStyle/>
          <a:p>
            <a:r>
              <a:rPr lang="en-US" dirty="0" smtClean="0"/>
              <a:t>Inter-Annotator Reliability</a:t>
            </a:r>
            <a:endParaRPr lang="en-US" i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153400" cy="4724400"/>
          </a:xfrm>
        </p:spPr>
        <p:txBody>
          <a:bodyPr/>
          <a:lstStyle/>
          <a:p>
            <a:pPr lvl="0">
              <a:lnSpc>
                <a:spcPts val="2600"/>
              </a:lnSpc>
              <a:spcAft>
                <a:spcPts val="600"/>
              </a:spcAft>
            </a:pPr>
            <a:r>
              <a:rPr lang="en-US" dirty="0" smtClean="0"/>
              <a:t>English annotation performed by 3 native speakers</a:t>
            </a:r>
          </a:p>
          <a:p>
            <a:pPr lvl="1">
              <a:lnSpc>
                <a:spcPts val="2600"/>
              </a:lnSpc>
              <a:spcAft>
                <a:spcPts val="600"/>
              </a:spcAft>
            </a:pPr>
            <a:r>
              <a:rPr lang="en-US" dirty="0" smtClean="0"/>
              <a:t>June 2008 annotated independently</a:t>
            </a:r>
          </a:p>
          <a:p>
            <a:pPr lvl="1">
              <a:lnSpc>
                <a:spcPts val="2600"/>
              </a:lnSpc>
            </a:pPr>
            <a:r>
              <a:rPr lang="en-US" dirty="0" smtClean="0"/>
              <a:t>November 2008 each annotated twice and differences resolved</a:t>
            </a:r>
          </a:p>
          <a:p>
            <a:pPr>
              <a:lnSpc>
                <a:spcPts val="2600"/>
              </a:lnSpc>
            </a:pPr>
            <a:r>
              <a:rPr lang="en-US" dirty="0" smtClean="0"/>
              <a:t>3 Arabic annotators</a:t>
            </a:r>
          </a:p>
          <a:p>
            <a:pPr lvl="1"/>
            <a:r>
              <a:rPr lang="en-US" dirty="0" smtClean="0"/>
              <a:t>2 non-native speakers and 1 native speaker</a:t>
            </a:r>
          </a:p>
          <a:p>
            <a:pPr lvl="1"/>
            <a:r>
              <a:rPr lang="en-US" dirty="0" smtClean="0"/>
              <a:t>Half annotated by each non-native speaker</a:t>
            </a:r>
          </a:p>
          <a:p>
            <a:pPr lvl="1"/>
            <a:r>
              <a:rPr lang="en-US" dirty="0" smtClean="0"/>
              <a:t>All annotations reviewed by native speaker</a:t>
            </a:r>
          </a:p>
          <a:p>
            <a:pPr lvl="1"/>
            <a:r>
              <a:rPr lang="en-US" dirty="0" smtClean="0"/>
              <a:t>Differences resolved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2cbriefing">
  <a:themeElements>
    <a:clrScheme name="c2cbriefing 9">
      <a:dk1>
        <a:srgbClr val="000000"/>
      </a:dk1>
      <a:lt1>
        <a:srgbClr val="FFFFFF"/>
      </a:lt1>
      <a:dk2>
        <a:srgbClr val="221F72"/>
      </a:dk2>
      <a:lt2>
        <a:srgbClr val="808080"/>
      </a:lt2>
      <a:accent1>
        <a:srgbClr val="FFCC99"/>
      </a:accent1>
      <a:accent2>
        <a:srgbClr val="FF9999"/>
      </a:accent2>
      <a:accent3>
        <a:srgbClr val="FFFFFF"/>
      </a:accent3>
      <a:accent4>
        <a:srgbClr val="000000"/>
      </a:accent4>
      <a:accent5>
        <a:srgbClr val="FFE2CA"/>
      </a:accent5>
      <a:accent6>
        <a:srgbClr val="E78A8A"/>
      </a:accent6>
      <a:hlink>
        <a:srgbClr val="0000FF"/>
      </a:hlink>
      <a:folHlink>
        <a:srgbClr val="990099"/>
      </a:folHlink>
    </a:clrScheme>
    <a:fontScheme name="c2cbrief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ts val="2500"/>
          </a:lnSpc>
          <a:spcBef>
            <a:spcPct val="0"/>
          </a:spcBef>
          <a:spcAft>
            <a:spcPts val="1000"/>
          </a:spcAft>
          <a:buClr>
            <a:srgbClr val="FDAA03"/>
          </a:buClr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ts val="2500"/>
          </a:lnSpc>
          <a:spcBef>
            <a:spcPct val="0"/>
          </a:spcBef>
          <a:spcAft>
            <a:spcPts val="1000"/>
          </a:spcAft>
          <a:buClr>
            <a:srgbClr val="FDAA03"/>
          </a:buClr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2cbrief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2cbriefin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CC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8AB9E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9">
        <a:dk1>
          <a:srgbClr val="000000"/>
        </a:dk1>
        <a:lt1>
          <a:srgbClr val="FFFFFF"/>
        </a:lt1>
        <a:dk2>
          <a:srgbClr val="221F72"/>
        </a:dk2>
        <a:lt2>
          <a:srgbClr val="808080"/>
        </a:lt2>
        <a:accent1>
          <a:srgbClr val="FFCC99"/>
        </a:accent1>
        <a:accent2>
          <a:srgbClr val="FF9999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78A8A"/>
        </a:accent6>
        <a:hlink>
          <a:srgbClr val="0000FF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2cbriefing">
  <a:themeElements>
    <a:clrScheme name="c2cbriefing 9">
      <a:dk1>
        <a:srgbClr val="000000"/>
      </a:dk1>
      <a:lt1>
        <a:srgbClr val="FFFFFF"/>
      </a:lt1>
      <a:dk2>
        <a:srgbClr val="221F72"/>
      </a:dk2>
      <a:lt2>
        <a:srgbClr val="808080"/>
      </a:lt2>
      <a:accent1>
        <a:srgbClr val="FFCC99"/>
      </a:accent1>
      <a:accent2>
        <a:srgbClr val="FF9999"/>
      </a:accent2>
      <a:accent3>
        <a:srgbClr val="FFFFFF"/>
      </a:accent3>
      <a:accent4>
        <a:srgbClr val="000000"/>
      </a:accent4>
      <a:accent5>
        <a:srgbClr val="FFE2CA"/>
      </a:accent5>
      <a:accent6>
        <a:srgbClr val="E78A8A"/>
      </a:accent6>
      <a:hlink>
        <a:srgbClr val="0000FF"/>
      </a:hlink>
      <a:folHlink>
        <a:srgbClr val="990099"/>
      </a:folHlink>
    </a:clrScheme>
    <a:fontScheme name="c2cbrief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ts val="2500"/>
          </a:lnSpc>
          <a:spcBef>
            <a:spcPct val="0"/>
          </a:spcBef>
          <a:spcAft>
            <a:spcPts val="1000"/>
          </a:spcAft>
          <a:buClr>
            <a:srgbClr val="FDAA03"/>
          </a:buClr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ts val="2500"/>
          </a:lnSpc>
          <a:spcBef>
            <a:spcPct val="0"/>
          </a:spcBef>
          <a:spcAft>
            <a:spcPts val="1000"/>
          </a:spcAft>
          <a:buClr>
            <a:srgbClr val="FDAA03"/>
          </a:buClr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2cbrief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2cbriefin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CC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8AB9E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2cbriefing 9">
        <a:dk1>
          <a:srgbClr val="000000"/>
        </a:dk1>
        <a:lt1>
          <a:srgbClr val="FFFFFF"/>
        </a:lt1>
        <a:dk2>
          <a:srgbClr val="221F72"/>
        </a:dk2>
        <a:lt2>
          <a:srgbClr val="808080"/>
        </a:lt2>
        <a:accent1>
          <a:srgbClr val="FFCC99"/>
        </a:accent1>
        <a:accent2>
          <a:srgbClr val="FF9999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78A8A"/>
        </a:accent6>
        <a:hlink>
          <a:srgbClr val="0000FF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62E06F20-23CF-47F1-A0BB-DF4B6FE9A9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8B4B84-B471-42F8-BAC4-8F7DB7022279}">
  <ds:schemaRefs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57C181C-B6DA-4B71-8DBA-563384CC06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32519</TotalTime>
  <Words>2396</Words>
  <Application>Microsoft Office PowerPoint</Application>
  <PresentationFormat>On-screen Show (4:3)</PresentationFormat>
  <Paragraphs>662</Paragraphs>
  <Slides>34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c2cbriefing</vt:lpstr>
      <vt:lpstr>1_c2cbriefing</vt:lpstr>
      <vt:lpstr>Evaluation of Machine Translation Errors in English and Iraqi Arabic </vt:lpstr>
      <vt:lpstr>Preview</vt:lpstr>
      <vt:lpstr>DARPA Speech Translation Systems</vt:lpstr>
      <vt:lpstr>Evaluation Data</vt:lpstr>
      <vt:lpstr>Error Analysis</vt:lpstr>
      <vt:lpstr>Annotation Process</vt:lpstr>
      <vt:lpstr>Slide 7</vt:lpstr>
      <vt:lpstr>Annotations</vt:lpstr>
      <vt:lpstr>June I→E:  Proportions of TER Error Types</vt:lpstr>
      <vt:lpstr>June I→E: Proportions of Word Class Errors</vt:lpstr>
      <vt:lpstr>I→E:  Polarity Errors </vt:lpstr>
      <vt:lpstr>June I→E Pronoun Issues:  Subjects</vt:lpstr>
      <vt:lpstr>I→E Pronoun Issues:  Insertions</vt:lpstr>
      <vt:lpstr>I→E Pronoun Issues:  Gender</vt:lpstr>
      <vt:lpstr>I→E Verbs:  English be vs. Arabic “be”</vt:lpstr>
      <vt:lpstr>Proportion of be in June I→E Verb Errors</vt:lpstr>
      <vt:lpstr>June E→I:  Proportions of TER Error Types</vt:lpstr>
      <vt:lpstr>June E→I: Proportions of Word Class Errors</vt:lpstr>
      <vt:lpstr>E→I: Subject Verb Agreement Inflection</vt:lpstr>
      <vt:lpstr>E→I: Pronominal Subject Inflection on Verbs</vt:lpstr>
      <vt:lpstr>E→I: Both Subject and Verb are Incorrect</vt:lpstr>
      <vt:lpstr>E→I: Word Order Errors:  Noun-Adjective </vt:lpstr>
      <vt:lpstr>E→I: Word Order Errors:  Noun-Noun</vt:lpstr>
      <vt:lpstr>E→I: Word Order Errors in Idafa</vt:lpstr>
      <vt:lpstr>E→I: “Other” Errors from Phrasal Verbs </vt:lpstr>
      <vt:lpstr>E→I: “Other” Multiword Expression Errors</vt:lpstr>
      <vt:lpstr>Slide 27</vt:lpstr>
      <vt:lpstr>Slide 28</vt:lpstr>
      <vt:lpstr>Slide 29</vt:lpstr>
      <vt:lpstr>Slide 30</vt:lpstr>
      <vt:lpstr>Conclusions</vt:lpstr>
      <vt:lpstr>Future Work</vt:lpstr>
      <vt:lpstr>Word Sense Ambiguities</vt:lpstr>
      <vt:lpstr>Inter-Annotator Reliability</vt:lpstr>
    </vt:vector>
  </TitlesOfParts>
  <Company>The MITRE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TitleHere</dc:title>
  <dc:creator>Sherri Condon</dc:creator>
  <dc:description>Version 1.0 _x000d_
10/8/03</dc:description>
  <cp:lastModifiedBy>Sherri Condon</cp:lastModifiedBy>
  <cp:revision>151</cp:revision>
  <dcterms:created xsi:type="dcterms:W3CDTF">2008-04-11T12:32:50Z</dcterms:created>
  <dcterms:modified xsi:type="dcterms:W3CDTF">2010-05-19T14:08:41Z</dcterms:modified>
</cp:coreProperties>
</file>