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6"/>
  </p:notesMasterIdLst>
  <p:sldIdLst>
    <p:sldId id="319" r:id="rId2"/>
    <p:sldId id="320" r:id="rId3"/>
    <p:sldId id="321" r:id="rId4"/>
    <p:sldId id="286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A87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7096" autoAdjust="0"/>
    <p:restoredTop sz="94684" autoAdjust="0"/>
  </p:normalViewPr>
  <p:slideViewPr>
    <p:cSldViewPr>
      <p:cViewPr varScale="1">
        <p:scale>
          <a:sx n="79" d="100"/>
          <a:sy n="79" d="100"/>
        </p:scale>
        <p:origin x="-78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723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98CDD82-DB0A-4A42-8E16-D52C3CB5D8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FF6F20-369F-46FF-AF3B-E151921B1066}" type="slidenum">
              <a:rPr lang="en-US"/>
              <a:pPr/>
              <a:t>1</a:t>
            </a:fld>
            <a:endParaRPr lang="en-US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5A195A-D0DD-4BBD-8ADA-B813FFC0E5C1}" type="slidenum">
              <a:rPr lang="en-US"/>
              <a:pPr/>
              <a:t>2</a:t>
            </a:fld>
            <a:endParaRPr lang="en-U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2D18CC-3037-49CE-8089-C4FA55F88939}" type="slidenum">
              <a:rPr lang="en-US"/>
              <a:pPr/>
              <a:t>3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6CCB12-1225-4BB2-8F3F-607F95A45401}" type="slidenum">
              <a:rPr lang="en-US"/>
              <a:pPr/>
              <a:t>4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9225" y="1303338"/>
            <a:ext cx="4043363" cy="3033712"/>
          </a:xfrm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4837113"/>
            <a:ext cx="5519737" cy="3176587"/>
          </a:xfrm>
        </p:spPr>
        <p:txBody>
          <a:bodyPr/>
          <a:lstStyle/>
          <a:p>
            <a:r>
              <a:rPr lang="en-US"/>
              <a:t>Japan hotel:  “You are invited to take advantage of the chambermaid”</a:t>
            </a:r>
          </a:p>
          <a:p>
            <a:r>
              <a:rPr lang="en-US"/>
              <a:t>Old interpreters never die, they just loose a lot in translation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0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23907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908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23909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0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1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2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3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4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5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6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7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8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9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0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1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2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3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4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5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6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7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8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9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0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1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2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3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3934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23935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6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7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8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9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0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1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2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3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4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5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6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7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8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9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950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23951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2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953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23954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5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6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7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8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9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60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61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62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3963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4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5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6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7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8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9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0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3971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3972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3973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3974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3975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92DEA06-F503-46FD-9C64-AB28BE6716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181B0-B64C-4683-A916-CF3F8A729A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E9E48-F00F-48DF-A916-079B004088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7AFA9-1A86-47A5-98CA-59D58A82CE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B28AD-82F9-43E5-8F9A-14646A2C04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268C5-5793-47E4-9399-6842128CD1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D30CF-736F-4362-BCF9-91E711539F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BCDC8-198C-45BB-8C6E-0917373187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0A160-1121-4990-86AD-643BB66F64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940AE-DA7B-434E-A73A-C8B955946B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2AEE8-1729-432F-801D-66A70BA8F6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8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22883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288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22885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86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87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88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89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90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91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92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93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94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95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96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97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98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99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00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01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02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03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04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05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06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07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08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09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2910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2291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1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1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1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1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1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1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1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1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2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2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2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2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2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2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2926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2292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2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2929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2293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3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3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3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3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3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3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3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93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2939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40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41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42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43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44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45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46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294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48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22949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22950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F015F8F-CA99-4DB0-ACB5-B5778200E7B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2951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6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914400"/>
            <a:ext cx="8226425" cy="1736725"/>
          </a:xfrm>
        </p:spPr>
        <p:txBody>
          <a:bodyPr/>
          <a:lstStyle/>
          <a:p>
            <a:r>
              <a:rPr lang="en-US" sz="4800"/>
              <a:t>ELRA / ELDA</a:t>
            </a:r>
            <a:br>
              <a:rPr lang="en-US" sz="4800"/>
            </a:br>
            <a:r>
              <a:rPr lang="en-US" sz="4800"/>
              <a:t> HLT Evaluation Workshop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429000"/>
            <a:ext cx="76200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r>
              <a:rPr lang="en-US"/>
              <a:t>December 1-2, 2005</a:t>
            </a:r>
          </a:p>
          <a:p>
            <a:pPr>
              <a:lnSpc>
                <a:spcPct val="80000"/>
              </a:lnSpc>
            </a:pPr>
            <a:r>
              <a:rPr lang="en-US"/>
              <a:t>Malta</a:t>
            </a:r>
          </a:p>
          <a:p>
            <a:pPr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r>
              <a:rPr lang="en-US"/>
              <a:t>Keith J. Miller</a:t>
            </a:r>
          </a:p>
          <a:p>
            <a:pPr>
              <a:lnSpc>
                <a:spcPct val="80000"/>
              </a:lnSpc>
            </a:pPr>
            <a:r>
              <a:rPr lang="en-US"/>
              <a:t>The MITRE Corporation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6425" cy="1143000"/>
          </a:xfrm>
        </p:spPr>
        <p:txBody>
          <a:bodyPr/>
          <a:lstStyle/>
          <a:p>
            <a:r>
              <a:rPr lang="en-US"/>
              <a:t>DAY 1 1st December 2005 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226425" cy="44973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/>
              <a:t>Invited Speaker - Mats Ljungqvist - European Commission - Luxembourg</a:t>
            </a:r>
          </a:p>
          <a:p>
            <a:pPr>
              <a:lnSpc>
                <a:spcPct val="80000"/>
              </a:lnSpc>
            </a:pPr>
            <a:r>
              <a:rPr lang="en-US" sz="1800"/>
              <a:t>Towards HLT Evaluation at University of Malta - Mike Rosner - University of Malta</a:t>
            </a:r>
          </a:p>
          <a:p>
            <a:pPr>
              <a:lnSpc>
                <a:spcPct val="80000"/>
              </a:lnSpc>
            </a:pPr>
            <a:r>
              <a:rPr lang="en-US" sz="1800" b="1"/>
              <a:t>General Presentation on Evaluation</a:t>
            </a:r>
            <a:r>
              <a:rPr lang="en-US" sz="1800"/>
              <a:t> - Margaret King - ISSCO Multilingual Information Processing Unit (TIM), School of Translation and Interpretation (ETI) University of Geneva - Switzerland</a:t>
            </a:r>
          </a:p>
          <a:p>
            <a:pPr>
              <a:lnSpc>
                <a:spcPct val="80000"/>
              </a:lnSpc>
            </a:pPr>
            <a:r>
              <a:rPr lang="en-US" sz="1800" b="1"/>
              <a:t>Evaluation principles and objectives (ISLE, EAGLES)</a:t>
            </a:r>
            <a:r>
              <a:rPr lang="en-US" sz="1800"/>
              <a:t> - Keith J. Miller- The MITRE Corporation - USA</a:t>
            </a:r>
          </a:p>
          <a:p>
            <a:pPr>
              <a:lnSpc>
                <a:spcPct val="80000"/>
              </a:lnSpc>
            </a:pPr>
            <a:endParaRPr lang="en-US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/>
              <a:t>Evaluation methods for various types of technologies </a:t>
            </a:r>
          </a:p>
          <a:p>
            <a:pPr>
              <a:lnSpc>
                <a:spcPct val="80000"/>
              </a:lnSpc>
            </a:pPr>
            <a:r>
              <a:rPr lang="en-US" sz="1800" b="1"/>
              <a:t>Information Retrieval, Cross Lingual, Question/answering</a:t>
            </a:r>
            <a:r>
              <a:rPr lang="en-US" sz="1800"/>
              <a:t>  - Carol Peters - Coordinator of the CLEF initiative Istituto di Elaborazione della Informazione (IEI-CNR) - PISA - Italy</a:t>
            </a:r>
          </a:p>
          <a:p>
            <a:pPr>
              <a:lnSpc>
                <a:spcPct val="80000"/>
              </a:lnSpc>
            </a:pPr>
            <a:r>
              <a:rPr lang="en-US" sz="1800" b="1"/>
              <a:t>Text analysers - Text analysers (morphologies, syntax, ...)</a:t>
            </a:r>
            <a:r>
              <a:rPr lang="en-US" sz="1800"/>
              <a:t>  - Patrick Paroubek - LIMSI-CNRS - France</a:t>
            </a:r>
          </a:p>
          <a:p>
            <a:pPr>
              <a:lnSpc>
                <a:spcPct val="80000"/>
              </a:lnSpc>
            </a:pPr>
            <a:r>
              <a:rPr lang="en-US" sz="1800" b="1"/>
              <a:t>NLG Evaluation</a:t>
            </a:r>
            <a:r>
              <a:rPr lang="en-US" sz="1800"/>
              <a:t> - Anja Belz - Senior Research Fellow  Brighton University and Ehud Reiter - Senior Lecturer Aberdeen University - United Kingdom</a:t>
            </a:r>
          </a:p>
          <a:p>
            <a:pPr>
              <a:lnSpc>
                <a:spcPct val="80000"/>
              </a:lnSpc>
            </a:pPr>
            <a:r>
              <a:rPr lang="en-US" sz="1800" b="1"/>
              <a:t>Machine Translation</a:t>
            </a:r>
            <a:r>
              <a:rPr lang="en-US" sz="1800"/>
              <a:t> - Tony Hartley - Centre for Translation Studies University of Leeds - United Kingdom</a:t>
            </a:r>
          </a:p>
          <a:p>
            <a:pPr>
              <a:lnSpc>
                <a:spcPct val="80000"/>
              </a:lnSpc>
            </a:pPr>
            <a:r>
              <a:rPr lang="en-US" sz="1800"/>
              <a:t>  (Further discussion by Andrei Popescu-Belis, ISSCO - Switzerland)</a:t>
            </a:r>
          </a:p>
          <a:p>
            <a:pPr>
              <a:lnSpc>
                <a:spcPct val="80000"/>
              </a:lnSpc>
            </a:pPr>
            <a:r>
              <a:rPr lang="en-US" sz="1800" b="1"/>
              <a:t>Speech Synthesis</a:t>
            </a:r>
            <a:r>
              <a:rPr lang="en-US" sz="1800"/>
              <a:t> - Nick Campbell - Chief Researcher, Cognitive Media Informatics, Media Information Science Laboratories, ATR - Japan</a:t>
            </a:r>
          </a:p>
          <a:p>
            <a:pPr>
              <a:lnSpc>
                <a:spcPct val="80000"/>
              </a:lnSpc>
            </a:pPr>
            <a:r>
              <a:rPr lang="en-US" sz="1800" b="1"/>
              <a:t>Speech Recognition</a:t>
            </a:r>
            <a:r>
              <a:rPr lang="en-US" sz="1800"/>
              <a:t> - Edouard Geoffrois - DGA/CEP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6425" cy="1143000"/>
          </a:xfrm>
        </p:spPr>
        <p:txBody>
          <a:bodyPr/>
          <a:lstStyle/>
          <a:p>
            <a:r>
              <a:rPr lang="en-US"/>
              <a:t>DAY 2 - 2nd December 2005 </a:t>
            </a:r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6425" cy="44973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b="1"/>
              <a:t>Speech-to-Speech translation</a:t>
            </a:r>
            <a:r>
              <a:rPr lang="en-US" sz="1800"/>
              <a:t> - Gianni Lazzari - Interactive Sensory Systems Division ITC-Irst Centro per la Ricerca Scientifica e Tecnologica,Trento – Italy </a:t>
            </a:r>
          </a:p>
          <a:p>
            <a:pPr>
              <a:lnSpc>
                <a:spcPct val="80000"/>
              </a:lnSpc>
            </a:pPr>
            <a:r>
              <a:rPr lang="en-US" sz="1800" b="1"/>
              <a:t>Multimodal Interfaces</a:t>
            </a:r>
            <a:r>
              <a:rPr lang="en-US" sz="1800"/>
              <a:t> - Jean Carletta - Senior Research Fellow Human Communication Research Centre &amp; Institute for Communicating and Collaborative Systems the School of Informatics, The University of Edinburgh, United Kingdom</a:t>
            </a:r>
          </a:p>
          <a:p>
            <a:pPr>
              <a:lnSpc>
                <a:spcPct val="80000"/>
              </a:lnSpc>
            </a:pPr>
            <a:r>
              <a:rPr lang="en-US" sz="1800" b="1"/>
              <a:t>Evaluation purposes - Technological components</a:t>
            </a:r>
            <a:r>
              <a:rPr lang="en-US" sz="1800"/>
              <a:t> - Gregor Thurmair - Linguatec GmbH, Language technologies - München – Germany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Ended up being more about MTE, which was fine…</a:t>
            </a:r>
          </a:p>
          <a:p>
            <a:pPr>
              <a:lnSpc>
                <a:spcPct val="80000"/>
              </a:lnSpc>
            </a:pPr>
            <a:endParaRPr lang="en-US" sz="1800"/>
          </a:p>
          <a:p>
            <a:pPr>
              <a:lnSpc>
                <a:spcPct val="80000"/>
              </a:lnSpc>
            </a:pPr>
            <a:r>
              <a:rPr lang="en-US" sz="1800" b="1"/>
              <a:t>Evaluation initiatives (panel) - </a:t>
            </a:r>
            <a:r>
              <a:rPr lang="en-US" sz="1800"/>
              <a:t>Representatives of DFKI, CELCT, ISSCO, ELRA, French Ministry of Research, LDC, CST </a:t>
            </a:r>
          </a:p>
          <a:p>
            <a:pPr>
              <a:lnSpc>
                <a:spcPct val="80000"/>
              </a:lnSpc>
            </a:pPr>
            <a:endParaRPr lang="en-US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/>
              <a:t>Corpora/data for evaluation campaigns</a:t>
            </a:r>
          </a:p>
          <a:p>
            <a:pPr>
              <a:lnSpc>
                <a:spcPct val="80000"/>
              </a:lnSpc>
            </a:pPr>
            <a:r>
              <a:rPr lang="en-US" sz="1800" b="1"/>
              <a:t>Role of ELRA as the HLT evaluation institution</a:t>
            </a:r>
            <a:r>
              <a:rPr lang="en-US" sz="1800"/>
              <a:t> - Khalid Choukri - ELRA CEO - Paris - France </a:t>
            </a:r>
          </a:p>
          <a:p>
            <a:pPr>
              <a:lnSpc>
                <a:spcPct val="80000"/>
              </a:lnSpc>
            </a:pPr>
            <a:r>
              <a:rPr lang="en-US" sz="1800" b="1"/>
              <a:t>LDC contribution to Corpora/data for evaluation campaigns</a:t>
            </a:r>
            <a:r>
              <a:rPr lang="en-US" sz="1800"/>
              <a:t> - Christopher Cieri, LDC - USA </a:t>
            </a:r>
          </a:p>
          <a:p>
            <a:pPr>
              <a:lnSpc>
                <a:spcPct val="80000"/>
              </a:lnSpc>
            </a:pPr>
            <a:endParaRPr lang="en-US" sz="1800"/>
          </a:p>
          <a:p>
            <a:pPr>
              <a:lnSpc>
                <a:spcPct val="80000"/>
              </a:lnSpc>
            </a:pPr>
            <a:r>
              <a:rPr lang="en-US" sz="1800" b="1"/>
              <a:t>Wrap-up and future actions (panel)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lIns="93057" tIns="46529" rIns="93057" bIns="46529" anchor="t" anchorCtr="0"/>
          <a:lstStyle/>
          <a:p>
            <a:r>
              <a:rPr lang="en-US" sz="4000"/>
              <a:t>Machine Translation Evaluation: History</a:t>
            </a:r>
          </a:p>
        </p:txBody>
      </p:sp>
      <p:sp>
        <p:nvSpPr>
          <p:cNvPr id="166915" name="Rectangle 3"/>
          <p:cNvSpPr>
            <a:spLocks noChangeArrowheads="1"/>
          </p:cNvSpPr>
          <p:nvPr/>
        </p:nvSpPr>
        <p:spPr bwMode="auto">
          <a:xfrm>
            <a:off x="0" y="3733800"/>
            <a:ext cx="685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057" tIns="46529" rIns="93057" bIns="46529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</a:pP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English 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→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Russian</a:t>
            </a:r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257175" y="5943600"/>
            <a:ext cx="85820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Annan: the world not more secure after war to Iraq (10/17/2004)</a:t>
            </a:r>
          </a:p>
        </p:txBody>
      </p:sp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762000" y="4191000"/>
            <a:ext cx="51085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Arial" charset="0"/>
              </a:rPr>
              <a:t>“The spirit is willing but the flesh is weak” →</a:t>
            </a:r>
            <a:br>
              <a:rPr lang="en-US" sz="2000">
                <a:latin typeface="Arial" charset="0"/>
              </a:rPr>
            </a:br>
            <a:endParaRPr lang="en-US" sz="2000">
              <a:latin typeface="Arial" charset="0"/>
            </a:endParaRPr>
          </a:p>
        </p:txBody>
      </p:sp>
      <p:sp>
        <p:nvSpPr>
          <p:cNvPr id="166918" name="Rectangle 6"/>
          <p:cNvSpPr>
            <a:spLocks noChangeArrowheads="1"/>
          </p:cNvSpPr>
          <p:nvPr/>
        </p:nvSpPr>
        <p:spPr bwMode="auto">
          <a:xfrm>
            <a:off x="0" y="4419600"/>
            <a:ext cx="59356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2">
              <a:spcBef>
                <a:spcPct val="20000"/>
              </a:spcBef>
              <a:buClr>
                <a:srgbClr val="666699"/>
              </a:buClr>
              <a:buSzPct val="70000"/>
              <a:buFont typeface="Wingdings" pitchFamily="2" charset="2"/>
              <a:buNone/>
            </a:pPr>
            <a:r>
              <a:rPr lang="en-US" sz="2000">
                <a:latin typeface="Arial" charset="0"/>
              </a:rPr>
              <a:t>  “The wine is good but the meat is spoiled”</a:t>
            </a:r>
          </a:p>
        </p:txBody>
      </p:sp>
      <p:sp>
        <p:nvSpPr>
          <p:cNvPr id="166919" name="Rectangle 7"/>
          <p:cNvSpPr>
            <a:spLocks noChangeArrowheads="1"/>
          </p:cNvSpPr>
          <p:nvPr/>
        </p:nvSpPr>
        <p:spPr bwMode="auto">
          <a:xfrm>
            <a:off x="990600" y="5638800"/>
            <a:ext cx="66167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SA" sz="2000" b="1">
                <a:latin typeface="Arial" charset="0"/>
              </a:rPr>
              <a:t>عنان : العالم ليس أكثر أمنا بعد الحرب على العراق    ( 10/17/2004</a:t>
            </a:r>
            <a:r>
              <a:rPr lang="en-US" sz="2000" b="1">
                <a:latin typeface="Arial" charset="0"/>
              </a:rPr>
              <a:t> </a:t>
            </a:r>
            <a:r>
              <a:rPr lang="en-US" sz="2800" b="1">
                <a:latin typeface="Arial" charset="0"/>
              </a:rPr>
              <a:t>←</a:t>
            </a:r>
            <a:r>
              <a:rPr lang="en-US" sz="2000" b="1">
                <a:latin typeface="Arial" charset="0"/>
              </a:rPr>
              <a:t> (</a:t>
            </a:r>
          </a:p>
        </p:txBody>
      </p:sp>
      <p:sp>
        <p:nvSpPr>
          <p:cNvPr id="166920" name="Rectangle 8"/>
          <p:cNvSpPr>
            <a:spLocks noChangeArrowheads="1"/>
          </p:cNvSpPr>
          <p:nvPr/>
        </p:nvSpPr>
        <p:spPr bwMode="auto">
          <a:xfrm>
            <a:off x="3429000" y="3705225"/>
            <a:ext cx="172402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Arial" charset="0"/>
              </a:rPr>
              <a:t>→ </a:t>
            </a:r>
            <a:r>
              <a:rPr lang="en-US" sz="2800">
                <a:latin typeface="Times New Roman" pitchFamily="18" charset="0"/>
              </a:rPr>
              <a:t>English</a:t>
            </a:r>
          </a:p>
        </p:txBody>
      </p:sp>
      <p:sp>
        <p:nvSpPr>
          <p:cNvPr id="166921" name="Rectangle 9"/>
          <p:cNvSpPr>
            <a:spLocks noChangeArrowheads="1"/>
          </p:cNvSpPr>
          <p:nvPr/>
        </p:nvSpPr>
        <p:spPr bwMode="auto">
          <a:xfrm>
            <a:off x="0" y="5334000"/>
            <a:ext cx="6858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3057" tIns="46529" rIns="93057" bIns="46529"/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</a:pPr>
            <a:r>
              <a:rPr lang="en-US" sz="2800">
                <a:latin typeface="Times New Roman" pitchFamily="18" charset="0"/>
              </a:rPr>
              <a:t>Arabic → English</a:t>
            </a:r>
          </a:p>
        </p:txBody>
      </p:sp>
      <p:sp>
        <p:nvSpPr>
          <p:cNvPr id="16692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405813" cy="990600"/>
          </a:xfrm>
          <a:noFill/>
          <a:ln/>
        </p:spPr>
        <p:txBody>
          <a:bodyPr lIns="93057" tIns="46529" rIns="93057" bIns="46529"/>
          <a:lstStyle/>
          <a:p>
            <a:r>
              <a:rPr lang="en-US"/>
              <a:t>Brand new field:</a:t>
            </a:r>
          </a:p>
          <a:p>
            <a:pPr lvl="1"/>
            <a:r>
              <a:rPr lang="en-US"/>
              <a:t>2001, Kishore Papineni et al. introduce BLEU</a:t>
            </a:r>
          </a:p>
        </p:txBody>
      </p:sp>
      <p:sp>
        <p:nvSpPr>
          <p:cNvPr id="166923" name="Text Box 11"/>
          <p:cNvSpPr txBox="1">
            <a:spLocks noChangeArrowheads="1"/>
          </p:cNvSpPr>
          <p:nvPr/>
        </p:nvSpPr>
        <p:spPr bwMode="auto">
          <a:xfrm>
            <a:off x="990600" y="914400"/>
            <a:ext cx="81534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7200">
                <a:solidFill>
                  <a:srgbClr val="FF0000"/>
                </a:solidFill>
                <a:latin typeface="Arial" charset="0"/>
              </a:rPr>
              <a:t>X X X  X  X X X X</a:t>
            </a:r>
          </a:p>
        </p:txBody>
      </p:sp>
      <p:sp>
        <p:nvSpPr>
          <p:cNvPr id="166924" name="Rectangle 12"/>
          <p:cNvSpPr>
            <a:spLocks noChangeArrowheads="1"/>
          </p:cNvSpPr>
          <p:nvPr/>
        </p:nvSpPr>
        <p:spPr bwMode="auto">
          <a:xfrm>
            <a:off x="990600" y="1905000"/>
            <a:ext cx="6892925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>
                <a:latin typeface="Arial" charset="0"/>
              </a:rPr>
              <a:t>BLEU is interesting, but it isn’t the whole story</a:t>
            </a:r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228600" y="2209800"/>
            <a:ext cx="8229600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3057" tIns="46529" rIns="93057" bIns="46529"/>
          <a:lstStyle/>
          <a:p>
            <a:pPr marL="342900" indent="-342900">
              <a:buClr>
                <a:schemeClr val="tx2"/>
              </a:buClr>
              <a:buSzPct val="65000"/>
              <a:buFont typeface="Wingdings" pitchFamily="2" charset="2"/>
              <a:buChar char="u"/>
            </a:pPr>
            <a:r>
              <a:rPr lang="en-US" sz="2400">
                <a:latin typeface="Arial" charset="0"/>
              </a:rPr>
              <a:t>DARPA 1993 – 1994 MT Evaluation Campaign</a:t>
            </a:r>
          </a:p>
          <a:p>
            <a:pPr marL="742950" lvl="1" indent="-285750">
              <a:buClr>
                <a:schemeClr val="tx2"/>
              </a:buClr>
              <a:buSzPct val="65000"/>
              <a:buFont typeface="Wingdings" pitchFamily="2" charset="2"/>
              <a:buChar char="u"/>
            </a:pPr>
            <a:r>
              <a:rPr lang="en-US" sz="2600">
                <a:latin typeface="Arial" charset="0"/>
              </a:rPr>
              <a:t>Fluency, Adequacy, Informativeness</a:t>
            </a:r>
          </a:p>
          <a:p>
            <a:pPr marL="742950" lvl="1" indent="-285750">
              <a:buClr>
                <a:schemeClr val="tx2"/>
              </a:buClr>
              <a:buSzPct val="65000"/>
              <a:buFont typeface="Wingdings" pitchFamily="2" charset="2"/>
              <a:buChar char="u"/>
            </a:pPr>
            <a:r>
              <a:rPr lang="en-US" sz="2600">
                <a:latin typeface="Arial" charset="0"/>
              </a:rPr>
              <a:t>Task-based Evaluation (Task (error) tolerance)</a:t>
            </a:r>
          </a:p>
          <a:p>
            <a:pPr marL="342900" indent="-342900">
              <a:buClr>
                <a:schemeClr val="tx2"/>
              </a:buClr>
              <a:buSzPct val="65000"/>
              <a:buFont typeface="Wingdings" pitchFamily="2" charset="2"/>
              <a:buChar char="u"/>
            </a:pPr>
            <a:r>
              <a:rPr lang="en-US" sz="2600">
                <a:latin typeface="Arial" charset="0"/>
              </a:rPr>
              <a:t>EAGLES / ISLE</a:t>
            </a:r>
          </a:p>
        </p:txBody>
      </p:sp>
      <p:sp>
        <p:nvSpPr>
          <p:cNvPr id="166926" name="Rectangle 14"/>
          <p:cNvSpPr>
            <a:spLocks noChangeArrowheads="1"/>
          </p:cNvSpPr>
          <p:nvPr/>
        </p:nvSpPr>
        <p:spPr bwMode="auto">
          <a:xfrm>
            <a:off x="257175" y="5943600"/>
            <a:ext cx="85820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2400" b="1">
                <a:solidFill>
                  <a:srgbClr val="FFFF00"/>
                </a:solidFill>
                <a:latin typeface="Times New Roman" pitchFamily="18" charset="0"/>
              </a:rPr>
              <a:t>Annan</a:t>
            </a:r>
            <a:r>
              <a:rPr lang="en-US" sz="2400" b="1">
                <a:latin typeface="Times New Roman" pitchFamily="18" charset="0"/>
              </a:rPr>
              <a:t>: the world not more secure after war to </a:t>
            </a:r>
            <a:r>
              <a:rPr lang="en-US" sz="2400" b="1">
                <a:solidFill>
                  <a:srgbClr val="FFFF00"/>
                </a:solidFill>
                <a:latin typeface="Times New Roman" pitchFamily="18" charset="0"/>
              </a:rPr>
              <a:t>Iraq</a:t>
            </a:r>
            <a:r>
              <a:rPr lang="en-US" sz="2400" b="1">
                <a:latin typeface="Times New Roman" pitchFamily="18" charset="0"/>
              </a:rPr>
              <a:t> (10/17/2004)</a:t>
            </a:r>
          </a:p>
        </p:txBody>
      </p:sp>
      <p:sp>
        <p:nvSpPr>
          <p:cNvPr id="166927" name="Rectangle 15"/>
          <p:cNvSpPr>
            <a:spLocks noChangeArrowheads="1"/>
          </p:cNvSpPr>
          <p:nvPr/>
        </p:nvSpPr>
        <p:spPr bwMode="auto">
          <a:xfrm>
            <a:off x="0" y="4724400"/>
            <a:ext cx="6858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3057" tIns="46529" rIns="93057" bIns="46529"/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</a:pPr>
            <a:r>
              <a:rPr lang="en-US" sz="2800">
                <a:latin typeface="Times New Roman" pitchFamily="18" charset="0"/>
              </a:rPr>
              <a:t>English→ Chinese → French → English</a:t>
            </a:r>
          </a:p>
        </p:txBody>
      </p:sp>
      <p:sp>
        <p:nvSpPr>
          <p:cNvPr id="166928" name="Rectangle 16"/>
          <p:cNvSpPr>
            <a:spLocks noChangeArrowheads="1"/>
          </p:cNvSpPr>
          <p:nvPr/>
        </p:nvSpPr>
        <p:spPr bwMode="auto">
          <a:xfrm>
            <a:off x="457200" y="5105400"/>
            <a:ext cx="31115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Arial" charset="0"/>
              </a:rPr>
              <a:t>“Out of sight, out of mind”</a:t>
            </a:r>
            <a:r>
              <a:rPr lang="en-US" sz="2000" b="1">
                <a:latin typeface="Arial" charset="0"/>
              </a:rPr>
              <a:t> </a:t>
            </a:r>
          </a:p>
        </p:txBody>
      </p:sp>
      <p:sp>
        <p:nvSpPr>
          <p:cNvPr id="166929" name="Rectangle 17"/>
          <p:cNvSpPr>
            <a:spLocks noChangeArrowheads="1"/>
          </p:cNvSpPr>
          <p:nvPr/>
        </p:nvSpPr>
        <p:spPr bwMode="auto">
          <a:xfrm>
            <a:off x="3429000" y="5105400"/>
            <a:ext cx="24971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Arial" charset="0"/>
              </a:rPr>
              <a:t>→ “Invisible, Insane”</a:t>
            </a:r>
          </a:p>
        </p:txBody>
      </p:sp>
      <p:sp>
        <p:nvSpPr>
          <p:cNvPr id="166933" name="Rectangle 21"/>
          <p:cNvSpPr>
            <a:spLocks noChangeArrowheads="1"/>
          </p:cNvSpPr>
          <p:nvPr/>
        </p:nvSpPr>
        <p:spPr bwMode="auto">
          <a:xfrm>
            <a:off x="228600" y="6278563"/>
            <a:ext cx="7923213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en-US" sz="3200">
                <a:latin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</a:rPr>
              <a:t>MT seeks to </a:t>
            </a:r>
            <a:r>
              <a:rPr lang="en-US" sz="2400" i="1">
                <a:latin typeface="Times New Roman" pitchFamily="18" charset="0"/>
              </a:rPr>
              <a:t>emulate</a:t>
            </a:r>
            <a:r>
              <a:rPr lang="en-US" sz="2400">
                <a:latin typeface="Times New Roman" pitchFamily="18" charset="0"/>
              </a:rPr>
              <a:t> human translators </a:t>
            </a:r>
            <a:r>
              <a:rPr lang="en-US" sz="2400" i="1">
                <a:latin typeface="Times New Roman" pitchFamily="18" charset="0"/>
              </a:rPr>
              <a:t>for specific purposes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6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66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6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6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166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3000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2000"/>
                                        <p:tgtEl>
                                          <p:spTgt spid="16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2000"/>
                                        <p:tgtEl>
                                          <p:spTgt spid="16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20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2000"/>
                                        <p:tgtEl>
                                          <p:spTgt spid="166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2000"/>
                                        <p:tgtEl>
                                          <p:spTgt spid="166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2000"/>
                                        <p:tgtEl>
                                          <p:spTgt spid="166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2000"/>
                                        <p:tgtEl>
                                          <p:spTgt spid="16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2000"/>
                                        <p:tgtEl>
                                          <p:spTgt spid="166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 bldLvl="3"/>
      <p:bldP spid="166916" grpId="0"/>
      <p:bldP spid="166917" grpId="0"/>
      <p:bldP spid="166918" grpId="0"/>
      <p:bldP spid="166919" grpId="0"/>
      <p:bldP spid="166920" grpId="0"/>
      <p:bldP spid="166921" grpId="0"/>
      <p:bldP spid="166922" grpId="0" build="p" bldLvl="2"/>
      <p:bldP spid="166923" grpId="0"/>
      <p:bldP spid="166924" grpId="0"/>
      <p:bldP spid="166925" grpId="0"/>
      <p:bldP spid="166926" grpId="0"/>
      <p:bldP spid="166927" grpId="0"/>
      <p:bldP spid="166928" grpId="0"/>
      <p:bldP spid="166929" grpId="0"/>
      <p:bldP spid="166933" grpId="0"/>
    </p:bldLst>
  </p:timing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3170</TotalTime>
  <Words>573</Words>
  <Application>Microsoft Office PowerPoint</Application>
  <PresentationFormat>On-screen Show (4:3)</PresentationFormat>
  <Paragraphs>62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Fading Grid</vt:lpstr>
      <vt:lpstr>ELRA / ELDA  HLT Evaluation Workshop</vt:lpstr>
      <vt:lpstr>DAY 1 1st December 2005 </vt:lpstr>
      <vt:lpstr>DAY 2 - 2nd December 2005 </vt:lpstr>
      <vt:lpstr>Machine Translation Evaluation: History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ELRA HLT Evaluation Workshop Outbrief - Malta - December 2005</dc:title>
  <dc:creator>Keith J. Miller</dc:creator>
  <cp:lastModifiedBy>User</cp:lastModifiedBy>
  <cp:revision>184</cp:revision>
  <dcterms:created xsi:type="dcterms:W3CDTF">2005-05-30T16:44:46Z</dcterms:created>
  <dcterms:modified xsi:type="dcterms:W3CDTF">2010-05-19T17:39:54Z</dcterms:modified>
</cp:coreProperties>
</file>