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5" r:id="rId1"/>
  </p:sldMasterIdLst>
  <p:notesMasterIdLst>
    <p:notesMasterId r:id="rId11"/>
  </p:notesMasterIdLst>
  <p:sldIdLst>
    <p:sldId id="256" r:id="rId2"/>
    <p:sldId id="257" r:id="rId3"/>
    <p:sldId id="258" r:id="rId4"/>
    <p:sldId id="259" r:id="rId5"/>
    <p:sldId id="260" r:id="rId6"/>
    <p:sldId id="261" r:id="rId7"/>
    <p:sldId id="262" r:id="rId8"/>
    <p:sldId id="265" r:id="rId9"/>
    <p:sldId id="266"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8966" autoAdjust="0"/>
  </p:normalViewPr>
  <p:slideViewPr>
    <p:cSldViewPr>
      <p:cViewPr>
        <p:scale>
          <a:sx n="75" d="100"/>
          <a:sy n="75" d="100"/>
        </p:scale>
        <p:origin x="-1014" y="-1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4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494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94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94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494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C50EAF1-1404-49AE-8F91-EA32A24A2DF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08856A7F-8121-4B2A-9545-3862AC028C31}" type="slidenum">
              <a:rPr lang="en-US"/>
              <a:pPr/>
              <a:t>1</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z="1000" smtClean="0"/>
              <a:t>PARAGRAPHS:</a:t>
            </a:r>
          </a:p>
          <a:p>
            <a:pPr eaLnBrk="1" hangingPunct="1"/>
            <a:r>
              <a:rPr lang="en-US" sz="1000" smtClean="0"/>
              <a:t> </a:t>
            </a:r>
          </a:p>
          <a:p>
            <a:pPr eaLnBrk="1" hangingPunct="1"/>
            <a:r>
              <a:rPr lang="en-US" sz="1000" smtClean="0"/>
              <a:t>Progress in MT evaluation over the last decade, more or less, has been encouraging.  On balance.  But that particular balance, like my bathroom scale, seems to head readily in the direction I do not want it to go at the slightest provocation, while yielding, say, two-tenths of a point after much tedious work and deprivation.  In those happy circumstances I rush to create a before and after picture portraying the facts pertinent to the comparison of my old loathsome, hedonous self to the new, efficient, informative, intelligible Adonis that I have become as a result of improving by those two-tenths of a point.</a:t>
            </a:r>
          </a:p>
          <a:p>
            <a:pPr eaLnBrk="1" hangingPunct="1"/>
            <a:r>
              <a:rPr lang="en-US" sz="1000" smtClean="0"/>
              <a:t> </a:t>
            </a:r>
          </a:p>
          <a:p>
            <a:pPr eaLnBrk="1" hangingPunct="1"/>
            <a:r>
              <a:rPr lang="en-US" sz="1000" smtClean="0"/>
              <a:t>The problem is that the before and after pictures look just alike to anybody who doesn't look at me every day.  And so it is with the automatic MT scoring methodologies in wide acceptance today.  It is a really good thing to have a scale that you can use by just stepping on it;  this ensures that you will be expected to do it with some frequency.  It's a good habit for researchers to get into.  But the correspondence between some MT at some BLEU score and the eventual usefulness of that MT for something sometime somewhere -- well, that is like when I interpret the bad news on the bathroom scale into water weight or big bones or some quantum anomaly in the springs of the scale itself.  The easy automatic measurement should directly predict some fit with a performance requirement;  the number on the scale should tell me whether I can fit in my clothes today.  And it doesn't.  But we should keep on stepping on the scale;  it could get better.</a:t>
            </a:r>
          </a:p>
          <a:p>
            <a:pPr eaLnBrk="1" hangingPunct="1"/>
            <a:r>
              <a:rPr lang="en-US" sz="1000" smtClean="0"/>
              <a:t> </a:t>
            </a:r>
          </a:p>
          <a:p>
            <a:pPr eaLnBrk="1" hangingPunct="1"/>
            <a:r>
              <a:rPr lang="en-US" sz="1000" smtClean="0"/>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r>
              <a:rPr lang="en-US" smtClean="0"/>
              <a:t>But that particular balance, like my bathroom scale, seems to head readily in the direction I do not want it to go at the slightest provocation, while yielding, say, two-tenths of a point after much tedious work and deprivation.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r>
              <a:rPr lang="en-US" smtClean="0"/>
              <a:t>And it doesn't.  But we should keep on stepping on the scale;  it could get better.</a:t>
            </a:r>
          </a:p>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r>
              <a:rPr lang="en-US" smtClean="0"/>
              <a:t>What can we see by looking at the development of machine translation evaluation alongside the development of machine</a:t>
            </a:r>
          </a:p>
          <a:p>
            <a:r>
              <a:rPr lang="en-US" smtClean="0"/>
              <a:t>translation itself over time?</a:t>
            </a:r>
          </a:p>
          <a:p>
            <a:r>
              <a:rPr lang="en-US" smtClean="0"/>
              <a:t>- Are some types of evaluation better suited to certain audiences/uses? That is, are certain audiences better served by</a:t>
            </a:r>
          </a:p>
          <a:p>
            <a:r>
              <a:rPr lang="en-US" smtClean="0"/>
              <a:t>particular types of evaluation?</a:t>
            </a:r>
          </a:p>
          <a:p>
            <a:r>
              <a:rPr lang="en-US" smtClean="0"/>
              <a:t>- Have we learned anything over the years of evaluation of machine translation, and if so, what?</a:t>
            </a:r>
          </a:p>
          <a:p>
            <a:r>
              <a:rPr lang="en-US" smtClean="0"/>
              <a:t>- How can we leverage and best apply all that we have learned about MT evaluation in order to:</a:t>
            </a:r>
          </a:p>
          <a:p>
            <a:r>
              <a:rPr lang="en-US" smtClean="0"/>
              <a:t>• inform potential users/purchasers of MT?</a:t>
            </a:r>
          </a:p>
          <a:p>
            <a:r>
              <a:rPr lang="en-US" smtClean="0"/>
              <a:t>• help users to select the best MT technology for their particular use case(s)?</a:t>
            </a:r>
          </a:p>
          <a:p>
            <a:r>
              <a:rPr lang="en-US" smtClean="0"/>
              <a:t>• help to drive the state-of-the-art/quality of MT?</a:t>
            </a:r>
          </a:p>
          <a:p>
            <a:r>
              <a:rPr lang="en-US" smtClean="0"/>
              <a:t>- Has MT evaluation reached the level of maturity of evaluation for human language technologies that appeared after it (e.g.</a:t>
            </a:r>
          </a:p>
          <a:p>
            <a:r>
              <a:rPr lang="en-US" smtClean="0"/>
              <a:t>Information Retrieval, Information Extraction, Language Identification, and others...)? If not, why not?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ectangle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Rectangle 6"/>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Rectangle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Rectangle 10"/>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Rectangle 12"/>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Rectangle 13"/>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Text Box 16"/>
          <p:cNvSpPr txBox="1">
            <a:spLocks noChangeArrowheads="1"/>
          </p:cNvSpPr>
          <p:nvPr userDrawn="1"/>
        </p:nvSpPr>
        <p:spPr bwMode="auto">
          <a:xfrm>
            <a:off x="457200" y="6477000"/>
            <a:ext cx="1455738" cy="336550"/>
          </a:xfrm>
          <a:prstGeom prst="rect">
            <a:avLst/>
          </a:prstGeom>
          <a:noFill/>
          <a:ln w="9525">
            <a:noFill/>
            <a:miter lim="800000"/>
            <a:headEnd/>
            <a:tailEnd/>
          </a:ln>
          <a:effectLst/>
        </p:spPr>
        <p:txBody>
          <a:bodyPr>
            <a:spAutoFit/>
          </a:bodyPr>
          <a:lstStyle/>
          <a:p>
            <a:r>
              <a:rPr lang="en-US" sz="1600" b="1">
                <a:effectLst>
                  <a:outerShdw blurRad="38100" dist="38100" dir="2700000" algn="tl">
                    <a:srgbClr val="4E5B6F"/>
                  </a:outerShdw>
                </a:effectLst>
                <a:latin typeface="Papyrus" pitchFamily="66" charset="0"/>
              </a:rPr>
              <a:t>lrec2010 malta</a:t>
            </a:r>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6" name="Date Placeholder 27"/>
          <p:cNvSpPr>
            <a:spLocks noGrp="1"/>
          </p:cNvSpPr>
          <p:nvPr>
            <p:ph type="dt" sz="half" idx="10"/>
          </p:nvPr>
        </p:nvSpPr>
        <p:spPr>
          <a:xfrm>
            <a:off x="6477000" y="6416675"/>
            <a:ext cx="2133600" cy="365125"/>
          </a:xfrm>
        </p:spPr>
        <p:txBody>
          <a:bodyPr/>
          <a:lstStyle>
            <a:lvl1pPr>
              <a:defRPr/>
            </a:lvl1pPr>
            <a:extLst/>
          </a:lstStyle>
          <a:p>
            <a:pPr>
              <a:defRPr/>
            </a:pPr>
            <a:endParaRPr lang="en-US"/>
          </a:p>
        </p:txBody>
      </p:sp>
      <p:sp>
        <p:nvSpPr>
          <p:cNvPr id="17" name="Slide Number Placeholder 28"/>
          <p:cNvSpPr>
            <a:spLocks noGrp="1"/>
          </p:cNvSpPr>
          <p:nvPr>
            <p:ph type="sldNum" sz="quarter" idx="11"/>
          </p:nvPr>
        </p:nvSpPr>
        <p:spPr>
          <a:xfrm>
            <a:off x="8610600" y="6416675"/>
            <a:ext cx="457200" cy="365125"/>
          </a:xfrm>
        </p:spPr>
        <p:txBody>
          <a:bodyPr/>
          <a:lstStyle>
            <a:lvl1pPr>
              <a:defRPr/>
            </a:lvl1pPr>
            <a:extLst/>
          </a:lstStyle>
          <a:p>
            <a:pPr>
              <a:defRPr/>
            </a:pPr>
            <a:fld id="{7C87B46C-6390-41DB-A17E-2FD4E46563F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Rectangle 5"/>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Rectangle 6"/>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Rectangle 10"/>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Freeform 12"/>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14" name="Freeform 13"/>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15" name="Freeform 14"/>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5" name="Freeform 24"/>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6" name="Freeform 25"/>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8" name="Rectangle 27"/>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9" name="Rectangle 28"/>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0" name="Rectangle 29"/>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1" name="Rectangle 30"/>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2" name="Rectangle 31"/>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3" name="Rectangle 32"/>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34" name="Date Placeholder 3"/>
          <p:cNvSpPr>
            <a:spLocks noGrp="1"/>
          </p:cNvSpPr>
          <p:nvPr>
            <p:ph type="dt" sz="half" idx="10"/>
          </p:nvPr>
        </p:nvSpPr>
        <p:spPr>
          <a:xfrm>
            <a:off x="6477000" y="6416675"/>
            <a:ext cx="2133600" cy="365125"/>
          </a:xfrm>
        </p:spPr>
        <p:txBody>
          <a:bodyPr/>
          <a:lstStyle>
            <a:lvl1pPr>
              <a:defRPr/>
            </a:lvl1pPr>
            <a:extLst/>
          </a:lstStyle>
          <a:p>
            <a:pPr>
              <a:defRPr/>
            </a:pPr>
            <a:endParaRPr lang="en-US"/>
          </a:p>
        </p:txBody>
      </p:sp>
      <p:sp>
        <p:nvSpPr>
          <p:cNvPr id="35" name="Footer Placeholder 4"/>
          <p:cNvSpPr>
            <a:spLocks noGrp="1"/>
          </p:cNvSpPr>
          <p:nvPr>
            <p:ph type="ftr" sz="quarter" idx="11"/>
          </p:nvPr>
        </p:nvSpPr>
        <p:spPr>
          <a:xfrm>
            <a:off x="914400" y="6416675"/>
            <a:ext cx="5562600" cy="365125"/>
          </a:xfrm>
        </p:spPr>
        <p:txBody>
          <a:bodyPr/>
          <a:lstStyle>
            <a:lvl1pPr>
              <a:defRPr/>
            </a:lvl1pPr>
            <a:extLst/>
          </a:lstStyle>
          <a:p>
            <a:pPr>
              <a:defRPr/>
            </a:pPr>
            <a:endParaRPr lang="en-US"/>
          </a:p>
        </p:txBody>
      </p:sp>
      <p:sp>
        <p:nvSpPr>
          <p:cNvPr id="36" name="Slide Number Placeholder 5"/>
          <p:cNvSpPr>
            <a:spLocks noGrp="1"/>
          </p:cNvSpPr>
          <p:nvPr>
            <p:ph type="sldNum" sz="quarter" idx="12"/>
          </p:nvPr>
        </p:nvSpPr>
        <p:spPr>
          <a:xfrm>
            <a:off x="8610600" y="6416675"/>
            <a:ext cx="457200" cy="365125"/>
          </a:xfrm>
        </p:spPr>
        <p:txBody>
          <a:bodyPr/>
          <a:lstStyle>
            <a:lvl1pPr>
              <a:defRPr/>
            </a:lvl1pPr>
            <a:extLst/>
          </a:lstStyle>
          <a:p>
            <a:pPr>
              <a:defRPr/>
            </a:pPr>
            <a:fld id="{ECE85BB6-46C9-4A64-B72A-D8F744557C4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477000" y="6416675"/>
            <a:ext cx="2133600" cy="365125"/>
          </a:xfrm>
        </p:spPr>
        <p:txBody>
          <a:bodyPr/>
          <a:lstStyle>
            <a:lvl1pPr>
              <a:defRPr/>
            </a:lvl1pPr>
            <a:extLst/>
          </a:lstStyle>
          <a:p>
            <a:pPr>
              <a:defRPr/>
            </a:pPr>
            <a:endParaRPr lang="en-US"/>
          </a:p>
        </p:txBody>
      </p:sp>
      <p:sp>
        <p:nvSpPr>
          <p:cNvPr id="6" name="Footer Placeholder 5"/>
          <p:cNvSpPr>
            <a:spLocks noGrp="1"/>
          </p:cNvSpPr>
          <p:nvPr>
            <p:ph type="ftr" sz="quarter" idx="11"/>
          </p:nvPr>
        </p:nvSpPr>
        <p:spPr>
          <a:xfrm>
            <a:off x="914400" y="6416675"/>
            <a:ext cx="5562600" cy="365125"/>
          </a:xfrm>
        </p:spPr>
        <p:txBody>
          <a:bodyPr/>
          <a:lstStyle>
            <a:lvl1pPr>
              <a:defRPr/>
            </a:lvl1pPr>
            <a:extLst/>
          </a:lstStyle>
          <a:p>
            <a:pPr>
              <a:defRPr/>
            </a:pPr>
            <a:endParaRPr lang="en-US"/>
          </a:p>
        </p:txBody>
      </p:sp>
      <p:sp>
        <p:nvSpPr>
          <p:cNvPr id="7" name="Slide Number Placeholder 6"/>
          <p:cNvSpPr>
            <a:spLocks noGrp="1"/>
          </p:cNvSpPr>
          <p:nvPr>
            <p:ph type="sldNum" sz="quarter" idx="12"/>
          </p:nvPr>
        </p:nvSpPr>
        <p:spPr>
          <a:xfrm>
            <a:off x="8610600" y="6416675"/>
            <a:ext cx="457200" cy="365125"/>
          </a:xfrm>
        </p:spPr>
        <p:txBody>
          <a:bodyPr/>
          <a:lstStyle>
            <a:lvl1pPr>
              <a:defRPr/>
            </a:lvl1pPr>
            <a:extLst/>
          </a:lstStyle>
          <a:p>
            <a:pPr>
              <a:defRPr/>
            </a:pPr>
            <a:fld id="{731EF07E-FA2B-4421-80FF-0BCBE83D196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a:xfrm>
            <a:off x="6477000" y="6416675"/>
            <a:ext cx="2133600" cy="365125"/>
          </a:xfrm>
        </p:spPr>
        <p:txBody>
          <a:bodyPr/>
          <a:lstStyle>
            <a:lvl1pPr>
              <a:defRPr/>
            </a:lvl1pPr>
            <a:extLst/>
          </a:lstStyle>
          <a:p>
            <a:pPr>
              <a:defRPr/>
            </a:pPr>
            <a:endParaRPr lang="en-US"/>
          </a:p>
        </p:txBody>
      </p:sp>
      <p:sp>
        <p:nvSpPr>
          <p:cNvPr id="18" name="Footer Placeholder 7"/>
          <p:cNvSpPr>
            <a:spLocks noGrp="1"/>
          </p:cNvSpPr>
          <p:nvPr>
            <p:ph type="ftr" sz="quarter" idx="11"/>
          </p:nvPr>
        </p:nvSpPr>
        <p:spPr>
          <a:xfrm>
            <a:off x="914400" y="6416675"/>
            <a:ext cx="5562600" cy="365125"/>
          </a:xfrm>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a:xfrm>
            <a:off x="8610600" y="6416675"/>
            <a:ext cx="457200" cy="365125"/>
          </a:xfrm>
        </p:spPr>
        <p:txBody>
          <a:bodyPr/>
          <a:lstStyle>
            <a:lvl1pPr>
              <a:defRPr/>
            </a:lvl1pPr>
            <a:extLst/>
          </a:lstStyle>
          <a:p>
            <a:pPr>
              <a:defRPr/>
            </a:pPr>
            <a:fld id="{D26FFFF0-9620-43AA-925B-DCE47CD0819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477000" y="6416675"/>
            <a:ext cx="2133600" cy="365125"/>
          </a:xfrm>
        </p:spPr>
        <p:txBody>
          <a:bodyPr/>
          <a:lstStyle>
            <a:lvl1pPr>
              <a:defRPr/>
            </a:lvl1pPr>
            <a:extLst/>
          </a:lstStyle>
          <a:p>
            <a:pPr>
              <a:defRPr/>
            </a:pPr>
            <a:endParaRPr lang="en-US"/>
          </a:p>
        </p:txBody>
      </p:sp>
      <p:sp>
        <p:nvSpPr>
          <p:cNvPr id="3" name="Footer Placeholder 2"/>
          <p:cNvSpPr>
            <a:spLocks noGrp="1"/>
          </p:cNvSpPr>
          <p:nvPr>
            <p:ph type="ftr" sz="quarter" idx="11"/>
          </p:nvPr>
        </p:nvSpPr>
        <p:spPr>
          <a:xfrm>
            <a:off x="914400" y="6416675"/>
            <a:ext cx="5562600" cy="365125"/>
          </a:xfrm>
        </p:spPr>
        <p:txBody>
          <a:bodyPr/>
          <a:lstStyle>
            <a:lvl1pPr>
              <a:defRPr/>
            </a:lvl1pPr>
            <a:extLst/>
          </a:lstStyle>
          <a:p>
            <a:pPr>
              <a:defRPr/>
            </a:pPr>
            <a:endParaRPr lang="en-US"/>
          </a:p>
        </p:txBody>
      </p:sp>
      <p:sp>
        <p:nvSpPr>
          <p:cNvPr id="4" name="Slide Number Placeholder 3"/>
          <p:cNvSpPr>
            <a:spLocks noGrp="1"/>
          </p:cNvSpPr>
          <p:nvPr>
            <p:ph type="sldNum" sz="quarter" idx="12"/>
          </p:nvPr>
        </p:nvSpPr>
        <p:spPr>
          <a:xfrm>
            <a:off x="8610600" y="6416675"/>
            <a:ext cx="457200" cy="365125"/>
          </a:xfrm>
        </p:spPr>
        <p:txBody>
          <a:bodyPr/>
          <a:lstStyle>
            <a:lvl1pPr>
              <a:defRPr/>
            </a:lvl1pPr>
            <a:extLst/>
          </a:lstStyle>
          <a:p>
            <a:pPr>
              <a:defRPr/>
            </a:pPr>
            <a:fld id="{6B033202-B765-47F3-A9C6-8F0D89CC973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Rectangle 5"/>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Rectangle 6"/>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Rectangle 8"/>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Rectangle 10"/>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Rectangle 12"/>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6" name="Group 19"/>
          <p:cNvGrpSpPr>
            <a:grpSpLocks/>
          </p:cNvGrpSpPr>
          <p:nvPr/>
        </p:nvGrpSpPr>
        <p:grpSpPr bwMode="auto">
          <a:xfrm rot="5400000">
            <a:off x="8515351" y="1219200"/>
            <a:ext cx="131762" cy="128587"/>
            <a:chOff x="6668087" y="1297746"/>
            <a:chExt cx="161840" cy="156602"/>
          </a:xfrm>
        </p:grpSpPr>
        <p:cxnSp>
          <p:nvCxnSpPr>
            <p:cNvPr id="17" name="Straight Connector 16"/>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0" name="Group 25"/>
          <p:cNvGrpSpPr>
            <a:grpSpLocks/>
          </p:cNvGrpSpPr>
          <p:nvPr/>
        </p:nvGrpSpPr>
        <p:grpSpPr bwMode="auto">
          <a:xfrm rot="5400000">
            <a:off x="8667751" y="1371600"/>
            <a:ext cx="131762" cy="128587"/>
            <a:chOff x="6668087" y="1297746"/>
            <a:chExt cx="161840" cy="156602"/>
          </a:xfrm>
        </p:grpSpPr>
        <p:cxnSp>
          <p:nvCxnSpPr>
            <p:cNvPr id="21" name="Straight Connector 20"/>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4" name="Group 29"/>
          <p:cNvGrpSpPr>
            <a:grpSpLocks/>
          </p:cNvGrpSpPr>
          <p:nvPr/>
        </p:nvGrpSpPr>
        <p:grpSpPr bwMode="auto">
          <a:xfrm rot="5400000">
            <a:off x="8320087" y="1474788"/>
            <a:ext cx="131763" cy="128588"/>
            <a:chOff x="6668087" y="1297746"/>
            <a:chExt cx="161840" cy="156602"/>
          </a:xfrm>
        </p:grpSpPr>
        <p:cxnSp>
          <p:nvCxnSpPr>
            <p:cNvPr id="25" name="Straight Connector 24"/>
            <p:cNvCxnSpPr/>
            <p:nvPr/>
          </p:nvCxnSpPr>
          <p:spPr>
            <a:xfrm rot="16200000">
              <a:off x="6663592" y="13003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flipH="1">
              <a:off x="6744512" y="12993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28" name="Date Placeholder 4"/>
          <p:cNvSpPr>
            <a:spLocks noGrp="1"/>
          </p:cNvSpPr>
          <p:nvPr>
            <p:ph type="dt" sz="half" idx="10"/>
          </p:nvPr>
        </p:nvSpPr>
        <p:spPr/>
        <p:txBody>
          <a:bodyPr/>
          <a:lstStyle>
            <a:lvl1pPr>
              <a:defRPr/>
            </a:lvl1pPr>
            <a:extLst/>
          </a:lstStyle>
          <a:p>
            <a:pPr>
              <a:defRPr/>
            </a:pPr>
            <a:endParaRPr lang="en-US"/>
          </a:p>
        </p:txBody>
      </p:sp>
      <p:sp>
        <p:nvSpPr>
          <p:cNvPr id="29" name="Footer Placeholder 5"/>
          <p:cNvSpPr>
            <a:spLocks noGrp="1"/>
          </p:cNvSpPr>
          <p:nvPr>
            <p:ph type="ftr" sz="quarter" idx="11"/>
          </p:nvPr>
        </p:nvSpPr>
        <p:spPr/>
        <p:txBody>
          <a:bodyPr/>
          <a:lstStyle>
            <a:lvl1pPr>
              <a:defRPr/>
            </a:lvl1pPr>
            <a:extLst/>
          </a:lstStyle>
          <a:p>
            <a:pPr>
              <a:defRPr/>
            </a:pPr>
            <a:endParaRPr lang="en-US"/>
          </a:p>
        </p:txBody>
      </p:sp>
      <p:sp>
        <p:nvSpPr>
          <p:cNvPr id="30" name="Slide Number Placeholder 6"/>
          <p:cNvSpPr>
            <a:spLocks noGrp="1"/>
          </p:cNvSpPr>
          <p:nvPr>
            <p:ph type="sldNum" sz="quarter" idx="12"/>
          </p:nvPr>
        </p:nvSpPr>
        <p:spPr/>
        <p:txBody>
          <a:bodyPr/>
          <a:lstStyle>
            <a:lvl1pPr>
              <a:defRPr/>
            </a:lvl1pPr>
            <a:extLst/>
          </a:lstStyle>
          <a:p>
            <a:pPr>
              <a:defRPr/>
            </a:pPr>
            <a:fld id="{EE4ED0C3-6A69-4EAC-816C-AB4A75A60AC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7185"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 name="Date Placeholder 4"/>
          <p:cNvSpPr>
            <a:spLocks noGrp="1"/>
          </p:cNvSpPr>
          <p:nvPr>
            <p:ph type="dt" sz="half" idx="2"/>
          </p:nvPr>
        </p:nvSpPr>
        <p:spPr>
          <a:xfrm>
            <a:off x="6477000" y="55563"/>
            <a:ext cx="2133600" cy="365125"/>
          </a:xfrm>
          <a:prstGeom prst="rect">
            <a:avLst/>
          </a:prstGeom>
        </p:spPr>
        <p:txBody>
          <a:bodyPr vert="horz" anchor="b"/>
          <a:lstStyle>
            <a:lvl1pPr>
              <a:defRPr sz="1100">
                <a:solidFill>
                  <a:schemeClr val="tx2"/>
                </a:solidFill>
              </a:defRPr>
            </a:lvl1pPr>
            <a:extLst/>
          </a:lstStyle>
          <a:p>
            <a:pPr>
              <a:defRPr/>
            </a:pPr>
            <a:endParaRPr lang="en-US"/>
          </a:p>
        </p:txBody>
      </p:sp>
      <p:sp>
        <p:nvSpPr>
          <p:cNvPr id="35" name="Footer Placeholder 5"/>
          <p:cNvSpPr>
            <a:spLocks noGrp="1"/>
          </p:cNvSpPr>
          <p:nvPr>
            <p:ph type="ftr" sz="quarter" idx="3"/>
          </p:nvPr>
        </p:nvSpPr>
        <p:spPr>
          <a:xfrm>
            <a:off x="914400" y="55563"/>
            <a:ext cx="5562600" cy="365125"/>
          </a:xfrm>
          <a:prstGeom prst="rect">
            <a:avLst/>
          </a:prstGeom>
        </p:spPr>
        <p:txBody>
          <a:bodyPr vert="horz" anchor="b"/>
          <a:lstStyle>
            <a:lvl1pPr algn="r">
              <a:defRPr sz="1100">
                <a:solidFill>
                  <a:schemeClr val="tx2"/>
                </a:solidFill>
              </a:defRPr>
            </a:lvl1pPr>
            <a:extLst/>
          </a:lstStyle>
          <a:p>
            <a:pPr>
              <a:defRPr/>
            </a:pPr>
            <a:endParaRPr lang="en-US"/>
          </a:p>
        </p:txBody>
      </p:sp>
      <p:sp>
        <p:nvSpPr>
          <p:cNvPr id="36" name="Slide Number Placeholder 6"/>
          <p:cNvSpPr>
            <a:spLocks noGrp="1"/>
          </p:cNvSpPr>
          <p:nvPr>
            <p:ph type="sldNum" sz="quarter" idx="4"/>
          </p:nvPr>
        </p:nvSpPr>
        <p:spPr>
          <a:xfrm>
            <a:off x="8610600" y="55563"/>
            <a:ext cx="457200" cy="365125"/>
          </a:xfrm>
          <a:prstGeom prst="rect">
            <a:avLst/>
          </a:prstGeom>
        </p:spPr>
        <p:txBody>
          <a:bodyPr vert="horz" anchor="b"/>
          <a:lstStyle>
            <a:lvl1pPr>
              <a:defRPr sz="1200">
                <a:solidFill>
                  <a:schemeClr val="tx2"/>
                </a:solidFill>
              </a:defRPr>
            </a:lvl1pPr>
            <a:extLst/>
          </a:lstStyle>
          <a:p>
            <a:pPr>
              <a:defRPr/>
            </a:pPr>
            <a:fld id="{D3183F44-603B-4567-8C7A-17B8825161EF}"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Lst>
  <p:txStyles>
    <p:titleStyle>
      <a:lvl1pPr algn="l" rtl="0" fontAlgn="base">
        <a:spcBef>
          <a:spcPct val="0"/>
        </a:spcBef>
        <a:spcAft>
          <a:spcPct val="0"/>
        </a:spcAft>
        <a:defRPr sz="4000" kern="1200" spc="-100">
          <a:solidFill>
            <a:srgbClr val="C1EEFF"/>
          </a:solidFill>
          <a:latin typeface="+mj-lt"/>
          <a:ea typeface="+mj-ea"/>
          <a:cs typeface="+mj-cs"/>
        </a:defRPr>
      </a:lvl1pPr>
      <a:lvl2pPr algn="l" rtl="0" fontAlgn="base">
        <a:spcBef>
          <a:spcPct val="0"/>
        </a:spcBef>
        <a:spcAft>
          <a:spcPct val="0"/>
        </a:spcAft>
        <a:defRPr sz="4000">
          <a:solidFill>
            <a:srgbClr val="C1EEFF"/>
          </a:solidFill>
          <a:latin typeface="Consolas" pitchFamily="49" charset="0"/>
        </a:defRPr>
      </a:lvl2pPr>
      <a:lvl3pPr algn="l" rtl="0" fontAlgn="base">
        <a:spcBef>
          <a:spcPct val="0"/>
        </a:spcBef>
        <a:spcAft>
          <a:spcPct val="0"/>
        </a:spcAft>
        <a:defRPr sz="4000">
          <a:solidFill>
            <a:srgbClr val="C1EEFF"/>
          </a:solidFill>
          <a:latin typeface="Consolas" pitchFamily="49" charset="0"/>
        </a:defRPr>
      </a:lvl3pPr>
      <a:lvl4pPr algn="l" rtl="0" fontAlgn="base">
        <a:spcBef>
          <a:spcPct val="0"/>
        </a:spcBef>
        <a:spcAft>
          <a:spcPct val="0"/>
        </a:spcAft>
        <a:defRPr sz="4000">
          <a:solidFill>
            <a:srgbClr val="C1EEFF"/>
          </a:solidFill>
          <a:latin typeface="Consolas" pitchFamily="49" charset="0"/>
        </a:defRPr>
      </a:lvl4pPr>
      <a:lvl5pPr algn="l" rtl="0" fontAlgn="base">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fontAlgn="base">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fontAlgn="base">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p:cNvSpPr>
            <a:spLocks noGrp="1" noChangeArrowheads="1"/>
          </p:cNvSpPr>
          <p:nvPr>
            <p:ph type="ctrTitle"/>
          </p:nvPr>
        </p:nvSpPr>
        <p:spPr>
          <a:xfrm>
            <a:off x="917575" y="2087562"/>
            <a:ext cx="7772400" cy="1975105"/>
          </a:xfrm>
        </p:spPr>
        <p:txBody>
          <a:bodyPr/>
          <a:lstStyle/>
          <a:p>
            <a:pPr fontAlgn="auto">
              <a:spcAft>
                <a:spcPts val="0"/>
              </a:spcAft>
              <a:defRPr/>
            </a:pPr>
            <a:r>
              <a:rPr lang="en-US" dirty="0">
                <a:solidFill>
                  <a:schemeClr val="tx2">
                    <a:satMod val="200000"/>
                  </a:schemeClr>
                </a:solidFill>
              </a:rPr>
              <a:t>Balance…</a:t>
            </a:r>
          </a:p>
        </p:txBody>
      </p:sp>
      <p:sp>
        <p:nvSpPr>
          <p:cNvPr id="8195" name="Rectangle 3"/>
          <p:cNvSpPr>
            <a:spLocks noGrp="1" noChangeArrowheads="1"/>
          </p:cNvSpPr>
          <p:nvPr>
            <p:ph type="subTitle" idx="1"/>
          </p:nvPr>
        </p:nvSpPr>
        <p:spPr>
          <a:xfrm>
            <a:off x="685800" y="3505200"/>
            <a:ext cx="7772400" cy="1508125"/>
          </a:xfrm>
        </p:spPr>
        <p:txBody>
          <a:bodyPr/>
          <a:lstStyle/>
          <a:p>
            <a:pPr>
              <a:spcBef>
                <a:spcPct val="0"/>
              </a:spcBef>
            </a:pPr>
            <a:r>
              <a:rPr lang="en-US" smtClean="0">
                <a:latin typeface="Corbel" pitchFamily="34" charset="0"/>
              </a:rPr>
              <a:t>John White</a:t>
            </a:r>
          </a:p>
          <a:p>
            <a:pPr>
              <a:spcBef>
                <a:spcPct val="0"/>
              </a:spcBef>
            </a:pPr>
            <a:r>
              <a:rPr lang="en-US" smtClean="0">
                <a:latin typeface="Corbel" pitchFamily="34" charset="0"/>
              </a:rPr>
              <a:t>The MITRE Corporation</a:t>
            </a:r>
          </a:p>
          <a:p>
            <a:pPr>
              <a:spcBef>
                <a:spcPct val="0"/>
              </a:spcBef>
            </a:pPr>
            <a:r>
              <a:rPr lang="en-US" smtClean="0">
                <a:latin typeface="Corbel" pitchFamily="34" charset="0"/>
              </a:rPr>
              <a:t>Perspectives on Machine Translation Evaluation</a:t>
            </a:r>
          </a:p>
          <a:p>
            <a:pPr>
              <a:spcBef>
                <a:spcPct val="0"/>
              </a:spcBef>
            </a:pPr>
            <a:r>
              <a:rPr lang="en-US" smtClean="0">
                <a:latin typeface="Corbel" pitchFamily="34" charset="0"/>
              </a:rPr>
              <a:t>19 May 2010</a:t>
            </a:r>
          </a:p>
          <a:p>
            <a:pPr>
              <a:spcBef>
                <a:spcPct val="0"/>
              </a:spcBef>
            </a:pPr>
            <a:endParaRPr lang="en-US" smtClean="0">
              <a:latin typeface="Corbe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2"/>
          <p:cNvSpPr>
            <a:spLocks noGrp="1" noChangeArrowheads="1"/>
          </p:cNvSpPr>
          <p:nvPr>
            <p:ph type="title" idx="4294967295"/>
          </p:nvPr>
        </p:nvSpPr>
        <p:spPr bwMode="auto"/>
        <p:txBody>
          <a:bodyPr wrap="square" lIns="91440" tIns="45720" rIns="91440" bIns="45720" numCol="1" anchorCtr="0" compatLnSpc="1">
            <a:prstTxWarp prst="textNoShape">
              <a:avLst/>
            </a:prstTxWarp>
          </a:bodyPr>
          <a:lstStyle/>
          <a:p>
            <a:r>
              <a:rPr lang="en-US" smtClean="0">
                <a:latin typeface="Consolas" pitchFamily="49" charset="0"/>
              </a:rPr>
              <a:t>Progress in MT Evaluation</a:t>
            </a:r>
          </a:p>
        </p:txBody>
      </p:sp>
      <p:sp>
        <p:nvSpPr>
          <p:cNvPr id="9219" name="Rectangle 3"/>
          <p:cNvSpPr>
            <a:spLocks noGrp="1" noChangeArrowheads="1"/>
          </p:cNvSpPr>
          <p:nvPr>
            <p:ph idx="4294967295"/>
          </p:nvPr>
        </p:nvSpPr>
        <p:spPr>
          <a:xfrm>
            <a:off x="914400" y="1371600"/>
            <a:ext cx="7772400" cy="4572000"/>
          </a:xfrm>
        </p:spPr>
        <p:txBody>
          <a:bodyPr/>
          <a:lstStyle/>
          <a:p>
            <a:r>
              <a:rPr lang="en-US" smtClean="0">
                <a:latin typeface="Corbel" pitchFamily="34" charset="0"/>
              </a:rPr>
              <a:t>Remarkable in the last 10 years</a:t>
            </a:r>
          </a:p>
          <a:p>
            <a:pPr marL="742950" lvl="1"/>
            <a:r>
              <a:rPr lang="en-US" smtClean="0">
                <a:latin typeface="Corbel" pitchFamily="34" charset="0"/>
              </a:rPr>
              <a:t>FEMTI</a:t>
            </a:r>
          </a:p>
          <a:p>
            <a:pPr marL="742950" lvl="1"/>
            <a:r>
              <a:rPr lang="en-US" smtClean="0">
                <a:latin typeface="Corbel" pitchFamily="34" charset="0"/>
              </a:rPr>
              <a:t>BLEU/NIST</a:t>
            </a:r>
          </a:p>
          <a:p>
            <a:pPr marL="742950" lvl="1"/>
            <a:r>
              <a:rPr lang="en-US" smtClean="0">
                <a:latin typeface="Corbel" pitchFamily="34" charset="0"/>
              </a:rPr>
              <a:t>MetricsMATR, Open MT</a:t>
            </a:r>
          </a:p>
          <a:p>
            <a:r>
              <a:rPr lang="en-US" smtClean="0">
                <a:latin typeface="Corbel" pitchFamily="34" charset="0"/>
              </a:rPr>
              <a:t>Now everybody has to run the evaluation</a:t>
            </a:r>
          </a:p>
          <a:p>
            <a:pPr marL="742950" lvl="1"/>
            <a:r>
              <a:rPr lang="en-US" smtClean="0">
                <a:latin typeface="Corbel" pitchFamily="34" charset="0"/>
              </a:rPr>
              <a:t>No excuses</a:t>
            </a:r>
          </a:p>
          <a:p>
            <a:r>
              <a:rPr lang="en-US" smtClean="0">
                <a:latin typeface="Corbel" pitchFamily="34" charset="0"/>
              </a:rPr>
              <a:t>A good thing</a:t>
            </a:r>
          </a:p>
          <a:p>
            <a:r>
              <a:rPr lang="en-US" smtClean="0">
                <a:latin typeface="Corbel" pitchFamily="34" charset="0"/>
              </a:rPr>
              <a:t>… on balance</a:t>
            </a:r>
          </a:p>
        </p:txBody>
      </p:sp>
      <p:pic>
        <p:nvPicPr>
          <p:cNvPr id="9221" name="Picture 7" descr="http://www.istockphoto.com/file_thumbview_approve/5743944/2/istockphoto_5743944-uneven-balance-scale.jpg"/>
          <p:cNvPicPr>
            <a:picLocks noChangeAspect="1" noChangeArrowheads="1"/>
          </p:cNvPicPr>
          <p:nvPr/>
        </p:nvPicPr>
        <p:blipFill>
          <a:blip r:embed="rId2" cstate="print"/>
          <a:srcRect/>
          <a:stretch>
            <a:fillRect/>
          </a:stretch>
        </p:blipFill>
        <p:spPr bwMode="auto">
          <a:xfrm>
            <a:off x="4876800" y="3987800"/>
            <a:ext cx="4114800" cy="28702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p:cNvSpPr>
            <a:spLocks noGrp="1" noChangeArrowheads="1"/>
          </p:cNvSpPr>
          <p:nvPr>
            <p:ph type="title" idx="4294967295"/>
          </p:nvPr>
        </p:nvSpPr>
        <p:spPr>
          <a:xfrm>
            <a:off x="914400" y="512763"/>
            <a:ext cx="5943600" cy="914400"/>
          </a:xfrm>
        </p:spPr>
        <p:txBody>
          <a:bodyPr>
            <a:normAutofit fontScale="90000"/>
          </a:bodyPr>
          <a:lstStyle/>
          <a:p>
            <a:pPr fontAlgn="auto">
              <a:spcAft>
                <a:spcPts val="0"/>
              </a:spcAft>
              <a:defRPr/>
            </a:pPr>
            <a:r>
              <a:rPr lang="en-US" dirty="0">
                <a:solidFill>
                  <a:schemeClr val="tx2">
                    <a:satMod val="200000"/>
                  </a:schemeClr>
                </a:solidFill>
              </a:rPr>
              <a:t>The balance and the bathroom scale</a:t>
            </a:r>
          </a:p>
        </p:txBody>
      </p:sp>
      <p:sp>
        <p:nvSpPr>
          <p:cNvPr id="10243" name="Rectangle 3"/>
          <p:cNvSpPr>
            <a:spLocks noGrp="1" noChangeArrowheads="1"/>
          </p:cNvSpPr>
          <p:nvPr>
            <p:ph idx="4294967295"/>
          </p:nvPr>
        </p:nvSpPr>
        <p:spPr>
          <a:xfrm>
            <a:off x="381000" y="2209800"/>
            <a:ext cx="6172200" cy="3384550"/>
          </a:xfrm>
        </p:spPr>
        <p:txBody>
          <a:bodyPr/>
          <a:lstStyle/>
          <a:p>
            <a:pPr lvl="2"/>
            <a:r>
              <a:rPr lang="en-US" dirty="0" smtClean="0">
                <a:latin typeface="Corbel" pitchFamily="34" charset="0"/>
              </a:rPr>
              <a:t>The balance of our present MT Evaluation practices is like a bathroom scale (my bathroom scale, anyway)</a:t>
            </a:r>
          </a:p>
          <a:p>
            <a:pPr lvl="2"/>
            <a:r>
              <a:rPr lang="en-US" dirty="0" smtClean="0">
                <a:latin typeface="Corbel" pitchFamily="34" charset="0"/>
              </a:rPr>
              <a:t>The least little temptation blows up the score</a:t>
            </a:r>
          </a:p>
          <a:p>
            <a:pPr lvl="2"/>
            <a:r>
              <a:rPr lang="en-US" dirty="0" smtClean="0">
                <a:latin typeface="Corbel" pitchFamily="34" charset="0"/>
              </a:rPr>
              <a:t>Months and years of tedious tuning and deprivation yields maybe 0.2 points</a:t>
            </a:r>
          </a:p>
          <a:p>
            <a:pPr lvl="2"/>
            <a:endParaRPr lang="en-US" dirty="0" smtClean="0">
              <a:latin typeface="Corbel" pitchFamily="34" charset="0"/>
            </a:endParaRPr>
          </a:p>
        </p:txBody>
      </p:sp>
      <p:grpSp>
        <p:nvGrpSpPr>
          <p:cNvPr id="10253" name="Group 13"/>
          <p:cNvGrpSpPr>
            <a:grpSpLocks/>
          </p:cNvGrpSpPr>
          <p:nvPr/>
        </p:nvGrpSpPr>
        <p:grpSpPr bwMode="auto">
          <a:xfrm>
            <a:off x="6553200" y="609600"/>
            <a:ext cx="2209800" cy="5867400"/>
            <a:chOff x="1584" y="336"/>
            <a:chExt cx="1398" cy="3984"/>
          </a:xfrm>
        </p:grpSpPr>
        <p:pic>
          <p:nvPicPr>
            <p:cNvPr id="10248" name="Picture 9" descr="http://www.wga.hu/art/m/mantegna/2/sebastia.jpg"/>
            <p:cNvPicPr>
              <a:picLocks noChangeAspect="1" noChangeArrowheads="1"/>
            </p:cNvPicPr>
            <p:nvPr/>
          </p:nvPicPr>
          <p:blipFill>
            <a:blip r:embed="rId3" cstate="print"/>
            <a:srcRect/>
            <a:stretch>
              <a:fillRect/>
            </a:stretch>
          </p:blipFill>
          <p:spPr bwMode="auto">
            <a:xfrm>
              <a:off x="1584" y="336"/>
              <a:ext cx="1398" cy="3276"/>
            </a:xfrm>
            <a:prstGeom prst="rect">
              <a:avLst/>
            </a:prstGeom>
            <a:noFill/>
            <a:ln w="9525">
              <a:noFill/>
              <a:miter lim="800000"/>
              <a:headEnd/>
              <a:tailEnd/>
            </a:ln>
          </p:spPr>
        </p:pic>
        <p:pic>
          <p:nvPicPr>
            <p:cNvPr id="10252" name="Picture 12" descr="eatsmart_bathroom_scale"/>
            <p:cNvPicPr>
              <a:picLocks noChangeAspect="1" noChangeArrowheads="1"/>
            </p:cNvPicPr>
            <p:nvPr/>
          </p:nvPicPr>
          <p:blipFill>
            <a:blip r:embed="rId4" cstate="print"/>
            <a:srcRect/>
            <a:stretch>
              <a:fillRect/>
            </a:stretch>
          </p:blipFill>
          <p:spPr bwMode="auto">
            <a:xfrm>
              <a:off x="1776" y="2922"/>
              <a:ext cx="881" cy="1398"/>
            </a:xfrm>
            <a:prstGeom prst="rect">
              <a:avLst/>
            </a:prstGeom>
            <a:solidFill>
              <a:schemeClr val="bg1"/>
            </a:solidFill>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idx="4294967295"/>
          </p:nvPr>
        </p:nvSpPr>
        <p:spPr/>
        <p:txBody>
          <a:bodyPr/>
          <a:lstStyle/>
          <a:p>
            <a:pPr fontAlgn="auto">
              <a:spcAft>
                <a:spcPts val="0"/>
              </a:spcAft>
              <a:defRPr/>
            </a:pPr>
            <a:r>
              <a:rPr lang="en-US">
                <a:solidFill>
                  <a:schemeClr val="tx2">
                    <a:satMod val="200000"/>
                  </a:schemeClr>
                </a:solidFill>
              </a:rPr>
              <a:t>The before-and-after picture</a:t>
            </a:r>
          </a:p>
        </p:txBody>
      </p:sp>
      <p:pic>
        <p:nvPicPr>
          <p:cNvPr id="11274" name="Picture 13" descr="http://i.dailymail.co.uk/i/pix/2008/10/11/article-1076574-02F8850B00000578-535_468x635.jpg"/>
          <p:cNvPicPr>
            <a:picLocks noChangeAspect="1" noChangeArrowheads="1"/>
          </p:cNvPicPr>
          <p:nvPr/>
        </p:nvPicPr>
        <p:blipFill>
          <a:blip r:embed="rId2" cstate="print"/>
          <a:srcRect/>
          <a:stretch>
            <a:fillRect/>
          </a:stretch>
        </p:blipFill>
        <p:spPr bwMode="auto">
          <a:xfrm>
            <a:off x="2749550" y="1752600"/>
            <a:ext cx="2074863" cy="2667000"/>
          </a:xfrm>
          <a:prstGeom prst="rect">
            <a:avLst/>
          </a:prstGeom>
          <a:noFill/>
          <a:ln w="9525">
            <a:noFill/>
            <a:miter lim="800000"/>
            <a:headEnd/>
            <a:tailEnd/>
          </a:ln>
        </p:spPr>
      </p:pic>
      <p:pic>
        <p:nvPicPr>
          <p:cNvPr id="11275" name="Picture 7" descr="http://cache.gawker.com/assets/images/jezebel/2009/10/lauren340_01.jpg"/>
          <p:cNvPicPr>
            <a:picLocks noChangeAspect="1" noChangeArrowheads="1"/>
          </p:cNvPicPr>
          <p:nvPr/>
        </p:nvPicPr>
        <p:blipFill>
          <a:blip r:embed="rId3" cstate="print"/>
          <a:srcRect/>
          <a:stretch>
            <a:fillRect/>
          </a:stretch>
        </p:blipFill>
        <p:spPr bwMode="auto">
          <a:xfrm>
            <a:off x="4876800" y="1752600"/>
            <a:ext cx="1611313" cy="2743200"/>
          </a:xfrm>
          <a:prstGeom prst="rect">
            <a:avLst/>
          </a:prstGeom>
          <a:noFill/>
          <a:ln w="9525">
            <a:noFill/>
            <a:miter lim="800000"/>
            <a:headEnd/>
            <a:tailEnd/>
          </a:ln>
        </p:spPr>
      </p:pic>
      <p:sp>
        <p:nvSpPr>
          <p:cNvPr id="11276" name="Text Box 12"/>
          <p:cNvSpPr txBox="1">
            <a:spLocks noChangeArrowheads="1"/>
          </p:cNvSpPr>
          <p:nvPr/>
        </p:nvSpPr>
        <p:spPr bwMode="auto">
          <a:xfrm>
            <a:off x="6629400" y="2438400"/>
            <a:ext cx="1047750" cy="457200"/>
          </a:xfrm>
          <a:prstGeom prst="rect">
            <a:avLst/>
          </a:prstGeom>
          <a:noFill/>
          <a:ln w="9525">
            <a:noFill/>
            <a:miter lim="800000"/>
            <a:headEnd/>
            <a:tailEnd/>
          </a:ln>
          <a:effectLst/>
        </p:spPr>
        <p:txBody>
          <a:bodyPr wrap="none">
            <a:spAutoFit/>
          </a:bodyPr>
          <a:lstStyle/>
          <a:p>
            <a:r>
              <a:rPr lang="en-US" sz="2400"/>
              <a:t>To Me</a:t>
            </a:r>
          </a:p>
        </p:txBody>
      </p:sp>
      <p:sp>
        <p:nvSpPr>
          <p:cNvPr id="11277" name="Text Box 13"/>
          <p:cNvSpPr txBox="1">
            <a:spLocks noChangeArrowheads="1"/>
          </p:cNvSpPr>
          <p:nvPr/>
        </p:nvSpPr>
        <p:spPr bwMode="auto">
          <a:xfrm>
            <a:off x="838200" y="2209800"/>
            <a:ext cx="1895475" cy="822325"/>
          </a:xfrm>
          <a:prstGeom prst="rect">
            <a:avLst/>
          </a:prstGeom>
          <a:noFill/>
          <a:ln w="9525">
            <a:noFill/>
            <a:miter lim="800000"/>
            <a:headEnd/>
            <a:tailEnd/>
          </a:ln>
          <a:effectLst/>
        </p:spPr>
        <p:txBody>
          <a:bodyPr wrap="none">
            <a:spAutoFit/>
          </a:bodyPr>
          <a:lstStyle/>
          <a:p>
            <a:r>
              <a:rPr lang="en-US" sz="2400"/>
              <a:t>That point-2 </a:t>
            </a:r>
          </a:p>
          <a:p>
            <a:r>
              <a:rPr lang="en-US" sz="2400"/>
              <a:t>Looks like</a:t>
            </a:r>
          </a:p>
        </p:txBody>
      </p:sp>
      <p:sp>
        <p:nvSpPr>
          <p:cNvPr id="11278" name="Text Box 14"/>
          <p:cNvSpPr txBox="1">
            <a:spLocks noChangeArrowheads="1"/>
          </p:cNvSpPr>
          <p:nvPr/>
        </p:nvSpPr>
        <p:spPr bwMode="auto">
          <a:xfrm>
            <a:off x="1549400" y="4953000"/>
            <a:ext cx="1184275" cy="457200"/>
          </a:xfrm>
          <a:prstGeom prst="rect">
            <a:avLst/>
          </a:prstGeom>
          <a:noFill/>
          <a:ln w="9525">
            <a:noFill/>
            <a:miter lim="800000"/>
            <a:headEnd/>
            <a:tailEnd/>
          </a:ln>
          <a:effectLst/>
        </p:spPr>
        <p:txBody>
          <a:bodyPr wrap="none">
            <a:spAutoFit/>
          </a:bodyPr>
          <a:lstStyle/>
          <a:p>
            <a:r>
              <a:rPr lang="en-US" sz="2400"/>
              <a:t>But like</a:t>
            </a:r>
          </a:p>
        </p:txBody>
      </p:sp>
      <p:pic>
        <p:nvPicPr>
          <p:cNvPr id="11280" name="Picture 16" descr="300px-Ugly_twins"/>
          <p:cNvPicPr>
            <a:picLocks noChangeAspect="1" noChangeArrowheads="1"/>
          </p:cNvPicPr>
          <p:nvPr/>
        </p:nvPicPr>
        <p:blipFill>
          <a:blip r:embed="rId4" cstate="print"/>
          <a:srcRect/>
          <a:stretch>
            <a:fillRect/>
          </a:stretch>
        </p:blipFill>
        <p:spPr bwMode="auto">
          <a:xfrm>
            <a:off x="2819400" y="4495800"/>
            <a:ext cx="2857500" cy="1905000"/>
          </a:xfrm>
          <a:prstGeom prst="rect">
            <a:avLst/>
          </a:prstGeom>
          <a:noFill/>
        </p:spPr>
      </p:pic>
      <p:sp>
        <p:nvSpPr>
          <p:cNvPr id="11281" name="Text Box 17"/>
          <p:cNvSpPr txBox="1">
            <a:spLocks noChangeArrowheads="1"/>
          </p:cNvSpPr>
          <p:nvPr/>
        </p:nvSpPr>
        <p:spPr bwMode="auto">
          <a:xfrm>
            <a:off x="5943600" y="5105400"/>
            <a:ext cx="2057400" cy="1187450"/>
          </a:xfrm>
          <a:prstGeom prst="rect">
            <a:avLst/>
          </a:prstGeom>
          <a:noFill/>
          <a:ln w="9525">
            <a:noFill/>
            <a:miter lim="800000"/>
            <a:headEnd/>
            <a:tailEnd/>
          </a:ln>
          <a:effectLst/>
        </p:spPr>
        <p:txBody>
          <a:bodyPr>
            <a:spAutoFit/>
          </a:bodyPr>
          <a:lstStyle/>
          <a:p>
            <a:r>
              <a:rPr lang="en-US" sz="2400"/>
              <a:t>To Everybody Else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2"/>
          <p:cNvSpPr>
            <a:spLocks noGrp="1" noChangeArrowheads="1"/>
          </p:cNvSpPr>
          <p:nvPr>
            <p:ph type="title" idx="4294967295"/>
          </p:nvPr>
        </p:nvSpPr>
        <p:spPr/>
        <p:txBody>
          <a:bodyPr/>
          <a:lstStyle/>
          <a:p>
            <a:pPr fontAlgn="auto">
              <a:spcAft>
                <a:spcPts val="0"/>
              </a:spcAft>
              <a:defRPr/>
            </a:pPr>
            <a:r>
              <a:rPr lang="en-US" dirty="0">
                <a:solidFill>
                  <a:schemeClr val="tx2">
                    <a:satMod val="200000"/>
                  </a:schemeClr>
                </a:solidFill>
              </a:rPr>
              <a:t>After the </a:t>
            </a:r>
            <a:r>
              <a:rPr lang="en-US" dirty="0" smtClean="0">
                <a:solidFill>
                  <a:schemeClr val="tx2">
                    <a:satMod val="200000"/>
                  </a:schemeClr>
                </a:solidFill>
              </a:rPr>
              <a:t>after</a:t>
            </a:r>
            <a:endParaRPr lang="en-US" dirty="0">
              <a:solidFill>
                <a:schemeClr val="tx2">
                  <a:satMod val="200000"/>
                </a:schemeClr>
              </a:solidFill>
            </a:endParaRPr>
          </a:p>
        </p:txBody>
      </p:sp>
      <p:sp>
        <p:nvSpPr>
          <p:cNvPr id="12291" name="Rectangle 3"/>
          <p:cNvSpPr>
            <a:spLocks noGrp="1" noChangeArrowheads="1"/>
          </p:cNvSpPr>
          <p:nvPr>
            <p:ph idx="4294967295"/>
          </p:nvPr>
        </p:nvSpPr>
        <p:spPr>
          <a:xfrm>
            <a:off x="914400" y="1784350"/>
            <a:ext cx="5029200" cy="3168650"/>
          </a:xfrm>
        </p:spPr>
        <p:txBody>
          <a:bodyPr/>
          <a:lstStyle/>
          <a:p>
            <a:r>
              <a:rPr lang="en-US" smtClean="0">
                <a:latin typeface="Corbel" pitchFamily="34" charset="0"/>
              </a:rPr>
              <a:t>What’s it good for if it looks the same before and after</a:t>
            </a:r>
          </a:p>
          <a:p>
            <a:r>
              <a:rPr lang="en-US" smtClean="0">
                <a:latin typeface="Corbel" pitchFamily="34" charset="0"/>
              </a:rPr>
              <a:t>Interpreting reason for bad scale news…</a:t>
            </a:r>
          </a:p>
          <a:p>
            <a:pPr lvl="1"/>
            <a:r>
              <a:rPr lang="en-US" smtClean="0">
                <a:latin typeface="Corbel" pitchFamily="34" charset="0"/>
              </a:rPr>
              <a:t>Different domain</a:t>
            </a:r>
          </a:p>
          <a:p>
            <a:pPr lvl="1"/>
            <a:r>
              <a:rPr lang="en-US" smtClean="0">
                <a:latin typeface="Corbel" pitchFamily="34" charset="0"/>
              </a:rPr>
              <a:t>Some languages are easier to model than others</a:t>
            </a:r>
          </a:p>
          <a:p>
            <a:pPr lvl="1"/>
            <a:r>
              <a:rPr lang="en-US" smtClean="0">
                <a:latin typeface="Corbel" pitchFamily="34" charset="0"/>
              </a:rPr>
              <a:t>Big bones</a:t>
            </a:r>
          </a:p>
          <a:p>
            <a:pPr lvl="1"/>
            <a:r>
              <a:rPr lang="en-US" smtClean="0">
                <a:latin typeface="Corbel" pitchFamily="34" charset="0"/>
              </a:rPr>
              <a:t>Water weight</a:t>
            </a:r>
          </a:p>
          <a:p>
            <a:pPr lvl="1"/>
            <a:endParaRPr lang="en-US" smtClean="0">
              <a:latin typeface="Corbel" pitchFamily="34" charset="0"/>
            </a:endParaRPr>
          </a:p>
        </p:txBody>
      </p:sp>
      <p:pic>
        <p:nvPicPr>
          <p:cNvPr id="12295" name="Picture 5" descr="http://chestofbooks.com/health/natural-cure/Bernarr-MacFadden/Fasting-Hydropathy-and-Exercise/images/Before-and-After-Seven-Days-Fast.jpg"/>
          <p:cNvPicPr>
            <a:picLocks noChangeAspect="1" noChangeArrowheads="1"/>
          </p:cNvPicPr>
          <p:nvPr/>
        </p:nvPicPr>
        <p:blipFill>
          <a:blip r:embed="rId2" cstate="print"/>
          <a:srcRect/>
          <a:stretch>
            <a:fillRect/>
          </a:stretch>
        </p:blipFill>
        <p:spPr bwMode="auto">
          <a:xfrm>
            <a:off x="5943600" y="1828800"/>
            <a:ext cx="2809875" cy="33623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5" descr="http://www.mactonnies.com/sensorama.jpg"/>
          <p:cNvPicPr>
            <a:picLocks noChangeAspect="1" noChangeArrowheads="1"/>
          </p:cNvPicPr>
          <p:nvPr/>
        </p:nvPicPr>
        <p:blipFill>
          <a:blip r:embed="rId3" cstate="print"/>
          <a:srcRect/>
          <a:stretch>
            <a:fillRect/>
          </a:stretch>
        </p:blipFill>
        <p:spPr bwMode="auto">
          <a:xfrm>
            <a:off x="6477000" y="3124200"/>
            <a:ext cx="2490788" cy="3162300"/>
          </a:xfrm>
          <a:prstGeom prst="rect">
            <a:avLst/>
          </a:prstGeom>
          <a:noFill/>
          <a:ln w="9525">
            <a:noFill/>
            <a:miter lim="800000"/>
            <a:headEnd/>
            <a:tailEnd/>
          </a:ln>
        </p:spPr>
      </p:pic>
      <p:sp>
        <p:nvSpPr>
          <p:cNvPr id="500738" name="Rectangle 2"/>
          <p:cNvSpPr>
            <a:spLocks noGrp="1" noChangeArrowheads="1"/>
          </p:cNvSpPr>
          <p:nvPr>
            <p:ph type="title" idx="4294967295"/>
          </p:nvPr>
        </p:nvSpPr>
        <p:spPr bwMode="auto"/>
        <p:txBody>
          <a:bodyPr wrap="square" lIns="91440" tIns="45720" rIns="91440" bIns="45720" numCol="1" anchorCtr="0" compatLnSpc="1">
            <a:prstTxWarp prst="textNoShape">
              <a:avLst/>
            </a:prstTxWarp>
          </a:bodyPr>
          <a:lstStyle/>
          <a:p>
            <a:r>
              <a:rPr lang="en-US" smtClean="0">
                <a:latin typeface="Consolas" pitchFamily="49" charset="0"/>
              </a:rPr>
              <a:t>What does my scale tell me</a:t>
            </a:r>
          </a:p>
        </p:txBody>
      </p:sp>
      <p:sp>
        <p:nvSpPr>
          <p:cNvPr id="13315" name="Rectangle 3"/>
          <p:cNvSpPr>
            <a:spLocks noGrp="1" noChangeArrowheads="1"/>
          </p:cNvSpPr>
          <p:nvPr>
            <p:ph idx="4294967295"/>
          </p:nvPr>
        </p:nvSpPr>
        <p:spPr>
          <a:xfrm>
            <a:off x="914400" y="1784350"/>
            <a:ext cx="5562600" cy="4572000"/>
          </a:xfrm>
        </p:spPr>
        <p:txBody>
          <a:bodyPr/>
          <a:lstStyle/>
          <a:p>
            <a:r>
              <a:rPr lang="en-US" smtClean="0">
                <a:latin typeface="Corbel" pitchFamily="34" charset="0"/>
              </a:rPr>
              <a:t>My weight</a:t>
            </a:r>
          </a:p>
          <a:p>
            <a:pPr marL="742950" lvl="1"/>
            <a:r>
              <a:rPr lang="en-US" smtClean="0">
                <a:latin typeface="Corbel" pitchFamily="34" charset="0"/>
              </a:rPr>
              <a:t>Attractiveness?</a:t>
            </a:r>
          </a:p>
          <a:p>
            <a:pPr marL="742950" lvl="1"/>
            <a:r>
              <a:rPr lang="en-US" smtClean="0">
                <a:latin typeface="Corbel" pitchFamily="34" charset="0"/>
              </a:rPr>
              <a:t>Overall health?</a:t>
            </a:r>
          </a:p>
          <a:p>
            <a:pPr marL="742950" lvl="1"/>
            <a:r>
              <a:rPr lang="en-US" smtClean="0">
                <a:latin typeface="Corbel" pitchFamily="34" charset="0"/>
              </a:rPr>
              <a:t>Likelihood that I’ll still be in business in 5 years?</a:t>
            </a:r>
          </a:p>
          <a:p>
            <a:pPr marL="742950" lvl="1"/>
            <a:r>
              <a:rPr lang="en-US" smtClean="0">
                <a:latin typeface="Corbel" pitchFamily="34" charset="0"/>
              </a:rPr>
              <a:t>Efficiency? Cost-effectiveness?  Ability to play well with others?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p:cNvSpPr>
            <a:spLocks noGrp="1" noChangeArrowheads="1"/>
          </p:cNvSpPr>
          <p:nvPr>
            <p:ph type="title" idx="4294967295"/>
          </p:nvPr>
        </p:nvSpPr>
        <p:spPr/>
        <p:txBody>
          <a:bodyPr wrap="square" lIns="91440" tIns="45720" rIns="91440" bIns="45720" numCol="1" anchorCtr="0" compatLnSpc="1">
            <a:prstTxWarp prst="textNoShape">
              <a:avLst/>
            </a:prstTxWarp>
          </a:bodyPr>
          <a:lstStyle/>
          <a:p>
            <a:r>
              <a:rPr lang="en-US" sz="3600" smtClean="0">
                <a:latin typeface="Consolas" pitchFamily="49" charset="0"/>
              </a:rPr>
              <a:t>The bathroom Scale and the Waffle Iron</a:t>
            </a:r>
          </a:p>
        </p:txBody>
      </p:sp>
      <p:grpSp>
        <p:nvGrpSpPr>
          <p:cNvPr id="14343" name="Group 7"/>
          <p:cNvGrpSpPr>
            <a:grpSpLocks/>
          </p:cNvGrpSpPr>
          <p:nvPr/>
        </p:nvGrpSpPr>
        <p:grpSpPr bwMode="auto">
          <a:xfrm>
            <a:off x="5029200" y="1676400"/>
            <a:ext cx="3856038" cy="4572000"/>
            <a:chOff x="1809" y="1124"/>
            <a:chExt cx="2429" cy="2880"/>
          </a:xfrm>
        </p:grpSpPr>
        <p:pic>
          <p:nvPicPr>
            <p:cNvPr id="14344" name="Picture 5" descr="http://counties.cce.cornell.edu/washington/Ag/balance-scale.jpg"/>
            <p:cNvPicPr>
              <a:picLocks noChangeAspect="1" noChangeArrowheads="1"/>
            </p:cNvPicPr>
            <p:nvPr/>
          </p:nvPicPr>
          <p:blipFill>
            <a:blip r:embed="rId3" cstate="print"/>
            <a:srcRect/>
            <a:stretch>
              <a:fillRect/>
            </a:stretch>
          </p:blipFill>
          <p:spPr bwMode="auto">
            <a:xfrm>
              <a:off x="1809" y="1124"/>
              <a:ext cx="2429" cy="2880"/>
            </a:xfrm>
            <a:prstGeom prst="rect">
              <a:avLst/>
            </a:prstGeom>
            <a:noFill/>
            <a:ln w="9525">
              <a:noFill/>
              <a:miter lim="800000"/>
              <a:headEnd/>
              <a:tailEnd/>
            </a:ln>
          </p:spPr>
        </p:pic>
        <p:pic>
          <p:nvPicPr>
            <p:cNvPr id="14345" name="Picture 9" descr="160KL"/>
            <p:cNvPicPr>
              <a:picLocks noChangeAspect="1" noChangeArrowheads="1"/>
            </p:cNvPicPr>
            <p:nvPr/>
          </p:nvPicPr>
          <p:blipFill>
            <a:blip r:embed="rId4" cstate="print"/>
            <a:srcRect/>
            <a:stretch>
              <a:fillRect/>
            </a:stretch>
          </p:blipFill>
          <p:spPr bwMode="auto">
            <a:xfrm>
              <a:off x="3456" y="2304"/>
              <a:ext cx="720" cy="804"/>
            </a:xfrm>
            <a:prstGeom prst="rect">
              <a:avLst/>
            </a:prstGeom>
            <a:noFill/>
          </p:spPr>
        </p:pic>
        <p:pic>
          <p:nvPicPr>
            <p:cNvPr id="14346" name="Picture 10" descr="113009sandboxwaffleiron"/>
            <p:cNvPicPr>
              <a:picLocks noChangeAspect="1" noChangeArrowheads="1"/>
            </p:cNvPicPr>
            <p:nvPr/>
          </p:nvPicPr>
          <p:blipFill>
            <a:blip r:embed="rId5" cstate="print"/>
            <a:srcRect/>
            <a:stretch>
              <a:fillRect/>
            </a:stretch>
          </p:blipFill>
          <p:spPr bwMode="auto">
            <a:xfrm>
              <a:off x="1824" y="2208"/>
              <a:ext cx="948" cy="948"/>
            </a:xfrm>
            <a:prstGeom prst="rect">
              <a:avLst/>
            </a:prstGeom>
            <a:noFill/>
            <a:ln w="9525">
              <a:noFill/>
              <a:miter lim="800000"/>
              <a:headEnd/>
              <a:tailEnd/>
            </a:ln>
          </p:spPr>
        </p:pic>
      </p:grpSp>
      <p:sp>
        <p:nvSpPr>
          <p:cNvPr id="14339" name="Rectangle 3"/>
          <p:cNvSpPr>
            <a:spLocks noGrp="1" noChangeArrowheads="1"/>
          </p:cNvSpPr>
          <p:nvPr>
            <p:ph idx="4294967295"/>
          </p:nvPr>
        </p:nvSpPr>
        <p:spPr>
          <a:xfrm>
            <a:off x="914400" y="1784350"/>
            <a:ext cx="4191000" cy="4572000"/>
          </a:xfrm>
        </p:spPr>
        <p:txBody>
          <a:bodyPr/>
          <a:lstStyle/>
          <a:p>
            <a:r>
              <a:rPr lang="en-US" dirty="0" smtClean="0">
                <a:solidFill>
                  <a:schemeClr val="hlink"/>
                </a:solidFill>
                <a:latin typeface="Corbel" pitchFamily="34" charset="0"/>
              </a:rPr>
              <a:t>Anything with a big footprint ought to be good for more than one thing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z="3600" smtClean="0">
                <a:latin typeface="Consolas" pitchFamily="49" charset="0"/>
              </a:rPr>
              <a:t>Some MT Measures are good for translation memory</a:t>
            </a:r>
          </a:p>
        </p:txBody>
      </p:sp>
      <p:sp>
        <p:nvSpPr>
          <p:cNvPr id="33795" name="Rectangle 3"/>
          <p:cNvSpPr>
            <a:spLocks noGrp="1"/>
          </p:cNvSpPr>
          <p:nvPr>
            <p:ph type="body" idx="4294967295"/>
          </p:nvPr>
        </p:nvSpPr>
        <p:spPr>
          <a:xfrm>
            <a:off x="914400" y="1752600"/>
            <a:ext cx="5105400" cy="4572000"/>
          </a:xfrm>
        </p:spPr>
        <p:txBody>
          <a:bodyPr/>
          <a:lstStyle/>
          <a:p>
            <a:pPr>
              <a:lnSpc>
                <a:spcPct val="90000"/>
              </a:lnSpc>
            </a:pPr>
            <a:r>
              <a:rPr lang="en-US" dirty="0" smtClean="0">
                <a:solidFill>
                  <a:schemeClr val="hlink"/>
                </a:solidFill>
                <a:latin typeface="Corbel" pitchFamily="34" charset="0"/>
              </a:rPr>
              <a:t>HTER </a:t>
            </a:r>
          </a:p>
          <a:p>
            <a:pPr lvl="1">
              <a:lnSpc>
                <a:spcPct val="90000"/>
              </a:lnSpc>
            </a:pPr>
            <a:r>
              <a:rPr lang="en-US" dirty="0" smtClean="0">
                <a:solidFill>
                  <a:schemeClr val="hlink"/>
                </a:solidFill>
                <a:latin typeface="Corbel" pitchFamily="34" charset="0"/>
              </a:rPr>
              <a:t>Good for TM and MT metrics</a:t>
            </a:r>
          </a:p>
          <a:p>
            <a:pPr lvl="2">
              <a:lnSpc>
                <a:spcPct val="90000"/>
              </a:lnSpc>
            </a:pPr>
            <a:r>
              <a:rPr lang="en-US" dirty="0" smtClean="0">
                <a:solidFill>
                  <a:schemeClr val="hlink"/>
                </a:solidFill>
                <a:latin typeface="Corbel" pitchFamily="34" charset="0"/>
              </a:rPr>
              <a:t>Needs translator to perform it</a:t>
            </a:r>
          </a:p>
          <a:p>
            <a:pPr lvl="1">
              <a:lnSpc>
                <a:spcPct val="90000"/>
              </a:lnSpc>
            </a:pPr>
            <a:r>
              <a:rPr lang="en-US" dirty="0" smtClean="0">
                <a:solidFill>
                  <a:schemeClr val="hlink"/>
                </a:solidFill>
                <a:latin typeface="Corbel" pitchFamily="34" charset="0"/>
              </a:rPr>
              <a:t>Without </a:t>
            </a:r>
            <a:r>
              <a:rPr lang="en-US" dirty="0" smtClean="0">
                <a:solidFill>
                  <a:schemeClr val="hlink"/>
                </a:solidFill>
                <a:latin typeface="Corbel" pitchFamily="34" charset="0"/>
              </a:rPr>
              <a:t> </a:t>
            </a:r>
            <a:r>
              <a:rPr lang="en-US" dirty="0" smtClean="0">
                <a:solidFill>
                  <a:schemeClr val="hlink"/>
                </a:solidFill>
                <a:latin typeface="Corbel" pitchFamily="34" charset="0"/>
              </a:rPr>
              <a:t>reference </a:t>
            </a:r>
            <a:r>
              <a:rPr lang="en-US" dirty="0" smtClean="0">
                <a:solidFill>
                  <a:schemeClr val="hlink"/>
                </a:solidFill>
                <a:latin typeface="Corbel" pitchFamily="34" charset="0"/>
              </a:rPr>
              <a:t>translation?</a:t>
            </a:r>
            <a:endParaRPr lang="en-US" dirty="0" smtClean="0">
              <a:solidFill>
                <a:schemeClr val="hlink"/>
              </a:solidFill>
              <a:latin typeface="Corbel" pitchFamily="34" charset="0"/>
            </a:endParaRPr>
          </a:p>
          <a:p>
            <a:pPr>
              <a:lnSpc>
                <a:spcPct val="90000"/>
              </a:lnSpc>
            </a:pPr>
            <a:r>
              <a:rPr lang="en-US" dirty="0" smtClean="0">
                <a:solidFill>
                  <a:schemeClr val="hlink"/>
                </a:solidFill>
                <a:latin typeface="Corbel" pitchFamily="34" charset="0"/>
              </a:rPr>
              <a:t>METEOR</a:t>
            </a:r>
          </a:p>
          <a:p>
            <a:pPr lvl="1">
              <a:lnSpc>
                <a:spcPct val="90000"/>
              </a:lnSpc>
            </a:pPr>
            <a:r>
              <a:rPr lang="en-US" dirty="0" smtClean="0">
                <a:solidFill>
                  <a:schemeClr val="hlink"/>
                </a:solidFill>
                <a:latin typeface="Corbel" pitchFamily="34" charset="0"/>
              </a:rPr>
              <a:t>Similar issues with reference translation</a:t>
            </a:r>
          </a:p>
          <a:p>
            <a:pPr>
              <a:lnSpc>
                <a:spcPct val="90000"/>
              </a:lnSpc>
            </a:pPr>
            <a:r>
              <a:rPr lang="en-US" dirty="0" smtClean="0">
                <a:solidFill>
                  <a:schemeClr val="hlink"/>
                </a:solidFill>
                <a:latin typeface="Corbel" pitchFamily="34" charset="0"/>
              </a:rPr>
              <a:t>WER</a:t>
            </a:r>
          </a:p>
          <a:p>
            <a:pPr>
              <a:lnSpc>
                <a:spcPct val="90000"/>
              </a:lnSpc>
            </a:pPr>
            <a:r>
              <a:rPr lang="en-US" dirty="0" smtClean="0">
                <a:solidFill>
                  <a:schemeClr val="hlink"/>
                </a:solidFill>
                <a:latin typeface="Corbel" pitchFamily="34" charset="0"/>
              </a:rPr>
              <a:t>SAE Translator Quality Metric</a:t>
            </a:r>
          </a:p>
          <a:p>
            <a:pPr>
              <a:lnSpc>
                <a:spcPct val="90000"/>
              </a:lnSpc>
            </a:pPr>
            <a:endParaRPr lang="en-US" dirty="0" smtClean="0">
              <a:latin typeface="Corbel" pitchFamily="34" charset="0"/>
            </a:endParaRPr>
          </a:p>
        </p:txBody>
      </p:sp>
      <p:pic>
        <p:nvPicPr>
          <p:cNvPr id="33797" name="Picture 5" descr="31persistenceofmemory"/>
          <p:cNvPicPr>
            <a:picLocks noChangeAspect="1" noChangeArrowheads="1"/>
          </p:cNvPicPr>
          <p:nvPr/>
        </p:nvPicPr>
        <p:blipFill>
          <a:blip r:embed="rId2" cstate="print"/>
          <a:srcRect/>
          <a:stretch>
            <a:fillRect/>
          </a:stretch>
        </p:blipFill>
        <p:spPr bwMode="auto">
          <a:xfrm>
            <a:off x="5638800" y="3352800"/>
            <a:ext cx="3048000" cy="2425700"/>
          </a:xfrm>
          <a:prstGeom prst="rect">
            <a:avLst/>
          </a:prstGeom>
          <a:noFill/>
        </p:spPr>
      </p:pic>
      <p:sp>
        <p:nvSpPr>
          <p:cNvPr id="33798" name="WordArt 6"/>
          <p:cNvSpPr>
            <a:spLocks noChangeArrowheads="1" noChangeShapeType="1" noTextEdit="1"/>
          </p:cNvSpPr>
          <p:nvPr/>
        </p:nvSpPr>
        <p:spPr bwMode="auto">
          <a:xfrm>
            <a:off x="7848600" y="3733800"/>
            <a:ext cx="1112838" cy="1320800"/>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Palatino Linotype"/>
              </a:rPr>
              <a:t>TM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effectLst>
                  <a:outerShdw blurRad="38100" dist="38100" dir="2700000" algn="tl">
                    <a:srgbClr val="FFFFFF"/>
                  </a:outerShdw>
                </a:effectLst>
                <a:latin typeface="Consolas" pitchFamily="49" charset="0"/>
              </a:rPr>
              <a:t>On Balance</a:t>
            </a:r>
          </a:p>
        </p:txBody>
      </p:sp>
      <p:sp>
        <p:nvSpPr>
          <p:cNvPr id="34819" name="Rectangle 3"/>
          <p:cNvSpPr>
            <a:spLocks noGrp="1"/>
          </p:cNvSpPr>
          <p:nvPr>
            <p:ph type="body" idx="4294967295"/>
          </p:nvPr>
        </p:nvSpPr>
        <p:spPr>
          <a:xfrm>
            <a:off x="762000" y="1219200"/>
            <a:ext cx="7772400" cy="5181600"/>
          </a:xfrm>
        </p:spPr>
        <p:txBody>
          <a:bodyPr/>
          <a:lstStyle/>
          <a:p>
            <a:r>
              <a:rPr lang="en-US" dirty="0" smtClean="0">
                <a:latin typeface="Corbel" pitchFamily="34" charset="0"/>
              </a:rPr>
              <a:t>It is a good thing to keep stepping on the scale</a:t>
            </a:r>
          </a:p>
          <a:p>
            <a:r>
              <a:rPr lang="en-US" dirty="0" smtClean="0">
                <a:latin typeface="Corbel" pitchFamily="34" charset="0"/>
              </a:rPr>
              <a:t>We need to be able to convey the Before / After</a:t>
            </a:r>
          </a:p>
          <a:p>
            <a:pPr lvl="1"/>
            <a:r>
              <a:rPr lang="en-US" dirty="0" smtClean="0">
                <a:latin typeface="Corbel" pitchFamily="34" charset="0"/>
              </a:rPr>
              <a:t>In a way that shows the difference to everybody</a:t>
            </a:r>
          </a:p>
          <a:p>
            <a:pPr lvl="1"/>
            <a:r>
              <a:rPr lang="en-US" dirty="0" smtClean="0">
                <a:latin typeface="Corbel" pitchFamily="34" charset="0"/>
              </a:rPr>
              <a:t>… if there really is a difference</a:t>
            </a:r>
          </a:p>
          <a:p>
            <a:r>
              <a:rPr lang="en-US" dirty="0" smtClean="0">
                <a:latin typeface="Corbel" pitchFamily="34" charset="0"/>
              </a:rPr>
              <a:t>We need to find the methods that can co-measure complementary technologies</a:t>
            </a:r>
          </a:p>
          <a:p>
            <a:r>
              <a:rPr lang="en-US" sz="3200" b="1" i="1" dirty="0" smtClean="0">
                <a:effectLst>
                  <a:outerShdw blurRad="38100" dist="38100" dir="2700000" algn="tl">
                    <a:srgbClr val="4E5B6F"/>
                  </a:outerShdw>
                </a:effectLst>
                <a:latin typeface="Corbel" pitchFamily="34" charset="0"/>
              </a:rPr>
              <a:t>The number on the scale should tell me whether I can fit in my clothes today. </a:t>
            </a:r>
            <a:endParaRPr lang="en-US" sz="3200" i="1" dirty="0" smtClean="0">
              <a:latin typeface="Corbe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7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7_Metro">
      <a:majorFont>
        <a:latin typeface=""/>
        <a:ea typeface=""/>
        <a:cs typeface=""/>
      </a:majorFont>
      <a:minorFont>
        <a:latin typeface=""/>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369</TotalTime>
  <Words>514</Words>
  <Application>Microsoft Office PowerPoint</Application>
  <PresentationFormat>On-screen Show (4:3)</PresentationFormat>
  <Paragraphs>77</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7_Metro</vt:lpstr>
      <vt:lpstr>Balance…</vt:lpstr>
      <vt:lpstr>Progress in MT Evaluation</vt:lpstr>
      <vt:lpstr>The balance and the bathroom scale</vt:lpstr>
      <vt:lpstr>The before-and-after picture</vt:lpstr>
      <vt:lpstr>After the after</vt:lpstr>
      <vt:lpstr>What does my scale tell me</vt:lpstr>
      <vt:lpstr>The bathroom Scale and the Waffle Iron</vt:lpstr>
      <vt:lpstr>Some MT Measures are good for translation memory</vt:lpstr>
      <vt:lpstr>On Balance</vt:lpstr>
    </vt:vector>
  </TitlesOfParts>
  <Company>ICAFE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Balance…</dc:title>
  <dc:creator>jswhite</dc:creator>
  <cp:lastModifiedBy>john WHITE</cp:lastModifiedBy>
  <cp:revision>23</cp:revision>
  <cp:lastPrinted>1601-01-01T00:00:00Z</cp:lastPrinted>
  <dcterms:created xsi:type="dcterms:W3CDTF">2010-05-04T19:54:23Z</dcterms:created>
  <dcterms:modified xsi:type="dcterms:W3CDTF">2010-05-18T20:54:44Z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ies>
</file>