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4"/>
  </p:sldMasterIdLst>
  <p:notesMasterIdLst>
    <p:notesMasterId r:id="rId21"/>
  </p:notesMasterIdLst>
  <p:sldIdLst>
    <p:sldId id="256" r:id="rId5"/>
    <p:sldId id="257" r:id="rId6"/>
    <p:sldId id="270" r:id="rId7"/>
    <p:sldId id="267" r:id="rId8"/>
    <p:sldId id="271" r:id="rId9"/>
    <p:sldId id="259" r:id="rId10"/>
    <p:sldId id="273" r:id="rId11"/>
    <p:sldId id="275" r:id="rId12"/>
    <p:sldId id="274" r:id="rId13"/>
    <p:sldId id="268" r:id="rId14"/>
    <p:sldId id="258" r:id="rId15"/>
    <p:sldId id="272" r:id="rId16"/>
    <p:sldId id="269" r:id="rId17"/>
    <p:sldId id="260" r:id="rId18"/>
    <p:sldId id="263" r:id="rId19"/>
    <p:sldId id="265" r:id="rId2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80" d="100"/>
          <a:sy n="80" d="100"/>
        </p:scale>
        <p:origin x="-1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4"/>
  <c:chart>
    <c:plotArea>
      <c:layout/>
      <c:barChart>
        <c:barDir val="col"/>
        <c:grouping val="clustered"/>
        <c:ser>
          <c:idx val="0"/>
          <c:order val="0"/>
          <c:tx>
            <c:strRef>
              <c:f>Sheet1!$B$1</c:f>
              <c:strCache>
                <c:ptCount val="1"/>
                <c:pt idx="0">
                  <c:v>First</c:v>
                </c:pt>
              </c:strCache>
            </c:strRef>
          </c:tx>
          <c:cat>
            <c:strRef>
              <c:f>Sheet1!$A$2:$A$5</c:f>
              <c:strCache>
                <c:ptCount val="4"/>
                <c:pt idx="0">
                  <c:v>Test 1</c:v>
                </c:pt>
                <c:pt idx="1">
                  <c:v>Test 2</c:v>
                </c:pt>
                <c:pt idx="2">
                  <c:v>Test 3</c:v>
                </c:pt>
                <c:pt idx="3">
                  <c:v>Test 4</c:v>
                </c:pt>
              </c:strCache>
            </c:strRef>
          </c:cat>
          <c:val>
            <c:numRef>
              <c:f>Sheet1!$B$2:$B$5</c:f>
              <c:numCache>
                <c:formatCode>General</c:formatCode>
                <c:ptCount val="4"/>
                <c:pt idx="0">
                  <c:v>20.399999999999999</c:v>
                </c:pt>
                <c:pt idx="1">
                  <c:v>27.4</c:v>
                </c:pt>
                <c:pt idx="2">
                  <c:v>90</c:v>
                </c:pt>
                <c:pt idx="3">
                  <c:v>20.399999999999999</c:v>
                </c:pt>
              </c:numCache>
            </c:numRef>
          </c:val>
        </c:ser>
        <c:ser>
          <c:idx val="1"/>
          <c:order val="1"/>
          <c:tx>
            <c:strRef>
              <c:f>Sheet1!$C$1</c:f>
              <c:strCache>
                <c:ptCount val="1"/>
                <c:pt idx="0">
                  <c:v>Second</c:v>
                </c:pt>
              </c:strCache>
            </c:strRef>
          </c:tx>
          <c:cat>
            <c:strRef>
              <c:f>Sheet1!$A$2:$A$5</c:f>
              <c:strCache>
                <c:ptCount val="4"/>
                <c:pt idx="0">
                  <c:v>Test 1</c:v>
                </c:pt>
                <c:pt idx="1">
                  <c:v>Test 2</c:v>
                </c:pt>
                <c:pt idx="2">
                  <c:v>Test 3</c:v>
                </c:pt>
                <c:pt idx="3">
                  <c:v>Test 4</c:v>
                </c:pt>
              </c:strCache>
            </c:strRef>
          </c:cat>
          <c:val>
            <c:numRef>
              <c:f>Sheet1!$C$2:$C$5</c:f>
              <c:numCache>
                <c:formatCode>General</c:formatCode>
                <c:ptCount val="4"/>
                <c:pt idx="0">
                  <c:v>30.6</c:v>
                </c:pt>
                <c:pt idx="1">
                  <c:v>38.6</c:v>
                </c:pt>
                <c:pt idx="2">
                  <c:v>34.6</c:v>
                </c:pt>
                <c:pt idx="3">
                  <c:v>31.6</c:v>
                </c:pt>
              </c:numCache>
            </c:numRef>
          </c:val>
        </c:ser>
        <c:ser>
          <c:idx val="2"/>
          <c:order val="2"/>
          <c:tx>
            <c:strRef>
              <c:f>Sheet1!$D$1</c:f>
              <c:strCache>
                <c:ptCount val="1"/>
                <c:pt idx="0">
                  <c:v>Third</c:v>
                </c:pt>
              </c:strCache>
            </c:strRef>
          </c:tx>
          <c:cat>
            <c:strRef>
              <c:f>Sheet1!$A$2:$A$5</c:f>
              <c:strCache>
                <c:ptCount val="4"/>
                <c:pt idx="0">
                  <c:v>Test 1</c:v>
                </c:pt>
                <c:pt idx="1">
                  <c:v>Test 2</c:v>
                </c:pt>
                <c:pt idx="2">
                  <c:v>Test 3</c:v>
                </c:pt>
                <c:pt idx="3">
                  <c:v>Test 4</c:v>
                </c:pt>
              </c:strCache>
            </c:strRef>
          </c:cat>
          <c:val>
            <c:numRef>
              <c:f>Sheet1!$D$2:$D$5</c:f>
              <c:numCache>
                <c:formatCode>General</c:formatCode>
                <c:ptCount val="4"/>
                <c:pt idx="0">
                  <c:v>45.9</c:v>
                </c:pt>
                <c:pt idx="1">
                  <c:v>46.9</c:v>
                </c:pt>
                <c:pt idx="2">
                  <c:v>45</c:v>
                </c:pt>
                <c:pt idx="3">
                  <c:v>43.9</c:v>
                </c:pt>
              </c:numCache>
            </c:numRef>
          </c:val>
        </c:ser>
        <c:axId val="122133504"/>
        <c:axId val="122151680"/>
      </c:barChart>
      <c:catAx>
        <c:axId val="122133504"/>
        <c:scaling>
          <c:orientation val="minMax"/>
        </c:scaling>
        <c:axPos val="b"/>
        <c:tickLblPos val="nextTo"/>
        <c:crossAx val="122151680"/>
        <c:crosses val="autoZero"/>
        <c:auto val="1"/>
        <c:lblAlgn val="ctr"/>
        <c:lblOffset val="100"/>
      </c:catAx>
      <c:valAx>
        <c:axId val="122151680"/>
        <c:scaling>
          <c:orientation val="minMax"/>
        </c:scaling>
        <c:axPos val="l"/>
        <c:majorGridlines/>
        <c:numFmt formatCode="General" sourceLinked="1"/>
        <c:tickLblPos val="nextTo"/>
        <c:crossAx val="122133504"/>
        <c:crosses val="autoZero"/>
        <c:crossBetween val="between"/>
      </c:valAx>
    </c:plotArea>
    <c:legend>
      <c:legendPos val="r"/>
      <c:layout/>
    </c:legend>
    <c:plotVisOnly val="1"/>
  </c:chart>
  <c:spPr>
    <a:ln>
      <a:noFill/>
    </a:ln>
  </c:spPr>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4"/>
  <c:chart>
    <c:title>
      <c:layout/>
    </c:title>
    <c:view3D>
      <c:rotX val="30"/>
      <c:perspective val="30"/>
    </c:view3D>
    <c:plotArea>
      <c:layout/>
      <c:pie3DChart>
        <c:varyColors val="1"/>
        <c:ser>
          <c:idx val="0"/>
          <c:order val="0"/>
          <c:tx>
            <c:strRef>
              <c:f>Sheet1!$B$1</c:f>
              <c:strCache>
                <c:ptCount val="1"/>
                <c:pt idx="0">
                  <c:v>Project</c:v>
                </c:pt>
              </c:strCache>
            </c:strRef>
          </c:tx>
          <c:cat>
            <c:strRef>
              <c:f>Sheet1!$A$2:$A$5</c:f>
              <c:strCache>
                <c:ptCount val="4"/>
                <c:pt idx="0">
                  <c:v>Item 1</c:v>
                </c:pt>
                <c:pt idx="1">
                  <c:v>Item 2</c:v>
                </c:pt>
                <c:pt idx="2">
                  <c:v>Item 3</c:v>
                </c:pt>
                <c:pt idx="3">
                  <c:v>Item 4</c:v>
                </c:pt>
              </c:strCache>
            </c:strRef>
          </c:cat>
          <c:val>
            <c:numRef>
              <c:f>Sheet1!$B$2:$B$5</c:f>
              <c:numCache>
                <c:formatCode>General</c:formatCode>
                <c:ptCount val="4"/>
                <c:pt idx="0">
                  <c:v>8.2000000000000011</c:v>
                </c:pt>
                <c:pt idx="1">
                  <c:v>3.2</c:v>
                </c:pt>
                <c:pt idx="2">
                  <c:v>1.4</c:v>
                </c:pt>
                <c:pt idx="3">
                  <c:v>1.2</c:v>
                </c:pt>
              </c:numCache>
            </c:numRef>
          </c:val>
        </c:ser>
      </c:pie3DChart>
    </c:plotArea>
    <c:legend>
      <c:legendPos val="r"/>
      <c:layout/>
    </c:legend>
    <c:plotVisOnly val="1"/>
  </c:chart>
  <c:spPr>
    <a:ln>
      <a:noFill/>
    </a:ln>
  </c:spPr>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5/19/2010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Presentation</a:t>
            </a:r>
            <a:r>
              <a:rPr lang="en-US" baseline="0" dirty="0" smtClean="0"/>
              <a:t> slide for courses, classes, lectures et al.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Relative </a:t>
            </a:r>
            <a:r>
              <a:rPr lang="en-US" baseline="0" dirty="0" smtClean="0"/>
              <a:t>vocabulary list.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Relative </a:t>
            </a:r>
            <a:r>
              <a:rPr lang="en-US" baseline="0" dirty="0" smtClean="0"/>
              <a:t>vocabulary list.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Conclusion to course,</a:t>
            </a:r>
            <a:r>
              <a:rPr lang="en-US" baseline="0" dirty="0" smtClean="0"/>
              <a:t> lecture, et al.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graph/chart.</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 graph/chart.</a:t>
            </a:r>
          </a:p>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opportunity for q</a:t>
            </a:r>
            <a:r>
              <a:rPr lang="en-US" dirty="0" smtClean="0"/>
              <a:t>uestions and discussions.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Beginning</a:t>
            </a:r>
            <a:r>
              <a:rPr lang="en-US" baseline="0" dirty="0" smtClean="0"/>
              <a:t> c</a:t>
            </a:r>
            <a:r>
              <a:rPr lang="en-US" dirty="0" smtClean="0"/>
              <a:t>ourse details </a:t>
            </a:r>
            <a:r>
              <a:rPr lang="en-US" baseline="0" dirty="0" smtClean="0"/>
              <a:t>and/or books/materials needed for a class/project.</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Introductory notes.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Introductory notes.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A list of procedures and steps,</a:t>
            </a:r>
            <a:r>
              <a:rPr lang="en-US" baseline="0" smtClean="0"/>
              <a:t> or a lecture slide with media.</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A list of procedures and steps,</a:t>
            </a:r>
            <a:r>
              <a:rPr lang="en-US" baseline="0" smtClean="0"/>
              <a:t> or a lecture slide with media.</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A list of procedures and steps,</a:t>
            </a:r>
            <a:r>
              <a:rPr lang="en-US" baseline="0" smtClean="0"/>
              <a:t> or a lecture slide with media.</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A list of procedures and steps,</a:t>
            </a:r>
            <a:r>
              <a:rPr lang="en-US" baseline="0" smtClean="0"/>
              <a:t> or a lecture slide with media.</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duotone>
              <a:schemeClr val="accent2">
                <a:shade val="45000"/>
                <a:satMod val="135000"/>
              </a:schemeClr>
              <a:prstClr val="white"/>
            </a:duotone>
          </a:blip>
          <a:srcRect/>
          <a:stretch>
            <a:fillRect l="-9000" r="-5000" b="1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en-US" smtClean="0"/>
              <a:pPr algn="ctr"/>
              <a:t>5/19/2010 11:37 AM</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a:t>
            </a:fld>
            <a:endParaRPr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chemeClr val="tx2"/>
                </a:solidFill>
              </a:rPr>
              <a:pPr/>
              <a:t>5/19/2010 11:37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en-US" smtClean="0">
                <a:solidFill>
                  <a:schemeClr val="tx2"/>
                </a:solidFill>
              </a:rPr>
              <a:pPr/>
              <a:t>5/19/2010 11:37 AM</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pPr/>
              <a:t>5/19/2010 11:37 AM</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pPr/>
              <a:t>5/19/2010 11:37 AM</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pPr/>
              <a:t>5/19/2010 11:37 AM</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pPr/>
              <a:t>5/19/2010 11:37 AM</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pPr/>
              <a:t>5/19/2010 11:37 AM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5/19/2010 11:37 AM</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5/19/2010 11:37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Picture 9" descr="sm_globe.png"/>
          <p:cNvPicPr>
            <a:picLocks noChangeAspect="1"/>
          </p:cNvPicPr>
          <p:nvPr userDrawn="1"/>
        </p:nvPicPr>
        <p:blipFill>
          <a:blip r:embed="rId2" cstate="print"/>
          <a:stretch>
            <a:fillRect/>
          </a:stretch>
        </p:blipFill>
        <p:spPr>
          <a:xfrm>
            <a:off x="612648" y="1755648"/>
            <a:ext cx="1615307" cy="1688453"/>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en-US" smtClean="0"/>
              <a:pPr/>
              <a:t>5/19/2010 11:37 AM</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5/19/2010 11:37 AM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ELRA%20HLT%20Evaluation%20Workshop%20Outbrief%20-%20Malta%20-%20December%202005.pptx"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leusch-evalpanel-lrec.pdf"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0" y="3200400"/>
            <a:ext cx="9144000" cy="3124200"/>
          </a:xfrm>
        </p:spPr>
        <p:txBody>
          <a:bodyPr>
            <a:normAutofit fontScale="90000"/>
          </a:bodyPr>
          <a:lstStyle/>
          <a:p>
            <a:pPr algn="r"/>
            <a:r>
              <a:rPr lang="en-US" dirty="0" smtClean="0">
                <a:solidFill>
                  <a:schemeClr val="accent1">
                    <a:lumMod val="50000"/>
                  </a:schemeClr>
                </a:solidFill>
              </a:rPr>
              <a:t>Perspectives on MT </a:t>
            </a:r>
            <a:r>
              <a:rPr lang="en-US" dirty="0" err="1" smtClean="0">
                <a:solidFill>
                  <a:schemeClr val="accent1">
                    <a:lumMod val="50000"/>
                  </a:schemeClr>
                </a:solidFill>
              </a:rPr>
              <a:t>EvaluatioN</a:t>
            </a:r>
            <a:r>
              <a:rPr lang="en-US" sz="4000" dirty="0" smtClean="0">
                <a:solidFill>
                  <a:schemeClr val="accent1">
                    <a:lumMod val="50000"/>
                  </a:schemeClr>
                </a:solidFill>
              </a:rPr>
              <a:t/>
            </a:r>
            <a:br>
              <a:rPr lang="en-US" sz="4000" dirty="0" smtClean="0">
                <a:solidFill>
                  <a:schemeClr val="accent1">
                    <a:lumMod val="50000"/>
                  </a:schemeClr>
                </a:solidFill>
              </a:rPr>
            </a:br>
            <a:r>
              <a:rPr lang="en-US" sz="4000" dirty="0" smtClean="0">
                <a:solidFill>
                  <a:schemeClr val="accent1">
                    <a:lumMod val="50000"/>
                  </a:schemeClr>
                </a:solidFill>
              </a:rPr>
              <a:t/>
            </a:r>
            <a:br>
              <a:rPr lang="en-US" sz="4000" dirty="0" smtClean="0">
                <a:solidFill>
                  <a:schemeClr val="accent1">
                    <a:lumMod val="50000"/>
                  </a:schemeClr>
                </a:solidFill>
              </a:rPr>
            </a:br>
            <a:r>
              <a:rPr lang="en-US" sz="3600" cap="none" dirty="0" smtClean="0">
                <a:solidFill>
                  <a:schemeClr val="accent1">
                    <a:lumMod val="50000"/>
                  </a:schemeClr>
                </a:solidFill>
              </a:rPr>
              <a:t>LREC 2010 Panel Discussion</a:t>
            </a:r>
            <a:br>
              <a:rPr lang="en-US" sz="3600" cap="none" dirty="0" smtClean="0">
                <a:solidFill>
                  <a:schemeClr val="accent1">
                    <a:lumMod val="50000"/>
                  </a:schemeClr>
                </a:solidFill>
              </a:rPr>
            </a:br>
            <a:r>
              <a:rPr lang="en-US" sz="3600" cap="none" dirty="0" smtClean="0">
                <a:solidFill>
                  <a:schemeClr val="accent1">
                    <a:lumMod val="50000"/>
                  </a:schemeClr>
                </a:solidFill>
              </a:rPr>
              <a:t>May 19, 2010</a:t>
            </a:r>
            <a:br>
              <a:rPr lang="en-US" sz="3600" cap="none" dirty="0" smtClean="0">
                <a:solidFill>
                  <a:schemeClr val="accent1">
                    <a:lumMod val="50000"/>
                  </a:schemeClr>
                </a:solidFill>
              </a:rPr>
            </a:br>
            <a:r>
              <a:rPr lang="en-US" sz="3600" cap="none" dirty="0" smtClean="0">
                <a:solidFill>
                  <a:schemeClr val="accent1">
                    <a:lumMod val="50000"/>
                  </a:schemeClr>
                </a:solidFill>
              </a:rPr>
              <a:t>Valetta, Malta</a:t>
            </a:r>
            <a:r>
              <a:rPr lang="en-US" sz="4000" dirty="0" smtClean="0">
                <a:solidFill>
                  <a:schemeClr val="accent1">
                    <a:lumMod val="50000"/>
                  </a:schemeClr>
                </a:solidFill>
              </a:rPr>
              <a:t/>
            </a:r>
            <a:br>
              <a:rPr lang="en-US" sz="4000" dirty="0" smtClean="0">
                <a:solidFill>
                  <a:schemeClr val="accent1">
                    <a:lumMod val="50000"/>
                  </a:schemeClr>
                </a:solidFill>
              </a:rPr>
            </a:br>
            <a:r>
              <a:rPr lang="en-US" sz="4000" dirty="0" smtClean="0">
                <a:solidFill>
                  <a:schemeClr val="accent1">
                    <a:lumMod val="50000"/>
                  </a:schemeClr>
                </a:solidFill>
              </a:rPr>
              <a:t>	</a:t>
            </a:r>
            <a:endParaRPr lang="en-US" sz="4000" dirty="0">
              <a:solidFill>
                <a:schemeClr val="accent1">
                  <a:lumMod val="50000"/>
                </a:schemeClr>
              </a:solidFill>
            </a:endParaRPr>
          </a:p>
        </p:txBody>
      </p:sp>
      <p:sp>
        <p:nvSpPr>
          <p:cNvPr id="3" name="Rectangle 2"/>
          <p:cNvSpPr>
            <a:spLocks noGrp="1"/>
          </p:cNvSpPr>
          <p:nvPr>
            <p:ph type="subTitle" idx="1"/>
          </p:nvPr>
        </p:nvSpPr>
        <p:spPr>
          <a:xfrm>
            <a:off x="2362200" y="6096000"/>
            <a:ext cx="6324600" cy="685800"/>
          </a:xfrm>
        </p:spPr>
        <p:txBody>
          <a:bodyPr>
            <a:normAutofit fontScale="92500" lnSpcReduction="20000"/>
          </a:bodyPr>
          <a:lstStyle/>
          <a:p>
            <a:pPr algn="r"/>
            <a:r>
              <a:rPr lang="en-US" dirty="0" smtClean="0"/>
              <a:t>Moderator: Keith J. Miller</a:t>
            </a:r>
            <a:br>
              <a:rPr lang="en-US" dirty="0" smtClean="0"/>
            </a:br>
            <a:r>
              <a:rPr lang="en-US" dirty="0" smtClean="0"/>
              <a:t>keith@mitre.org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smtClean="0"/>
              <a:t>Questions</a:t>
            </a:r>
            <a:endParaRPr lang="en-US" dirty="0"/>
          </a:p>
        </p:txBody>
      </p:sp>
      <p:sp>
        <p:nvSpPr>
          <p:cNvPr id="3" name="Rectangle 2"/>
          <p:cNvSpPr>
            <a:spLocks noGrp="1"/>
          </p:cNvSpPr>
          <p:nvPr>
            <p:ph sz="quarter" idx="1"/>
          </p:nvPr>
        </p:nvSpPr>
        <p:spPr>
          <a:xfrm>
            <a:off x="609600" y="1600200"/>
            <a:ext cx="8153400" cy="4495800"/>
          </a:xfrm>
        </p:spPr>
        <p:txBody>
          <a:bodyPr>
            <a:normAutofit/>
          </a:bodyPr>
          <a:lstStyle/>
          <a:p>
            <a:pPr>
              <a:buFont typeface="Wingdings" pitchFamily="2" charset="2"/>
              <a:buChar char="Ø"/>
            </a:pPr>
            <a:r>
              <a:rPr lang="en-US" dirty="0" smtClean="0"/>
              <a:t>What can we see by looking at the development of machine translation evaluation alongside the development of machine translation itself over time?</a:t>
            </a:r>
          </a:p>
          <a:p>
            <a:pPr>
              <a:buFont typeface="Wingdings" pitchFamily="2" charset="2"/>
              <a:buChar char="Ø"/>
            </a:pPr>
            <a:endParaRPr lang="en-US" dirty="0" smtClean="0"/>
          </a:p>
          <a:p>
            <a:pPr>
              <a:buFont typeface="Wingdings" pitchFamily="2" charset="2"/>
              <a:buChar char="Ø"/>
            </a:pPr>
            <a:r>
              <a:rPr lang="en-US" dirty="0" smtClean="0"/>
              <a:t> Are some types of evaluation better suited to certain audiences/uses?  That is, are certain audiences better served by particular types of evaluation?</a:t>
            </a:r>
          </a:p>
          <a:p>
            <a:pPr>
              <a:buFont typeface="Wingdings" pitchFamily="2" charset="2"/>
              <a:buChar char="Ø"/>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Questions</a:t>
            </a:r>
            <a:endParaRPr lang="en-US" dirty="0"/>
          </a:p>
        </p:txBody>
      </p:sp>
      <p:sp>
        <p:nvSpPr>
          <p:cNvPr id="3" name="Rectangle 2"/>
          <p:cNvSpPr>
            <a:spLocks noGrp="1"/>
          </p:cNvSpPr>
          <p:nvPr>
            <p:ph sz="quarter" idx="1"/>
          </p:nvPr>
        </p:nvSpPr>
        <p:spPr/>
        <p:txBody>
          <a:bodyPr>
            <a:normAutofit lnSpcReduction="10000"/>
          </a:bodyPr>
          <a:lstStyle/>
          <a:p>
            <a:pPr>
              <a:buFont typeface="Wingdings" pitchFamily="2" charset="2"/>
              <a:buChar char="Ø"/>
            </a:pPr>
            <a:r>
              <a:rPr lang="en-US" dirty="0" smtClean="0"/>
              <a:t>Have we learned *anything* over the years of evaluation of machine translation, and if so, what?</a:t>
            </a:r>
          </a:p>
          <a:p>
            <a:pPr>
              <a:buNone/>
            </a:pPr>
            <a:r>
              <a:rPr lang="en-US" dirty="0" smtClean="0"/>
              <a:t> </a:t>
            </a:r>
          </a:p>
          <a:p>
            <a:pPr>
              <a:buFont typeface="Wingdings" pitchFamily="2" charset="2"/>
              <a:buChar char="Ø"/>
            </a:pPr>
            <a:r>
              <a:rPr lang="en-US" dirty="0" smtClean="0"/>
              <a:t>Has MT evaluation reached the level of maturity of evaluation for human language technologies that appeared after it (e.g. Information Retrieval, Information Extraction, Language Identification, and others...)?  If not, why not?</a:t>
            </a:r>
          </a:p>
          <a:p>
            <a:pPr>
              <a:buFont typeface="Wingdings" pitchFamily="2" charset="2"/>
              <a:buChar char="Ø"/>
            </a:pPr>
            <a:endParaRPr lang="en-US" dirty="0" smtClean="0"/>
          </a:p>
          <a:p>
            <a:pPr>
              <a:buNone/>
            </a:pPr>
            <a:endParaRPr lang="en-US" dirty="0" smtClean="0"/>
          </a:p>
          <a:p>
            <a:pPr lvl="1">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Questions</a:t>
            </a:r>
            <a:endParaRPr lang="en-US" dirty="0"/>
          </a:p>
        </p:txBody>
      </p:sp>
      <p:sp>
        <p:nvSpPr>
          <p:cNvPr id="3" name="Rectangle 2"/>
          <p:cNvSpPr>
            <a:spLocks noGrp="1"/>
          </p:cNvSpPr>
          <p:nvPr>
            <p:ph sz="quarter" idx="1"/>
          </p:nvPr>
        </p:nvSpPr>
        <p:spPr/>
        <p:txBody>
          <a:bodyPr>
            <a:normAutofit/>
          </a:bodyPr>
          <a:lstStyle/>
          <a:p>
            <a:pPr>
              <a:buFont typeface="Wingdings" pitchFamily="2" charset="2"/>
              <a:buChar char="Ø"/>
            </a:pPr>
            <a:r>
              <a:rPr lang="en-US" dirty="0" smtClean="0"/>
              <a:t>How can we leverage and best apply all that we have learned about MT evaluation in order to:</a:t>
            </a:r>
          </a:p>
          <a:p>
            <a:pPr lvl="1">
              <a:buFont typeface="Wingdings" pitchFamily="2" charset="2"/>
              <a:buChar char="Ø"/>
            </a:pPr>
            <a:r>
              <a:rPr lang="en-US" dirty="0" smtClean="0"/>
              <a:t>inform potential users/purchasers of MT?</a:t>
            </a:r>
          </a:p>
          <a:p>
            <a:pPr lvl="1">
              <a:buFont typeface="Wingdings" pitchFamily="2" charset="2"/>
              <a:buChar char="Ø"/>
            </a:pPr>
            <a:r>
              <a:rPr lang="en-US" dirty="0" smtClean="0"/>
              <a:t>help users to select the best MT technology for their particular use case(s)?</a:t>
            </a:r>
          </a:p>
          <a:p>
            <a:pPr lvl="1">
              <a:buFont typeface="Wingdings" pitchFamily="2" charset="2"/>
              <a:buChar char="Ø"/>
            </a:pPr>
            <a:r>
              <a:rPr lang="en-US" dirty="0" smtClean="0"/>
              <a:t>help to drive the state-of-the-art/quality of MT?</a:t>
            </a:r>
          </a:p>
          <a:p>
            <a:pPr>
              <a:buFont typeface="Wingdings" pitchFamily="2" charset="2"/>
              <a:buChar char="Ø"/>
            </a:pPr>
            <a:endParaRPr lang="en-US" dirty="0" smtClean="0"/>
          </a:p>
          <a:p>
            <a:pPr>
              <a:buNone/>
            </a:pPr>
            <a:endParaRPr lang="en-US" dirty="0" smtClean="0"/>
          </a:p>
          <a:p>
            <a:pPr lvl="1">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Conclusions?</a:t>
            </a:r>
            <a:endParaRPr lang="en-US" dirty="0"/>
          </a:p>
        </p:txBody>
      </p:sp>
      <p:sp>
        <p:nvSpPr>
          <p:cNvPr id="3" name="Rectangle 2"/>
          <p:cNvSpPr>
            <a:spLocks noGrp="1"/>
          </p:cNvSpPr>
          <p:nvPr>
            <p:ph sz="quarter" idx="1"/>
          </p:nvPr>
        </p:nvSpPr>
        <p:spPr/>
        <p:txBody>
          <a:bodyPr/>
          <a:lstStyle/>
          <a:p>
            <a:pPr>
              <a:buFont typeface="Wingdings" pitchFamily="2" charset="2"/>
              <a:buChar char="Ø"/>
            </a:pPr>
            <a:r>
              <a:rPr lang="en-US" dirty="0" smtClean="0"/>
              <a:t>Add your conclusions here.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Graphs/Charts 1</a:t>
            </a:r>
            <a:endParaRPr lang="en-US"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Graphs/Charts 2</a:t>
            </a:r>
            <a:endParaRPr lang="en-US"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Questions/Discussions</a:t>
            </a:r>
            <a:endParaRPr lang="en-US" dirty="0"/>
          </a:p>
        </p:txBody>
      </p:sp>
      <p:sp>
        <p:nvSpPr>
          <p:cNvPr id="3" name="Content Placeholder 2"/>
          <p:cNvSpPr>
            <a:spLocks noGrp="1"/>
          </p:cNvSpPr>
          <p:nvPr>
            <p:ph sz="quarter" idx="1"/>
          </p:nvPr>
        </p:nvSpPr>
        <p:spPr/>
        <p:txBody>
          <a:bodyPr/>
          <a:lstStyle/>
          <a:p>
            <a:pPr>
              <a:buFont typeface="Wingdings" pitchFamily="2" charset="2"/>
              <a:buChar char="Ø"/>
            </a:pPr>
            <a:r>
              <a:rPr lang="en-US" dirty="0" smtClean="0"/>
              <a:t>Question One</a:t>
            </a:r>
          </a:p>
          <a:p>
            <a:pPr lvl="1">
              <a:buFont typeface="Wingdings" pitchFamily="2" charset="2"/>
              <a:buChar char="Ø"/>
            </a:pPr>
            <a:r>
              <a:rPr lang="en-US" dirty="0" smtClean="0"/>
              <a:t>Discussion</a:t>
            </a:r>
          </a:p>
          <a:p>
            <a:pPr lvl="1">
              <a:buFont typeface="Wingdings" pitchFamily="2" charset="2"/>
              <a:buChar char="Ø"/>
            </a:pPr>
            <a:r>
              <a:rPr lang="en-US" dirty="0" smtClean="0"/>
              <a:t>Discussion</a:t>
            </a:r>
          </a:p>
          <a:p>
            <a:pPr>
              <a:buFont typeface="Wingdings" pitchFamily="2" charset="2"/>
              <a:buChar char="Ø"/>
            </a:pPr>
            <a:r>
              <a:rPr lang="en-US" dirty="0" smtClean="0"/>
              <a:t>Question Two</a:t>
            </a:r>
          </a:p>
          <a:p>
            <a:pPr lvl="1">
              <a:buFont typeface="Wingdings" pitchFamily="2" charset="2"/>
              <a:buChar char="Ø"/>
            </a:pPr>
            <a:r>
              <a:rPr lang="en-US" dirty="0" smtClean="0"/>
              <a:t>Discussion</a:t>
            </a:r>
          </a:p>
          <a:p>
            <a:pPr>
              <a:buFont typeface="Wingdings" pitchFamily="2" charset="2"/>
              <a:buChar char="Ø"/>
            </a:pPr>
            <a:r>
              <a:rPr lang="en-US" dirty="0" smtClean="0"/>
              <a:t>Questions Three</a:t>
            </a:r>
          </a:p>
          <a:p>
            <a:pPr lvl="1">
              <a:buFont typeface="Wingdings" pitchFamily="2" charset="2"/>
              <a:buChar char="Ø"/>
            </a:pPr>
            <a:r>
              <a:rPr lang="en-US" dirty="0" smtClean="0"/>
              <a:t>Discussion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Panelists</a:t>
            </a:r>
            <a:endParaRPr lang="en-US" dirty="0"/>
          </a:p>
        </p:txBody>
      </p:sp>
      <p:sp>
        <p:nvSpPr>
          <p:cNvPr id="3" name="Rectangle 2"/>
          <p:cNvSpPr>
            <a:spLocks noGrp="1"/>
          </p:cNvSpPr>
          <p:nvPr>
            <p:ph sz="quarter" idx="1"/>
          </p:nvPr>
        </p:nvSpPr>
        <p:spPr>
          <a:xfrm>
            <a:off x="152400" y="1752600"/>
            <a:ext cx="4191000" cy="4572000"/>
          </a:xfrm>
          <a:ln w="19050" cmpd="dbl">
            <a:solidFill>
              <a:schemeClr val="accent2">
                <a:lumMod val="75000"/>
              </a:schemeClr>
            </a:solidFill>
          </a:ln>
        </p:spPr>
        <p:txBody>
          <a:bodyPr>
            <a:normAutofit/>
          </a:bodyPr>
          <a:lstStyle/>
          <a:p>
            <a:r>
              <a:rPr lang="en-US" b="1" dirty="0" smtClean="0"/>
              <a:t>Susan Armstrong, ISSCO, University of Geneva</a:t>
            </a:r>
          </a:p>
          <a:p>
            <a:r>
              <a:rPr lang="en-US" b="1" dirty="0" smtClean="0"/>
              <a:t>Gregor Leusch, RWTH Aachen University</a:t>
            </a:r>
            <a:endParaRPr lang="en-US" dirty="0" smtClean="0"/>
          </a:p>
          <a:p>
            <a:pPr>
              <a:buFont typeface="Wingdings" pitchFamily="2" charset="2"/>
              <a:buChar char="Ø"/>
            </a:pPr>
            <a:endParaRPr lang="en-US" dirty="0" smtClean="0"/>
          </a:p>
        </p:txBody>
      </p:sp>
      <p:sp>
        <p:nvSpPr>
          <p:cNvPr id="9" name="Content Placeholder 8"/>
          <p:cNvSpPr>
            <a:spLocks noGrp="1"/>
          </p:cNvSpPr>
          <p:nvPr>
            <p:ph sz="quarter" idx="2"/>
          </p:nvPr>
        </p:nvSpPr>
        <p:spPr>
          <a:xfrm>
            <a:off x="4495800" y="1752600"/>
            <a:ext cx="4343399" cy="4572000"/>
          </a:xfrm>
          <a:ln w="12700" cmpd="dbl">
            <a:solidFill>
              <a:schemeClr val="accent2">
                <a:lumMod val="75000"/>
              </a:schemeClr>
            </a:solidFill>
          </a:ln>
        </p:spPr>
        <p:txBody>
          <a:bodyPr>
            <a:normAutofit/>
          </a:bodyPr>
          <a:lstStyle/>
          <a:p>
            <a:r>
              <a:rPr lang="en-US" b="1" dirty="0" smtClean="0"/>
              <a:t>John White, The MITRE Corporation</a:t>
            </a:r>
            <a:endParaRPr lang="en-US" dirty="0" smtClean="0"/>
          </a:p>
          <a:p>
            <a:r>
              <a:rPr lang="en-US" b="1" dirty="0" smtClean="0"/>
              <a:t>Billy Wong, City University of Hong Kong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Panelists</a:t>
            </a:r>
            <a:endParaRPr lang="en-US" dirty="0"/>
          </a:p>
        </p:txBody>
      </p:sp>
      <p:sp>
        <p:nvSpPr>
          <p:cNvPr id="3" name="Rectangle 2"/>
          <p:cNvSpPr>
            <a:spLocks noGrp="1"/>
          </p:cNvSpPr>
          <p:nvPr>
            <p:ph sz="quarter" idx="1"/>
          </p:nvPr>
        </p:nvSpPr>
        <p:spPr>
          <a:xfrm>
            <a:off x="152400" y="1752600"/>
            <a:ext cx="4191000" cy="4572000"/>
          </a:xfrm>
          <a:ln w="19050" cmpd="dbl">
            <a:solidFill>
              <a:schemeClr val="accent2">
                <a:lumMod val="75000"/>
              </a:schemeClr>
            </a:solidFill>
          </a:ln>
        </p:spPr>
        <p:txBody>
          <a:bodyPr>
            <a:normAutofit/>
          </a:bodyPr>
          <a:lstStyle/>
          <a:p>
            <a:r>
              <a:rPr lang="en-US" b="1" dirty="0" smtClean="0"/>
              <a:t>Susan Armstrong, ISSCO, University of Geneva</a:t>
            </a:r>
          </a:p>
          <a:p>
            <a:r>
              <a:rPr lang="en-US" b="1" dirty="0" smtClean="0"/>
              <a:t>John White, The MITRE Corporation</a:t>
            </a:r>
            <a:endParaRPr lang="en-US" dirty="0" smtClean="0"/>
          </a:p>
          <a:p>
            <a:pPr>
              <a:buFont typeface="Wingdings" pitchFamily="2" charset="2"/>
              <a:buChar char="Ø"/>
            </a:pPr>
            <a:endParaRPr lang="en-US" dirty="0" smtClean="0"/>
          </a:p>
        </p:txBody>
      </p:sp>
      <p:sp>
        <p:nvSpPr>
          <p:cNvPr id="9" name="Content Placeholder 8"/>
          <p:cNvSpPr>
            <a:spLocks noGrp="1"/>
          </p:cNvSpPr>
          <p:nvPr>
            <p:ph sz="quarter" idx="2"/>
          </p:nvPr>
        </p:nvSpPr>
        <p:spPr>
          <a:xfrm>
            <a:off x="4495800" y="1752600"/>
            <a:ext cx="4343399" cy="4572000"/>
          </a:xfrm>
          <a:ln w="12700" cmpd="dbl">
            <a:solidFill>
              <a:schemeClr val="accent2">
                <a:lumMod val="75000"/>
              </a:schemeClr>
            </a:solidFill>
          </a:ln>
        </p:spPr>
        <p:txBody>
          <a:bodyPr>
            <a:normAutofit/>
          </a:bodyPr>
          <a:lstStyle/>
          <a:p>
            <a:r>
              <a:rPr lang="en-US" b="1" dirty="0" smtClean="0"/>
              <a:t>Gregor Leusch, RWTH Aachen University</a:t>
            </a:r>
            <a:endParaRPr lang="en-US" dirty="0" smtClean="0"/>
          </a:p>
          <a:p>
            <a:r>
              <a:rPr lang="en-US" b="1" dirty="0" smtClean="0"/>
              <a:t>Billy Wong, City University of Hong Kong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fmla="#ppt_w*sin(2.5*pi*$)">
                                          <p:val>
                                            <p:fltVal val="0"/>
                                          </p:val>
                                        </p:tav>
                                        <p:tav tm="100000">
                                          <p:val>
                                            <p:fltVal val="1"/>
                                          </p:val>
                                        </p:tav>
                                      </p:tavLst>
                                    </p:anim>
                                    <p:anim calcmode="lin" valueType="num">
                                      <p:cBhvr>
                                        <p:cTn id="8" dur="500" fill="hold"/>
                                        <p:tgtEl>
                                          <p:spTgt spid="3">
                                            <p:bg/>
                                          </p:spTgt>
                                        </p:tgtEl>
                                        <p:attrNameLst>
                                          <p:attrName>ppt_h</p:attrName>
                                        </p:attrNameLst>
                                      </p:cBhvr>
                                      <p:tavLst>
                                        <p:tav tm="0">
                                          <p:val>
                                            <p:strVal val="#ppt_h"/>
                                          </p:val>
                                        </p:tav>
                                        <p:tav tm="100000">
                                          <p:val>
                                            <p:strVal val="#ppt_h"/>
                                          </p:val>
                                        </p:tav>
                                      </p:tavLst>
                                    </p:anim>
                                  </p:childTnLst>
                                </p:cTn>
                              </p:par>
                              <p:par>
                                <p:cTn id="9" presetID="19" presetClass="entr" presetSubtype="1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2" dur="500" fill="hold"/>
                                        <p:tgtEl>
                                          <p:spTgt spid="3">
                                            <p:txEl>
                                              <p:pRg st="0" end="0"/>
                                            </p:txEl>
                                          </p:spTgt>
                                        </p:tgtEl>
                                        <p:attrNameLst>
                                          <p:attrName>ppt_h</p:attrName>
                                        </p:attrNameLst>
                                      </p:cBhvr>
                                      <p:tavLst>
                                        <p:tav tm="0">
                                          <p:val>
                                            <p:strVal val="#ppt_h"/>
                                          </p:val>
                                        </p:tav>
                                        <p:tav tm="100000">
                                          <p:val>
                                            <p:strVal val="#ppt_h"/>
                                          </p:val>
                                        </p:tav>
                                      </p:tavLst>
                                    </p:anim>
                                  </p:childTnLst>
                                </p:cTn>
                              </p:par>
                              <p:par>
                                <p:cTn id="13" presetID="19" presetClass="entr" presetSubtype="1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17" fill="hold">
                            <p:stCondLst>
                              <p:cond delay="500"/>
                            </p:stCondLst>
                            <p:childTnLst>
                              <p:par>
                                <p:cTn id="18" presetID="19" presetClass="entr" presetSubtype="10" fill="hold" grpId="0" nodeType="afterEffect">
                                  <p:stCondLst>
                                    <p:cond delay="0"/>
                                  </p:stCondLst>
                                  <p:childTnLst>
                                    <p:set>
                                      <p:cBhvr>
                                        <p:cTn id="19" dur="1" fill="hold">
                                          <p:stCondLst>
                                            <p:cond delay="0"/>
                                          </p:stCondLst>
                                        </p:cTn>
                                        <p:tgtEl>
                                          <p:spTgt spid="9">
                                            <p:bg/>
                                          </p:spTgt>
                                        </p:tgtEl>
                                        <p:attrNameLst>
                                          <p:attrName>style.visibility</p:attrName>
                                        </p:attrNameLst>
                                      </p:cBhvr>
                                      <p:to>
                                        <p:strVal val="visible"/>
                                      </p:to>
                                    </p:set>
                                    <p:anim calcmode="lin" valueType="num">
                                      <p:cBhvr>
                                        <p:cTn id="20" dur="500" fill="hold"/>
                                        <p:tgtEl>
                                          <p:spTgt spid="9">
                                            <p:bg/>
                                          </p:spTgt>
                                        </p:tgtEl>
                                        <p:attrNameLst>
                                          <p:attrName>ppt_w</p:attrName>
                                        </p:attrNameLst>
                                      </p:cBhvr>
                                      <p:tavLst>
                                        <p:tav tm="0" fmla="#ppt_w*sin(2.5*pi*$)">
                                          <p:val>
                                            <p:fltVal val="0"/>
                                          </p:val>
                                        </p:tav>
                                        <p:tav tm="100000">
                                          <p:val>
                                            <p:fltVal val="1"/>
                                          </p:val>
                                        </p:tav>
                                      </p:tavLst>
                                    </p:anim>
                                    <p:anim calcmode="lin" valueType="num">
                                      <p:cBhvr>
                                        <p:cTn id="21" dur="500" fill="hold"/>
                                        <p:tgtEl>
                                          <p:spTgt spid="9">
                                            <p:bg/>
                                          </p:spTgt>
                                        </p:tgtEl>
                                        <p:attrNameLst>
                                          <p:attrName>ppt_h</p:attrName>
                                        </p:attrNameLst>
                                      </p:cBhvr>
                                      <p:tavLst>
                                        <p:tav tm="0">
                                          <p:val>
                                            <p:strVal val="#ppt_h"/>
                                          </p:val>
                                        </p:tav>
                                        <p:tav tm="100000">
                                          <p:val>
                                            <p:strVal val="#ppt_h"/>
                                          </p:val>
                                        </p:tav>
                                      </p:tavLst>
                                    </p:anim>
                                  </p:childTnLst>
                                </p:cTn>
                              </p:par>
                              <p:par>
                                <p:cTn id="22" presetID="19" presetClass="entr" presetSubtype="1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 calcmode="lin" valueType="num">
                                      <p:cBhvr>
                                        <p:cTn id="24" dur="500" fill="hold"/>
                                        <p:tgtEl>
                                          <p:spTgt spid="9">
                                            <p:txEl>
                                              <p:pRg st="0" end="0"/>
                                            </p:txEl>
                                          </p:spTgt>
                                        </p:tgtEl>
                                        <p:attrNameLst>
                                          <p:attrName>ppt_w</p:attrName>
                                        </p:attrNameLst>
                                      </p:cBhvr>
                                      <p:tavLst>
                                        <p:tav tm="0" fmla="#ppt_w*sin(2.5*pi*$)">
                                          <p:val>
                                            <p:fltVal val="0"/>
                                          </p:val>
                                        </p:tav>
                                        <p:tav tm="100000">
                                          <p:val>
                                            <p:fltVal val="1"/>
                                          </p:val>
                                        </p:tav>
                                      </p:tavLst>
                                    </p:anim>
                                    <p:anim calcmode="lin" valueType="num">
                                      <p:cBhvr>
                                        <p:cTn id="25" dur="500" fill="hold"/>
                                        <p:tgtEl>
                                          <p:spTgt spid="9">
                                            <p:txEl>
                                              <p:pRg st="0" end="0"/>
                                            </p:txEl>
                                          </p:spTgt>
                                        </p:tgtEl>
                                        <p:attrNameLst>
                                          <p:attrName>ppt_h</p:attrName>
                                        </p:attrNameLst>
                                      </p:cBhvr>
                                      <p:tavLst>
                                        <p:tav tm="0">
                                          <p:val>
                                            <p:strVal val="#ppt_h"/>
                                          </p:val>
                                        </p:tav>
                                        <p:tav tm="100000">
                                          <p:val>
                                            <p:strVal val="#ppt_h"/>
                                          </p:val>
                                        </p:tav>
                                      </p:tavLst>
                                    </p:anim>
                                  </p:childTnLst>
                                </p:cTn>
                              </p:par>
                              <p:par>
                                <p:cTn id="26" presetID="19" presetClass="entr" presetSubtype="10" fill="hold" grpId="0" nodeType="with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 calcmode="lin" valueType="num">
                                      <p:cBhvr>
                                        <p:cTn id="28" dur="500" fill="hold"/>
                                        <p:tgtEl>
                                          <p:spTgt spid="9">
                                            <p:txEl>
                                              <p:pRg st="1" end="1"/>
                                            </p:txEl>
                                          </p:spTgt>
                                        </p:tgtEl>
                                        <p:attrNameLst>
                                          <p:attrName>ppt_w</p:attrName>
                                        </p:attrNameLst>
                                      </p:cBhvr>
                                      <p:tavLst>
                                        <p:tav tm="0" fmla="#ppt_w*sin(2.5*pi*$)">
                                          <p:val>
                                            <p:fltVal val="0"/>
                                          </p:val>
                                        </p:tav>
                                        <p:tav tm="100000">
                                          <p:val>
                                            <p:fltVal val="1"/>
                                          </p:val>
                                        </p:tav>
                                      </p:tavLst>
                                    </p:anim>
                                    <p:anim calcmode="lin" valueType="num">
                                      <p:cBhvr>
                                        <p:cTn id="29"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9"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Introduction</a:t>
            </a:r>
            <a:endParaRPr lang="en-US" dirty="0"/>
          </a:p>
        </p:txBody>
      </p:sp>
      <p:sp>
        <p:nvSpPr>
          <p:cNvPr id="3" name="Rectangle 2"/>
          <p:cNvSpPr>
            <a:spLocks noGrp="1"/>
          </p:cNvSpPr>
          <p:nvPr>
            <p:ph sz="quarter" idx="1"/>
          </p:nvPr>
        </p:nvSpPr>
        <p:spPr/>
        <p:txBody>
          <a:bodyPr/>
          <a:lstStyle/>
          <a:p>
            <a:pPr>
              <a:buFont typeface="Wingdings" pitchFamily="2" charset="2"/>
              <a:buChar char="Ø"/>
            </a:pPr>
            <a:r>
              <a:rPr lang="en-US" dirty="0" smtClean="0"/>
              <a:t>MT Evaluation: </a:t>
            </a:r>
            <a:r>
              <a:rPr lang="en-US" dirty="0" smtClean="0">
                <a:hlinkClick r:id="rId3" action="ppaction://hlinkpres?slideindex=1&amp;slidetitle="/>
              </a:rPr>
              <a:t>fertile research area</a:t>
            </a:r>
            <a:endParaRPr lang="en-US" dirty="0" smtClean="0"/>
          </a:p>
          <a:p>
            <a:pPr>
              <a:buFont typeface="Wingdings" pitchFamily="2" charset="2"/>
              <a:buChar char="Ø"/>
            </a:pPr>
            <a:endParaRPr lang="en-US" dirty="0" smtClean="0"/>
          </a:p>
          <a:p>
            <a:pPr>
              <a:buFont typeface="Wingdings" pitchFamily="2" charset="2"/>
              <a:buChar char="Ø"/>
            </a:pPr>
            <a:r>
              <a:rPr lang="en-US" dirty="0" smtClean="0"/>
              <a:t>Panel </a:t>
            </a:r>
            <a:r>
              <a:rPr lang="en-US" dirty="0" smtClean="0"/>
              <a:t>organization and rules:</a:t>
            </a:r>
            <a:endParaRPr lang="en-US" dirty="0" smtClean="0"/>
          </a:p>
          <a:p>
            <a:pPr lvl="1">
              <a:buFont typeface="Wingdings" pitchFamily="2" charset="2"/>
              <a:buChar char="Ø"/>
            </a:pPr>
            <a:r>
              <a:rPr lang="en-US" dirty="0" smtClean="0"/>
              <a:t>Not passive </a:t>
            </a:r>
            <a:r>
              <a:rPr lang="en-US" dirty="0" smtClean="0"/>
              <a:t>listening; participate:</a:t>
            </a:r>
          </a:p>
          <a:p>
            <a:pPr lvl="2">
              <a:buFont typeface="Wingdings" pitchFamily="2" charset="2"/>
              <a:buChar char="Ø"/>
            </a:pPr>
            <a:r>
              <a:rPr lang="en-US" dirty="0" smtClean="0"/>
              <a:t>Ask questions, offer opinions</a:t>
            </a:r>
            <a:endParaRPr lang="en-US" dirty="0" smtClean="0"/>
          </a:p>
          <a:p>
            <a:pPr lvl="1">
              <a:buFont typeface="Wingdings" pitchFamily="2" charset="2"/>
              <a:buChar char="Ø"/>
            </a:pPr>
            <a:r>
              <a:rPr lang="en-US" dirty="0" smtClean="0"/>
              <a:t>Panelist presentations</a:t>
            </a:r>
          </a:p>
          <a:p>
            <a:pPr lvl="1">
              <a:buFont typeface="Wingdings" pitchFamily="2" charset="2"/>
              <a:buChar char="Ø"/>
            </a:pPr>
            <a:r>
              <a:rPr lang="en-US" dirty="0" smtClean="0"/>
              <a:t>Questions and discussion</a:t>
            </a:r>
          </a:p>
          <a:p>
            <a:pPr>
              <a:buFont typeface="Wingdings" pitchFamily="2" charset="2"/>
              <a:buChar char="Ø"/>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 Presentations</a:t>
            </a:r>
            <a:endParaRPr lang="en-US" dirty="0"/>
          </a:p>
        </p:txBody>
      </p:sp>
      <p:sp>
        <p:nvSpPr>
          <p:cNvPr id="3" name="Rectangle 2"/>
          <p:cNvSpPr>
            <a:spLocks noGrp="1"/>
          </p:cNvSpPr>
          <p:nvPr>
            <p:ph sz="quarter" idx="1"/>
          </p:nvPr>
        </p:nvSpPr>
        <p:spPr/>
        <p:txBody>
          <a:bodyPr/>
          <a:lstStyle/>
          <a:p>
            <a:pPr>
              <a:buFont typeface="Wingdings" pitchFamily="2" charset="2"/>
              <a:buChar char="Ø"/>
            </a:pPr>
            <a:r>
              <a:rPr lang="en-US" dirty="0" smtClean="0"/>
              <a:t>Who’s on first?</a:t>
            </a:r>
          </a:p>
          <a:p>
            <a:pPr>
              <a:buFont typeface="Wingdings" pitchFamily="2" charset="2"/>
              <a:buChar char="Ø"/>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 Statement:</a:t>
            </a:r>
            <a:endParaRPr lang="en-US" dirty="0"/>
          </a:p>
        </p:txBody>
      </p:sp>
      <p:sp>
        <p:nvSpPr>
          <p:cNvPr id="3" name="Rectangle 2"/>
          <p:cNvSpPr>
            <a:spLocks noGrp="1"/>
          </p:cNvSpPr>
          <p:nvPr>
            <p:ph sz="quarter" idx="1"/>
          </p:nvPr>
        </p:nvSpPr>
        <p:spPr/>
        <p:txBody>
          <a:bodyPr/>
          <a:lstStyle/>
          <a:p>
            <a:pPr>
              <a:buNone/>
            </a:pPr>
            <a:r>
              <a:rPr lang="en-US" b="1" dirty="0" smtClean="0"/>
              <a:t>Susan </a:t>
            </a:r>
            <a:r>
              <a:rPr lang="en-US" b="1" dirty="0" smtClean="0"/>
              <a:t>Armstrong, ISSCO, University of </a:t>
            </a:r>
            <a:r>
              <a:rPr lang="en-US" b="1" dirty="0" smtClean="0"/>
              <a:t>Geneva</a:t>
            </a:r>
            <a:endParaRPr lang="en-US" b="1" dirty="0" smtClean="0"/>
          </a:p>
        </p:txBody>
      </p:sp>
      <p:sp>
        <p:nvSpPr>
          <p:cNvPr id="6" name="Content Placeholder 5"/>
          <p:cNvSpPr>
            <a:spLocks noGrp="1"/>
          </p:cNvSpPr>
          <p:nvPr>
            <p:ph sz="quarter" idx="2"/>
          </p:nvPr>
        </p:nvSpPr>
        <p:spPr>
          <a:blipFill dpi="0" rotWithShape="1">
            <a:blip r:embed="rId3" cstate="print">
              <a:duotone>
                <a:schemeClr val="accent2">
                  <a:shade val="45000"/>
                  <a:satMod val="135000"/>
                </a:schemeClr>
                <a:prstClr val="white"/>
              </a:duotone>
            </a:blip>
            <a:srcRect/>
            <a:stretch>
              <a:fillRect r="-50000"/>
            </a:stretch>
          </a:blipFill>
          <a:ln w="50800" cmpd="dbl">
            <a:solidFill>
              <a:schemeClr val="accent2"/>
            </a:solidFill>
          </a:ln>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 Statement:</a:t>
            </a:r>
            <a:endParaRPr lang="en-US" dirty="0"/>
          </a:p>
        </p:txBody>
      </p:sp>
      <p:sp>
        <p:nvSpPr>
          <p:cNvPr id="3" name="Rectangle 2"/>
          <p:cNvSpPr>
            <a:spLocks noGrp="1"/>
          </p:cNvSpPr>
          <p:nvPr>
            <p:ph sz="quarter" idx="1"/>
          </p:nvPr>
        </p:nvSpPr>
        <p:spPr/>
        <p:txBody>
          <a:bodyPr/>
          <a:lstStyle/>
          <a:p>
            <a:pPr>
              <a:buNone/>
            </a:pPr>
            <a:r>
              <a:rPr lang="en-US" b="1" dirty="0" smtClean="0"/>
              <a:t>John White, The MITRE Corporation</a:t>
            </a:r>
            <a:endParaRPr lang="en-US" dirty="0" smtClean="0"/>
          </a:p>
        </p:txBody>
      </p:sp>
      <p:sp>
        <p:nvSpPr>
          <p:cNvPr id="6" name="Content Placeholder 5"/>
          <p:cNvSpPr>
            <a:spLocks noGrp="1"/>
          </p:cNvSpPr>
          <p:nvPr>
            <p:ph sz="quarter" idx="2"/>
          </p:nvPr>
        </p:nvSpPr>
        <p:spPr>
          <a:blipFill dpi="0" rotWithShape="1">
            <a:blip r:embed="rId3" cstate="print">
              <a:duotone>
                <a:schemeClr val="accent2">
                  <a:shade val="45000"/>
                  <a:satMod val="135000"/>
                </a:schemeClr>
                <a:prstClr val="white"/>
              </a:duotone>
            </a:blip>
            <a:srcRect/>
            <a:stretch>
              <a:fillRect r="-50000"/>
            </a:stretch>
          </a:blipFill>
          <a:ln w="50800" cmpd="dbl">
            <a:solidFill>
              <a:schemeClr val="accent2"/>
            </a:solidFill>
          </a:ln>
        </p:spPr>
        <p:txBody>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 Statement:</a:t>
            </a:r>
            <a:endParaRPr lang="en-US" dirty="0"/>
          </a:p>
        </p:txBody>
      </p:sp>
      <p:sp>
        <p:nvSpPr>
          <p:cNvPr id="3" name="Rectangle 2"/>
          <p:cNvSpPr>
            <a:spLocks noGrp="1"/>
          </p:cNvSpPr>
          <p:nvPr>
            <p:ph sz="quarter" idx="1"/>
          </p:nvPr>
        </p:nvSpPr>
        <p:spPr/>
        <p:txBody>
          <a:bodyPr/>
          <a:lstStyle/>
          <a:p>
            <a:pPr>
              <a:buNone/>
            </a:pPr>
            <a:r>
              <a:rPr lang="en-US" b="1" dirty="0" smtClean="0"/>
              <a:t>Billy </a:t>
            </a:r>
            <a:r>
              <a:rPr lang="en-US" b="1" dirty="0" smtClean="0"/>
              <a:t>Wong, City University of Hong Kong</a:t>
            </a:r>
            <a:endParaRPr lang="en-US" dirty="0"/>
          </a:p>
        </p:txBody>
      </p:sp>
      <p:sp>
        <p:nvSpPr>
          <p:cNvPr id="6" name="Content Placeholder 5"/>
          <p:cNvSpPr>
            <a:spLocks noGrp="1"/>
          </p:cNvSpPr>
          <p:nvPr>
            <p:ph sz="quarter" idx="2"/>
          </p:nvPr>
        </p:nvSpPr>
        <p:spPr>
          <a:blipFill dpi="0" rotWithShape="1">
            <a:blip r:embed="rId3" cstate="print">
              <a:duotone>
                <a:schemeClr val="accent2">
                  <a:shade val="45000"/>
                  <a:satMod val="135000"/>
                </a:schemeClr>
                <a:prstClr val="white"/>
              </a:duotone>
            </a:blip>
            <a:srcRect/>
            <a:stretch>
              <a:fillRect r="-50000"/>
            </a:stretch>
          </a:blipFill>
          <a:ln w="50800" cmpd="dbl">
            <a:solidFill>
              <a:schemeClr val="accent2"/>
            </a:solidFill>
          </a:ln>
        </p:spPr>
        <p:txBody>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Panelist Statement:</a:t>
            </a:r>
            <a:endParaRPr lang="en-US" dirty="0"/>
          </a:p>
        </p:txBody>
      </p:sp>
      <p:sp>
        <p:nvSpPr>
          <p:cNvPr id="3" name="Rectangle 2"/>
          <p:cNvSpPr>
            <a:spLocks noGrp="1"/>
          </p:cNvSpPr>
          <p:nvPr>
            <p:ph sz="quarter" idx="1"/>
          </p:nvPr>
        </p:nvSpPr>
        <p:spPr/>
        <p:txBody>
          <a:bodyPr/>
          <a:lstStyle/>
          <a:p>
            <a:pPr>
              <a:buNone/>
            </a:pPr>
            <a:r>
              <a:rPr lang="en-US" dirty="0" smtClean="0">
                <a:solidFill>
                  <a:schemeClr val="tx1">
                    <a:lumMod val="95000"/>
                    <a:lumOff val="5000"/>
                  </a:schemeClr>
                </a:solidFill>
                <a:hlinkClick r:id="rId3" action="ppaction://hlinkfile"/>
              </a:rPr>
              <a:t>Gregor Leusch, RWTH Aachen University</a:t>
            </a:r>
            <a:endParaRPr lang="en-US" dirty="0" smtClean="0">
              <a:solidFill>
                <a:schemeClr val="tx1">
                  <a:lumMod val="95000"/>
                  <a:lumOff val="5000"/>
                </a:schemeClr>
              </a:solidFill>
            </a:endParaRPr>
          </a:p>
        </p:txBody>
      </p:sp>
      <p:sp>
        <p:nvSpPr>
          <p:cNvPr id="6" name="Content Placeholder 5"/>
          <p:cNvSpPr>
            <a:spLocks noGrp="1"/>
          </p:cNvSpPr>
          <p:nvPr>
            <p:ph sz="quarter" idx="2"/>
          </p:nvPr>
        </p:nvSpPr>
        <p:spPr>
          <a:blipFill dpi="0" rotWithShape="1">
            <a:blip r:embed="rId4" cstate="print">
              <a:duotone>
                <a:schemeClr val="accent2">
                  <a:shade val="45000"/>
                  <a:satMod val="135000"/>
                </a:schemeClr>
                <a:prstClr val="white"/>
              </a:duotone>
            </a:blip>
            <a:srcRect/>
            <a:stretch>
              <a:fillRect r="-50000"/>
            </a:stretch>
          </a:blipFill>
          <a:ln w="50800" cmpd="dbl">
            <a:solidFill>
              <a:schemeClr val="accent2"/>
            </a:solidFill>
          </a:ln>
        </p:spPr>
        <p:txBody>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3">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file>

<file path=customXml/itemProps1.xml><?xml version="1.0" encoding="utf-8"?>
<ds:datastoreItem xmlns:ds="http://schemas.openxmlformats.org/officeDocument/2006/customXml" ds:itemID="{B42A1D68-45D7-4E1B-B9AA-AAD35A01EFC6}">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7DDB1280-0676-4822-8A4D-E954834AE207}">
  <ds:schemaRefs>
    <ds:schemaRef ds:uri="http://schemas.microsoft.com/sharepoint/v3/contenttype/forms"/>
  </ds:schemaRefs>
</ds:datastoreItem>
</file>

<file path=customXml/itemProps3.xml><?xml version="1.0" encoding="utf-8"?>
<ds:datastoreItem xmlns:ds="http://schemas.openxmlformats.org/officeDocument/2006/customXml" ds:itemID="{FABFC81D-900F-4128-96E9-A6287883D7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AcademicPresentation3</Template>
  <TotalTime>0</TotalTime>
  <Words>400</Words>
  <Application>Microsoft Office PowerPoint</Application>
  <PresentationFormat>On-screen Show (4:3)</PresentationFormat>
  <Paragraphs>89</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AcademicPresentation3</vt:lpstr>
      <vt:lpstr>Perspectives on MT EvaluatioN  LREC 2010 Panel Discussion May 19, 2010 Valetta, Malta  </vt:lpstr>
      <vt:lpstr>Panelists</vt:lpstr>
      <vt:lpstr>Panelists</vt:lpstr>
      <vt:lpstr>Introduction</vt:lpstr>
      <vt:lpstr>Panelist Presentations</vt:lpstr>
      <vt:lpstr>Panelist Statement:</vt:lpstr>
      <vt:lpstr>Panelist Statement:</vt:lpstr>
      <vt:lpstr>Panelist Statement:</vt:lpstr>
      <vt:lpstr>Panelist Statement:</vt:lpstr>
      <vt:lpstr>Questions</vt:lpstr>
      <vt:lpstr>Questions</vt:lpstr>
      <vt:lpstr>Questions</vt:lpstr>
      <vt:lpstr>Conclusions?</vt:lpstr>
      <vt:lpstr>Graphs/Charts 1</vt:lpstr>
      <vt:lpstr>Graphs/Charts 2</vt:lpstr>
      <vt:lpstr>Questions/Discussions</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2010-05-19T10:43:31Z</dcterms:created>
  <dcterms:modified xsi:type="dcterms:W3CDTF">2010-05-19T16:08:40Z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TC103524819990</vt:lpwstr>
  </property>
</Properties>
</file>