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7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8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FA21A-4198-407A-BD57-3AA46A36F395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0776B-E2D1-4A2E-A6C0-93963CF9A8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0776B-E2D1-4A2E-A6C0-93963CF9A849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478F7-21FD-43E9-895E-EC7110DA2404}" type="datetimeFigureOut">
              <a:rPr lang="en-US" smtClean="0"/>
              <a:pPr/>
              <a:t>5/21/2008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008BC-DA31-4D19-837B-EFA4386B05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Corpus for Cross-Document Co-Reference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D. Day</a:t>
            </a:r>
            <a:r>
              <a:rPr lang="en-US" b="1" baseline="30000" dirty="0" smtClean="0">
                <a:solidFill>
                  <a:schemeClr val="tx1"/>
                </a:solidFill>
              </a:rPr>
              <a:t>1</a:t>
            </a:r>
            <a:r>
              <a:rPr lang="en-US" b="1" dirty="0" smtClean="0">
                <a:solidFill>
                  <a:schemeClr val="tx1"/>
                </a:solidFill>
              </a:rPr>
              <a:t>,  J. Hitzeman</a:t>
            </a:r>
            <a:r>
              <a:rPr lang="en-US" b="1" baseline="30000" dirty="0" smtClean="0">
                <a:solidFill>
                  <a:schemeClr val="tx1"/>
                </a:solidFill>
              </a:rPr>
              <a:t>1</a:t>
            </a:r>
            <a:r>
              <a:rPr lang="en-US" b="1" dirty="0" smtClean="0">
                <a:solidFill>
                  <a:schemeClr val="tx1"/>
                </a:solidFill>
              </a:rPr>
              <a:t>,  M. Wick</a:t>
            </a:r>
            <a:r>
              <a:rPr lang="en-US" b="1" baseline="30000" dirty="0" smtClean="0">
                <a:solidFill>
                  <a:schemeClr val="tx1"/>
                </a:solidFill>
              </a:rPr>
              <a:t>2</a:t>
            </a:r>
            <a:r>
              <a:rPr lang="en-US" b="1" dirty="0" smtClean="0">
                <a:solidFill>
                  <a:schemeClr val="tx1"/>
                </a:solidFill>
              </a:rPr>
              <a:t>,  K. Crouch</a:t>
            </a:r>
            <a:r>
              <a:rPr lang="en-US" b="1" baseline="30000" dirty="0" smtClean="0">
                <a:solidFill>
                  <a:schemeClr val="tx1"/>
                </a:solidFill>
              </a:rPr>
              <a:t>1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and M. Poesio</a:t>
            </a:r>
            <a:r>
              <a:rPr lang="en-US" b="1" baseline="30000" dirty="0" smtClean="0">
                <a:solidFill>
                  <a:schemeClr val="tx1"/>
                </a:solidFill>
              </a:rPr>
              <a:t>3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baseline="30000" dirty="0" smtClean="0">
                <a:solidFill>
                  <a:schemeClr val="tx1"/>
                </a:solidFill>
              </a:rPr>
              <a:t>1</a:t>
            </a:r>
            <a:r>
              <a:rPr lang="en-US" b="1" dirty="0" smtClean="0">
                <a:solidFill>
                  <a:schemeClr val="tx1"/>
                </a:solidFill>
              </a:rPr>
              <a:t>The MITRE Corporation</a:t>
            </a:r>
          </a:p>
          <a:p>
            <a:r>
              <a:rPr lang="en-US" b="1" baseline="30000" dirty="0" smtClean="0">
                <a:solidFill>
                  <a:schemeClr val="tx1"/>
                </a:solidFill>
              </a:rPr>
              <a:t>2</a:t>
            </a:r>
            <a:r>
              <a:rPr lang="en-US" b="1" dirty="0" smtClean="0">
                <a:solidFill>
                  <a:schemeClr val="tx1"/>
                </a:solidFill>
              </a:rPr>
              <a:t>University of Massachusetts, Amherst</a:t>
            </a:r>
          </a:p>
          <a:p>
            <a:r>
              <a:rPr lang="en-US" b="1" baseline="30000" dirty="0" smtClean="0">
                <a:solidFill>
                  <a:schemeClr val="tx1"/>
                </a:solidFill>
              </a:rPr>
              <a:t>3</a:t>
            </a:r>
            <a:r>
              <a:rPr lang="en-US" b="1" dirty="0" smtClean="0">
                <a:solidFill>
                  <a:schemeClr val="tx1"/>
                </a:solidFill>
              </a:rPr>
              <a:t>Universities of Essex and Trento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2200" y="6019800"/>
            <a:ext cx="2647336" cy="6001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Approved for public release.  </a:t>
            </a:r>
            <a:r>
              <a:rPr lang="en-US" sz="1100" dirty="0" smtClean="0"/>
              <a:t>Distribution  </a:t>
            </a:r>
            <a:r>
              <a:rPr lang="en-US" sz="1100" dirty="0" smtClean="0"/>
              <a:t>unlimited.  MITRE case number # 08-0489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Within-doc Coreference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LDC has developed a corpus for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within-doc coreference</a:t>
            </a:r>
            <a:r>
              <a:rPr lang="en-US" dirty="0" smtClean="0"/>
              <a:t>, i.e., when a phrase in a document refers back to a previously mentioned entity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114800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“</a:t>
            </a:r>
            <a:r>
              <a:rPr lang="en-US" sz="2400" i="1" u="sng" dirty="0" smtClean="0">
                <a:solidFill>
                  <a:srgbClr val="FF0000"/>
                </a:solidFill>
              </a:rPr>
              <a:t>Smith</a:t>
            </a:r>
            <a:r>
              <a:rPr lang="en-US" sz="2400" i="1" dirty="0" smtClean="0">
                <a:solidFill>
                  <a:srgbClr val="FF0000"/>
                </a:solidFill>
              </a:rPr>
              <a:t> succeeded Jones as CEO of the company.  </a:t>
            </a:r>
            <a:r>
              <a:rPr lang="en-US" sz="2400" i="1" u="sng" dirty="0" smtClean="0">
                <a:solidFill>
                  <a:srgbClr val="FF0000"/>
                </a:solidFill>
              </a:rPr>
              <a:t>He</a:t>
            </a:r>
            <a:r>
              <a:rPr lang="en-US" sz="2400" i="1" dirty="0" smtClean="0">
                <a:solidFill>
                  <a:srgbClr val="FF0000"/>
                </a:solidFill>
              </a:rPr>
              <a:t> started </a:t>
            </a:r>
            <a:r>
              <a:rPr lang="en-US" sz="2400" i="1" u="sng" dirty="0" smtClean="0">
                <a:solidFill>
                  <a:srgbClr val="FF0000"/>
                </a:solidFill>
              </a:rPr>
              <a:t>his</a:t>
            </a:r>
            <a:r>
              <a:rPr lang="en-US" sz="2400" i="1" dirty="0" smtClean="0">
                <a:solidFill>
                  <a:srgbClr val="FF0000"/>
                </a:solidFill>
              </a:rPr>
              <a:t> career at IBM….”</a:t>
            </a:r>
            <a:endParaRPr lang="en-US" sz="2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determine a chain of events, the movements of a person, changes in ownership of a company, etc., we need a corpus that identifies co-referring mentions of entities appearing in different documents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62400" y="4572000"/>
            <a:ext cx="4419600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“</a:t>
            </a:r>
            <a:r>
              <a:rPr lang="en-US" sz="2000" i="1" u="sng" dirty="0" smtClean="0">
                <a:solidFill>
                  <a:srgbClr val="FF0000"/>
                </a:solidFill>
              </a:rPr>
              <a:t>Smith</a:t>
            </a:r>
            <a:r>
              <a:rPr lang="en-US" sz="2000" i="1" dirty="0" smtClean="0">
                <a:solidFill>
                  <a:srgbClr val="FF0000"/>
                </a:solidFill>
              </a:rPr>
              <a:t> succeeded Jones as CEO of the company.  </a:t>
            </a:r>
            <a:r>
              <a:rPr lang="en-US" sz="2000" i="1" u="sng" dirty="0" smtClean="0">
                <a:solidFill>
                  <a:srgbClr val="FF0000"/>
                </a:solidFill>
              </a:rPr>
              <a:t>He</a:t>
            </a:r>
            <a:r>
              <a:rPr lang="en-US" sz="2000" i="1" dirty="0" smtClean="0">
                <a:solidFill>
                  <a:srgbClr val="FF0000"/>
                </a:solidFill>
              </a:rPr>
              <a:t> started </a:t>
            </a:r>
            <a:r>
              <a:rPr lang="en-US" sz="2000" i="1" u="sng" dirty="0" smtClean="0">
                <a:solidFill>
                  <a:srgbClr val="FF0000"/>
                </a:solidFill>
              </a:rPr>
              <a:t>his</a:t>
            </a:r>
            <a:r>
              <a:rPr lang="en-US" sz="2000" i="1" dirty="0" smtClean="0">
                <a:solidFill>
                  <a:srgbClr val="FF0000"/>
                </a:solidFill>
              </a:rPr>
              <a:t> career at IBM….”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5181600"/>
            <a:ext cx="33528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“</a:t>
            </a:r>
            <a:r>
              <a:rPr lang="en-US" sz="2000" i="1" u="sng" dirty="0" smtClean="0">
                <a:solidFill>
                  <a:srgbClr val="FF0000"/>
                </a:solidFill>
              </a:rPr>
              <a:t>Smith</a:t>
            </a:r>
            <a:r>
              <a:rPr lang="en-US" sz="2000" i="1" dirty="0" smtClean="0">
                <a:solidFill>
                  <a:srgbClr val="FF0000"/>
                </a:solidFill>
              </a:rPr>
              <a:t> is currently the vice-president of IBM.  </a:t>
            </a:r>
            <a:r>
              <a:rPr lang="en-US" sz="2000" i="1" u="sng" dirty="0" smtClean="0">
                <a:solidFill>
                  <a:srgbClr val="FF0000"/>
                </a:solidFill>
              </a:rPr>
              <a:t>He</a:t>
            </a:r>
            <a:r>
              <a:rPr lang="en-US" sz="2000" i="1" dirty="0" smtClean="0">
                <a:solidFill>
                  <a:srgbClr val="FF0000"/>
                </a:solidFill>
              </a:rPr>
              <a:t> was hired in 1972 in order to improve profits.”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Cross-doc Coreference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Johns Hopkins 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Johns Hopkins hosted a summer workshop</a:t>
            </a:r>
          </a:p>
          <a:p>
            <a:pPr lvl="1"/>
            <a:r>
              <a:rPr lang="en-US" dirty="0" smtClean="0"/>
              <a:t>To investigate the use of lexical and encyclopedic resources to improve coreference resolution</a:t>
            </a:r>
          </a:p>
          <a:p>
            <a:pPr lvl="1"/>
            <a:r>
              <a:rPr lang="en-US" dirty="0" smtClean="0"/>
              <a:t>To build a cross-doc corpus</a:t>
            </a:r>
          </a:p>
          <a:p>
            <a:pPr lvl="1"/>
            <a:r>
              <a:rPr lang="en-US" dirty="0" smtClean="0"/>
              <a:t>To build systems to perform cross-doc coreference</a:t>
            </a:r>
          </a:p>
          <a:p>
            <a:r>
              <a:rPr lang="en-US" dirty="0" smtClean="0"/>
              <a:t>One question was how far the techniques we use on within-doc coreference would work with cross-doc coreference</a:t>
            </a:r>
          </a:p>
          <a:p>
            <a:r>
              <a:rPr lang="en-US" dirty="0" smtClean="0"/>
              <a:t>Our team was in charge of building the corpus</a:t>
            </a:r>
          </a:p>
          <a:p>
            <a:r>
              <a:rPr lang="en-US" dirty="0" smtClean="0"/>
              <a:t>We intend to release this corpus for unlimited use and 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We began with the within-doc corpus developed by the LDC for the Automated Content Extraction competition (ACE)</a:t>
            </a:r>
          </a:p>
          <a:p>
            <a:r>
              <a:rPr lang="en-US" dirty="0" smtClean="0"/>
              <a:t>We built the Callisto/EDNA annotation tool</a:t>
            </a:r>
          </a:p>
          <a:p>
            <a:pPr lvl="1"/>
            <a:r>
              <a:rPr lang="en-US" dirty="0" smtClean="0"/>
              <a:t>A specialized annotation task plug-in for the Callisto annotation tool (http://callisto.mitre.org)</a:t>
            </a:r>
          </a:p>
          <a:p>
            <a:pPr lvl="1"/>
            <a:r>
              <a:rPr lang="en-US" dirty="0" smtClean="0"/>
              <a:t>A Callisto client plug-in that uses a web server (Tomcat) and search/indexing web services plug-ins that support multiple simultaneous annotators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 of EDNA full window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228600"/>
            <a:ext cx="8305800" cy="6400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Search Query and</a:t>
            </a:r>
            <a:br>
              <a:rPr lang="en-US" dirty="0" smtClean="0"/>
            </a:br>
            <a:r>
              <a:rPr lang="en-US" dirty="0" smtClean="0"/>
              <a:t>Search Results Panes</a:t>
            </a:r>
            <a:endParaRPr lang="en-US" dirty="0"/>
          </a:p>
        </p:txBody>
      </p:sp>
      <p:pic>
        <p:nvPicPr>
          <p:cNvPr id="4" name="Content Placeholder 3" descr="entity-details-pane.bmp"/>
          <p:cNvPicPr>
            <a:picLocks noGrp="1" noChangeAspect="1"/>
          </p:cNvPicPr>
          <p:nvPr>
            <p:ph idx="1"/>
          </p:nvPr>
        </p:nvPicPr>
        <p:blipFill>
          <a:blip r:embed="rId3"/>
          <a:srcRect l="1977" r="29654" b="38776"/>
          <a:stretch>
            <a:fillRect/>
          </a:stretch>
        </p:blipFill>
        <p:spPr>
          <a:xfrm>
            <a:off x="152400" y="1447800"/>
            <a:ext cx="5181600" cy="3792459"/>
          </a:xfr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 l="47958" t="3545" r="3734" b="59527"/>
          <a:stretch>
            <a:fillRect/>
          </a:stretch>
        </p:blipFill>
        <p:spPr bwMode="auto">
          <a:xfrm>
            <a:off x="2286000" y="3581400"/>
            <a:ext cx="6858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 Results Details Pane</a:t>
            </a:r>
            <a:endParaRPr lang="en-US" dirty="0"/>
          </a:p>
        </p:txBody>
      </p:sp>
      <p:pic>
        <p:nvPicPr>
          <p:cNvPr id="4" name="Content Placeholder 3" descr="search-query-pane.bmp"/>
          <p:cNvPicPr>
            <a:picLocks noGrp="1" noChangeAspect="1"/>
          </p:cNvPicPr>
          <p:nvPr>
            <p:ph idx="1"/>
          </p:nvPr>
        </p:nvPicPr>
        <p:blipFill>
          <a:blip r:embed="rId3"/>
          <a:srcRect l="3954" t="2041" r="37562" b="42857"/>
          <a:stretch>
            <a:fillRect/>
          </a:stretch>
        </p:blipFill>
        <p:spPr>
          <a:xfrm>
            <a:off x="1143000" y="1295400"/>
            <a:ext cx="7239000" cy="52974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Annotation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Criteria for considering cross-referencing entities</a:t>
            </a:r>
          </a:p>
          <a:p>
            <a:pPr lvl="1"/>
            <a:r>
              <a:rPr lang="en-US" dirty="0" smtClean="0"/>
              <a:t>It has at least one mention of type NAME within a document</a:t>
            </a:r>
          </a:p>
          <a:p>
            <a:pPr lvl="1"/>
            <a:r>
              <a:rPr lang="en-US" dirty="0" smtClean="0"/>
              <a:t>It is of type PER, ORG, GPE or LOC</a:t>
            </a:r>
          </a:p>
          <a:p>
            <a:r>
              <a:rPr lang="en-US" dirty="0" smtClean="0"/>
              <a:t>To expedite the process, we applied an initial automated cross-doc linking prior to manual annotation</a:t>
            </a:r>
          </a:p>
          <a:p>
            <a:pPr lvl="1"/>
            <a:r>
              <a:rPr lang="en-US" dirty="0" smtClean="0"/>
              <a:t>E.g., all mentions of “Tony Blair” were coreferenced</a:t>
            </a:r>
          </a:p>
          <a:p>
            <a:pPr lvl="1"/>
            <a:r>
              <a:rPr lang="en-US" dirty="0" smtClean="0"/>
              <a:t>When a NAME is common, this pre-linking saved the annotator many mouse clicks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Pre-Linking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pre-linked entities had to have at least one identical NAME mention and to be of the same TYPE and SUBTYPE</a:t>
            </a:r>
          </a:p>
          <a:p>
            <a:r>
              <a:rPr lang="en-US" dirty="0" smtClean="0"/>
              <a:t>We were concerned that the automatic pre-linking would produce errors but it produced very few</a:t>
            </a:r>
          </a:p>
          <a:p>
            <a:r>
              <a:rPr lang="en-US" dirty="0" smtClean="0"/>
              <a:t>The errors were largely due to errors in the within-doc data, e.g., within-doc coreferencing of</a:t>
            </a:r>
          </a:p>
          <a:p>
            <a:pPr lvl="1"/>
            <a:r>
              <a:rPr lang="en-US" dirty="0" smtClean="0"/>
              <a:t>“anonymous speaker” with other anonymous speakers</a:t>
            </a:r>
          </a:p>
          <a:p>
            <a:pPr lvl="1"/>
            <a:r>
              <a:rPr lang="en-US" dirty="0" smtClean="0"/>
              <a:t>“Scott Peterson” and “Laci Peterson”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ACE2005 English EDT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1.5 million characters</a:t>
            </a:r>
          </a:p>
          <a:p>
            <a:r>
              <a:rPr lang="en-US" dirty="0" smtClean="0"/>
              <a:t>257,000 words</a:t>
            </a:r>
          </a:p>
          <a:p>
            <a:r>
              <a:rPr lang="en-US" dirty="0" smtClean="0"/>
              <a:t>18,000 distinct document-level entities  (prior to cross-doc linking)</a:t>
            </a:r>
          </a:p>
          <a:p>
            <a:pPr lvl="1"/>
            <a:r>
              <a:rPr lang="en-US" dirty="0" smtClean="0"/>
              <a:t>PER 9.7K</a:t>
            </a:r>
          </a:p>
          <a:p>
            <a:pPr lvl="1"/>
            <a:r>
              <a:rPr lang="en-US" dirty="0" smtClean="0"/>
              <a:t>ORG 3K</a:t>
            </a:r>
          </a:p>
          <a:p>
            <a:pPr lvl="1"/>
            <a:r>
              <a:rPr lang="en-US" dirty="0" smtClean="0"/>
              <a:t>Geo-Political entity (GPE) 3K</a:t>
            </a:r>
          </a:p>
          <a:p>
            <a:pPr lvl="1"/>
            <a:r>
              <a:rPr lang="en-US" dirty="0" smtClean="0"/>
              <a:t>FAC 1K</a:t>
            </a:r>
          </a:p>
          <a:p>
            <a:pPr lvl="1"/>
            <a:r>
              <a:rPr lang="en-US" dirty="0" smtClean="0"/>
              <a:t>LOC 897</a:t>
            </a:r>
          </a:p>
          <a:p>
            <a:pPr lvl="1"/>
            <a:r>
              <a:rPr lang="en-US" dirty="0" smtClean="0"/>
              <a:t>Weapon 579</a:t>
            </a:r>
          </a:p>
          <a:p>
            <a:pPr lvl="1"/>
            <a:r>
              <a:rPr lang="en-US" dirty="0" smtClean="0"/>
              <a:t>Vehicle 571</a:t>
            </a:r>
          </a:p>
          <a:p>
            <a:r>
              <a:rPr lang="en-US" dirty="0" smtClean="0"/>
              <a:t>55,000 entity mentions</a:t>
            </a:r>
          </a:p>
          <a:p>
            <a:pPr lvl="1"/>
            <a:r>
              <a:rPr lang="en-US" dirty="0" smtClean="0"/>
              <a:t>Pronoun 20K</a:t>
            </a:r>
          </a:p>
          <a:p>
            <a:pPr lvl="1"/>
            <a:r>
              <a:rPr lang="en-US" dirty="0" smtClean="0"/>
              <a:t>Name 18K</a:t>
            </a:r>
          </a:p>
          <a:p>
            <a:pPr lvl="1"/>
            <a:r>
              <a:rPr lang="en-US" dirty="0" smtClean="0"/>
              <a:t>Nominal 17K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Resulting 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7,129 entities satisfied the constraints required for cross-doc annotation</a:t>
            </a:r>
          </a:p>
          <a:p>
            <a:r>
              <a:rPr lang="en-US" dirty="0" smtClean="0"/>
              <a:t>Automatic and manual annotation resulted in 3,660 entities</a:t>
            </a:r>
          </a:p>
          <a:p>
            <a:r>
              <a:rPr lang="en-US" dirty="0" smtClean="0"/>
              <a:t>Of these, 2,390 entities were mentioned in only one document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 to Previous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John Smith corpus (Bagga, et al, 1998)</a:t>
            </a:r>
          </a:p>
          <a:p>
            <a:pPr lvl="1"/>
            <a:r>
              <a:rPr lang="en-US" dirty="0" smtClean="0"/>
              <a:t>Baldwin and Bagga created a cross-doc corpus and evaluated it for the common name “John Smith”</a:t>
            </a:r>
          </a:p>
          <a:p>
            <a:r>
              <a:rPr lang="en-US" dirty="0" smtClean="0"/>
              <a:t>Benefits of our work</a:t>
            </a:r>
          </a:p>
          <a:p>
            <a:pPr lvl="1"/>
            <a:r>
              <a:rPr lang="en-US" dirty="0" smtClean="0"/>
              <a:t>By using an existing within-doc corpus, we have high-quality co-reference information for both within-doc and cross-doc</a:t>
            </a:r>
          </a:p>
          <a:p>
            <a:r>
              <a:rPr lang="en-US" dirty="0" smtClean="0"/>
              <a:t>The size of this corpus is significantly larger than previous data sets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output is similar to the ACE APF format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&lt;entity CLASS="SPC"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ID="</a:t>
            </a:r>
            <a:r>
              <a:rPr lang="en-US" dirty="0" smtClean="0">
                <a:solidFill>
                  <a:schemeClr val="accent1"/>
                </a:solidFill>
              </a:rPr>
              <a:t>AFP_ENG_20030323.0020-E62</a:t>
            </a:r>
            <a:r>
              <a:rPr lang="en-US" dirty="0" smtClean="0">
                <a:solidFill>
                  <a:srgbClr val="FF0000"/>
                </a:solidFill>
              </a:rPr>
              <a:t>"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SUBTYPE="Individual" TYPE="PER"&gt;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&lt;entity_mention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ID="</a:t>
            </a:r>
            <a:r>
              <a:rPr lang="en-US" dirty="0" smtClean="0">
                <a:solidFill>
                  <a:schemeClr val="accent1"/>
                </a:solidFill>
              </a:rPr>
              <a:t>AFP_ENG_20030323.0020-E62-86</a:t>
            </a:r>
            <a:r>
              <a:rPr lang="en-US" dirty="0" smtClean="0">
                <a:solidFill>
                  <a:srgbClr val="FF0000"/>
                </a:solidFill>
              </a:rPr>
              <a:t>"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LDCTYPE="NAMPRE" TYPE="NAM"&gt;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&lt;extent&gt;&lt;charseq END="3161"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 START="3152"&gt;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John Wayne</a:t>
            </a:r>
            <a:r>
              <a:rPr lang="en-US" dirty="0" smtClean="0">
                <a:solidFill>
                  <a:srgbClr val="FF0000"/>
                </a:solidFill>
              </a:rPr>
              <a:t>&lt;/charseq&gt; </a:t>
            </a:r>
            <a:r>
              <a:rPr lang="en-US" dirty="0" smtClean="0">
                <a:solidFill>
                  <a:schemeClr val="accent1"/>
                </a:solidFill>
              </a:rPr>
              <a:t>...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D60093"/>
                </a:solidFill>
              </a:rPr>
              <a:t>&lt;external_link EID="1772"</a:t>
            </a:r>
            <a:br>
              <a:rPr lang="en-US" dirty="0" smtClean="0">
                <a:solidFill>
                  <a:srgbClr val="D60093"/>
                </a:solidFill>
              </a:rPr>
            </a:br>
            <a:r>
              <a:rPr lang="en-US" dirty="0" smtClean="0">
                <a:solidFill>
                  <a:srgbClr val="D60093"/>
                </a:solidFill>
              </a:rPr>
              <a:t>                RESOURCE="elerfed-ed-v1"/&gt;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&lt;/entity&gt;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One side effect of performing cross-doc coreference is that it showed errors in the within-doc annotation</a:t>
            </a:r>
          </a:p>
          <a:p>
            <a:pPr lvl="1"/>
            <a:r>
              <a:rPr lang="en-US" dirty="0" smtClean="0"/>
              <a:t>E.g., “Scott Peterson” and “Laci Peterson” are coreferenced because there is a misannotated reference to “Peterson”</a:t>
            </a:r>
          </a:p>
          <a:p>
            <a:r>
              <a:rPr lang="en-US" dirty="0" smtClean="0"/>
              <a:t>It allowed us to cross-reference names with nicknames which will not be found in a gazetteer</a:t>
            </a:r>
          </a:p>
          <a:p>
            <a:pPr lvl="1"/>
            <a:r>
              <a:rPr lang="en-US" dirty="0" smtClean="0"/>
              <a:t>E.g., “Bama” with “Alabama”</a:t>
            </a:r>
          </a:p>
          <a:p>
            <a:pPr lvl="1"/>
            <a:r>
              <a:rPr lang="en-US" dirty="0" smtClean="0"/>
              <a:t>“Q”, “Qland”, “Queensland”</a:t>
            </a:r>
          </a:p>
          <a:p>
            <a:pPr lvl="1"/>
            <a:r>
              <a:rPr lang="en-US" dirty="0" smtClean="0"/>
              <a:t>This co-referencing allows nicknames to be mapped using a gazetteer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 test the ambiguity of the dataset, we implemented a discriminatively trained clustering algorithm similar to Culotta et all (2007)</a:t>
            </a:r>
          </a:p>
          <a:p>
            <a:r>
              <a:rPr lang="en-US" dirty="0" smtClean="0"/>
              <a:t>We measured cross-doc coreference performance on a reserve test set of gold standard documents</a:t>
            </a:r>
          </a:p>
          <a:p>
            <a:r>
              <a:rPr lang="en-US" dirty="0" smtClean="0"/>
              <a:t>F=.</a:t>
            </a:r>
            <a:r>
              <a:rPr lang="en-US" dirty="0" smtClean="0"/>
              <a:t>96 (Bcubed)</a:t>
            </a:r>
          </a:p>
          <a:p>
            <a:r>
              <a:rPr lang="en-US" dirty="0" smtClean="0"/>
              <a:t>F=.</a:t>
            </a:r>
            <a:r>
              <a:rPr lang="en-US" dirty="0" smtClean="0"/>
              <a:t>91 (Pairwise)</a:t>
            </a:r>
          </a:p>
          <a:p>
            <a:r>
              <a:rPr lang="en-US" smtClean="0"/>
              <a:t>F=.</a:t>
            </a:r>
            <a:r>
              <a:rPr lang="en-US" dirty="0" smtClean="0"/>
              <a:t>89 (MUC)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</TotalTime>
  <Words>776</Words>
  <Application>Microsoft Office PowerPoint</Application>
  <PresentationFormat>On-screen Show (4:3)</PresentationFormat>
  <Paragraphs>101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Blank</vt:lpstr>
      <vt:lpstr>A Corpus for Cross-Document Co-Reference</vt:lpstr>
      <vt:lpstr>Within-doc Coreference</vt:lpstr>
      <vt:lpstr>Cross-doc Coreference</vt:lpstr>
      <vt:lpstr>The Johns Hopkins Workshop</vt:lpstr>
      <vt:lpstr>The Technique</vt:lpstr>
      <vt:lpstr>Slide 6</vt:lpstr>
      <vt:lpstr>The Search Query and Search Results Panes</vt:lpstr>
      <vt:lpstr>Search Results Details Pane</vt:lpstr>
      <vt:lpstr>The Annotation Process</vt:lpstr>
      <vt:lpstr>The Pre-Linking Process</vt:lpstr>
      <vt:lpstr>The ACE2005 English EDT Corpus</vt:lpstr>
      <vt:lpstr>Resulting Entities</vt:lpstr>
      <vt:lpstr>Comparison to Previous Work</vt:lpstr>
      <vt:lpstr>Data Format</vt:lpstr>
      <vt:lpstr>Observations</vt:lpstr>
      <vt:lpstr>Scoring</vt:lpstr>
    </vt:vector>
  </TitlesOfParts>
  <Company>The MITRE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Janet Hitzeman</dc:creator>
  <cp:lastModifiedBy>Janet Hitzeman</cp:lastModifiedBy>
  <cp:revision>43</cp:revision>
  <dcterms:created xsi:type="dcterms:W3CDTF">2008-05-19T17:44:27Z</dcterms:created>
  <dcterms:modified xsi:type="dcterms:W3CDTF">2008-05-21T23:01:52Z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-66251080</vt:i4>
  </property>
  <property fmtid="{D5CDD505-2E9C-101B-9397-08002B2CF9AE}" pid="3" name="_NewReviewCycle">
    <vt:lpwstr/>
  </property>
  <property fmtid="{D5CDD505-2E9C-101B-9397-08002B2CF9AE}" pid="4" name="_EmailSubject">
    <vt:lpwstr>finished slides</vt:lpwstr>
  </property>
  <property fmtid="{D5CDD505-2E9C-101B-9397-08002B2CF9AE}" pid="5" name="_AuthorEmail">
    <vt:lpwstr>day@mitre.org</vt:lpwstr>
  </property>
  <property fmtid="{D5CDD505-2E9C-101B-9397-08002B2CF9AE}" pid="6" name="_AuthorEmailDisplayName">
    <vt:lpwstr>Day, David S.</vt:lpwstr>
  </property>
  <property fmtid="{D5CDD505-2E9C-101B-9397-08002B2CF9AE}" pid="7" name="_PreviousAdHocReviewCycleID">
    <vt:i4>-1938139800</vt:i4>
  </property>
</Properties>
</file>