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56" r:id="rId2"/>
    <p:sldId id="261" r:id="rId3"/>
    <p:sldId id="260" r:id="rId4"/>
    <p:sldId id="262" r:id="rId5"/>
    <p:sldId id="258" r:id="rId6"/>
    <p:sldId id="257" r:id="rId7"/>
    <p:sldId id="263" r:id="rId8"/>
    <p:sldId id="264" r:id="rId9"/>
    <p:sldId id="266" r:id="rId10"/>
    <p:sldId id="265" r:id="rId11"/>
    <p:sldId id="267" r:id="rId12"/>
    <p:sldId id="268" r:id="rId13"/>
    <p:sldId id="269" r:id="rId14"/>
    <p:sldId id="271" r:id="rId15"/>
    <p:sldId id="270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arehart\My%20Documents\TSC\adjudicator%20agreement\gt-versions-metrics-for-slid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arehart\My%20Documents\TSC\adjudicator%20agreement\gt-versions-metrics-for-slid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lineChart>
        <c:grouping val="standard"/>
        <c:ser>
          <c:idx val="0"/>
          <c:order val="0"/>
          <c:tx>
            <c:strRef>
              <c:f>agreement!$B$20</c:f>
              <c:strCache>
                <c:ptCount val="1"/>
                <c:pt idx="0">
                  <c:v>kappa</c:v>
                </c:pt>
              </c:strCache>
            </c:strRef>
          </c:tx>
          <c:spPr>
            <a:ln>
              <a:noFill/>
            </a:ln>
          </c:spPr>
          <c:marker>
            <c:symbol val="diamond"/>
            <c:size val="10"/>
          </c:marker>
          <c:cat>
            <c:strRef>
              <c:f>agreement!$A$21:$A$26</c:f>
              <c:strCache>
                <c:ptCount val="6"/>
                <c:pt idx="0">
                  <c:v>AB</c:v>
                </c:pt>
                <c:pt idx="1">
                  <c:v>BD</c:v>
                </c:pt>
                <c:pt idx="2">
                  <c:v>AD</c:v>
                </c:pt>
                <c:pt idx="3">
                  <c:v>BC</c:v>
                </c:pt>
                <c:pt idx="4">
                  <c:v>AC</c:v>
                </c:pt>
                <c:pt idx="5">
                  <c:v>CD</c:v>
                </c:pt>
              </c:strCache>
            </c:strRef>
          </c:cat>
          <c:val>
            <c:numRef>
              <c:f>agreement!$B$21:$B$26</c:f>
              <c:numCache>
                <c:formatCode>0.00</c:formatCode>
                <c:ptCount val="6"/>
                <c:pt idx="0">
                  <c:v>0.56599999999999995</c:v>
                </c:pt>
                <c:pt idx="1">
                  <c:v>0.65000000000000091</c:v>
                </c:pt>
                <c:pt idx="2">
                  <c:v>0.67200000000000093</c:v>
                </c:pt>
                <c:pt idx="3">
                  <c:v>0.72200000000000064</c:v>
                </c:pt>
                <c:pt idx="4">
                  <c:v>0.72400000000000064</c:v>
                </c:pt>
                <c:pt idx="5">
                  <c:v>0.77600000000000036</c:v>
                </c:pt>
              </c:numCache>
            </c:numRef>
          </c:val>
        </c:ser>
        <c:ser>
          <c:idx val="1"/>
          <c:order val="1"/>
          <c:tx>
            <c:strRef>
              <c:f>agreement!$C$20</c:f>
              <c:strCache>
                <c:ptCount val="1"/>
                <c:pt idx="0">
                  <c:v>overlap</c:v>
                </c:pt>
              </c:strCache>
            </c:strRef>
          </c:tx>
          <c:spPr>
            <a:ln>
              <a:noFill/>
            </a:ln>
          </c:spPr>
          <c:marker>
            <c:symbol val="square"/>
            <c:size val="10"/>
          </c:marker>
          <c:cat>
            <c:strRef>
              <c:f>agreement!$A$21:$A$26</c:f>
              <c:strCache>
                <c:ptCount val="6"/>
                <c:pt idx="0">
                  <c:v>AB</c:v>
                </c:pt>
                <c:pt idx="1">
                  <c:v>BD</c:v>
                </c:pt>
                <c:pt idx="2">
                  <c:v>AD</c:v>
                </c:pt>
                <c:pt idx="3">
                  <c:v>BC</c:v>
                </c:pt>
                <c:pt idx="4">
                  <c:v>AC</c:v>
                </c:pt>
                <c:pt idx="5">
                  <c:v>CD</c:v>
                </c:pt>
              </c:strCache>
            </c:strRef>
          </c:cat>
          <c:val>
            <c:numRef>
              <c:f>agreement!$C$21:$C$26</c:f>
              <c:numCache>
                <c:formatCode>0.00</c:formatCode>
                <c:ptCount val="6"/>
                <c:pt idx="0">
                  <c:v>0.47000000000000008</c:v>
                </c:pt>
                <c:pt idx="1">
                  <c:v>0.55000000000000004</c:v>
                </c:pt>
                <c:pt idx="2">
                  <c:v>0.56999999999999995</c:v>
                </c:pt>
                <c:pt idx="3">
                  <c:v>0.63000000000000078</c:v>
                </c:pt>
                <c:pt idx="4">
                  <c:v>0.62000000000000066</c:v>
                </c:pt>
                <c:pt idx="5">
                  <c:v>0.68000000000000071</c:v>
                </c:pt>
              </c:numCache>
            </c:numRef>
          </c:val>
        </c:ser>
        <c:ser>
          <c:idx val="2"/>
          <c:order val="2"/>
          <c:tx>
            <c:strRef>
              <c:f>agreement!$D$20</c:f>
              <c:strCache>
                <c:ptCount val="1"/>
                <c:pt idx="0">
                  <c:v>p+</c:v>
                </c:pt>
              </c:strCache>
            </c:strRef>
          </c:tx>
          <c:spPr>
            <a:ln>
              <a:noFill/>
            </a:ln>
          </c:spPr>
          <c:marker>
            <c:symbol val="triangle"/>
            <c:size val="10"/>
          </c:marker>
          <c:cat>
            <c:strRef>
              <c:f>agreement!$A$21:$A$26</c:f>
              <c:strCache>
                <c:ptCount val="6"/>
                <c:pt idx="0">
                  <c:v>AB</c:v>
                </c:pt>
                <c:pt idx="1">
                  <c:v>BD</c:v>
                </c:pt>
                <c:pt idx="2">
                  <c:v>AD</c:v>
                </c:pt>
                <c:pt idx="3">
                  <c:v>BC</c:v>
                </c:pt>
                <c:pt idx="4">
                  <c:v>AC</c:v>
                </c:pt>
                <c:pt idx="5">
                  <c:v>CD</c:v>
                </c:pt>
              </c:strCache>
            </c:strRef>
          </c:cat>
          <c:val>
            <c:numRef>
              <c:f>agreement!$D$21:$D$26</c:f>
              <c:numCache>
                <c:formatCode>0.00</c:formatCode>
                <c:ptCount val="6"/>
                <c:pt idx="0">
                  <c:v>0.63600000000000079</c:v>
                </c:pt>
                <c:pt idx="1">
                  <c:v>0.71400000000000063</c:v>
                </c:pt>
                <c:pt idx="2">
                  <c:v>0.72300000000000064</c:v>
                </c:pt>
                <c:pt idx="3">
                  <c:v>0.77500000000000036</c:v>
                </c:pt>
                <c:pt idx="4">
                  <c:v>0.76800000000000079</c:v>
                </c:pt>
                <c:pt idx="5">
                  <c:v>0.81699999999999995</c:v>
                </c:pt>
              </c:numCache>
            </c:numRef>
          </c:val>
        </c:ser>
        <c:ser>
          <c:idx val="3"/>
          <c:order val="3"/>
          <c:tx>
            <c:strRef>
              <c:f>agreement!$E$20</c:f>
              <c:strCache>
                <c:ptCount val="1"/>
                <c:pt idx="0">
                  <c:v>p-</c:v>
                </c:pt>
              </c:strCache>
            </c:strRef>
          </c:tx>
          <c:spPr>
            <a:ln>
              <a:noFill/>
            </a:ln>
          </c:spPr>
          <c:marker>
            <c:symbol val="x"/>
            <c:size val="10"/>
          </c:marker>
          <c:cat>
            <c:strRef>
              <c:f>agreement!$A$21:$A$26</c:f>
              <c:strCache>
                <c:ptCount val="6"/>
                <c:pt idx="0">
                  <c:v>AB</c:v>
                </c:pt>
                <c:pt idx="1">
                  <c:v>BD</c:v>
                </c:pt>
                <c:pt idx="2">
                  <c:v>AD</c:v>
                </c:pt>
                <c:pt idx="3">
                  <c:v>BC</c:v>
                </c:pt>
                <c:pt idx="4">
                  <c:v>AC</c:v>
                </c:pt>
                <c:pt idx="5">
                  <c:v>CD</c:v>
                </c:pt>
              </c:strCache>
            </c:strRef>
          </c:cat>
          <c:val>
            <c:numRef>
              <c:f>agreement!$E$21:$E$26</c:f>
              <c:numCache>
                <c:formatCode>0.00</c:formatCode>
                <c:ptCount val="6"/>
                <c:pt idx="0">
                  <c:v>0.92800000000000005</c:v>
                </c:pt>
                <c:pt idx="1">
                  <c:v>0.93600000000000005</c:v>
                </c:pt>
                <c:pt idx="2">
                  <c:v>0.94799999999999995</c:v>
                </c:pt>
                <c:pt idx="3">
                  <c:v>0.94699999999999995</c:v>
                </c:pt>
                <c:pt idx="4">
                  <c:v>0.95400000000000063</c:v>
                </c:pt>
                <c:pt idx="5">
                  <c:v>0.95900000000000063</c:v>
                </c:pt>
              </c:numCache>
            </c:numRef>
          </c:val>
        </c:ser>
        <c:marker val="1"/>
        <c:axId val="159919104"/>
        <c:axId val="159937280"/>
      </c:lineChart>
      <c:catAx>
        <c:axId val="159919104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59937280"/>
        <c:crosses val="autoZero"/>
        <c:auto val="1"/>
        <c:lblAlgn val="ctr"/>
        <c:lblOffset val="100"/>
      </c:catAx>
      <c:valAx>
        <c:axId val="159937280"/>
        <c:scaling>
          <c:orientation val="minMax"/>
          <c:max val="1"/>
        </c:scaling>
        <c:axPos val="l"/>
        <c:majorGridlines/>
        <c:numFmt formatCode="0.00" sourceLinked="1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5991910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600"/>
          </a:pPr>
          <a:endParaRPr lang="en-US"/>
        </a:p>
      </c:txPr>
    </c:legend>
    <c:plotVisOnly val="1"/>
  </c:chart>
  <c:spPr>
    <a:noFill/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lineChart>
        <c:grouping val="standard"/>
        <c:ser>
          <c:idx val="0"/>
          <c:order val="0"/>
          <c:spPr>
            <a:ln>
              <a:noFill/>
            </a:ln>
          </c:spPr>
          <c:marker>
            <c:symbol val="diamond"/>
            <c:size val="12"/>
          </c:marker>
          <c:cat>
            <c:strRef>
              <c:f>'f scores'!$A$13:$A$19</c:f>
              <c:strCache>
                <c:ptCount val="7"/>
                <c:pt idx="0">
                  <c:v>consensus</c:v>
                </c:pt>
                <c:pt idx="1">
                  <c:v>union</c:v>
                </c:pt>
                <c:pt idx="2">
                  <c:v>intersection</c:v>
                </c:pt>
                <c:pt idx="3">
                  <c:v>judge A</c:v>
                </c:pt>
                <c:pt idx="4">
                  <c:v>judge B</c:v>
                </c:pt>
                <c:pt idx="5">
                  <c:v>judge C</c:v>
                </c:pt>
                <c:pt idx="6">
                  <c:v>judge D</c:v>
                </c:pt>
              </c:strCache>
            </c:strRef>
          </c:cat>
          <c:val>
            <c:numRef>
              <c:f>'f scores'!$B$13:$B$19</c:f>
              <c:numCache>
                <c:formatCode>General</c:formatCode>
                <c:ptCount val="7"/>
                <c:pt idx="0">
                  <c:v>0.68600000000000005</c:v>
                </c:pt>
                <c:pt idx="1">
                  <c:v>0.66900000000000048</c:v>
                </c:pt>
                <c:pt idx="2">
                  <c:v>0.60900000000000032</c:v>
                </c:pt>
                <c:pt idx="3">
                  <c:v>0.68500000000000005</c:v>
                </c:pt>
                <c:pt idx="4">
                  <c:v>0.69199999999999995</c:v>
                </c:pt>
                <c:pt idx="5">
                  <c:v>0.65100000000000036</c:v>
                </c:pt>
                <c:pt idx="6">
                  <c:v>0.68500000000000005</c:v>
                </c:pt>
              </c:numCache>
            </c:numRef>
          </c:val>
        </c:ser>
        <c:ser>
          <c:idx val="1"/>
          <c:order val="1"/>
          <c:spPr>
            <a:ln>
              <a:noFill/>
            </a:ln>
          </c:spPr>
          <c:marker>
            <c:symbol val="square"/>
            <c:size val="10"/>
          </c:marker>
          <c:cat>
            <c:strRef>
              <c:f>'f scores'!$A$13:$A$19</c:f>
              <c:strCache>
                <c:ptCount val="7"/>
                <c:pt idx="0">
                  <c:v>consensus</c:v>
                </c:pt>
                <c:pt idx="1">
                  <c:v>union</c:v>
                </c:pt>
                <c:pt idx="2">
                  <c:v>intersection</c:v>
                </c:pt>
                <c:pt idx="3">
                  <c:v>judge A</c:v>
                </c:pt>
                <c:pt idx="4">
                  <c:v>judge B</c:v>
                </c:pt>
                <c:pt idx="5">
                  <c:v>judge C</c:v>
                </c:pt>
                <c:pt idx="6">
                  <c:v>judge D</c:v>
                </c:pt>
              </c:strCache>
            </c:strRef>
          </c:cat>
          <c:val>
            <c:numRef>
              <c:f>'f scores'!$C$13:$C$19</c:f>
              <c:numCache>
                <c:formatCode>General</c:formatCode>
                <c:ptCount val="7"/>
                <c:pt idx="0">
                  <c:v>0.60500000000000032</c:v>
                </c:pt>
                <c:pt idx="1">
                  <c:v>0.54600000000000004</c:v>
                </c:pt>
                <c:pt idx="2">
                  <c:v>0.74900000000000033</c:v>
                </c:pt>
                <c:pt idx="3">
                  <c:v>0.62900000000000034</c:v>
                </c:pt>
                <c:pt idx="4">
                  <c:v>0.62000000000000033</c:v>
                </c:pt>
                <c:pt idx="5">
                  <c:v>0.62500000000000033</c:v>
                </c:pt>
                <c:pt idx="6">
                  <c:v>0.69499999999999995</c:v>
                </c:pt>
              </c:numCache>
            </c:numRef>
          </c:val>
        </c:ser>
        <c:ser>
          <c:idx val="2"/>
          <c:order val="2"/>
          <c:spPr>
            <a:ln>
              <a:noFill/>
            </a:ln>
          </c:spPr>
          <c:marker>
            <c:symbol val="triangle"/>
            <c:size val="10"/>
          </c:marker>
          <c:cat>
            <c:strRef>
              <c:f>'f scores'!$A$13:$A$19</c:f>
              <c:strCache>
                <c:ptCount val="7"/>
                <c:pt idx="0">
                  <c:v>consensus</c:v>
                </c:pt>
                <c:pt idx="1">
                  <c:v>union</c:v>
                </c:pt>
                <c:pt idx="2">
                  <c:v>intersection</c:v>
                </c:pt>
                <c:pt idx="3">
                  <c:v>judge A</c:v>
                </c:pt>
                <c:pt idx="4">
                  <c:v>judge B</c:v>
                </c:pt>
                <c:pt idx="5">
                  <c:v>judge C</c:v>
                </c:pt>
                <c:pt idx="6">
                  <c:v>judge D</c:v>
                </c:pt>
              </c:strCache>
            </c:strRef>
          </c:cat>
          <c:val>
            <c:numRef>
              <c:f>'f scores'!$D$13:$D$19</c:f>
              <c:numCache>
                <c:formatCode>General</c:formatCode>
                <c:ptCount val="7"/>
                <c:pt idx="0">
                  <c:v>0.59599999999999997</c:v>
                </c:pt>
                <c:pt idx="1">
                  <c:v>0.54700000000000004</c:v>
                </c:pt>
                <c:pt idx="2">
                  <c:v>0.7150000000000003</c:v>
                </c:pt>
                <c:pt idx="3">
                  <c:v>0.61500000000000032</c:v>
                </c:pt>
                <c:pt idx="4">
                  <c:v>0.60700000000000032</c:v>
                </c:pt>
                <c:pt idx="5">
                  <c:v>0.63300000000000034</c:v>
                </c:pt>
                <c:pt idx="6">
                  <c:v>0.66400000000000048</c:v>
                </c:pt>
              </c:numCache>
            </c:numRef>
          </c:val>
        </c:ser>
        <c:ser>
          <c:idx val="3"/>
          <c:order val="3"/>
          <c:spPr>
            <a:ln>
              <a:noFill/>
            </a:ln>
          </c:spPr>
          <c:marker>
            <c:symbol val="square"/>
            <c:size val="10"/>
          </c:marker>
          <c:cat>
            <c:strRef>
              <c:f>'f scores'!$A$13:$A$19</c:f>
              <c:strCache>
                <c:ptCount val="7"/>
                <c:pt idx="0">
                  <c:v>consensus</c:v>
                </c:pt>
                <c:pt idx="1">
                  <c:v>union</c:v>
                </c:pt>
                <c:pt idx="2">
                  <c:v>intersection</c:v>
                </c:pt>
                <c:pt idx="3">
                  <c:v>judge A</c:v>
                </c:pt>
                <c:pt idx="4">
                  <c:v>judge B</c:v>
                </c:pt>
                <c:pt idx="5">
                  <c:v>judge C</c:v>
                </c:pt>
                <c:pt idx="6">
                  <c:v>judge D</c:v>
                </c:pt>
              </c:strCache>
            </c:strRef>
          </c:cat>
          <c:val>
            <c:numRef>
              <c:f>'f scores'!$E$13:$E$19</c:f>
              <c:numCache>
                <c:formatCode>General</c:formatCode>
                <c:ptCount val="7"/>
                <c:pt idx="0">
                  <c:v>0.58699999999999997</c:v>
                </c:pt>
                <c:pt idx="1">
                  <c:v>0.54300000000000004</c:v>
                </c:pt>
                <c:pt idx="2">
                  <c:v>0.65300000000000036</c:v>
                </c:pt>
                <c:pt idx="3">
                  <c:v>0.61300000000000032</c:v>
                </c:pt>
                <c:pt idx="4">
                  <c:v>0.58299999999999996</c:v>
                </c:pt>
                <c:pt idx="5">
                  <c:v>0.59299999999999997</c:v>
                </c:pt>
                <c:pt idx="6">
                  <c:v>0.63300000000000034</c:v>
                </c:pt>
              </c:numCache>
            </c:numRef>
          </c:val>
        </c:ser>
        <c:ser>
          <c:idx val="4"/>
          <c:order val="4"/>
          <c:spPr>
            <a:ln>
              <a:noFill/>
            </a:ln>
          </c:spPr>
          <c:marker>
            <c:symbol val="star"/>
            <c:size val="12"/>
          </c:marker>
          <c:cat>
            <c:strRef>
              <c:f>'f scores'!$A$13:$A$19</c:f>
              <c:strCache>
                <c:ptCount val="7"/>
                <c:pt idx="0">
                  <c:v>consensus</c:v>
                </c:pt>
                <c:pt idx="1">
                  <c:v>union</c:v>
                </c:pt>
                <c:pt idx="2">
                  <c:v>intersection</c:v>
                </c:pt>
                <c:pt idx="3">
                  <c:v>judge A</c:v>
                </c:pt>
                <c:pt idx="4">
                  <c:v>judge B</c:v>
                </c:pt>
                <c:pt idx="5">
                  <c:v>judge C</c:v>
                </c:pt>
                <c:pt idx="6">
                  <c:v>judge D</c:v>
                </c:pt>
              </c:strCache>
            </c:strRef>
          </c:cat>
          <c:val>
            <c:numRef>
              <c:f>'f scores'!$F$13:$F$19</c:f>
              <c:numCache>
                <c:formatCode>General</c:formatCode>
                <c:ptCount val="7"/>
                <c:pt idx="0">
                  <c:v>0.47600000000000015</c:v>
                </c:pt>
                <c:pt idx="1">
                  <c:v>0.42000000000000015</c:v>
                </c:pt>
                <c:pt idx="2">
                  <c:v>0.62300000000000033</c:v>
                </c:pt>
                <c:pt idx="3">
                  <c:v>0.48700000000000021</c:v>
                </c:pt>
                <c:pt idx="4">
                  <c:v>0.49800000000000016</c:v>
                </c:pt>
                <c:pt idx="5">
                  <c:v>0.49200000000000021</c:v>
                </c:pt>
                <c:pt idx="6">
                  <c:v>0.56899999999999995</c:v>
                </c:pt>
              </c:numCache>
            </c:numRef>
          </c:val>
        </c:ser>
        <c:ser>
          <c:idx val="5"/>
          <c:order val="5"/>
          <c:spPr>
            <a:ln w="28575">
              <a:noFill/>
            </a:ln>
          </c:spPr>
          <c:marker>
            <c:symbol val="circle"/>
            <c:size val="10"/>
          </c:marker>
          <c:cat>
            <c:strRef>
              <c:f>'f scores'!$A$13:$A$19</c:f>
              <c:strCache>
                <c:ptCount val="7"/>
                <c:pt idx="0">
                  <c:v>consensus</c:v>
                </c:pt>
                <c:pt idx="1">
                  <c:v>union</c:v>
                </c:pt>
                <c:pt idx="2">
                  <c:v>intersection</c:v>
                </c:pt>
                <c:pt idx="3">
                  <c:v>judge A</c:v>
                </c:pt>
                <c:pt idx="4">
                  <c:v>judge B</c:v>
                </c:pt>
                <c:pt idx="5">
                  <c:v>judge C</c:v>
                </c:pt>
                <c:pt idx="6">
                  <c:v>judge D</c:v>
                </c:pt>
              </c:strCache>
            </c:strRef>
          </c:cat>
          <c:val>
            <c:numRef>
              <c:f>'f scores'!$G$13:$G$19</c:f>
              <c:numCache>
                <c:formatCode>General</c:formatCode>
                <c:ptCount val="7"/>
                <c:pt idx="0">
                  <c:v>0.54</c:v>
                </c:pt>
                <c:pt idx="1">
                  <c:v>0.47700000000000015</c:v>
                </c:pt>
                <c:pt idx="2">
                  <c:v>0.68700000000000039</c:v>
                </c:pt>
                <c:pt idx="3">
                  <c:v>0.55600000000000005</c:v>
                </c:pt>
                <c:pt idx="4">
                  <c:v>0.55000000000000004</c:v>
                </c:pt>
                <c:pt idx="5">
                  <c:v>0.55700000000000005</c:v>
                </c:pt>
                <c:pt idx="6">
                  <c:v>0.63700000000000034</c:v>
                </c:pt>
              </c:numCache>
            </c:numRef>
          </c:val>
        </c:ser>
        <c:ser>
          <c:idx val="6"/>
          <c:order val="6"/>
          <c:spPr>
            <a:ln w="28575">
              <a:noFill/>
            </a:ln>
          </c:spPr>
          <c:marker>
            <c:symbol val="plus"/>
            <c:size val="12"/>
            <c:spPr>
              <a:noFill/>
              <a:ln>
                <a:solidFill>
                  <a:schemeClr val="tx1"/>
                </a:solidFill>
              </a:ln>
            </c:spPr>
          </c:marker>
          <c:cat>
            <c:strRef>
              <c:f>'f scores'!$A$13:$A$19</c:f>
              <c:strCache>
                <c:ptCount val="7"/>
                <c:pt idx="0">
                  <c:v>consensus</c:v>
                </c:pt>
                <c:pt idx="1">
                  <c:v>union</c:v>
                </c:pt>
                <c:pt idx="2">
                  <c:v>intersection</c:v>
                </c:pt>
                <c:pt idx="3">
                  <c:v>judge A</c:v>
                </c:pt>
                <c:pt idx="4">
                  <c:v>judge B</c:v>
                </c:pt>
                <c:pt idx="5">
                  <c:v>judge C</c:v>
                </c:pt>
                <c:pt idx="6">
                  <c:v>judge D</c:v>
                </c:pt>
              </c:strCache>
            </c:strRef>
          </c:cat>
          <c:val>
            <c:numRef>
              <c:f>'f scores'!$H$13:$H$19</c:f>
              <c:numCache>
                <c:formatCode>General</c:formatCode>
                <c:ptCount val="7"/>
                <c:pt idx="0">
                  <c:v>0.56399999999999995</c:v>
                </c:pt>
                <c:pt idx="1">
                  <c:v>0.50900000000000001</c:v>
                </c:pt>
                <c:pt idx="2">
                  <c:v>0.64600000000000035</c:v>
                </c:pt>
                <c:pt idx="3">
                  <c:v>0.58199999999999996</c:v>
                </c:pt>
                <c:pt idx="4">
                  <c:v>0.58099999999999996</c:v>
                </c:pt>
                <c:pt idx="5">
                  <c:v>0.56599999999999995</c:v>
                </c:pt>
                <c:pt idx="6">
                  <c:v>0.61400000000000032</c:v>
                </c:pt>
              </c:numCache>
            </c:numRef>
          </c:val>
        </c:ser>
        <c:ser>
          <c:idx val="7"/>
          <c:order val="7"/>
          <c:spPr>
            <a:ln w="28575">
              <a:noFill/>
            </a:ln>
          </c:spPr>
          <c:marker>
            <c:symbol val="dash"/>
            <c:size val="12"/>
            <c:spPr>
              <a:solidFill>
                <a:schemeClr val="tx1"/>
              </a:solidFill>
            </c:spPr>
          </c:marker>
          <c:cat>
            <c:strRef>
              <c:f>'f scores'!$A$13:$A$19</c:f>
              <c:strCache>
                <c:ptCount val="7"/>
                <c:pt idx="0">
                  <c:v>consensus</c:v>
                </c:pt>
                <c:pt idx="1">
                  <c:v>union</c:v>
                </c:pt>
                <c:pt idx="2">
                  <c:v>intersection</c:v>
                </c:pt>
                <c:pt idx="3">
                  <c:v>judge A</c:v>
                </c:pt>
                <c:pt idx="4">
                  <c:v>judge B</c:v>
                </c:pt>
                <c:pt idx="5">
                  <c:v>judge C</c:v>
                </c:pt>
                <c:pt idx="6">
                  <c:v>judge D</c:v>
                </c:pt>
              </c:strCache>
            </c:strRef>
          </c:cat>
          <c:val>
            <c:numRef>
              <c:f>'f scores'!$I$13:$I$19</c:f>
              <c:numCache>
                <c:formatCode>General</c:formatCode>
                <c:ptCount val="7"/>
                <c:pt idx="0">
                  <c:v>0.36800000000000022</c:v>
                </c:pt>
                <c:pt idx="1">
                  <c:v>0.31800000000000017</c:v>
                </c:pt>
                <c:pt idx="2">
                  <c:v>0.56499999999999995</c:v>
                </c:pt>
                <c:pt idx="3">
                  <c:v>0.38600000000000018</c:v>
                </c:pt>
                <c:pt idx="4">
                  <c:v>0.40500000000000008</c:v>
                </c:pt>
                <c:pt idx="5">
                  <c:v>0.39300000000000024</c:v>
                </c:pt>
                <c:pt idx="6">
                  <c:v>0.47700000000000015</c:v>
                </c:pt>
              </c:numCache>
            </c:numRef>
          </c:val>
        </c:ser>
        <c:marker val="1"/>
        <c:axId val="124394112"/>
        <c:axId val="124416768"/>
      </c:lineChart>
      <c:catAx>
        <c:axId val="124394112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>
                <a:latin typeface="+mj-lt"/>
              </a:defRPr>
            </a:pPr>
            <a:endParaRPr lang="en-US"/>
          </a:p>
        </c:txPr>
        <c:crossAx val="124416768"/>
        <c:crosses val="autoZero"/>
        <c:auto val="1"/>
        <c:lblAlgn val="ctr"/>
        <c:lblOffset val="100"/>
      </c:catAx>
      <c:valAx>
        <c:axId val="124416768"/>
        <c:scaling>
          <c:orientation val="minMax"/>
          <c:min val="0.30000000000000032"/>
        </c:scaling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 sz="1800">
                <a:latin typeface="+mj-lt"/>
              </a:defRPr>
            </a:pPr>
            <a:endParaRPr lang="en-US"/>
          </a:p>
        </c:txPr>
        <c:crossAx val="124394112"/>
        <c:crosses val="autoZero"/>
        <c:crossBetween val="between"/>
      </c:valAx>
    </c:plotArea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86C8BD-D16A-408D-9B1B-F2A01C342912}" type="datetimeFigureOut">
              <a:rPr lang="en-US" smtClean="0"/>
              <a:pPr/>
              <a:t>5/22/2008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9C9E83-6426-425B-9952-0B9C8D1B37B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2B8E1-F292-4B57-831F-91E8D3F5D308}" type="datetime1">
              <a:rPr lang="en-US" smtClean="0"/>
              <a:pPr/>
              <a:t>5/22/2008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0D4BA-2614-492D-8446-81300FC1A679}" type="datetime1">
              <a:rPr lang="en-US" smtClean="0"/>
              <a:pPr/>
              <a:t>5/22/2008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7C16-7954-4556-ACB0-548D79EDD2DF}" type="datetime1">
              <a:rPr lang="en-US" smtClean="0"/>
              <a:pPr/>
              <a:t>5/22/2008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3252-1246-4E32-924A-D61F508988FD}" type="datetime1">
              <a:rPr lang="en-US" smtClean="0"/>
              <a:pPr/>
              <a:t>5/22/2008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C262-0FB9-479C-83A8-72C308443F23}" type="datetime1">
              <a:rPr lang="en-US" smtClean="0"/>
              <a:pPr/>
              <a:t>5/22/2008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4D993-7A66-4F68-A779-EFE531698028}" type="datetime1">
              <a:rPr lang="en-US" smtClean="0"/>
              <a:pPr/>
              <a:t>5/22/2008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C94C7-35BE-482B-B65A-7FE34D15B442}" type="datetime1">
              <a:rPr lang="en-US" smtClean="0"/>
              <a:pPr/>
              <a:t>5/22/2008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2042-1E59-4330-A290-874A9FFF8BC5}" type="datetime1">
              <a:rPr lang="en-US" smtClean="0"/>
              <a:pPr/>
              <a:t>5/22/2008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FC95E-C074-4836-BAB5-7708F862E63F}" type="datetime1">
              <a:rPr lang="en-US" smtClean="0"/>
              <a:pPr/>
              <a:t>5/22/2008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E96F6-25DE-46C9-98DD-36F47A999362}" type="datetime1">
              <a:rPr lang="en-US" smtClean="0"/>
              <a:pPr/>
              <a:t>5/22/2008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811E-5A6D-45A8-9CCA-525C3D0B77C1}" type="datetime1">
              <a:rPr lang="en-US" smtClean="0"/>
              <a:pPr/>
              <a:t>5/22/2008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27971-F478-4442-AF61-0A905D676326}" type="datetime1">
              <a:rPr lang="en-US" smtClean="0"/>
              <a:pPr/>
              <a:t>5/22/2008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008BC-DA31-4D19-837B-EFA4386B05F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Adjudicator Agreement and System Rankings for Person Name Search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76600"/>
            <a:ext cx="8229600" cy="1752600"/>
          </a:xfrm>
        </p:spPr>
        <p:txBody>
          <a:bodyPr/>
          <a:lstStyle/>
          <a:p>
            <a:r>
              <a:rPr lang="en-US" dirty="0" smtClean="0"/>
              <a:t>Mark Arehart, Chris Wolf, Keith Miller</a:t>
            </a:r>
          </a:p>
          <a:p>
            <a:r>
              <a:rPr lang="en-US" dirty="0" smtClean="0"/>
              <a:t>The MITRE Corporation</a:t>
            </a:r>
          </a:p>
          <a:p>
            <a:r>
              <a:rPr lang="en-US" dirty="0" smtClean="0"/>
              <a:t>{</a:t>
            </a:r>
            <a:r>
              <a:rPr lang="en-US" dirty="0" err="1" smtClean="0"/>
              <a:t>marehart</a:t>
            </a:r>
            <a:r>
              <a:rPr lang="en-US" dirty="0" smtClean="0"/>
              <a:t>, </a:t>
            </a:r>
            <a:r>
              <a:rPr lang="en-US" dirty="0" err="1" smtClean="0"/>
              <a:t>cwolf</a:t>
            </a:r>
            <a:r>
              <a:rPr lang="en-US" dirty="0" smtClean="0"/>
              <a:t>, </a:t>
            </a:r>
            <a:r>
              <a:rPr lang="en-US" dirty="0" err="1" smtClean="0"/>
              <a:t>keith</a:t>
            </a:r>
            <a:r>
              <a:rPr lang="en-US" dirty="0" smtClean="0"/>
              <a:t>}@</a:t>
            </a:r>
            <a:r>
              <a:rPr lang="en-US" dirty="0" err="1" smtClean="0"/>
              <a:t>mitre.org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407616"/>
            <a:ext cx="8353569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Matching multicultural name variants is knowledge intensive</a:t>
            </a:r>
          </a:p>
          <a:p>
            <a:endParaRPr lang="en-US" sz="240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Ground truth dataset requires tedious adjudication</a:t>
            </a:r>
          </a:p>
          <a:p>
            <a:endParaRPr lang="en-US" sz="240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Guidelines not comprehensive, adjudicators often disagree</a:t>
            </a:r>
          </a:p>
          <a:p>
            <a:endParaRPr lang="en-US" sz="240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Previous evaluations: multiple adjudication, voting</a:t>
            </a:r>
          </a:p>
          <a:p>
            <a:endParaRPr lang="en-US" sz="240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Results of study:</a:t>
            </a:r>
          </a:p>
          <a:p>
            <a:r>
              <a:rPr lang="en-US" sz="2400" dirty="0" smtClean="0">
                <a:latin typeface="+mj-lt"/>
              </a:rPr>
              <a:t>	High agreement, multiple adjudication not needed</a:t>
            </a:r>
          </a:p>
          <a:p>
            <a:r>
              <a:rPr lang="en-US" sz="2400" dirty="0" smtClean="0">
                <a:latin typeface="+mj-lt"/>
              </a:rPr>
              <a:t>	“Nearly” same payoff for much less effort</a:t>
            </a:r>
            <a:endParaRPr lang="en-US" sz="2400" dirty="0"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z="1800" smtClean="0"/>
              <a:pPr/>
              <a:t>2</a:t>
            </a:fld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Dataset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59775" y="1439882"/>
            <a:ext cx="742222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+mj-lt"/>
              </a:rPr>
              <a:t>Watchlist</a:t>
            </a:r>
            <a:r>
              <a:rPr lang="en-US" sz="2800" dirty="0" smtClean="0">
                <a:latin typeface="+mj-lt"/>
              </a:rPr>
              <a:t>, ~71K</a:t>
            </a:r>
          </a:p>
          <a:p>
            <a:r>
              <a:rPr lang="en-US" sz="2400" dirty="0" smtClean="0">
                <a:latin typeface="+mj-lt"/>
              </a:rPr>
              <a:t>	Deceased persons lists</a:t>
            </a:r>
          </a:p>
          <a:p>
            <a:r>
              <a:rPr lang="en-US" sz="2400" dirty="0" smtClean="0">
                <a:latin typeface="+mj-lt"/>
              </a:rPr>
              <a:t>	Mixed cultures</a:t>
            </a:r>
          </a:p>
          <a:p>
            <a:r>
              <a:rPr lang="en-US" sz="2400" dirty="0" smtClean="0">
                <a:latin typeface="+mj-lt"/>
              </a:rPr>
              <a:t>	1.1K variants for 404 base names</a:t>
            </a:r>
          </a:p>
          <a:p>
            <a:r>
              <a:rPr lang="en-US" sz="2400" dirty="0" smtClean="0">
                <a:latin typeface="+mj-lt"/>
              </a:rPr>
              <a:t>	Ave. 2.8 variants per base record</a:t>
            </a:r>
          </a:p>
          <a:p>
            <a:endParaRPr lang="en-US" sz="2800" dirty="0" smtClean="0">
              <a:latin typeface="+mj-lt"/>
            </a:endParaRPr>
          </a:p>
          <a:p>
            <a:r>
              <a:rPr lang="en-US" sz="2800" dirty="0" smtClean="0">
                <a:latin typeface="+mj-lt"/>
              </a:rPr>
              <a:t>Queries, 700</a:t>
            </a:r>
          </a:p>
          <a:p>
            <a:r>
              <a:rPr lang="en-US" sz="2400" dirty="0" smtClean="0">
                <a:latin typeface="+mj-lt"/>
              </a:rPr>
              <a:t>	404 base names</a:t>
            </a:r>
          </a:p>
          <a:p>
            <a:r>
              <a:rPr lang="en-US" sz="2400" dirty="0" smtClean="0">
                <a:latin typeface="+mj-lt"/>
              </a:rPr>
              <a:t>	296 randomly selected from </a:t>
            </a:r>
            <a:r>
              <a:rPr lang="en-US" sz="2400" dirty="0" err="1" smtClean="0">
                <a:latin typeface="+mj-lt"/>
              </a:rPr>
              <a:t>watchlist</a:t>
            </a:r>
            <a:endParaRPr lang="en-US" sz="240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	Subset of 100 randomly selected for this study</a:t>
            </a:r>
            <a:endParaRPr lang="en-US" sz="2400" dirty="0"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Method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1295400"/>
            <a:ext cx="7848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Adjudication pools as in TREC: pool from 13 algorithms</a:t>
            </a:r>
          </a:p>
          <a:p>
            <a:endParaRPr lang="en-US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Four judges complete pools (1712 pairs, excluding exact matches)</a:t>
            </a:r>
          </a:p>
          <a:p>
            <a:endParaRPr lang="en-US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Compare system rankings under different versions of ground truth</a:t>
            </a:r>
          </a:p>
          <a:p>
            <a:endParaRPr lang="en-US" sz="2000" dirty="0" smtClean="0">
              <a:latin typeface="+mj-lt"/>
            </a:endParaRPr>
          </a:p>
          <a:p>
            <a:endParaRPr lang="en-US" sz="2000" dirty="0">
              <a:latin typeface="+mj-lt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38200" y="3276600"/>
          <a:ext cx="7620000" cy="2434440"/>
        </p:xfrm>
        <a:graphic>
          <a:graphicData uri="http://schemas.openxmlformats.org/drawingml/2006/table">
            <a:tbl>
              <a:tblPr/>
              <a:tblGrid>
                <a:gridCol w="962527"/>
                <a:gridCol w="1704473"/>
                <a:gridCol w="4953000"/>
              </a:tblGrid>
              <a:tr h="39822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j-lt"/>
                          <a:ea typeface="Times New Roman"/>
                        </a:rPr>
                        <a:t>Type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j-lt"/>
                          <a:ea typeface="Times New Roman"/>
                        </a:rPr>
                        <a:t>Criteria for true match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22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j-lt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j-lt"/>
                          <a:ea typeface="Times New Roman"/>
                        </a:rPr>
                        <a:t>Consensus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j-lt"/>
                          <a:ea typeface="Times New Roman"/>
                        </a:rPr>
                        <a:t>Tie or majority </a:t>
                      </a:r>
                      <a:r>
                        <a:rPr lang="en-US" sz="1800" dirty="0" smtClean="0">
                          <a:latin typeface="+mj-lt"/>
                          <a:ea typeface="Times New Roman"/>
                        </a:rPr>
                        <a:t>vote (baseline)</a:t>
                      </a:r>
                      <a:endParaRPr lang="en-US" sz="1800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088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j-lt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+mj-lt"/>
                          <a:ea typeface="Times New Roman"/>
                        </a:rPr>
                        <a:t>Union</a:t>
                      </a:r>
                      <a:endParaRPr lang="en-US" sz="1800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j-lt"/>
                          <a:ea typeface="Times New Roman"/>
                        </a:rPr>
                        <a:t>Judged true by anyone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88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j-lt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j-lt"/>
                          <a:ea typeface="Times New Roman"/>
                        </a:rPr>
                        <a:t>Intersection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j-lt"/>
                          <a:ea typeface="Times New Roman"/>
                        </a:rPr>
                        <a:t>Judged true by everyone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88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j-lt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j-lt"/>
                          <a:ea typeface="Times New Roman"/>
                        </a:rPr>
                        <a:t>Single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j-lt"/>
                          <a:ea typeface="Times New Roman"/>
                        </a:rPr>
                        <a:t>Judgments from a single </a:t>
                      </a:r>
                      <a:r>
                        <a:rPr lang="en-US" sz="1800" dirty="0" smtClean="0">
                          <a:latin typeface="+mj-lt"/>
                          <a:ea typeface="Times New Roman"/>
                        </a:rPr>
                        <a:t>adjudicator (4)</a:t>
                      </a:r>
                      <a:endParaRPr lang="en-US" sz="1800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j-lt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j-lt"/>
                          <a:ea typeface="Times New Roman"/>
                        </a:rPr>
                        <a:t>Random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j-lt"/>
                          <a:ea typeface="Times New Roman"/>
                        </a:rPr>
                        <a:t>Randomly choose adjudicator per </a:t>
                      </a:r>
                      <a:r>
                        <a:rPr lang="en-US" sz="1800" dirty="0" smtClean="0">
                          <a:latin typeface="+mj-lt"/>
                          <a:ea typeface="Times New Roman"/>
                        </a:rPr>
                        <a:t>item (1000)</a:t>
                      </a:r>
                      <a:endParaRPr lang="en-US" sz="1800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Adjudicator Agreement Measures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743200" y="1168401"/>
          <a:ext cx="3048000" cy="24129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6000"/>
                <a:gridCol w="1016000"/>
                <a:gridCol w="1016000"/>
              </a:tblGrid>
              <a:tr h="804333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+mj-lt"/>
                        </a:rPr>
                        <a:t>+</a:t>
                      </a:r>
                      <a:endParaRPr lang="en-US" sz="2400" dirty="0">
                        <a:latin typeface="+mj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+mj-lt"/>
                        </a:rPr>
                        <a:t>-</a:t>
                      </a:r>
                      <a:endParaRPr lang="en-US" sz="2400" dirty="0">
                        <a:latin typeface="+mj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43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+mj-lt"/>
                        </a:rPr>
                        <a:t>+</a:t>
                      </a:r>
                      <a:endParaRPr lang="en-US" sz="2400" dirty="0">
                        <a:latin typeface="+mj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+mj-lt"/>
                        </a:rPr>
                        <a:t>A</a:t>
                      </a:r>
                      <a:endParaRPr lang="en-US" sz="2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+mj-lt"/>
                        </a:rPr>
                        <a:t>B</a:t>
                      </a:r>
                      <a:endParaRPr lang="en-US" sz="2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43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+mj-lt"/>
                        </a:rPr>
                        <a:t>-</a:t>
                      </a:r>
                      <a:endParaRPr lang="en-US" sz="2400" dirty="0">
                        <a:latin typeface="+mj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+mj-lt"/>
                        </a:rPr>
                        <a:t>C</a:t>
                      </a:r>
                      <a:endParaRPr lang="en-US" sz="2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+mj-lt"/>
                        </a:rPr>
                        <a:t>D</a:t>
                      </a:r>
                      <a:endParaRPr lang="en-US" sz="2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09800" y="4267200"/>
            <a:ext cx="512512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overlap 	=  	a / (a + b + c)</a:t>
            </a:r>
          </a:p>
          <a:p>
            <a:endParaRPr lang="en-US" sz="240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p+ 		= 	2a / (2a + b + c)</a:t>
            </a:r>
          </a:p>
          <a:p>
            <a:endParaRPr lang="en-US" sz="240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p- 		= 	2d / (2d + b + c)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Adjudicator Agreement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457200" y="1447800"/>
          <a:ext cx="5867400" cy="4467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172200" y="1066800"/>
            <a:ext cx="224773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Lowest is A~B</a:t>
            </a:r>
          </a:p>
          <a:p>
            <a:r>
              <a:rPr lang="en-US" sz="2400" dirty="0" smtClean="0">
                <a:latin typeface="+mj-lt"/>
              </a:rPr>
              <a:t>kappa 0.57</a:t>
            </a:r>
          </a:p>
          <a:p>
            <a:endParaRPr lang="en-US" sz="240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Highest is C~D</a:t>
            </a:r>
          </a:p>
          <a:p>
            <a:r>
              <a:rPr lang="en-US" sz="2400" dirty="0" smtClean="0">
                <a:latin typeface="+mj-lt"/>
              </a:rPr>
              <a:t>kappa 0.78</a:t>
            </a:r>
            <a:endParaRPr lang="en-US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So far…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49596" y="1295400"/>
            <a:ext cx="8389604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j-lt"/>
              </a:rPr>
              <a:t>Test </a:t>
            </a:r>
            <a:r>
              <a:rPr lang="en-US" sz="3200" dirty="0" err="1" smtClean="0">
                <a:latin typeface="+mj-lt"/>
              </a:rPr>
              <a:t>watchlist</a:t>
            </a:r>
            <a:r>
              <a:rPr lang="en-US" sz="3200" dirty="0" smtClean="0">
                <a:latin typeface="+mj-lt"/>
              </a:rPr>
              <a:t> and query list</a:t>
            </a:r>
          </a:p>
          <a:p>
            <a:endParaRPr lang="en-US" sz="3200" dirty="0" smtClean="0">
              <a:latin typeface="+mj-lt"/>
            </a:endParaRPr>
          </a:p>
          <a:p>
            <a:r>
              <a:rPr lang="en-US" sz="3200" dirty="0" smtClean="0">
                <a:latin typeface="+mj-lt"/>
              </a:rPr>
              <a:t>Results from 13 algorithms</a:t>
            </a:r>
          </a:p>
          <a:p>
            <a:endParaRPr lang="en-US" sz="3200" dirty="0" smtClean="0">
              <a:latin typeface="+mj-lt"/>
            </a:endParaRPr>
          </a:p>
          <a:p>
            <a:r>
              <a:rPr lang="en-US" sz="3200" dirty="0" smtClean="0">
                <a:latin typeface="+mj-lt"/>
              </a:rPr>
              <a:t>Adjudications by 4 volunteers</a:t>
            </a:r>
          </a:p>
          <a:p>
            <a:endParaRPr lang="en-US" sz="3200" dirty="0" smtClean="0">
              <a:latin typeface="+mj-lt"/>
            </a:endParaRPr>
          </a:p>
          <a:p>
            <a:r>
              <a:rPr lang="en-US" sz="3200" dirty="0" smtClean="0">
                <a:latin typeface="+mj-lt"/>
              </a:rPr>
              <a:t>Ways of compiling alternate ground truth sets</a:t>
            </a:r>
          </a:p>
          <a:p>
            <a:endParaRPr lang="en-US" sz="3200" dirty="0" smtClean="0">
              <a:latin typeface="+mj-lt"/>
            </a:endParaRPr>
          </a:p>
          <a:p>
            <a:r>
              <a:rPr lang="en-US" sz="3200" dirty="0" smtClean="0">
                <a:latin typeface="+mj-lt"/>
              </a:rPr>
              <a:t>Still need…</a:t>
            </a:r>
            <a:endParaRPr lang="en-US" sz="32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Comparing System Rankings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3400" y="1219200"/>
            <a:ext cx="36694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j-lt"/>
              </a:rPr>
              <a:t>A complete ranking</a:t>
            </a:r>
            <a:endParaRPr lang="en-US" sz="32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2895600"/>
            <a:ext cx="423514" cy="5232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B</a:t>
            </a:r>
            <a:endParaRPr lang="en-US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3820180"/>
            <a:ext cx="444352" cy="52322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C</a:t>
            </a:r>
            <a:endParaRPr lang="en-US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4734580"/>
            <a:ext cx="444352" cy="52322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D</a:t>
            </a:r>
            <a:endParaRPr lang="en-US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2057400"/>
            <a:ext cx="423514" cy="5232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A</a:t>
            </a:r>
            <a:endParaRPr lang="en-US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3000" y="5572780"/>
            <a:ext cx="423514" cy="52322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E</a:t>
            </a:r>
            <a:endParaRPr lang="en-US" dirty="0">
              <a:latin typeface="+mj-lt"/>
            </a:endParaRPr>
          </a:p>
        </p:txBody>
      </p:sp>
      <p:cxnSp>
        <p:nvCxnSpPr>
          <p:cNvPr id="15" name="Straight Arrow Connector 14"/>
          <p:cNvCxnSpPr>
            <a:stCxn id="9" idx="2"/>
            <a:endCxn id="6" idx="0"/>
          </p:cNvCxnSpPr>
          <p:nvPr/>
        </p:nvCxnSpPr>
        <p:spPr>
          <a:xfrm rot="5400000">
            <a:off x="1197267" y="2738110"/>
            <a:ext cx="314980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2"/>
            <a:endCxn id="8" idx="0"/>
          </p:cNvCxnSpPr>
          <p:nvPr/>
        </p:nvCxnSpPr>
        <p:spPr>
          <a:xfrm rot="5400000">
            <a:off x="1169586" y="4538990"/>
            <a:ext cx="391180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6" idx="2"/>
            <a:endCxn id="7" idx="0"/>
          </p:cNvCxnSpPr>
          <p:nvPr/>
        </p:nvCxnSpPr>
        <p:spPr>
          <a:xfrm rot="16200000" flipH="1">
            <a:off x="1159286" y="3614290"/>
            <a:ext cx="401360" cy="1041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8" idx="2"/>
            <a:endCxn id="11" idx="0"/>
          </p:cNvCxnSpPr>
          <p:nvPr/>
        </p:nvCxnSpPr>
        <p:spPr>
          <a:xfrm rot="5400000">
            <a:off x="1202477" y="5410081"/>
            <a:ext cx="314980" cy="1041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267200" y="2362200"/>
            <a:ext cx="467942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How similar?</a:t>
            </a:r>
          </a:p>
          <a:p>
            <a:endParaRPr lang="en-US" sz="2800" dirty="0" smtClean="0">
              <a:latin typeface="+mj-lt"/>
            </a:endParaRPr>
          </a:p>
          <a:p>
            <a:r>
              <a:rPr lang="en-US" sz="2800" dirty="0" smtClean="0">
                <a:latin typeface="+mj-lt"/>
              </a:rPr>
              <a:t>Kendall’s tau</a:t>
            </a:r>
          </a:p>
          <a:p>
            <a:endParaRPr lang="en-US" sz="2800" dirty="0" smtClean="0">
              <a:latin typeface="+mj-lt"/>
            </a:endParaRPr>
          </a:p>
          <a:p>
            <a:r>
              <a:rPr lang="en-US" sz="2800" dirty="0" smtClean="0">
                <a:latin typeface="+mj-lt"/>
              </a:rPr>
              <a:t>Spearman’s rank correlation</a:t>
            </a:r>
            <a:endParaRPr lang="en-US" sz="2800" dirty="0"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667000" y="2895600"/>
            <a:ext cx="444352" cy="52322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C</a:t>
            </a:r>
            <a:endParaRPr lang="en-US" dirty="0"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67000" y="3820180"/>
            <a:ext cx="423514" cy="5232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B</a:t>
            </a:r>
            <a:endParaRPr lang="en-US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67000" y="4734580"/>
            <a:ext cx="423514" cy="52322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E</a:t>
            </a:r>
            <a:endParaRPr lang="en-US" dirty="0"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667000" y="2057400"/>
            <a:ext cx="423514" cy="5232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A</a:t>
            </a:r>
            <a:endParaRPr lang="en-US" dirty="0"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667000" y="5572780"/>
            <a:ext cx="444352" cy="52322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D</a:t>
            </a:r>
            <a:endParaRPr lang="en-US" dirty="0">
              <a:latin typeface="+mj-lt"/>
            </a:endParaRPr>
          </a:p>
        </p:txBody>
      </p:sp>
      <p:cxnSp>
        <p:nvCxnSpPr>
          <p:cNvPr id="31" name="Straight Arrow Connector 30"/>
          <p:cNvCxnSpPr>
            <a:stCxn id="29" idx="2"/>
            <a:endCxn id="26" idx="0"/>
          </p:cNvCxnSpPr>
          <p:nvPr/>
        </p:nvCxnSpPr>
        <p:spPr>
          <a:xfrm rot="16200000" flipH="1">
            <a:off x="2726476" y="2732900"/>
            <a:ext cx="314980" cy="1041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7" idx="2"/>
            <a:endCxn id="28" idx="0"/>
          </p:cNvCxnSpPr>
          <p:nvPr/>
        </p:nvCxnSpPr>
        <p:spPr>
          <a:xfrm rot="5400000">
            <a:off x="2683167" y="4538990"/>
            <a:ext cx="391180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6" idx="2"/>
            <a:endCxn id="27" idx="0"/>
          </p:cNvCxnSpPr>
          <p:nvPr/>
        </p:nvCxnSpPr>
        <p:spPr>
          <a:xfrm rot="5400000">
            <a:off x="2683287" y="3614291"/>
            <a:ext cx="401360" cy="1041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28" idx="2"/>
            <a:endCxn id="30" idx="0"/>
          </p:cNvCxnSpPr>
          <p:nvPr/>
        </p:nvCxnSpPr>
        <p:spPr>
          <a:xfrm rot="16200000" flipH="1">
            <a:off x="2726476" y="5410080"/>
            <a:ext cx="314980" cy="1041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Significance Testing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50979" y="1313795"/>
            <a:ext cx="8488221" cy="4462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Not all differences are significant (duh)</a:t>
            </a:r>
          </a:p>
          <a:p>
            <a:endParaRPr lang="en-US" sz="2800" dirty="0" smtClean="0">
              <a:latin typeface="+mj-lt"/>
            </a:endParaRPr>
          </a:p>
          <a:p>
            <a:r>
              <a:rPr lang="en-US" sz="2800" dirty="0" smtClean="0">
                <a:latin typeface="+mj-lt"/>
              </a:rPr>
              <a:t>F1-measure: harmonic mean of precision &amp; recall</a:t>
            </a:r>
          </a:p>
          <a:p>
            <a:r>
              <a:rPr lang="en-US" sz="2400" dirty="0" smtClean="0">
                <a:latin typeface="+mj-lt"/>
              </a:rPr>
              <a:t>	Not a proportion or mean of independent observations</a:t>
            </a:r>
          </a:p>
          <a:p>
            <a:r>
              <a:rPr lang="en-US" sz="2400" dirty="0" smtClean="0">
                <a:latin typeface="+mj-lt"/>
              </a:rPr>
              <a:t>	Not amenable to traditional significance tests</a:t>
            </a:r>
          </a:p>
          <a:p>
            <a:r>
              <a:rPr lang="en-US" sz="2400" dirty="0" smtClean="0">
                <a:latin typeface="+mj-lt"/>
              </a:rPr>
              <a:t>	Like other IR measures, e.g. MAP</a:t>
            </a:r>
          </a:p>
          <a:p>
            <a:endParaRPr lang="en-US" sz="2800" dirty="0" smtClean="0">
              <a:latin typeface="+mj-lt"/>
            </a:endParaRPr>
          </a:p>
          <a:p>
            <a:r>
              <a:rPr lang="en-US" sz="2800" dirty="0" smtClean="0">
                <a:latin typeface="+mj-lt"/>
              </a:rPr>
              <a:t>Bootstrap </a:t>
            </a:r>
            <a:r>
              <a:rPr lang="en-US" sz="2800" dirty="0" err="1" smtClean="0">
                <a:latin typeface="+mj-lt"/>
              </a:rPr>
              <a:t>resampling</a:t>
            </a:r>
            <a:endParaRPr lang="en-US" sz="280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	Sample with replacement from data</a:t>
            </a:r>
          </a:p>
          <a:p>
            <a:r>
              <a:rPr lang="en-US" sz="2400" dirty="0" smtClean="0">
                <a:latin typeface="+mj-lt"/>
              </a:rPr>
              <a:t>	Compute difference for many trials</a:t>
            </a:r>
          </a:p>
          <a:p>
            <a:r>
              <a:rPr lang="en-US" sz="2400" dirty="0" smtClean="0">
                <a:latin typeface="+mj-lt"/>
              </a:rPr>
              <a:t>	Produces a distribution of differences</a:t>
            </a:r>
            <a:endParaRPr lang="en-US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Incomplete Ranking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62000" y="3286780"/>
            <a:ext cx="423514" cy="5232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B</a:t>
            </a:r>
            <a:endParaRPr lang="en-US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70248" y="3286780"/>
            <a:ext cx="444352" cy="52322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C</a:t>
            </a:r>
            <a:endParaRPr lang="en-US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4810780"/>
            <a:ext cx="444352" cy="52322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D</a:t>
            </a:r>
            <a:endParaRPr lang="en-US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29086" y="2057400"/>
            <a:ext cx="423514" cy="5232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A</a:t>
            </a:r>
            <a:endParaRPr lang="en-US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91086" y="4810780"/>
            <a:ext cx="423514" cy="52322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E</a:t>
            </a:r>
            <a:endParaRPr lang="en-US" dirty="0">
              <a:latin typeface="+mj-lt"/>
            </a:endParaRPr>
          </a:p>
        </p:txBody>
      </p:sp>
      <p:cxnSp>
        <p:nvCxnSpPr>
          <p:cNvPr id="10" name="Straight Arrow Connector 9"/>
          <p:cNvCxnSpPr>
            <a:stCxn id="8" idx="2"/>
            <a:endCxn id="5" idx="0"/>
          </p:cNvCxnSpPr>
          <p:nvPr/>
        </p:nvCxnSpPr>
        <p:spPr>
          <a:xfrm rot="5400000">
            <a:off x="904220" y="2650157"/>
            <a:ext cx="706160" cy="56708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6" idx="2"/>
            <a:endCxn id="7" idx="0"/>
          </p:cNvCxnSpPr>
          <p:nvPr/>
        </p:nvCxnSpPr>
        <p:spPr>
          <a:xfrm rot="5400000">
            <a:off x="1137910" y="3656266"/>
            <a:ext cx="1000780" cy="130824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2"/>
            <a:endCxn id="6" idx="0"/>
          </p:cNvCxnSpPr>
          <p:nvPr/>
        </p:nvCxnSpPr>
        <p:spPr>
          <a:xfrm rot="16200000" flipH="1">
            <a:off x="1563553" y="2557909"/>
            <a:ext cx="706160" cy="75158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6" idx="2"/>
            <a:endCxn id="9" idx="0"/>
          </p:cNvCxnSpPr>
          <p:nvPr/>
        </p:nvCxnSpPr>
        <p:spPr>
          <a:xfrm rot="16200000" flipH="1">
            <a:off x="1797243" y="4305180"/>
            <a:ext cx="1000780" cy="1041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28600" y="1219200"/>
            <a:ext cx="87548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j-lt"/>
              </a:rPr>
              <a:t>Not all differences significant </a:t>
            </a:r>
            <a:r>
              <a:rPr lang="en-US" sz="3200" dirty="0" smtClean="0">
                <a:latin typeface="+mj-lt"/>
                <a:sym typeface="Wingdings" pitchFamily="2" charset="2"/>
              </a:rPr>
              <a:t> partial ordering</a:t>
            </a:r>
            <a:endParaRPr lang="en-US" sz="3200" dirty="0">
              <a:latin typeface="+mj-lt"/>
            </a:endParaRPr>
          </a:p>
        </p:txBody>
      </p:sp>
      <p:cxnSp>
        <p:nvCxnSpPr>
          <p:cNvPr id="19" name="Straight Arrow Connector 18"/>
          <p:cNvCxnSpPr>
            <a:stCxn id="5" idx="2"/>
            <a:endCxn id="7" idx="0"/>
          </p:cNvCxnSpPr>
          <p:nvPr/>
        </p:nvCxnSpPr>
        <p:spPr>
          <a:xfrm rot="16200000" flipH="1">
            <a:off x="478576" y="4305180"/>
            <a:ext cx="1000780" cy="1041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9" idx="0"/>
          </p:cNvCxnSpPr>
          <p:nvPr/>
        </p:nvCxnSpPr>
        <p:spPr>
          <a:xfrm rot="16200000" flipH="1">
            <a:off x="1137910" y="3645847"/>
            <a:ext cx="1000780" cy="132908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562600" y="3200400"/>
            <a:ext cx="22445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How similar?</a:t>
            </a:r>
            <a:endParaRPr lang="en-US" sz="2800" dirty="0">
              <a:latin typeface="+mj-lt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3429000" y="1981200"/>
            <a:ext cx="1905000" cy="4038600"/>
            <a:chOff x="4724400" y="1828800"/>
            <a:chExt cx="1905000" cy="4038600"/>
          </a:xfrm>
        </p:grpSpPr>
        <p:sp>
          <p:nvSpPr>
            <p:cNvPr id="36" name="TextBox 35"/>
            <p:cNvSpPr txBox="1"/>
            <p:nvPr/>
          </p:nvSpPr>
          <p:spPr>
            <a:xfrm>
              <a:off x="5410200" y="1828800"/>
              <a:ext cx="423514" cy="52322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+mj-lt"/>
                </a:rPr>
                <a:t>B</a:t>
              </a:r>
              <a:endParaRPr lang="en-US" dirty="0">
                <a:latin typeface="+mj-lt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410200" y="4048780"/>
              <a:ext cx="444352" cy="52322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+mj-lt"/>
                </a:rPr>
                <a:t>C</a:t>
              </a:r>
              <a:endParaRPr lang="en-US" dirty="0">
                <a:latin typeface="+mj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724400" y="5344180"/>
              <a:ext cx="444352" cy="52322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+mj-lt"/>
                </a:rPr>
                <a:t>D</a:t>
              </a:r>
              <a:endParaRPr lang="en-US" dirty="0">
                <a:latin typeface="+mj-lt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410200" y="2905780"/>
              <a:ext cx="423514" cy="52322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+mj-lt"/>
                </a:rPr>
                <a:t>A</a:t>
              </a:r>
              <a:endParaRPr lang="en-US" dirty="0">
                <a:latin typeface="+mj-lt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205886" y="5344180"/>
              <a:ext cx="423514" cy="52322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+mj-lt"/>
                </a:rPr>
                <a:t>E</a:t>
              </a:r>
              <a:endParaRPr lang="en-US" dirty="0">
                <a:latin typeface="+mj-lt"/>
              </a:endParaRPr>
            </a:p>
          </p:txBody>
        </p:sp>
        <p:cxnSp>
          <p:nvCxnSpPr>
            <p:cNvPr id="41" name="Straight Arrow Connector 40"/>
            <p:cNvCxnSpPr>
              <a:stCxn id="37" idx="2"/>
              <a:endCxn id="38" idx="0"/>
            </p:cNvCxnSpPr>
            <p:nvPr/>
          </p:nvCxnSpPr>
          <p:spPr>
            <a:xfrm rot="5400000">
              <a:off x="4903386" y="4615190"/>
              <a:ext cx="772180" cy="68580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39" idx="2"/>
              <a:endCxn id="37" idx="0"/>
            </p:cNvCxnSpPr>
            <p:nvPr/>
          </p:nvCxnSpPr>
          <p:spPr>
            <a:xfrm rot="16200000" flipH="1">
              <a:off x="5317276" y="3733680"/>
              <a:ext cx="619780" cy="10419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36" idx="2"/>
              <a:endCxn id="39" idx="0"/>
            </p:cNvCxnSpPr>
            <p:nvPr/>
          </p:nvCxnSpPr>
          <p:spPr>
            <a:xfrm rot="5400000">
              <a:off x="5345077" y="2628900"/>
              <a:ext cx="553760" cy="1588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>
              <a:stCxn id="37" idx="2"/>
              <a:endCxn id="40" idx="0"/>
            </p:cNvCxnSpPr>
            <p:nvPr/>
          </p:nvCxnSpPr>
          <p:spPr>
            <a:xfrm rot="16200000" flipH="1">
              <a:off x="5638919" y="4565456"/>
              <a:ext cx="772180" cy="78526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Evaluation Statements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457200" y="2057400"/>
            <a:ext cx="1752600" cy="3276600"/>
            <a:chOff x="762000" y="2057400"/>
            <a:chExt cx="1752600" cy="3276600"/>
          </a:xfrm>
        </p:grpSpPr>
        <p:sp>
          <p:nvSpPr>
            <p:cNvPr id="5" name="TextBox 4"/>
            <p:cNvSpPr txBox="1"/>
            <p:nvPr/>
          </p:nvSpPr>
          <p:spPr>
            <a:xfrm>
              <a:off x="762000" y="3286780"/>
              <a:ext cx="423514" cy="52322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+mj-lt"/>
                </a:rPr>
                <a:t>B</a:t>
              </a:r>
              <a:endParaRPr lang="en-US" dirty="0">
                <a:latin typeface="+mj-lt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070248" y="3286780"/>
              <a:ext cx="444352" cy="52322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+mj-lt"/>
                </a:rPr>
                <a:t>C</a:t>
              </a:r>
              <a:endParaRPr lang="en-US" dirty="0">
                <a:latin typeface="+mj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62000" y="4810780"/>
              <a:ext cx="444352" cy="52322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+mj-lt"/>
                </a:rPr>
                <a:t>D</a:t>
              </a:r>
              <a:endParaRPr lang="en-US" dirty="0">
                <a:latin typeface="+mj-lt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329086" y="2057400"/>
              <a:ext cx="423514" cy="52322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+mj-lt"/>
                </a:rPr>
                <a:t>A</a:t>
              </a:r>
              <a:endParaRPr lang="en-US" dirty="0">
                <a:latin typeface="+mj-lt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091086" y="4810780"/>
              <a:ext cx="423514" cy="52322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+mj-lt"/>
                </a:rPr>
                <a:t>E</a:t>
              </a:r>
              <a:endParaRPr lang="en-US" dirty="0">
                <a:latin typeface="+mj-lt"/>
              </a:endParaRPr>
            </a:p>
          </p:txBody>
        </p:sp>
        <p:cxnSp>
          <p:nvCxnSpPr>
            <p:cNvPr id="10" name="Straight Arrow Connector 9"/>
            <p:cNvCxnSpPr>
              <a:stCxn id="8" idx="2"/>
              <a:endCxn id="5" idx="0"/>
            </p:cNvCxnSpPr>
            <p:nvPr/>
          </p:nvCxnSpPr>
          <p:spPr>
            <a:xfrm rot="5400000">
              <a:off x="904220" y="2650157"/>
              <a:ext cx="706160" cy="567086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stCxn id="6" idx="2"/>
              <a:endCxn id="7" idx="0"/>
            </p:cNvCxnSpPr>
            <p:nvPr/>
          </p:nvCxnSpPr>
          <p:spPr>
            <a:xfrm rot="5400000">
              <a:off x="1137910" y="3656266"/>
              <a:ext cx="1000780" cy="1308248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stCxn id="8" idx="2"/>
              <a:endCxn id="6" idx="0"/>
            </p:cNvCxnSpPr>
            <p:nvPr/>
          </p:nvCxnSpPr>
          <p:spPr>
            <a:xfrm rot="16200000" flipH="1">
              <a:off x="1563553" y="2557909"/>
              <a:ext cx="706160" cy="751581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6" idx="2"/>
              <a:endCxn id="9" idx="0"/>
            </p:cNvCxnSpPr>
            <p:nvPr/>
          </p:nvCxnSpPr>
          <p:spPr>
            <a:xfrm rot="16200000" flipH="1">
              <a:off x="1797243" y="4305180"/>
              <a:ext cx="1000780" cy="10419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5" idx="2"/>
              <a:endCxn id="7" idx="0"/>
            </p:cNvCxnSpPr>
            <p:nvPr/>
          </p:nvCxnSpPr>
          <p:spPr>
            <a:xfrm rot="16200000" flipH="1">
              <a:off x="478576" y="4305180"/>
              <a:ext cx="1000780" cy="10419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5" idx="2"/>
              <a:endCxn id="9" idx="0"/>
            </p:cNvCxnSpPr>
            <p:nvPr/>
          </p:nvCxnSpPr>
          <p:spPr>
            <a:xfrm rot="16200000" flipH="1">
              <a:off x="1137910" y="3645847"/>
              <a:ext cx="1000780" cy="1329086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3228763" y="1828800"/>
            <a:ext cx="809837" cy="37856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A&gt;B</a:t>
            </a:r>
          </a:p>
          <a:p>
            <a:r>
              <a:rPr lang="en-US" sz="2400" dirty="0" smtClean="0">
                <a:latin typeface="+mj-lt"/>
              </a:rPr>
              <a:t>A&gt;C</a:t>
            </a:r>
          </a:p>
          <a:p>
            <a:r>
              <a:rPr lang="en-US" sz="2400" dirty="0" smtClean="0">
                <a:latin typeface="+mj-lt"/>
              </a:rPr>
              <a:t>A&gt;D</a:t>
            </a:r>
          </a:p>
          <a:p>
            <a:r>
              <a:rPr lang="en-US" sz="2400" dirty="0" smtClean="0">
                <a:latin typeface="+mj-lt"/>
              </a:rPr>
              <a:t>A&gt;E</a:t>
            </a:r>
          </a:p>
          <a:p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B=C</a:t>
            </a:r>
          </a:p>
          <a:p>
            <a:r>
              <a:rPr lang="en-US" sz="2400" dirty="0" smtClean="0">
                <a:latin typeface="+mj-lt"/>
              </a:rPr>
              <a:t>B&gt;D</a:t>
            </a:r>
          </a:p>
          <a:p>
            <a:r>
              <a:rPr lang="en-US" sz="2400" dirty="0" smtClean="0">
                <a:latin typeface="+mj-lt"/>
              </a:rPr>
              <a:t>B&gt;E</a:t>
            </a:r>
          </a:p>
          <a:p>
            <a:r>
              <a:rPr lang="en-US" sz="2400" dirty="0" smtClean="0">
                <a:latin typeface="+mj-lt"/>
              </a:rPr>
              <a:t>C&gt;D</a:t>
            </a:r>
          </a:p>
          <a:p>
            <a:r>
              <a:rPr lang="en-US" sz="2400" dirty="0" smtClean="0">
                <a:latin typeface="+mj-lt"/>
              </a:rPr>
              <a:t>C&gt;E</a:t>
            </a:r>
          </a:p>
          <a:p>
            <a:r>
              <a:rPr lang="en-US" sz="2400" dirty="0" smtClean="0">
                <a:latin typeface="+mj-lt"/>
              </a:rPr>
              <a:t>D=E</a:t>
            </a:r>
            <a:endParaRPr lang="en-US" sz="2400" dirty="0">
              <a:latin typeface="+mj-lt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2438400" y="3355649"/>
            <a:ext cx="609600" cy="3019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4724400" y="1828800"/>
            <a:ext cx="1905000" cy="4038600"/>
            <a:chOff x="4724400" y="1828800"/>
            <a:chExt cx="1905000" cy="4038600"/>
          </a:xfrm>
        </p:grpSpPr>
        <p:sp>
          <p:nvSpPr>
            <p:cNvPr id="18" name="TextBox 17"/>
            <p:cNvSpPr txBox="1"/>
            <p:nvPr/>
          </p:nvSpPr>
          <p:spPr>
            <a:xfrm>
              <a:off x="5410200" y="1828800"/>
              <a:ext cx="423514" cy="52322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+mj-lt"/>
                </a:rPr>
                <a:t>B</a:t>
              </a:r>
              <a:endParaRPr lang="en-US" dirty="0">
                <a:latin typeface="+mj-lt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410200" y="4048780"/>
              <a:ext cx="444352" cy="52322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+mj-lt"/>
                </a:rPr>
                <a:t>C</a:t>
              </a:r>
              <a:endParaRPr lang="en-US" dirty="0">
                <a:latin typeface="+mj-l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724400" y="5344180"/>
              <a:ext cx="444352" cy="52322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+mj-lt"/>
                </a:rPr>
                <a:t>D</a:t>
              </a:r>
              <a:endParaRPr lang="en-US" dirty="0">
                <a:latin typeface="+mj-l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410200" y="2905780"/>
              <a:ext cx="423514" cy="52322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+mj-lt"/>
                </a:rPr>
                <a:t>A</a:t>
              </a:r>
              <a:endParaRPr lang="en-US" dirty="0">
                <a:latin typeface="+mj-lt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205886" y="5344180"/>
              <a:ext cx="423514" cy="52322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+mj-lt"/>
                </a:rPr>
                <a:t>E</a:t>
              </a:r>
              <a:endParaRPr lang="en-US" dirty="0">
                <a:latin typeface="+mj-lt"/>
              </a:endParaRPr>
            </a:p>
          </p:txBody>
        </p:sp>
        <p:cxnSp>
          <p:nvCxnSpPr>
            <p:cNvPr id="23" name="Straight Arrow Connector 22"/>
            <p:cNvCxnSpPr>
              <a:stCxn id="19" idx="2"/>
              <a:endCxn id="20" idx="0"/>
            </p:cNvCxnSpPr>
            <p:nvPr/>
          </p:nvCxnSpPr>
          <p:spPr>
            <a:xfrm rot="5400000">
              <a:off x="4903386" y="4615190"/>
              <a:ext cx="772180" cy="68580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21" idx="2"/>
              <a:endCxn id="19" idx="0"/>
            </p:cNvCxnSpPr>
            <p:nvPr/>
          </p:nvCxnSpPr>
          <p:spPr>
            <a:xfrm rot="16200000" flipH="1">
              <a:off x="5317276" y="3733680"/>
              <a:ext cx="619780" cy="10419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8" idx="2"/>
              <a:endCxn id="21" idx="0"/>
            </p:cNvCxnSpPr>
            <p:nvPr/>
          </p:nvCxnSpPr>
          <p:spPr>
            <a:xfrm rot="5400000">
              <a:off x="5345077" y="2628900"/>
              <a:ext cx="553760" cy="1588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9" idx="2"/>
              <a:endCxn id="22" idx="0"/>
            </p:cNvCxnSpPr>
            <p:nvPr/>
          </p:nvCxnSpPr>
          <p:spPr>
            <a:xfrm rot="16200000" flipH="1">
              <a:off x="5638919" y="4565456"/>
              <a:ext cx="772180" cy="78526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343563" y="1828800"/>
            <a:ext cx="809837" cy="37856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A&lt;B</a:t>
            </a:r>
          </a:p>
          <a:p>
            <a:r>
              <a:rPr lang="en-US" sz="2400" dirty="0" smtClean="0">
                <a:latin typeface="+mj-lt"/>
              </a:rPr>
              <a:t>A&gt;C</a:t>
            </a:r>
          </a:p>
          <a:p>
            <a:r>
              <a:rPr lang="en-US" sz="2400" dirty="0" smtClean="0">
                <a:latin typeface="+mj-lt"/>
              </a:rPr>
              <a:t>A&gt;D</a:t>
            </a:r>
          </a:p>
          <a:p>
            <a:r>
              <a:rPr lang="en-US" sz="2400" dirty="0" smtClean="0">
                <a:latin typeface="+mj-lt"/>
              </a:rPr>
              <a:t>A&gt;E</a:t>
            </a:r>
          </a:p>
          <a:p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B&gt;C</a:t>
            </a:r>
          </a:p>
          <a:p>
            <a:r>
              <a:rPr lang="en-US" sz="2400" dirty="0" smtClean="0">
                <a:latin typeface="+mj-lt"/>
              </a:rPr>
              <a:t>B&gt;D</a:t>
            </a:r>
          </a:p>
          <a:p>
            <a:r>
              <a:rPr lang="en-US" sz="2400" dirty="0" smtClean="0">
                <a:latin typeface="+mj-lt"/>
              </a:rPr>
              <a:t>B&gt;E</a:t>
            </a:r>
          </a:p>
          <a:p>
            <a:r>
              <a:rPr lang="en-US" sz="2400" dirty="0" smtClean="0">
                <a:latin typeface="+mj-lt"/>
              </a:rPr>
              <a:t>C&gt;D</a:t>
            </a:r>
          </a:p>
          <a:p>
            <a:r>
              <a:rPr lang="en-US" sz="2400" dirty="0" smtClean="0">
                <a:latin typeface="+mj-lt"/>
              </a:rPr>
              <a:t>C&gt;E</a:t>
            </a:r>
          </a:p>
          <a:p>
            <a:r>
              <a:rPr lang="en-US" sz="2400" dirty="0" smtClean="0">
                <a:latin typeface="+mj-lt"/>
              </a:rPr>
              <a:t>D=E</a:t>
            </a:r>
            <a:endParaRPr lang="en-US" sz="2400" dirty="0">
              <a:latin typeface="+mj-lt"/>
            </a:endParaRPr>
          </a:p>
        </p:txBody>
      </p:sp>
      <p:sp>
        <p:nvSpPr>
          <p:cNvPr id="29" name="Right Arrow 28"/>
          <p:cNvSpPr/>
          <p:nvPr/>
        </p:nvSpPr>
        <p:spPr>
          <a:xfrm>
            <a:off x="6324600" y="3352800"/>
            <a:ext cx="609600" cy="3019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Similarity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95163" y="1776948"/>
            <a:ext cx="809837" cy="37856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A&gt;B</a:t>
            </a:r>
          </a:p>
          <a:p>
            <a:r>
              <a:rPr lang="en-US" sz="2400" dirty="0" smtClean="0">
                <a:latin typeface="+mj-lt"/>
              </a:rPr>
              <a:t>A&gt;C</a:t>
            </a:r>
          </a:p>
          <a:p>
            <a:r>
              <a:rPr lang="en-US" sz="2400" dirty="0" smtClean="0">
                <a:latin typeface="+mj-lt"/>
              </a:rPr>
              <a:t>A&gt;D</a:t>
            </a:r>
          </a:p>
          <a:p>
            <a:r>
              <a:rPr lang="en-US" sz="2400" dirty="0" smtClean="0">
                <a:latin typeface="+mj-lt"/>
              </a:rPr>
              <a:t>A&gt;E</a:t>
            </a:r>
          </a:p>
          <a:p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B=C</a:t>
            </a:r>
          </a:p>
          <a:p>
            <a:r>
              <a:rPr lang="en-US" sz="2400" dirty="0" smtClean="0">
                <a:latin typeface="+mj-lt"/>
              </a:rPr>
              <a:t>B&gt;D</a:t>
            </a:r>
          </a:p>
          <a:p>
            <a:r>
              <a:rPr lang="en-US" sz="2400" dirty="0" smtClean="0">
                <a:latin typeface="+mj-lt"/>
              </a:rPr>
              <a:t>B&gt;E</a:t>
            </a:r>
          </a:p>
          <a:p>
            <a:r>
              <a:rPr lang="en-US" sz="2400" dirty="0" smtClean="0">
                <a:latin typeface="+mj-lt"/>
              </a:rPr>
              <a:t>C&gt;D</a:t>
            </a:r>
          </a:p>
          <a:p>
            <a:r>
              <a:rPr lang="en-US" sz="2400" dirty="0" smtClean="0">
                <a:latin typeface="+mj-lt"/>
              </a:rPr>
              <a:t>C&gt;E</a:t>
            </a:r>
          </a:p>
          <a:p>
            <a:r>
              <a:rPr lang="en-US" sz="2400" dirty="0" smtClean="0">
                <a:latin typeface="+mj-lt"/>
              </a:rPr>
              <a:t>D=E</a:t>
            </a:r>
            <a:endParaRPr lang="en-US" sz="24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1062335"/>
            <a:ext cx="6370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n systems </a:t>
            </a:r>
            <a:r>
              <a:rPr lang="en-US" sz="2400" dirty="0" smtClean="0">
                <a:latin typeface="+mj-lt"/>
                <a:sym typeface="Wingdings" pitchFamily="2" charset="2"/>
              </a:rPr>
              <a:t> n(n-1) / 2 evaluation statements</a:t>
            </a:r>
            <a:endParaRPr lang="en-US" sz="2400" dirty="0" smtClean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14563" y="1776948"/>
            <a:ext cx="809837" cy="37856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A&lt;B</a:t>
            </a:r>
          </a:p>
          <a:p>
            <a:r>
              <a:rPr lang="en-US" sz="2400" dirty="0" smtClean="0">
                <a:latin typeface="+mj-lt"/>
              </a:rPr>
              <a:t>A&gt;C</a:t>
            </a:r>
          </a:p>
          <a:p>
            <a:r>
              <a:rPr lang="en-US" sz="2400" dirty="0" smtClean="0">
                <a:latin typeface="+mj-lt"/>
              </a:rPr>
              <a:t>A&gt;D</a:t>
            </a:r>
          </a:p>
          <a:p>
            <a:r>
              <a:rPr lang="en-US" sz="2400" dirty="0" smtClean="0">
                <a:latin typeface="+mj-lt"/>
              </a:rPr>
              <a:t>A&gt;E</a:t>
            </a:r>
          </a:p>
          <a:p>
            <a:r>
              <a:rPr lang="en-US" sz="2400" b="1" smtClean="0">
                <a:solidFill>
                  <a:srgbClr val="FF0000"/>
                </a:solidFill>
                <a:latin typeface="+mj-lt"/>
              </a:rPr>
              <a:t>B&gt;C</a:t>
            </a:r>
            <a:endParaRPr lang="en-US" sz="2400" b="1" dirty="0" smtClean="0">
              <a:solidFill>
                <a:srgbClr val="FF0000"/>
              </a:solidFill>
              <a:latin typeface="+mj-lt"/>
            </a:endParaRPr>
          </a:p>
          <a:p>
            <a:r>
              <a:rPr lang="en-US" sz="2400" dirty="0" smtClean="0">
                <a:latin typeface="+mj-lt"/>
              </a:rPr>
              <a:t>B&gt;D</a:t>
            </a:r>
          </a:p>
          <a:p>
            <a:r>
              <a:rPr lang="en-US" sz="2400" dirty="0" smtClean="0">
                <a:latin typeface="+mj-lt"/>
              </a:rPr>
              <a:t>B&gt;E</a:t>
            </a:r>
          </a:p>
          <a:p>
            <a:r>
              <a:rPr lang="en-US" sz="2400" dirty="0" smtClean="0">
                <a:latin typeface="+mj-lt"/>
              </a:rPr>
              <a:t>C&gt;D</a:t>
            </a:r>
          </a:p>
          <a:p>
            <a:r>
              <a:rPr lang="en-US" sz="2400" dirty="0" smtClean="0">
                <a:latin typeface="+mj-lt"/>
              </a:rPr>
              <a:t>C&gt;E</a:t>
            </a:r>
          </a:p>
          <a:p>
            <a:r>
              <a:rPr lang="en-US" sz="2400" dirty="0" smtClean="0">
                <a:latin typeface="+mj-lt"/>
              </a:rPr>
              <a:t>D=E</a:t>
            </a:r>
            <a:endParaRPr lang="en-US" sz="24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29200" y="4731603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j-lt"/>
              </a:rPr>
              <a:t>Sensitivity: proportion of relations with sig diff</a:t>
            </a:r>
            <a:endParaRPr lang="en-US" sz="24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5791200"/>
            <a:ext cx="18533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+mj-lt"/>
              </a:rPr>
              <a:t>Sens</a:t>
            </a:r>
            <a:r>
              <a:rPr lang="en-US" sz="2400" dirty="0" smtClean="0">
                <a:latin typeface="+mj-lt"/>
              </a:rPr>
              <a:t> = 80%</a:t>
            </a:r>
            <a:endParaRPr lang="en-US" sz="24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80608" y="5791200"/>
            <a:ext cx="18533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+mj-lt"/>
              </a:rPr>
              <a:t>Sens</a:t>
            </a:r>
            <a:r>
              <a:rPr lang="en-US" sz="2400" dirty="0" smtClean="0">
                <a:latin typeface="+mj-lt"/>
              </a:rPr>
              <a:t> = 90%</a:t>
            </a:r>
            <a:endParaRPr lang="en-US" sz="2400" dirty="0">
              <a:latin typeface="+mj-lt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057400" y="3505200"/>
            <a:ext cx="1752600" cy="1588"/>
          </a:xfrm>
          <a:prstGeom prst="straightConnector1">
            <a:avLst/>
          </a:prstGeom>
          <a:ln w="38100"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029200" y="1771471"/>
            <a:ext cx="32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j-lt"/>
              </a:rPr>
              <a:t>Reversal rate: proportion of reversed relations: 10%</a:t>
            </a:r>
            <a:endParaRPr lang="en-US" sz="2400" dirty="0">
              <a:latin typeface="+mj-lt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057400" y="1981200"/>
            <a:ext cx="1752600" cy="1588"/>
          </a:xfrm>
          <a:prstGeom prst="straightConnector1">
            <a:avLst/>
          </a:prstGeom>
          <a:ln w="38100"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034265" y="3500735"/>
            <a:ext cx="3574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Total disagreement: 20%</a:t>
            </a:r>
            <a:endParaRPr lang="en-US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4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Comparisons With Baseline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38200" y="1143000"/>
          <a:ext cx="7391399" cy="3301536"/>
        </p:xfrm>
        <a:graphic>
          <a:graphicData uri="http://schemas.openxmlformats.org/drawingml/2006/table">
            <a:tbl>
              <a:tblPr/>
              <a:tblGrid>
                <a:gridCol w="2410239"/>
                <a:gridCol w="1687167"/>
                <a:gridCol w="1541394"/>
                <a:gridCol w="1752599"/>
              </a:tblGrid>
              <a:tr h="73429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+mj-lt"/>
                          <a:ea typeface="Times New Roman"/>
                        </a:rPr>
                        <a:t>Truth Set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+mj-lt"/>
                          <a:ea typeface="Times New Roman"/>
                        </a:rPr>
                        <a:t>Sensitivity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+mj-lt"/>
                          <a:ea typeface="Times New Roman"/>
                        </a:rPr>
                        <a:t>Disagree</a:t>
                      </a:r>
                      <a:endParaRPr lang="en-US" sz="2400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+mj-lt"/>
                          <a:ea typeface="Times New Roman"/>
                        </a:rPr>
                        <a:t>Reversal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+mj-lt"/>
                          <a:ea typeface="Times New Roman"/>
                        </a:rPr>
                        <a:t>Consensus</a:t>
                      </a:r>
                      <a:endParaRPr lang="en-US" sz="2400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+mj-lt"/>
                          <a:ea typeface="Times New Roman"/>
                        </a:rPr>
                        <a:t>0.744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+mj-lt"/>
                          <a:ea typeface="Times New Roman"/>
                        </a:rPr>
                        <a:t>n/a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+mj-lt"/>
                          <a:ea typeface="Times New Roman"/>
                        </a:rPr>
                        <a:t>n/a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6714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+mj-lt"/>
                          <a:ea typeface="Times New Roman"/>
                        </a:rPr>
                        <a:t>Union</a:t>
                      </a:r>
                      <a:endParaRPr lang="en-US" sz="2400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+mj-lt"/>
                          <a:ea typeface="Times New Roman"/>
                        </a:rPr>
                        <a:t>0.782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+mj-lt"/>
                          <a:ea typeface="Times New Roman"/>
                        </a:rPr>
                        <a:t>0.064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+mj-lt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+mj-lt"/>
                          <a:ea typeface="Times New Roman"/>
                        </a:rPr>
                        <a:t>Intersection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</a:rPr>
                        <a:t>0.538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</a:rPr>
                        <a:t>0.423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</a:rPr>
                        <a:t>0.038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714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+mj-lt"/>
                          <a:ea typeface="Times New Roman"/>
                        </a:rPr>
                        <a:t>Judge A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+mj-lt"/>
                          <a:ea typeface="Times New Roman"/>
                        </a:rPr>
                        <a:t>0.769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+mj-lt"/>
                          <a:ea typeface="Times New Roman"/>
                        </a:rPr>
                        <a:t>0.051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+mj-lt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714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+mj-lt"/>
                          <a:ea typeface="Times New Roman"/>
                        </a:rPr>
                        <a:t>Judge B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+mj-lt"/>
                          <a:ea typeface="Times New Roman"/>
                        </a:rPr>
                        <a:t>0.705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</a:rPr>
                        <a:t>0.038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+mj-lt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714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+mj-lt"/>
                          <a:ea typeface="Times New Roman"/>
                        </a:rPr>
                        <a:t>Judge C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+mj-lt"/>
                          <a:ea typeface="Times New Roman"/>
                        </a:rPr>
                        <a:t>0.756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+mj-lt"/>
                          <a:ea typeface="Times New Roman"/>
                        </a:rPr>
                        <a:t>0.115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+mj-lt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714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+mj-lt"/>
                          <a:ea typeface="Times New Roman"/>
                        </a:rPr>
                        <a:t>Judge D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+mj-lt"/>
                          <a:ea typeface="Times New Roman"/>
                        </a:rPr>
                        <a:t>0.692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</a:rPr>
                        <a:t>0.179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+mj-lt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77000" y="4602540"/>
            <a:ext cx="259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j-lt"/>
              </a:rPr>
              <a:t>No reversals except with intersection GT</a:t>
            </a:r>
          </a:p>
          <a:p>
            <a:r>
              <a:rPr lang="en-US" sz="2400" dirty="0" smtClean="0">
                <a:latin typeface="+mj-lt"/>
              </a:rPr>
              <a:t>(one algorithm)</a:t>
            </a:r>
            <a:endParaRPr lang="en-US" sz="2400" dirty="0">
              <a:latin typeface="+mj-lt"/>
            </a:endParaRPr>
          </a:p>
        </p:txBody>
      </p:sp>
      <p:cxnSp>
        <p:nvCxnSpPr>
          <p:cNvPr id="8" name="Straight Arrow Connector 7"/>
          <p:cNvCxnSpPr>
            <a:stCxn id="6" idx="0"/>
          </p:cNvCxnSpPr>
          <p:nvPr/>
        </p:nvCxnSpPr>
        <p:spPr>
          <a:xfrm rot="16200000" flipV="1">
            <a:off x="6690330" y="3520470"/>
            <a:ext cx="1554540" cy="609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819400" y="4876800"/>
            <a:ext cx="259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j-lt"/>
              </a:rPr>
              <a:t>Highest and lowest </a:t>
            </a:r>
            <a:r>
              <a:rPr lang="en-US" sz="2400" dirty="0" err="1" smtClean="0">
                <a:latin typeface="+mj-lt"/>
              </a:rPr>
              <a:t>agr</a:t>
            </a:r>
            <a:r>
              <a:rPr lang="en-US" sz="2400" dirty="0" smtClean="0">
                <a:latin typeface="+mj-lt"/>
              </a:rPr>
              <a:t> with consensus</a:t>
            </a:r>
            <a:endParaRPr lang="en-US" sz="2400" dirty="0">
              <a:latin typeface="+mj-lt"/>
            </a:endParaRPr>
          </a:p>
        </p:txBody>
      </p:sp>
      <p:cxnSp>
        <p:nvCxnSpPr>
          <p:cNvPr id="13" name="Straight Arrow Connector 12"/>
          <p:cNvCxnSpPr>
            <a:stCxn id="12" idx="0"/>
          </p:cNvCxnSpPr>
          <p:nvPr/>
        </p:nvCxnSpPr>
        <p:spPr>
          <a:xfrm rot="5400000" flipH="1" flipV="1">
            <a:off x="3886200" y="3810000"/>
            <a:ext cx="1295400" cy="838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2" idx="0"/>
          </p:cNvCxnSpPr>
          <p:nvPr/>
        </p:nvCxnSpPr>
        <p:spPr>
          <a:xfrm rot="5400000" flipH="1" flipV="1">
            <a:off x="4229100" y="4152900"/>
            <a:ext cx="609600" cy="838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219200" y="5105400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Low!</a:t>
            </a:r>
            <a:endParaRPr lang="en-US" dirty="0">
              <a:latin typeface="+mj-lt"/>
            </a:endParaRPr>
          </a:p>
        </p:txBody>
      </p:sp>
      <p:cxnSp>
        <p:nvCxnSpPr>
          <p:cNvPr id="22" name="Straight Arrow Connector 21"/>
          <p:cNvCxnSpPr>
            <a:stCxn id="20" idx="0"/>
          </p:cNvCxnSpPr>
          <p:nvPr/>
        </p:nvCxnSpPr>
        <p:spPr>
          <a:xfrm rot="5400000" flipH="1" flipV="1">
            <a:off x="1313771" y="3218772"/>
            <a:ext cx="2209800" cy="156345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GT Comparisons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6" name="Chart 5"/>
          <p:cNvGraphicFramePr/>
          <p:nvPr/>
        </p:nvGraphicFramePr>
        <p:xfrm>
          <a:off x="0" y="838200"/>
          <a:ext cx="91440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3429000" y="1295400"/>
            <a:ext cx="609600" cy="220980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66800" y="1905000"/>
            <a:ext cx="609600" cy="358140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09800" y="2057400"/>
            <a:ext cx="609600" cy="381000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Comparison With Random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3400" y="1419285"/>
            <a:ext cx="813960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1000 GT versions created by randomly selecting a judge</a:t>
            </a:r>
          </a:p>
          <a:p>
            <a:endParaRPr lang="en-US" sz="240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Consensus sensitivity 		= 74.4%</a:t>
            </a:r>
          </a:p>
          <a:p>
            <a:r>
              <a:rPr lang="en-US" sz="2400" dirty="0" smtClean="0">
                <a:latin typeface="+mj-lt"/>
              </a:rPr>
              <a:t>Average random sensitivity 	= 72.9% (sig diff at 0.05)</a:t>
            </a:r>
          </a:p>
          <a:p>
            <a:endParaRPr lang="en-US" sz="240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Average disagreement with consensus = 7.3%</a:t>
            </a:r>
          </a:p>
          <a:p>
            <a:endParaRPr lang="en-US" sz="240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5% disagreement expected (actually more)</a:t>
            </a:r>
          </a:p>
          <a:p>
            <a:endParaRPr lang="en-US" sz="240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2.3% remainder (actually less) attributable to GT method</a:t>
            </a:r>
          </a:p>
          <a:p>
            <a:endParaRPr lang="en-US" sz="240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No reversals in any of the 1000 sets</a:t>
            </a:r>
            <a:endParaRPr lang="en-US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1000" y="1219200"/>
            <a:ext cx="8377614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Multiple adjudicators judge everything </a:t>
            </a:r>
            <a:r>
              <a:rPr lang="en-US" sz="2800" dirty="0" smtClean="0">
                <a:latin typeface="+mj-lt"/>
                <a:sym typeface="Wingdings" pitchFamily="2" charset="2"/>
              </a:rPr>
              <a:t> </a:t>
            </a:r>
            <a:r>
              <a:rPr lang="en-US" sz="2800" dirty="0" smtClean="0">
                <a:latin typeface="+mj-lt"/>
              </a:rPr>
              <a:t>expensive</a:t>
            </a:r>
          </a:p>
          <a:p>
            <a:endParaRPr lang="en-US" sz="2800" dirty="0" smtClean="0">
              <a:latin typeface="+mj-lt"/>
            </a:endParaRPr>
          </a:p>
          <a:p>
            <a:r>
              <a:rPr lang="en-US" sz="2800" dirty="0" smtClean="0">
                <a:latin typeface="+mj-lt"/>
              </a:rPr>
              <a:t>Single adjudicator </a:t>
            </a:r>
            <a:r>
              <a:rPr lang="en-US" sz="2800" dirty="0" smtClean="0">
                <a:latin typeface="+mj-lt"/>
                <a:sym typeface="Wingdings" pitchFamily="2" charset="2"/>
              </a:rPr>
              <a:t> variability in sensitivity</a:t>
            </a:r>
          </a:p>
          <a:p>
            <a:endParaRPr lang="en-US" sz="2800" dirty="0" smtClean="0">
              <a:latin typeface="+mj-lt"/>
              <a:sym typeface="Wingdings" pitchFamily="2" charset="2"/>
            </a:endParaRPr>
          </a:p>
          <a:p>
            <a:r>
              <a:rPr lang="en-US" sz="2800" dirty="0" smtClean="0">
                <a:latin typeface="+mj-lt"/>
                <a:sym typeface="Wingdings" pitchFamily="2" charset="2"/>
              </a:rPr>
              <a:t>Multiple adjudicators randomly divide pool:</a:t>
            </a:r>
          </a:p>
          <a:p>
            <a:r>
              <a:rPr lang="en-US" sz="2400" dirty="0" smtClean="0">
                <a:latin typeface="+mj-lt"/>
                <a:sym typeface="Wingdings" pitchFamily="2" charset="2"/>
              </a:rPr>
              <a:t>	Slightly less sensitivity</a:t>
            </a:r>
          </a:p>
          <a:p>
            <a:r>
              <a:rPr lang="en-US" sz="2400" dirty="0" smtClean="0">
                <a:latin typeface="+mj-lt"/>
                <a:sym typeface="Wingdings" pitchFamily="2" charset="2"/>
              </a:rPr>
              <a:t>	No reversals of results</a:t>
            </a:r>
          </a:p>
          <a:p>
            <a:r>
              <a:rPr lang="en-US" sz="2400" dirty="0" smtClean="0">
                <a:latin typeface="+mj-lt"/>
                <a:sym typeface="Wingdings" pitchFamily="2" charset="2"/>
              </a:rPr>
              <a:t>	Much less labor</a:t>
            </a:r>
          </a:p>
          <a:p>
            <a:endParaRPr lang="en-US" sz="2800" dirty="0" smtClean="0">
              <a:latin typeface="+mj-lt"/>
              <a:sym typeface="Wingdings" pitchFamily="2" charset="2"/>
            </a:endParaRPr>
          </a:p>
          <a:p>
            <a:r>
              <a:rPr lang="en-US" sz="2800" dirty="0" smtClean="0">
                <a:latin typeface="+mj-lt"/>
                <a:sym typeface="Wingdings" pitchFamily="2" charset="2"/>
              </a:rPr>
              <a:t>Differences wash out approximating consensus</a:t>
            </a:r>
          </a:p>
          <a:p>
            <a:endParaRPr lang="en-US" sz="2800" dirty="0" smtClean="0">
              <a:latin typeface="+mj-lt"/>
              <a:sym typeface="Wingdings" pitchFamily="2" charset="2"/>
            </a:endParaRPr>
          </a:p>
          <a:p>
            <a:r>
              <a:rPr lang="en-US" sz="2800" dirty="0" smtClean="0">
                <a:latin typeface="+mj-lt"/>
                <a:sym typeface="Wingdings" pitchFamily="2" charset="2"/>
              </a:rPr>
              <a:t>Practically same result for less effort</a:t>
            </a:r>
            <a:endParaRPr lang="en-US" sz="28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494</TotalTime>
  <Words>458</Words>
  <Application>Microsoft Office PowerPoint</Application>
  <PresentationFormat>On-screen Show (4:3)</PresentationFormat>
  <Paragraphs>259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Blank</vt:lpstr>
      <vt:lpstr>Adjudicator Agreement and System Rankings for Person Name Search </vt:lpstr>
      <vt:lpstr>Summary</vt:lpstr>
      <vt:lpstr>Dataset</vt:lpstr>
      <vt:lpstr>Method</vt:lpstr>
      <vt:lpstr>Adjudicator Agreement Measures</vt:lpstr>
      <vt:lpstr>Adjudicator Agreement</vt:lpstr>
      <vt:lpstr>So far…</vt:lpstr>
      <vt:lpstr>Comparing System Rankings</vt:lpstr>
      <vt:lpstr>Significance Testing</vt:lpstr>
      <vt:lpstr>Incomplete Ranking</vt:lpstr>
      <vt:lpstr>Evaluation Statements</vt:lpstr>
      <vt:lpstr>Similarity</vt:lpstr>
      <vt:lpstr>Comparisons With Baseline</vt:lpstr>
      <vt:lpstr>GT Comparisons</vt:lpstr>
      <vt:lpstr>Comparison With Random</vt:lpstr>
      <vt:lpstr>Conclusion</vt:lpstr>
    </vt:vector>
  </TitlesOfParts>
  <Company>The MITRE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Mark Arehart</dc:creator>
  <cp:lastModifiedBy>Mark Arehart</cp:lastModifiedBy>
  <cp:revision>39</cp:revision>
  <dcterms:created xsi:type="dcterms:W3CDTF">2008-05-13T12:51:56Z</dcterms:created>
  <dcterms:modified xsi:type="dcterms:W3CDTF">2008-05-22T13:20:05Z</dcterms:modified>
</cp:coreProperties>
</file>