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765" r:id="rId2"/>
    <p:sldMasterId id="2147483752" r:id="rId3"/>
  </p:sldMasterIdLst>
  <p:notesMasterIdLst>
    <p:notesMasterId r:id="rId41"/>
  </p:notesMasterIdLst>
  <p:sldIdLst>
    <p:sldId id="256" r:id="rId4"/>
    <p:sldId id="283" r:id="rId5"/>
    <p:sldId id="284" r:id="rId6"/>
    <p:sldId id="285" r:id="rId7"/>
    <p:sldId id="257" r:id="rId8"/>
    <p:sldId id="286" r:id="rId9"/>
    <p:sldId id="262" r:id="rId10"/>
    <p:sldId id="273" r:id="rId11"/>
    <p:sldId id="280" r:id="rId12"/>
    <p:sldId id="282" r:id="rId13"/>
    <p:sldId id="281" r:id="rId14"/>
    <p:sldId id="278" r:id="rId15"/>
    <p:sldId id="289" r:id="rId16"/>
    <p:sldId id="288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9" r:id="rId26"/>
    <p:sldId id="303" r:id="rId27"/>
    <p:sldId id="298" r:id="rId28"/>
    <p:sldId id="300" r:id="rId29"/>
    <p:sldId id="301" r:id="rId30"/>
    <p:sldId id="304" r:id="rId31"/>
    <p:sldId id="305" r:id="rId32"/>
    <p:sldId id="306" r:id="rId33"/>
    <p:sldId id="309" r:id="rId34"/>
    <p:sldId id="308" r:id="rId35"/>
    <p:sldId id="310" r:id="rId36"/>
    <p:sldId id="311" r:id="rId37"/>
    <p:sldId id="312" r:id="rId38"/>
    <p:sldId id="314" r:id="rId39"/>
    <p:sldId id="313" r:id="rId40"/>
  </p:sldIdLst>
  <p:sldSz cx="9144000" cy="6858000" type="screen4x3"/>
  <p:notesSz cx="6858000" cy="9144000"/>
  <p:defaultTextStyle>
    <a:defPPr>
      <a:defRPr lang="it-IT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Stile chiaro 2 - Color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492" autoAdjust="0"/>
    <p:restoredTop sz="91167" autoAdjust="0"/>
  </p:normalViewPr>
  <p:slideViewPr>
    <p:cSldViewPr>
      <p:cViewPr>
        <p:scale>
          <a:sx n="57" d="100"/>
          <a:sy n="57" d="100"/>
        </p:scale>
        <p:origin x="-137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4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A2F3E527-9F32-4DBB-A349-41B15FA0649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4BF09A-368D-4E7A-88A5-210DD96BF83D}" type="slidenum">
              <a:rPr lang="it-IT" smtClean="0"/>
              <a:pPr/>
              <a:t>1</a:t>
            </a:fld>
            <a:endParaRPr lang="it-IT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D803CE-6BA2-4ECD-93DB-56F6045E7690}" type="slidenum">
              <a:rPr lang="it-IT" smtClean="0"/>
              <a:pPr/>
              <a:t>4</a:t>
            </a:fld>
            <a:endParaRPr lang="it-IT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5BE321-6357-4B3C-B962-3A0CA546EB5C}" type="slidenum">
              <a:rPr lang="it-IT" smtClean="0"/>
              <a:pPr/>
              <a:t>5</a:t>
            </a:fld>
            <a:endParaRPr lang="it-IT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D7F2D4-3573-40D6-B9DB-6A2C86EFF729}" type="slidenum">
              <a:rPr lang="it-IT" smtClean="0"/>
              <a:pPr/>
              <a:t>6</a:t>
            </a:fld>
            <a:endParaRPr lang="it-IT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C90A72-57DA-4B0B-875E-7964B7FC77D9}" type="slidenum">
              <a:rPr lang="it-IT" smtClean="0"/>
              <a:pPr/>
              <a:t>7</a:t>
            </a:fld>
            <a:endParaRPr lang="it-IT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E07AF4-6DE0-460A-A946-3110997F8414}" type="slidenum">
              <a:rPr lang="it-IT" smtClean="0"/>
              <a:pPr/>
              <a:t>8</a:t>
            </a:fld>
            <a:endParaRPr lang="it-IT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B64DD-AE76-4333-8E17-58415B9FA578}" type="slidenum">
              <a:rPr lang="it-IT" smtClean="0"/>
              <a:pPr/>
              <a:t>9</a:t>
            </a:fld>
            <a:endParaRPr lang="it-IT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D360BA-7B47-48F2-B079-D45D82E0F538}" type="slidenum">
              <a:rPr lang="it-IT" smtClean="0"/>
              <a:pPr/>
              <a:t>10</a:t>
            </a:fld>
            <a:endParaRPr lang="it-IT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D6D3C-6759-4456-ABED-27765AE83A19}" type="slidenum">
              <a:rPr lang="it-IT" smtClean="0"/>
              <a:pPr/>
              <a:t>12</a:t>
            </a:fld>
            <a:endParaRPr lang="it-IT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FINE ARMANDO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F3E527-9F32-4DBB-A349-41B15FA06498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D803CE-6BA2-4ECD-93DB-56F6045E7690}" type="slidenum">
              <a:rPr lang="it-IT" smtClean="0"/>
              <a:pPr/>
              <a:t>14</a:t>
            </a:fld>
            <a:endParaRPr lang="it-IT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it-IT" dirty="0" smtClean="0"/>
              <a:t>INIZIO MARCO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D803CE-6BA2-4ECD-93DB-56F6045E7690}" type="slidenum">
              <a:rPr lang="it-IT" smtClean="0"/>
              <a:pPr/>
              <a:t>23</a:t>
            </a:fld>
            <a:endParaRPr lang="it-IT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it-IT" dirty="0" smtClean="0"/>
              <a:t>INIZIO MARCO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D803CE-6BA2-4ECD-93DB-56F6045E7690}" type="slidenum">
              <a:rPr lang="it-IT" smtClean="0"/>
              <a:pPr/>
              <a:t>28</a:t>
            </a:fld>
            <a:endParaRPr lang="it-IT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it-IT" dirty="0" smtClean="0"/>
              <a:t>INIZIO MARCO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DF9BCF-6C33-4166-A1AC-C2AD4BE0E7B0}" type="slidenum">
              <a:rPr lang="en-US"/>
              <a:pPr/>
              <a:t>33</a:t>
            </a:fld>
            <a:endParaRPr lang="en-US"/>
          </a:p>
        </p:txBody>
      </p:sp>
      <p:sp>
        <p:nvSpPr>
          <p:cNvPr id="165683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165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184" y="4342114"/>
            <a:ext cx="5487632" cy="4116125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0D890A-1D2F-431A-A0D7-F30AA58372BD}" type="slidenum">
              <a:rPr lang="en-US"/>
              <a:pPr/>
              <a:t>34</a:t>
            </a:fld>
            <a:endParaRPr lang="en-US"/>
          </a:p>
        </p:txBody>
      </p:sp>
      <p:sp>
        <p:nvSpPr>
          <p:cNvPr id="166605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1666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184" y="4342114"/>
            <a:ext cx="5487632" cy="4116125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525" y="1412875"/>
            <a:ext cx="68738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logo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85750"/>
            <a:ext cx="3313112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 sz="2400">
                <a:latin typeface="Times New Roman" pitchFamily="18" charset="0"/>
              </a:defRPr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F7D85450-1555-4101-88BF-4D1A2D135335}" type="datetime1">
              <a:rPr lang="it-IT" smtClean="0"/>
              <a:pPr>
                <a:defRPr/>
              </a:pPr>
              <a:t>29/05/2008</a:t>
            </a:fld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 anchor="t" anchorCtr="0"/>
          <a:lstStyle>
            <a:lvl1pPr>
              <a:defRPr sz="1400"/>
            </a:lvl1pPr>
          </a:lstStyle>
          <a:p>
            <a:pPr>
              <a:defRPr/>
            </a:pPr>
            <a:r>
              <a:rPr lang="it-IT" smtClean="0"/>
              <a:t>Armando Stellato stellato@info.uniroma2.it ai-nlp.info.uniroma2.it/stellato</a:t>
            </a:r>
            <a:endParaRPr 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fld id="{C83E24B6-143E-416D-9395-215000AEC1D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9" name="Immagine 8" descr="logo.jp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00694" y="273889"/>
            <a:ext cx="2571768" cy="940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9A2B0-92B7-4C48-8E16-6E312243CEF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B6B8E-FE5C-4867-8F2F-18AF8CF007C8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88DA7-6569-41B7-82B3-A03B9A9AF5B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4C3E1-2A2C-4594-9842-2B979C9F8396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Armando Stellato</a:t>
            </a:r>
            <a:br>
              <a:rPr lang="en-US" dirty="0"/>
            </a:br>
            <a:r>
              <a:rPr lang="en-US" dirty="0"/>
              <a:t>stellato@info.uniroma2.it	ai-nlp.info.uniroma2.it/</a:t>
            </a:r>
            <a:r>
              <a:rPr lang="en-US" dirty="0" err="1"/>
              <a:t>stellato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430F8-AD53-409A-A42D-EE8F9F28A26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71438"/>
            <a:ext cx="6804025" cy="76517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784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341438"/>
            <a:ext cx="4038600" cy="4784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C7765-3126-46EE-A3B2-19FAFE437AF6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Armando Stellato</a:t>
            </a:r>
            <a:br>
              <a:rPr lang="en-US" dirty="0"/>
            </a:br>
            <a:r>
              <a:rPr lang="en-US" dirty="0"/>
              <a:t>stellato@info.uniroma2.it	ai-nlp.info.uniroma2.it/</a:t>
            </a:r>
            <a:r>
              <a:rPr lang="en-US" dirty="0" err="1"/>
              <a:t>stellato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708AA-B437-4341-91DF-8DF050A2B48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7300" y="584200"/>
            <a:ext cx="6586538" cy="64135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812925"/>
            <a:ext cx="4013200" cy="41941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2800" y="1812925"/>
            <a:ext cx="4013200" cy="41941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>
          <a:xfrm>
            <a:off x="6859588" y="6351588"/>
            <a:ext cx="1828800" cy="457200"/>
          </a:xfrm>
        </p:spPr>
        <p:txBody>
          <a:bodyPr/>
          <a:lstStyle>
            <a:lvl1pPr>
              <a:defRPr/>
            </a:lvl1pPr>
          </a:lstStyle>
          <a:p>
            <a:fld id="{CFD76506-BE4D-4CF4-A5A3-9C0102D86E92}" type="slidenum">
              <a:rPr lang="en-US"/>
              <a:pPr/>
              <a:t>‹N›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86000" y="6351588"/>
            <a:ext cx="4541838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Espresso - 05/19/2006Roma – 13/09/2007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525" y="1412875"/>
            <a:ext cx="68738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logo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85750"/>
            <a:ext cx="3313112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 sz="2400">
                <a:latin typeface="Times New Roman" pitchFamily="18" charset="0"/>
              </a:defRPr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F7D85450-1555-4101-88BF-4D1A2D135335}" type="datetime1">
              <a:rPr lang="it-IT" smtClean="0"/>
              <a:pPr>
                <a:defRPr/>
              </a:pPr>
              <a:t>29/05/2008</a:t>
            </a:fld>
            <a:endParaRPr 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fld id="{C83E24B6-143E-416D-9395-215000AEC1D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9" name="Immagine 8" descr="logo.jp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00694" y="273889"/>
            <a:ext cx="2571768" cy="940533"/>
          </a:xfrm>
          <a:prstGeom prst="rect">
            <a:avLst/>
          </a:prstGeom>
        </p:spPr>
      </p:pic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57356" y="6473825"/>
            <a:ext cx="52864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pennacchiotti@coli.uni-sb.de         www.coli.uni-saarland.de/~pennacchiotti/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9A2B0-92B7-4C48-8E16-6E312243CEF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B6B8E-FE5C-4867-8F2F-18AF8CF007C8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88DA7-6569-41B7-82B3-A03B9A9AF5B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4C3E1-2A2C-4594-9842-2B979C9F8396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Armando Stellato</a:t>
            </a:r>
            <a:br>
              <a:rPr lang="en-US" dirty="0"/>
            </a:br>
            <a:r>
              <a:rPr lang="en-US" dirty="0"/>
              <a:t>stellato@info.uniroma2.it	ai-nlp.info.uniroma2.it/</a:t>
            </a:r>
            <a:r>
              <a:rPr lang="en-US" dirty="0" err="1"/>
              <a:t>stellato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430F8-AD53-409A-A42D-EE8F9F28A26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71438"/>
            <a:ext cx="6804025" cy="76517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784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341438"/>
            <a:ext cx="4038600" cy="4784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C7765-3126-46EE-A3B2-19FAFE437AF6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Armando Stellato</a:t>
            </a:r>
            <a:br>
              <a:rPr lang="en-US" dirty="0"/>
            </a:br>
            <a:r>
              <a:rPr lang="en-US" dirty="0"/>
              <a:t>stellato@info.uniroma2.it	ai-nlp.info.uniroma2.it/</a:t>
            </a:r>
            <a:r>
              <a:rPr lang="en-US" dirty="0" err="1"/>
              <a:t>stellato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708AA-B437-4341-91DF-8DF050A2B48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525" y="1412875"/>
            <a:ext cx="68738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logo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85750"/>
            <a:ext cx="3313112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 sz="2400">
                <a:latin typeface="Times New Roman" pitchFamily="18" charset="0"/>
              </a:defRPr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487E75C1-FC30-4EE3-9B79-E9D568A46E30}" type="datetime1">
              <a:rPr lang="it-IT" smtClean="0"/>
              <a:pPr>
                <a:defRPr/>
              </a:pPr>
              <a:t>29/05/2008</a:t>
            </a:fld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 anchor="t" anchorCtr="0"/>
          <a:lstStyle>
            <a:lvl1pPr>
              <a:defRPr sz="1400"/>
            </a:lvl1pPr>
          </a:lstStyle>
          <a:p>
            <a:pPr>
              <a:defRPr/>
            </a:pPr>
            <a:r>
              <a:rPr lang="it-IT" smtClean="0"/>
              <a:t>Armando Stellato stellato@info.uniroma2.it ai-nlp.info.uniroma2.it/stellato</a:t>
            </a:r>
            <a:endParaRPr 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fld id="{C83E24B6-143E-416D-9395-215000AEC1D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9" name="Immagine 8" descr="logo.jp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00694" y="273889"/>
            <a:ext cx="2571768" cy="940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35D01-D85B-4D97-AFF4-5433F456B69A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9A2B0-92B7-4C48-8E16-6E312243CEF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44CD1-317E-48D9-B7E3-E9B1DF92E699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sz="1200" smtClean="0"/>
              <a:t>Armando Stellato stellato@info.uniroma2.it ai-nlp.info.uniroma2.it/stellato</a:t>
            </a:r>
            <a:endParaRPr lang="en-US" sz="1000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3BE00-AFC1-4643-BCC4-998C4AFFC8F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D814B-5CB4-4935-8C0D-619B327D8F70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808FF-E639-46CD-8105-8A667DDF36D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490FE-32BA-4D72-B5B6-FC9E31399227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F03EB-03A3-45CD-B2F4-8A0694D1E8C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FB895-33C8-49AC-90AD-96558E0137CC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88DA7-6569-41B7-82B3-A03B9A9AF5B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BDD84-C3EB-46F8-AB38-562178300168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Armando Stellato</a:t>
            </a:r>
            <a:br>
              <a:rPr lang="en-US" dirty="0"/>
            </a:br>
            <a:r>
              <a:rPr lang="en-US" dirty="0"/>
              <a:t>stellato@info.uniroma2.it	ai-nlp.info.uniroma2.it/</a:t>
            </a:r>
            <a:r>
              <a:rPr lang="en-US" dirty="0" err="1"/>
              <a:t>stellato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430F8-AD53-409A-A42D-EE8F9F28A26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4CEF0-10A6-45AF-A40C-6EC0D73B1024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12E6C-6F80-4172-9B16-3DC5B3E4F1A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D8400-2FE6-45E4-BB7A-DB3349144918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4205A-77D8-4DFD-88CC-7E94577C2B6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82B81-42DE-423E-9BDB-108584B1DDC5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1A867-C1AE-4BE3-929D-CB1979991C2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71438"/>
            <a:ext cx="2171700" cy="60547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0" y="71438"/>
            <a:ext cx="6362700" cy="60547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38A01-6C04-4601-9EC0-602E94BDA157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7B240-0902-4532-97A2-08BAAC9F2A3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71438"/>
            <a:ext cx="6804025" cy="76517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784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341438"/>
            <a:ext cx="4038600" cy="4784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1004C-D740-42FC-9AF9-C4D18FDE41C3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708AA-B437-4341-91DF-8DF050A2B48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1438"/>
            <a:ext cx="680402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Fare </a:t>
            </a:r>
            <a:r>
              <a:rPr lang="en-US" dirty="0" err="1" smtClean="0"/>
              <a:t>clic</a:t>
            </a:r>
            <a:r>
              <a:rPr lang="en-US" dirty="0" smtClean="0"/>
              <a:t> per </a:t>
            </a:r>
            <a:r>
              <a:rPr lang="en-US" dirty="0" err="1" smtClean="0"/>
              <a:t>modificare</a:t>
            </a:r>
            <a:r>
              <a:rPr lang="en-US" dirty="0" smtClean="0"/>
              <a:t> </a:t>
            </a:r>
            <a:r>
              <a:rPr lang="en-US" dirty="0" err="1" smtClean="0"/>
              <a:t>gli</a:t>
            </a:r>
            <a:r>
              <a:rPr lang="en-US" dirty="0" smtClean="0"/>
              <a:t> </a:t>
            </a:r>
            <a:r>
              <a:rPr lang="en-US" dirty="0" err="1" smtClean="0"/>
              <a:t>stili</a:t>
            </a:r>
            <a:r>
              <a:rPr lang="en-US" dirty="0" smtClean="0"/>
              <a:t> del </a:t>
            </a:r>
            <a:r>
              <a:rPr lang="en-US" dirty="0" err="1" smtClean="0"/>
              <a:t>testo</a:t>
            </a:r>
            <a:r>
              <a:rPr lang="en-US" dirty="0" smtClean="0"/>
              <a:t> </a:t>
            </a:r>
            <a:r>
              <a:rPr lang="en-US" dirty="0" err="1" smtClean="0"/>
              <a:t>dello</a:t>
            </a:r>
            <a:r>
              <a:rPr lang="en-US" dirty="0" smtClean="0"/>
              <a:t> schema</a:t>
            </a:r>
          </a:p>
          <a:p>
            <a:pPr lvl="1"/>
            <a:r>
              <a:rPr lang="en-US" dirty="0" err="1" smtClean="0"/>
              <a:t>Secondo</a:t>
            </a:r>
            <a:r>
              <a:rPr lang="en-US" dirty="0" smtClean="0"/>
              <a:t> </a:t>
            </a:r>
            <a:r>
              <a:rPr lang="en-US" dirty="0" err="1" smtClean="0"/>
              <a:t>livello</a:t>
            </a:r>
            <a:endParaRPr lang="en-US" dirty="0" smtClean="0"/>
          </a:p>
          <a:p>
            <a:pPr lvl="2"/>
            <a:r>
              <a:rPr lang="en-US" dirty="0" err="1" smtClean="0"/>
              <a:t>Terzo</a:t>
            </a:r>
            <a:r>
              <a:rPr lang="en-US" dirty="0" smtClean="0"/>
              <a:t> </a:t>
            </a:r>
            <a:r>
              <a:rPr lang="en-US" dirty="0" err="1" smtClean="0"/>
              <a:t>livello</a:t>
            </a:r>
            <a:endParaRPr lang="en-US" dirty="0" smtClean="0"/>
          </a:p>
          <a:p>
            <a:pPr lvl="3"/>
            <a:r>
              <a:rPr lang="en-US" dirty="0" smtClean="0"/>
              <a:t>Quarto </a:t>
            </a:r>
            <a:r>
              <a:rPr lang="en-US" dirty="0" err="1" smtClean="0"/>
              <a:t>livello</a:t>
            </a:r>
            <a:endParaRPr lang="en-US" dirty="0" smtClean="0"/>
          </a:p>
          <a:p>
            <a:pPr lvl="4"/>
            <a:r>
              <a:rPr lang="en-US" dirty="0" err="1" smtClean="0"/>
              <a:t>Quinto</a:t>
            </a:r>
            <a:r>
              <a:rPr lang="en-US" dirty="0" smtClean="0"/>
              <a:t> </a:t>
            </a:r>
            <a:r>
              <a:rPr lang="en-US" dirty="0" err="1" smtClean="0"/>
              <a:t>livello</a:t>
            </a:r>
            <a:endParaRPr lang="en-US" dirty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925" y="6524625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Harrington" pitchFamily="82" charset="0"/>
              </a:defRPr>
            </a:lvl1pPr>
          </a:lstStyle>
          <a:p>
            <a:pPr>
              <a:defRPr/>
            </a:pPr>
            <a:fld id="{6818B643-588E-4C3D-AC1B-6F4EAC286B9B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473825"/>
            <a:ext cx="43180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Armando Stellato</a:t>
            </a:r>
            <a:br>
              <a:rPr lang="en-US"/>
            </a:br>
            <a:r>
              <a:rPr lang="en-US"/>
              <a:t>stellato@info.uniroma2.it	ai-nlp.info.uniroma2.it/stellato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6524625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b="1">
                <a:latin typeface="Harrington" pitchFamily="82" charset="0"/>
              </a:defRPr>
            </a:lvl1pPr>
          </a:lstStyle>
          <a:p>
            <a:pPr>
              <a:defRPr/>
            </a:pPr>
            <a:fld id="{DABB9D49-1B08-4991-A31D-7C239386409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9750" y="919163"/>
            <a:ext cx="86296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logov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2938" y="27272"/>
            <a:ext cx="1576714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6308725"/>
            <a:ext cx="9144000" cy="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magine 9" descr="logo.jpg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847698" y="486393"/>
            <a:ext cx="1279685" cy="46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29" r:id="rId2"/>
    <p:sldLayoutId id="2147483733" r:id="rId3"/>
    <p:sldLayoutId id="2147483734" r:id="rId4"/>
    <p:sldLayoutId id="2147483739" r:id="rId5"/>
    <p:sldLayoutId id="2147483771" r:id="rId6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1438"/>
            <a:ext cx="680402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Fare </a:t>
            </a:r>
            <a:r>
              <a:rPr lang="en-US" dirty="0" err="1" smtClean="0"/>
              <a:t>clic</a:t>
            </a:r>
            <a:r>
              <a:rPr lang="en-US" dirty="0" smtClean="0"/>
              <a:t> per </a:t>
            </a:r>
            <a:r>
              <a:rPr lang="en-US" dirty="0" err="1" smtClean="0"/>
              <a:t>modificare</a:t>
            </a:r>
            <a:r>
              <a:rPr lang="en-US" dirty="0" smtClean="0"/>
              <a:t> </a:t>
            </a:r>
            <a:r>
              <a:rPr lang="en-US" dirty="0" err="1" smtClean="0"/>
              <a:t>gli</a:t>
            </a:r>
            <a:r>
              <a:rPr lang="en-US" dirty="0" smtClean="0"/>
              <a:t> </a:t>
            </a:r>
            <a:r>
              <a:rPr lang="en-US" dirty="0" err="1" smtClean="0"/>
              <a:t>stili</a:t>
            </a:r>
            <a:r>
              <a:rPr lang="en-US" dirty="0" smtClean="0"/>
              <a:t> del </a:t>
            </a:r>
            <a:r>
              <a:rPr lang="en-US" dirty="0" err="1" smtClean="0"/>
              <a:t>testo</a:t>
            </a:r>
            <a:r>
              <a:rPr lang="en-US" dirty="0" smtClean="0"/>
              <a:t> </a:t>
            </a:r>
            <a:r>
              <a:rPr lang="en-US" dirty="0" err="1" smtClean="0"/>
              <a:t>dello</a:t>
            </a:r>
            <a:r>
              <a:rPr lang="en-US" dirty="0" smtClean="0"/>
              <a:t> schema</a:t>
            </a:r>
          </a:p>
          <a:p>
            <a:pPr lvl="1"/>
            <a:r>
              <a:rPr lang="en-US" dirty="0" err="1" smtClean="0"/>
              <a:t>Secondo</a:t>
            </a:r>
            <a:r>
              <a:rPr lang="en-US" dirty="0" smtClean="0"/>
              <a:t> </a:t>
            </a:r>
            <a:r>
              <a:rPr lang="en-US" dirty="0" err="1" smtClean="0"/>
              <a:t>livello</a:t>
            </a:r>
            <a:endParaRPr lang="en-US" dirty="0" smtClean="0"/>
          </a:p>
          <a:p>
            <a:pPr lvl="2"/>
            <a:r>
              <a:rPr lang="en-US" dirty="0" err="1" smtClean="0"/>
              <a:t>Terzo</a:t>
            </a:r>
            <a:r>
              <a:rPr lang="en-US" dirty="0" smtClean="0"/>
              <a:t> </a:t>
            </a:r>
            <a:r>
              <a:rPr lang="en-US" dirty="0" err="1" smtClean="0"/>
              <a:t>livello</a:t>
            </a:r>
            <a:endParaRPr lang="en-US" dirty="0" smtClean="0"/>
          </a:p>
          <a:p>
            <a:pPr lvl="3"/>
            <a:r>
              <a:rPr lang="en-US" dirty="0" smtClean="0"/>
              <a:t>Quarto </a:t>
            </a:r>
            <a:r>
              <a:rPr lang="en-US" dirty="0" err="1" smtClean="0"/>
              <a:t>livello</a:t>
            </a:r>
            <a:endParaRPr lang="en-US" dirty="0" smtClean="0"/>
          </a:p>
          <a:p>
            <a:pPr lvl="4"/>
            <a:r>
              <a:rPr lang="en-US" dirty="0" err="1" smtClean="0"/>
              <a:t>Quinto</a:t>
            </a:r>
            <a:r>
              <a:rPr lang="en-US" dirty="0" smtClean="0"/>
              <a:t> </a:t>
            </a:r>
            <a:r>
              <a:rPr lang="en-US" dirty="0" err="1" smtClean="0"/>
              <a:t>livello</a:t>
            </a:r>
            <a:endParaRPr lang="en-US" dirty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925" y="6524624"/>
            <a:ext cx="1536679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Harrington" pitchFamily="82" charset="0"/>
              </a:defRPr>
            </a:lvl1pPr>
          </a:lstStyle>
          <a:p>
            <a:pPr>
              <a:defRPr/>
            </a:pPr>
            <a:fld id="{6818B643-588E-4C3D-AC1B-6F4EAC286B9B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57356" y="6473825"/>
            <a:ext cx="52864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pennacchiotti@coli.uni-sb.de         www.coli.uni-saarland.de/~pennacchiotti/</a:t>
            </a:r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58082" y="6524624"/>
            <a:ext cx="165256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b="1">
                <a:latin typeface="Harrington" pitchFamily="82" charset="0"/>
              </a:defRPr>
            </a:lvl1pPr>
          </a:lstStyle>
          <a:p>
            <a:pPr>
              <a:defRPr/>
            </a:pPr>
            <a:fld id="{DABB9D49-1B08-4991-A31D-7C239386409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9750" y="919163"/>
            <a:ext cx="86296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logov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2938" y="27272"/>
            <a:ext cx="1576714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6308725"/>
            <a:ext cx="9144000" cy="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magine 9" descr="logo.jpg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847698" y="486393"/>
            <a:ext cx="1279685" cy="46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1438"/>
            <a:ext cx="680402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Fare </a:t>
            </a:r>
            <a:r>
              <a:rPr lang="en-US" dirty="0" err="1" smtClean="0"/>
              <a:t>clic</a:t>
            </a:r>
            <a:r>
              <a:rPr lang="en-US" dirty="0" smtClean="0"/>
              <a:t> per </a:t>
            </a:r>
            <a:r>
              <a:rPr lang="en-US" dirty="0" err="1" smtClean="0"/>
              <a:t>modificare</a:t>
            </a:r>
            <a:r>
              <a:rPr lang="en-US" dirty="0" smtClean="0"/>
              <a:t> </a:t>
            </a:r>
            <a:r>
              <a:rPr lang="en-US" dirty="0" err="1" smtClean="0"/>
              <a:t>gli</a:t>
            </a:r>
            <a:r>
              <a:rPr lang="en-US" dirty="0" smtClean="0"/>
              <a:t> </a:t>
            </a:r>
            <a:r>
              <a:rPr lang="en-US" dirty="0" err="1" smtClean="0"/>
              <a:t>stili</a:t>
            </a:r>
            <a:r>
              <a:rPr lang="en-US" dirty="0" smtClean="0"/>
              <a:t> del </a:t>
            </a:r>
            <a:r>
              <a:rPr lang="en-US" dirty="0" err="1" smtClean="0"/>
              <a:t>testo</a:t>
            </a:r>
            <a:r>
              <a:rPr lang="en-US" dirty="0" smtClean="0"/>
              <a:t> </a:t>
            </a:r>
            <a:r>
              <a:rPr lang="en-US" dirty="0" err="1" smtClean="0"/>
              <a:t>dello</a:t>
            </a:r>
            <a:r>
              <a:rPr lang="en-US" dirty="0" smtClean="0"/>
              <a:t> schema</a:t>
            </a:r>
          </a:p>
          <a:p>
            <a:pPr lvl="1"/>
            <a:r>
              <a:rPr lang="en-US" dirty="0" err="1" smtClean="0"/>
              <a:t>Secondo</a:t>
            </a:r>
            <a:r>
              <a:rPr lang="en-US" dirty="0" smtClean="0"/>
              <a:t> </a:t>
            </a:r>
            <a:r>
              <a:rPr lang="en-US" dirty="0" err="1" smtClean="0"/>
              <a:t>livello</a:t>
            </a:r>
            <a:endParaRPr lang="en-US" dirty="0" smtClean="0"/>
          </a:p>
          <a:p>
            <a:pPr lvl="2"/>
            <a:r>
              <a:rPr lang="en-US" dirty="0" err="1" smtClean="0"/>
              <a:t>Terzo</a:t>
            </a:r>
            <a:r>
              <a:rPr lang="en-US" dirty="0" smtClean="0"/>
              <a:t> </a:t>
            </a:r>
            <a:r>
              <a:rPr lang="en-US" dirty="0" err="1" smtClean="0"/>
              <a:t>livello</a:t>
            </a:r>
            <a:endParaRPr lang="en-US" dirty="0" smtClean="0"/>
          </a:p>
          <a:p>
            <a:pPr lvl="3"/>
            <a:r>
              <a:rPr lang="en-US" dirty="0" smtClean="0"/>
              <a:t>Quarto </a:t>
            </a:r>
            <a:r>
              <a:rPr lang="en-US" dirty="0" err="1" smtClean="0"/>
              <a:t>livello</a:t>
            </a:r>
            <a:endParaRPr lang="en-US" dirty="0" smtClean="0"/>
          </a:p>
          <a:p>
            <a:pPr lvl="4"/>
            <a:r>
              <a:rPr lang="en-US" dirty="0" err="1" smtClean="0"/>
              <a:t>Quinto</a:t>
            </a:r>
            <a:r>
              <a:rPr lang="en-US" dirty="0" smtClean="0"/>
              <a:t> </a:t>
            </a:r>
            <a:r>
              <a:rPr lang="en-US" dirty="0" err="1" smtClean="0"/>
              <a:t>livello</a:t>
            </a:r>
            <a:endParaRPr lang="en-US" dirty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925" y="6524625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Harrington" pitchFamily="82" charset="0"/>
              </a:defRPr>
            </a:lvl1pPr>
          </a:lstStyle>
          <a:p>
            <a:pPr>
              <a:defRPr/>
            </a:pPr>
            <a:fld id="{67F01B94-3134-4090-ABE4-BF84358797B6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473825"/>
            <a:ext cx="43180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 sz="1200" smtClean="0"/>
              <a:t>Armando Stellato stellato@info.uniroma2.it ai-nlp.info.uniroma2.it/stellato</a:t>
            </a:r>
            <a:endParaRPr lang="en-US" sz="900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6524625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b="1">
                <a:latin typeface="Harrington" pitchFamily="82" charset="0"/>
              </a:defRPr>
            </a:lvl1pPr>
          </a:lstStyle>
          <a:p>
            <a:pPr>
              <a:defRPr/>
            </a:pPr>
            <a:fld id="{DABB9D49-1B08-4991-A31D-7C239386409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39750" y="919163"/>
            <a:ext cx="86296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logov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852938" y="27272"/>
            <a:ext cx="1576714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6308725"/>
            <a:ext cx="9144000" cy="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magine 9" descr="logo.jp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847698" y="486393"/>
            <a:ext cx="1279685" cy="46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7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afico_di_Microsoft_Office_Excel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95313" y="1628775"/>
            <a:ext cx="6477000" cy="1874838"/>
          </a:xfrm>
        </p:spPr>
        <p:txBody>
          <a:bodyPr/>
          <a:lstStyle/>
          <a:p>
            <a:pPr algn="l" eaLnBrk="1" hangingPunct="1">
              <a:defRPr/>
            </a:pPr>
            <a:r>
              <a:rPr lang="en-GB" sz="2800" dirty="0" smtClean="0"/>
              <a:t>A Web Browser Extension for growing-up</a:t>
            </a:r>
            <a:br>
              <a:rPr lang="en-GB" sz="2800" dirty="0" smtClean="0"/>
            </a:br>
            <a:r>
              <a:rPr lang="en-GB" sz="2800" dirty="0" smtClean="0"/>
              <a:t>Ontological Knowledge from Traditional Web Content</a:t>
            </a:r>
            <a:endParaRPr lang="it-IT" sz="2800" i="1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3860800"/>
            <a:ext cx="4752975" cy="2282844"/>
          </a:xfrm>
          <a:noFill/>
        </p:spPr>
        <p:txBody>
          <a:bodyPr lIns="18000" rIns="18000"/>
          <a:lstStyle/>
          <a:p>
            <a:pPr eaLnBrk="1" hangingPunct="1"/>
            <a:r>
              <a:rPr lang="en-US" sz="1600" dirty="0" smtClean="0"/>
              <a:t>Maria Teresa Pazienza</a:t>
            </a:r>
            <a:r>
              <a:rPr lang="en-US" sz="1600" baseline="30000" dirty="0" smtClean="0"/>
              <a:t>1</a:t>
            </a:r>
            <a:r>
              <a:rPr lang="en-US" sz="1600" dirty="0" smtClean="0"/>
              <a:t>, </a:t>
            </a:r>
            <a:r>
              <a:rPr lang="en-US" sz="1600" u="sng" dirty="0" smtClean="0"/>
              <a:t/>
            </a:r>
            <a:br>
              <a:rPr lang="en-US" sz="1600" u="sng" dirty="0" smtClean="0"/>
            </a:br>
            <a:r>
              <a:rPr lang="en-US" sz="1600" dirty="0" smtClean="0"/>
              <a:t>Marco Pennacchiotti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, </a:t>
            </a:r>
            <a:br>
              <a:rPr lang="en-US" sz="1600" dirty="0" smtClean="0"/>
            </a:br>
            <a:r>
              <a:rPr lang="en-US" sz="1600" dirty="0" smtClean="0"/>
              <a:t>Armando Stellato</a:t>
            </a:r>
            <a:r>
              <a:rPr lang="en-US" sz="1600" baseline="30000" dirty="0" smtClean="0"/>
              <a:t>1</a:t>
            </a:r>
            <a:r>
              <a:rPr lang="en-US" sz="1600" u="sng" dirty="0" smtClean="0"/>
              <a:t/>
            </a:r>
            <a:br>
              <a:rPr lang="en-US" sz="1600" u="sng" dirty="0" smtClean="0"/>
            </a:br>
            <a:endParaRPr lang="en-US" sz="1600" u="sng" dirty="0" smtClean="0"/>
          </a:p>
          <a:p>
            <a:pPr eaLnBrk="1" hangingPunct="1"/>
            <a:r>
              <a:rPr lang="en-US" sz="1600" baseline="30000" dirty="0" smtClean="0"/>
              <a:t>1 </a:t>
            </a:r>
            <a:r>
              <a:rPr lang="en-US" sz="1600" dirty="0" smtClean="0"/>
              <a:t>University of Rome, Tor </a:t>
            </a:r>
            <a:r>
              <a:rPr lang="en-US" sz="1600" dirty="0" err="1" smtClean="0"/>
              <a:t>Vergata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{</a:t>
            </a:r>
            <a:r>
              <a:rPr lang="en-US" sz="1600" dirty="0" err="1" smtClean="0"/>
              <a:t>pazienza</a:t>
            </a:r>
            <a:r>
              <a:rPr lang="en-US" sz="1600" dirty="0" smtClean="0"/>
              <a:t>, </a:t>
            </a:r>
            <a:r>
              <a:rPr lang="en-US" sz="1600" dirty="0" err="1" smtClean="0"/>
              <a:t>stellato</a:t>
            </a:r>
            <a:r>
              <a:rPr lang="en-US" sz="1600" dirty="0" smtClean="0"/>
              <a:t>}@info.uniroma2.it</a:t>
            </a:r>
          </a:p>
          <a:p>
            <a:pPr eaLnBrk="1" hangingPunct="1"/>
            <a:r>
              <a:rPr lang="en-US" sz="1600" baseline="30000" dirty="0" smtClean="0"/>
              <a:t>2 </a:t>
            </a:r>
            <a:r>
              <a:rPr lang="it-IT" sz="1600" dirty="0" err="1" smtClean="0"/>
              <a:t>Saarland</a:t>
            </a:r>
            <a:r>
              <a:rPr lang="it-IT" sz="1600" dirty="0" smtClean="0"/>
              <a:t> </a:t>
            </a:r>
            <a:r>
              <a:rPr lang="it-IT" sz="1600" dirty="0" err="1" smtClean="0"/>
              <a:t>University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pennacchiotti@coli.uni-sb.de</a:t>
            </a:r>
            <a:endParaRPr lang="it-IT" sz="1600" dirty="0" smtClean="0"/>
          </a:p>
          <a:p>
            <a:pPr eaLnBrk="1" hangingPunct="1"/>
            <a:endParaRPr lang="it-IT" sz="1600" dirty="0" smtClean="0"/>
          </a:p>
        </p:txBody>
      </p:sp>
      <p:pic>
        <p:nvPicPr>
          <p:cNvPr id="10244" name="Picture 4" descr="Carta di giornal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7880196">
            <a:off x="5285582" y="4837906"/>
            <a:ext cx="3384550" cy="2411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245" name="Picture 5" descr="Carta di giornal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20399">
            <a:off x="5859463" y="2565400"/>
            <a:ext cx="2160587" cy="1657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667 -0.64838 C -0.55903 -0.67361 -0.53837 -0.67593 -0.52084 -0.68171 C -0.47934 -0.67963 -0.49115 -0.68611 -0.46945 -0.66875 C -0.46059 -0.65093 -0.47587 -0.68032 -0.45973 -0.65579 C -0.45834 -0.6537 -0.45816 -0.65069 -0.45695 -0.64838 C -0.45434 -0.64329 -0.44862 -0.63356 -0.44862 -0.63333 C -0.44688 -0.62639 -0.44341 -0.62037 -0.44167 -0.61319 C -0.44254 -0.60394 -0.44237 -0.59421 -0.44445 -0.58542 C -0.44532 -0.58218 -0.44862 -0.58102 -0.45 -0.57801 C -0.45105 -0.57593 -0.45035 -0.57269 -0.45139 -0.5706 C -0.45278 -0.56806 -0.45521 -0.56713 -0.45695 -0.56505 C -0.4665 -0.55394 -0.44636 -0.5331 -0.46719 -0.49977 C -0.47171 -0.48681 -0.50053 -0.47755 -0.51441 -0.47199 C -0.5283 -0.46644 -0.5382 -0.46181 -0.55053 -0.46644 C -0.55296 -0.46435 -0.58803 -0.5 -0.58803 -0.49977 C -0.58664 -0.50741 -0.58316 -0.58218 -0.57969 -0.58866 C -0.56997 -0.60648 -0.54132 -0.6287 -0.51858 -0.62569 C -0.49584 -0.62269 -0.47622 -0.58866 -0.44306 -0.5706 C -0.39636 -0.56574 -0.35417 -0.56319 -0.31945 -0.5169 C -0.31598 -0.5044 -0.31285 -0.49421 -0.30695 -0.48356 C -0.3 -0.4463 -0.2974 -0.4456 -0.30278 -0.39468 C -0.30434 -0.37894 -0.3099 -0.37222 -0.31528 -0.35949 C -0.31875 -0.35139 -0.32761 -0.32546 -0.33473 -0.31875 C -0.36424 -0.29074 -0.40434 -0.26736 -0.44028 -0.25949 C -0.44306 -0.26065 -0.44723 -0.25972 -0.44862 -0.26319 C -0.45313 -0.27384 -0.4408 -0.2912 -0.43473 -0.29468 C -0.41858 -0.30394 -0.42396 -0.2963 -0.40973 -0.30579 C -0.39271 -0.31713 -0.40313 -0.31644 -0.38056 -0.32616 C -0.36094 -0.33449 -0.33855 -0.33912 -0.31806 -0.34282 C -0.29445 -0.34213 -0.27066 -0.34468 -0.24723 -0.34097 C -0.23837 -0.33958 -0.23056 -0.33241 -0.22223 -0.32801 C -0.19462 -0.31366 -0.18073 -0.2838 -0.16389 -0.25394 C -0.16216 -0.24282 -0.15834 -0.23333 -0.15556 -0.22245 C -0.15244 -0.19259 -0.16372 -0.16898 -0.18195 -0.15208 C -0.21754 -0.11898 -0.25261 -0.09306 -0.29584 -0.08356 C -0.3 -0.08472 -0.30452 -0.08449 -0.30834 -0.08727 C -0.31407 -0.09144 -0.30973 -0.11505 -0.30973 -0.11481 C -0.30886 -0.11829 -0.30591 -0.11991 -0.30417 -0.12245 C -0.29636 -0.13403 -0.28907 -0.15 -0.27778 -0.15579 C -0.25921 -0.16528 -0.24028 -0.1794 -0.22084 -0.18542 C -0.18976 -0.19514 -0.15348 -0.19792 -0.12223 -0.20023 C -0.10226 -0.19838 -0.0823 -0.19792 -0.0625 -0.19468 C -0.0283 -0.18889 -0.00157 -0.15787 0.01944 -0.12431 C 0.02482 -0.08056 0.02829 -0.04861 -0.00278 -0.02245 C -0.04046 0.00926 -0.01563 -0.00741 -0.0474 0.00718 C -0.05469 0.01065 -0.06945 0.01829 -0.06945 0.01852 C -0.07691 0.01713 -0.08473 0.01829 -0.09167 0.01458 C -0.0948 0.01296 -0.09723 0.00347 -0.09723 0.0037 C -0.09671 -0.00324 -0.09792 -0.01065 -0.09584 -0.0169 C -0.09271 -0.02593 -0.07605 -0.02708 -0.07223 -0.02801 C -0.05191 -0.02731 -0.03143 -0.02685 -0.01112 -0.02616 C 0.00052 -0.02569 0.01215 -0.02708 0.02361 -0.02431 C 0.03402 -0.02176 0.04097 -0.00787 0.05 -0.00023 C 0.06562 0.01319 0.08107 0.02245 0.0875 0.04792 C 0.07465 0.05231 0.06406 0.05162 0.05138 0.04792 C 0.04826 0.04514 0.04461 0.04375 0.04166 0.04051 C 0.04045 0.03912 0.0401 0.03657 0.03888 0.03495 C 0.03593 0.03102 0.03246 0.02731 0.02916 0.02384 C 0.02656 0.02106 0.02361 0.01898 0.02083 0.01644 C 0.01944 0.01528 0.01666 0.01273 0.01666 0.01296 C 0.01579 0.01019 0.01527 0.00718 0.01388 0.00532 C 0.01145 0.00208 0.00555 -0.00208 0.00555 -0.00185 C 0.00364 -0.00139 4.72222E-6 -0.00023 4.72222E-6 0 " pathEditMode="relative" rAng="0" ptsTypes="ffffffffffffafffaffffffffffffffffffffffffffffffffffffffffffffff">
                                      <p:cBhvr>
                                        <p:cTn id="12" dur="3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" y="3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Outline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Objectives</a:t>
            </a:r>
            <a:endParaRPr lang="it-IT" dirty="0" smtClean="0"/>
          </a:p>
          <a:p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Turkey</a:t>
            </a:r>
            <a:r>
              <a:rPr lang="it-IT" dirty="0" smtClean="0"/>
              <a:t>: a </a:t>
            </a:r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Bookmarking</a:t>
            </a:r>
            <a:r>
              <a:rPr lang="it-IT" dirty="0" smtClean="0"/>
              <a:t> </a:t>
            </a:r>
            <a:r>
              <a:rPr lang="it-IT" dirty="0" err="1" smtClean="0"/>
              <a:t>tool</a:t>
            </a:r>
            <a:endParaRPr lang="it-IT" dirty="0" smtClean="0"/>
          </a:p>
          <a:p>
            <a:pPr lvl="1"/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Bookmarking</a:t>
            </a:r>
            <a:endParaRPr lang="it-IT" dirty="0" smtClean="0"/>
          </a:p>
          <a:p>
            <a:pPr lvl="1"/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Turkey</a:t>
            </a:r>
            <a:r>
              <a:rPr lang="it-IT" dirty="0" smtClean="0"/>
              <a:t> </a:t>
            </a:r>
            <a:r>
              <a:rPr lang="it-IT" dirty="0" err="1" smtClean="0"/>
              <a:t>Architecture</a:t>
            </a:r>
            <a:endParaRPr lang="it-IT" dirty="0" smtClean="0"/>
          </a:p>
          <a:p>
            <a:pPr lvl="1"/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Turkey</a:t>
            </a:r>
            <a:r>
              <a:rPr lang="it-IT" dirty="0" smtClean="0"/>
              <a:t> </a:t>
            </a:r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Functionalities</a:t>
            </a:r>
            <a:endParaRPr lang="it-IT" dirty="0" smtClean="0"/>
          </a:p>
          <a:p>
            <a:r>
              <a:rPr lang="it-IT" dirty="0" err="1" smtClean="0"/>
              <a:t>Extending</a:t>
            </a:r>
            <a:r>
              <a:rPr lang="it-IT" dirty="0" smtClean="0"/>
              <a:t> </a:t>
            </a:r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Turkey</a:t>
            </a:r>
            <a:r>
              <a:rPr lang="it-IT" dirty="0" smtClean="0"/>
              <a:t>: </a:t>
            </a:r>
            <a:r>
              <a:rPr lang="it-IT" dirty="0" err="1" smtClean="0"/>
              <a:t>Ontology</a:t>
            </a:r>
            <a:r>
              <a:rPr lang="it-IT" dirty="0" smtClean="0"/>
              <a:t> </a:t>
            </a:r>
            <a:r>
              <a:rPr lang="it-IT" dirty="0" err="1" smtClean="0"/>
              <a:t>Learning</a:t>
            </a:r>
            <a:endParaRPr lang="it-IT" dirty="0" smtClean="0"/>
          </a:p>
          <a:p>
            <a:pPr lvl="1"/>
            <a:r>
              <a:rPr lang="it-IT" dirty="0" err="1" smtClean="0"/>
              <a:t>Learning</a:t>
            </a:r>
            <a:r>
              <a:rPr lang="it-IT" dirty="0" smtClean="0"/>
              <a:t> </a:t>
            </a:r>
            <a:r>
              <a:rPr lang="it-IT" dirty="0" err="1" smtClean="0"/>
              <a:t>Ontological</a:t>
            </a:r>
            <a:r>
              <a:rPr lang="it-IT" dirty="0" smtClean="0"/>
              <a:t> </a:t>
            </a:r>
            <a:r>
              <a:rPr lang="it-IT" dirty="0" err="1" smtClean="0"/>
              <a:t>Content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Tables</a:t>
            </a:r>
            <a:endParaRPr lang="it-IT" dirty="0" smtClean="0"/>
          </a:p>
          <a:p>
            <a:pPr lvl="1"/>
            <a:r>
              <a:rPr lang="it-IT" dirty="0" err="1" smtClean="0"/>
              <a:t>Learning</a:t>
            </a:r>
            <a:r>
              <a:rPr lang="it-IT" dirty="0" smtClean="0"/>
              <a:t> </a:t>
            </a:r>
            <a:r>
              <a:rPr lang="it-IT" dirty="0" err="1" smtClean="0"/>
              <a:t>Semantics</a:t>
            </a:r>
            <a:r>
              <a:rPr lang="it-IT" dirty="0" smtClean="0"/>
              <a:t> Relation </a:t>
            </a:r>
            <a:r>
              <a:rPr lang="it-IT" dirty="0" err="1" smtClean="0"/>
              <a:t>from</a:t>
            </a:r>
            <a:r>
              <a:rPr lang="it-IT" dirty="0" smtClean="0"/>
              <a:t> Text</a:t>
            </a:r>
          </a:p>
          <a:p>
            <a:r>
              <a:rPr lang="it-IT" dirty="0" smtClean="0"/>
              <a:t>Future Work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B07448-826F-44AB-BAAB-A34AC0BB935A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Objectives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Turn out the </a:t>
            </a:r>
            <a:r>
              <a:rPr lang="it-IT" dirty="0" err="1" smtClean="0"/>
              <a:t>usual</a:t>
            </a:r>
            <a:r>
              <a:rPr lang="it-IT" dirty="0" smtClean="0"/>
              <a:t> </a:t>
            </a:r>
            <a:r>
              <a:rPr lang="it-IT" dirty="0" err="1" smtClean="0"/>
              <a:t>tool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Web </a:t>
            </a:r>
            <a:r>
              <a:rPr lang="it-IT" dirty="0" err="1" smtClean="0"/>
              <a:t>Navigation</a:t>
            </a:r>
            <a:r>
              <a:rPr lang="it-IT" dirty="0" smtClean="0"/>
              <a:t>, the Web Browser, </a:t>
            </a:r>
            <a:r>
              <a:rPr lang="it-IT" dirty="0" err="1" smtClean="0"/>
              <a:t>into</a:t>
            </a:r>
            <a:r>
              <a:rPr lang="it-IT" dirty="0" smtClean="0"/>
              <a:t> a </a:t>
            </a:r>
            <a:r>
              <a:rPr lang="it-IT" dirty="0" err="1" smtClean="0"/>
              <a:t>mean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:</a:t>
            </a:r>
          </a:p>
          <a:p>
            <a:pPr lvl="1"/>
            <a:r>
              <a:rPr lang="it-IT" dirty="0" err="1" smtClean="0"/>
              <a:t>collecting</a:t>
            </a:r>
            <a:r>
              <a:rPr lang="it-IT" dirty="0" smtClean="0"/>
              <a:t> information </a:t>
            </a:r>
            <a:r>
              <a:rPr lang="it-IT" dirty="0" err="1" smtClean="0"/>
              <a:t>from</a:t>
            </a:r>
            <a:r>
              <a:rPr lang="it-IT" dirty="0" smtClean="0"/>
              <a:t> web </a:t>
            </a:r>
            <a:r>
              <a:rPr lang="it-IT" dirty="0" err="1" smtClean="0"/>
              <a:t>pages</a:t>
            </a:r>
            <a:r>
              <a:rPr lang="it-IT" dirty="0" smtClean="0"/>
              <a:t>,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:</a:t>
            </a:r>
          </a:p>
          <a:p>
            <a:pPr lvl="2"/>
            <a:r>
              <a:rPr lang="it-IT" dirty="0" smtClean="0"/>
              <a:t>Domain </a:t>
            </a:r>
            <a:r>
              <a:rPr lang="it-IT" dirty="0" err="1" smtClean="0"/>
              <a:t>terminology</a:t>
            </a:r>
            <a:endParaRPr lang="it-IT" dirty="0" smtClean="0"/>
          </a:p>
          <a:p>
            <a:pPr lvl="2"/>
            <a:r>
              <a:rPr lang="it-IT" dirty="0" err="1" smtClean="0"/>
              <a:t>Factual</a:t>
            </a:r>
            <a:r>
              <a:rPr lang="it-IT" dirty="0" smtClean="0"/>
              <a:t> information (</a:t>
            </a:r>
            <a:r>
              <a:rPr lang="it-IT" dirty="0" err="1" smtClean="0"/>
              <a:t>objects</a:t>
            </a:r>
            <a:r>
              <a:rPr lang="it-IT" dirty="0" smtClean="0"/>
              <a:t>)</a:t>
            </a:r>
          </a:p>
          <a:p>
            <a:pPr lvl="1"/>
            <a:r>
              <a:rPr lang="it-IT" dirty="0" err="1" smtClean="0"/>
              <a:t>organizing</a:t>
            </a:r>
            <a:r>
              <a:rPr lang="it-IT" dirty="0" smtClean="0"/>
              <a:t> </a:t>
            </a:r>
            <a:r>
              <a:rPr lang="it-IT" dirty="0" err="1" smtClean="0"/>
              <a:t>collected</a:t>
            </a:r>
            <a:r>
              <a:rPr lang="it-IT" dirty="0" smtClean="0"/>
              <a:t> </a:t>
            </a:r>
            <a:r>
              <a:rPr lang="it-IT" dirty="0" err="1" smtClean="0"/>
              <a:t>content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:</a:t>
            </a:r>
          </a:p>
          <a:p>
            <a:pPr lvl="2"/>
            <a:r>
              <a:rPr lang="it-IT" dirty="0" smtClean="0"/>
              <a:t>create a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ontology</a:t>
            </a:r>
            <a:r>
              <a:rPr lang="it-IT" dirty="0" smtClean="0"/>
              <a:t> and/or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extend</a:t>
            </a:r>
            <a:r>
              <a:rPr lang="it-IT" dirty="0" smtClean="0"/>
              <a:t> </a:t>
            </a:r>
            <a:r>
              <a:rPr lang="it-IT" dirty="0" err="1" smtClean="0"/>
              <a:t>existing</a:t>
            </a:r>
            <a:r>
              <a:rPr lang="it-IT" dirty="0" smtClean="0"/>
              <a:t> </a:t>
            </a:r>
            <a:r>
              <a:rPr lang="it-IT" dirty="0" err="1" smtClean="0"/>
              <a:t>ones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axioms</a:t>
            </a:r>
            <a:endParaRPr lang="it-IT" dirty="0" smtClean="0"/>
          </a:p>
          <a:p>
            <a:pPr lvl="2"/>
            <a:r>
              <a:rPr lang="it-IT" dirty="0" err="1" smtClean="0"/>
              <a:t>populate</a:t>
            </a:r>
            <a:r>
              <a:rPr lang="it-IT" dirty="0" smtClean="0"/>
              <a:t> ontologies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instance</a:t>
            </a:r>
            <a:r>
              <a:rPr lang="it-IT" dirty="0" smtClean="0"/>
              <a:t> data</a:t>
            </a:r>
          </a:p>
          <a:p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contribution</a:t>
            </a:r>
            <a:endParaRPr lang="it-IT" dirty="0" smtClean="0"/>
          </a:p>
          <a:p>
            <a:pPr lvl="1"/>
            <a:r>
              <a:rPr lang="it-IT" dirty="0" err="1" smtClean="0"/>
              <a:t>Unify</a:t>
            </a:r>
            <a:r>
              <a:rPr lang="it-IT" dirty="0" smtClean="0"/>
              <a:t> </a:t>
            </a:r>
            <a:r>
              <a:rPr lang="it-IT" dirty="0" err="1" smtClean="0"/>
              <a:t>worlds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:</a:t>
            </a:r>
          </a:p>
          <a:p>
            <a:pPr lvl="2"/>
            <a:r>
              <a:rPr lang="it-IT" dirty="0" err="1" smtClean="0"/>
              <a:t>traditional</a:t>
            </a:r>
            <a:r>
              <a:rPr lang="it-IT" dirty="0" smtClean="0"/>
              <a:t> </a:t>
            </a:r>
            <a:r>
              <a:rPr lang="it-IT" dirty="0" err="1" smtClean="0"/>
              <a:t>ontology</a:t>
            </a:r>
            <a:r>
              <a:rPr lang="it-IT" dirty="0" smtClean="0"/>
              <a:t> editing (</a:t>
            </a:r>
            <a:r>
              <a:rPr lang="it-IT" dirty="0" err="1" smtClean="0"/>
              <a:t>Protege</a:t>
            </a:r>
            <a:r>
              <a:rPr lang="it-IT" dirty="0" smtClean="0"/>
              <a:t>, </a:t>
            </a:r>
            <a:r>
              <a:rPr lang="it-IT" dirty="0" err="1" smtClean="0"/>
              <a:t>TopBraid</a:t>
            </a:r>
            <a:r>
              <a:rPr lang="it-IT" dirty="0" smtClean="0"/>
              <a:t> </a:t>
            </a:r>
            <a:r>
              <a:rPr lang="it-IT" dirty="0" err="1" smtClean="0"/>
              <a:t>Composer</a:t>
            </a:r>
            <a:r>
              <a:rPr lang="it-IT" dirty="0" smtClean="0"/>
              <a:t> </a:t>
            </a:r>
            <a:r>
              <a:rPr lang="it-IT" dirty="0" err="1" smtClean="0"/>
              <a:t>etc…</a:t>
            </a:r>
            <a:r>
              <a:rPr lang="it-IT" dirty="0" smtClean="0"/>
              <a:t>)</a:t>
            </a:r>
          </a:p>
          <a:p>
            <a:pPr lvl="2"/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annotation</a:t>
            </a:r>
            <a:r>
              <a:rPr lang="it-IT" dirty="0" smtClean="0"/>
              <a:t> (</a:t>
            </a:r>
            <a:r>
              <a:rPr lang="it-IT" dirty="0" err="1" smtClean="0"/>
              <a:t>Melita</a:t>
            </a:r>
            <a:r>
              <a:rPr lang="it-IT" dirty="0" smtClean="0"/>
              <a:t>, </a:t>
            </a:r>
            <a:r>
              <a:rPr lang="it-IT" dirty="0" err="1" smtClean="0"/>
              <a:t>Gate</a:t>
            </a:r>
            <a:r>
              <a:rPr lang="it-IT" dirty="0" smtClean="0"/>
              <a:t>, </a:t>
            </a:r>
            <a:r>
              <a:rPr lang="it-IT" dirty="0" err="1" smtClean="0"/>
              <a:t>Magpie</a:t>
            </a:r>
            <a:r>
              <a:rPr lang="it-IT" dirty="0" smtClean="0"/>
              <a:t>, </a:t>
            </a:r>
            <a:r>
              <a:rPr lang="it-IT" dirty="0" err="1" smtClean="0"/>
              <a:t>Annotea</a:t>
            </a:r>
            <a:r>
              <a:rPr lang="it-IT" dirty="0" smtClean="0"/>
              <a:t>)</a:t>
            </a:r>
          </a:p>
          <a:p>
            <a:pPr lvl="1"/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give</a:t>
            </a:r>
            <a:r>
              <a:rPr lang="it-IT" dirty="0" smtClean="0"/>
              <a:t> life </a:t>
            </a:r>
            <a:r>
              <a:rPr lang="it-IT" dirty="0" err="1" smtClean="0"/>
              <a:t>to</a:t>
            </a:r>
            <a:r>
              <a:rPr lang="it-IT" dirty="0" smtClean="0"/>
              <a:t> a </a:t>
            </a:r>
            <a:r>
              <a:rPr lang="it-IT" dirty="0" err="1" smtClean="0"/>
              <a:t>unique</a:t>
            </a:r>
            <a:r>
              <a:rPr lang="it-IT" dirty="0" smtClean="0"/>
              <a:t> </a:t>
            </a:r>
            <a:r>
              <a:rPr lang="it-IT" dirty="0" err="1" smtClean="0"/>
              <a:t>environment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knowledge</a:t>
            </a:r>
            <a:r>
              <a:rPr lang="it-IT" dirty="0" smtClean="0"/>
              <a:t> </a:t>
            </a:r>
            <a:r>
              <a:rPr lang="it-IT" dirty="0" err="1" smtClean="0"/>
              <a:t>acquisition</a:t>
            </a:r>
            <a:r>
              <a:rPr lang="it-IT" dirty="0" smtClean="0"/>
              <a:t> and management</a:t>
            </a:r>
          </a:p>
          <a:p>
            <a:r>
              <a:rPr lang="it-IT" dirty="0" err="1" smtClean="0"/>
              <a:t>Requirements</a:t>
            </a:r>
            <a:endParaRPr lang="it-IT" dirty="0" smtClean="0"/>
          </a:p>
          <a:p>
            <a:pPr lvl="1"/>
            <a:r>
              <a:rPr lang="it-IT" dirty="0" err="1" smtClean="0"/>
              <a:t>Extendible</a:t>
            </a:r>
            <a:r>
              <a:rPr lang="it-IT" dirty="0" smtClean="0"/>
              <a:t> </a:t>
            </a:r>
            <a:r>
              <a:rPr lang="it-IT" dirty="0" err="1" smtClean="0"/>
              <a:t>architecture</a:t>
            </a:r>
            <a:endParaRPr lang="it-IT" dirty="0" smtClean="0"/>
          </a:p>
          <a:p>
            <a:pPr lvl="1"/>
            <a:r>
              <a:rPr lang="it-IT" dirty="0" err="1" smtClean="0"/>
              <a:t>Easy-to-perform</a:t>
            </a:r>
            <a:r>
              <a:rPr lang="it-IT" dirty="0" smtClean="0"/>
              <a:t> </a:t>
            </a:r>
            <a:r>
              <a:rPr lang="it-IT" dirty="0" err="1" smtClean="0"/>
              <a:t>knowledge</a:t>
            </a:r>
            <a:r>
              <a:rPr lang="it-IT" dirty="0" smtClean="0"/>
              <a:t> </a:t>
            </a:r>
            <a:r>
              <a:rPr lang="it-IT" dirty="0" err="1" smtClean="0"/>
              <a:t>acquisition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endParaRPr lang="it-IT" dirty="0" smtClean="0"/>
          </a:p>
          <a:p>
            <a:pPr lvl="1"/>
            <a:r>
              <a:rPr lang="it-IT" dirty="0" err="1" smtClean="0"/>
              <a:t>Robustness</a:t>
            </a:r>
            <a:r>
              <a:rPr lang="it-IT" dirty="0" smtClean="0"/>
              <a:t> </a:t>
            </a:r>
            <a:r>
              <a:rPr lang="it-IT" dirty="0" err="1" smtClean="0"/>
              <a:t>wrt</a:t>
            </a:r>
            <a:r>
              <a:rPr lang="it-IT" dirty="0" smtClean="0"/>
              <a:t> </a:t>
            </a:r>
            <a:r>
              <a:rPr lang="it-IT" dirty="0" err="1" smtClean="0"/>
              <a:t>different</a:t>
            </a:r>
            <a:r>
              <a:rPr lang="it-IT" dirty="0" smtClean="0"/>
              <a:t> web </a:t>
            </a:r>
            <a:r>
              <a:rPr lang="it-IT" dirty="0" err="1" smtClean="0"/>
              <a:t>technologies</a:t>
            </a:r>
            <a:endParaRPr lang="it-IT" dirty="0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Armando Stellato</a:t>
            </a:r>
            <a:br>
              <a:rPr lang="en-US" dirty="0" smtClean="0"/>
            </a:br>
            <a:r>
              <a:rPr lang="en-US" dirty="0" smtClean="0"/>
              <a:t>stellato@info.uniroma2.it	ai-nlp.info.uniroma2.it/</a:t>
            </a:r>
            <a:r>
              <a:rPr lang="en-US" dirty="0" err="1" smtClean="0"/>
              <a:t>stellato</a:t>
            </a: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Turkey</a:t>
            </a:r>
            <a:endParaRPr lang="it-IT" dirty="0" smtClean="0"/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it-IT" dirty="0" smtClean="0"/>
              <a:t>A </a:t>
            </a:r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Bookmarking</a:t>
            </a:r>
            <a:r>
              <a:rPr lang="it-IT" dirty="0" smtClean="0"/>
              <a:t> </a:t>
            </a:r>
            <a:r>
              <a:rPr lang="it-IT" dirty="0" err="1" smtClean="0"/>
              <a:t>tool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2400" dirty="0" err="1" smtClean="0"/>
              <a:t>Semantic</a:t>
            </a:r>
            <a:r>
              <a:rPr lang="it-IT" sz="2400" dirty="0" smtClean="0"/>
              <a:t> </a:t>
            </a:r>
            <a:r>
              <a:rPr lang="it-IT" sz="2400" dirty="0" err="1" smtClean="0"/>
              <a:t>Turkey</a:t>
            </a:r>
            <a:r>
              <a:rPr lang="it-IT" sz="2400" dirty="0" smtClean="0"/>
              <a:t> </a:t>
            </a:r>
            <a:r>
              <a:rPr lang="it-IT" sz="2400" dirty="0" err="1" smtClean="0"/>
              <a:t>Objective</a:t>
            </a:r>
            <a:r>
              <a:rPr lang="it-IT" sz="2400" dirty="0" smtClean="0"/>
              <a:t> </a:t>
            </a:r>
            <a:r>
              <a:rPr lang="it-IT" sz="2400" dirty="0" err="1" smtClean="0"/>
              <a:t>for</a:t>
            </a:r>
            <a:r>
              <a:rPr lang="it-IT" sz="2400" dirty="0" smtClean="0"/>
              <a:t> </a:t>
            </a:r>
            <a:r>
              <a:rPr lang="it-IT" sz="2400" dirty="0" err="1" smtClean="0"/>
              <a:t>improving</a:t>
            </a:r>
            <a:r>
              <a:rPr lang="it-IT" sz="2400" dirty="0" smtClean="0"/>
              <a:t> the</a:t>
            </a:r>
            <a:br>
              <a:rPr lang="it-IT" sz="2400" dirty="0" smtClean="0"/>
            </a:br>
            <a:r>
              <a:rPr lang="it-IT" sz="2400" dirty="0" smtClean="0"/>
              <a:t>Web </a:t>
            </a:r>
            <a:r>
              <a:rPr lang="it-IT" sz="2400" dirty="0" err="1" smtClean="0"/>
              <a:t>Navigation</a:t>
            </a:r>
            <a:r>
              <a:rPr lang="it-IT" sz="2400" dirty="0" smtClean="0"/>
              <a:t> </a:t>
            </a:r>
            <a:r>
              <a:rPr lang="it-IT" sz="2400" dirty="0" err="1" smtClean="0"/>
              <a:t>Experience</a:t>
            </a:r>
            <a:endParaRPr lang="it-IT" sz="2400" dirty="0" smtClean="0"/>
          </a:p>
        </p:txBody>
      </p:sp>
      <p:sp>
        <p:nvSpPr>
          <p:cNvPr id="81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sz="1800" dirty="0" smtClean="0"/>
              <a:t>Focused on the “</a:t>
            </a:r>
            <a:r>
              <a:rPr lang="en-US" sz="1800" i="1" dirty="0" smtClean="0"/>
              <a:t>I’ve already seen X somewhere else in the Web, but…where?</a:t>
            </a:r>
            <a:r>
              <a:rPr lang="en-US" sz="1800" dirty="0" smtClean="0"/>
              <a:t>” problem:</a:t>
            </a:r>
          </a:p>
          <a:p>
            <a:pPr lvl="1" eaLnBrk="1" hangingPunct="1">
              <a:lnSpc>
                <a:spcPct val="130000"/>
              </a:lnSpc>
            </a:pPr>
            <a:r>
              <a:rPr lang="en-US" sz="1600" dirty="0" smtClean="0"/>
              <a:t>Did I keep track of X?</a:t>
            </a:r>
          </a:p>
          <a:p>
            <a:pPr lvl="1" eaLnBrk="1" hangingPunct="1">
              <a:lnSpc>
                <a:spcPct val="130000"/>
              </a:lnSpc>
            </a:pPr>
            <a:r>
              <a:rPr lang="en-US" sz="1600" dirty="0" smtClean="0"/>
              <a:t>If yes, where did I put the link to a web document about X? In which folder of my bookmarks should I check for presence of these links and, will I recognize them from their name with a short glimpse at my bookmarks?</a:t>
            </a:r>
          </a:p>
          <a:p>
            <a:pPr eaLnBrk="1" hangingPunct="1">
              <a:lnSpc>
                <a:spcPct val="130000"/>
              </a:lnSpc>
            </a:pPr>
            <a:endParaRPr lang="en-US" sz="1800" dirty="0" smtClean="0"/>
          </a:p>
          <a:p>
            <a:pPr eaLnBrk="1" hangingPunct="1">
              <a:lnSpc>
                <a:spcPct val="130000"/>
              </a:lnSpc>
            </a:pPr>
            <a:r>
              <a:rPr lang="en-US" sz="1800" dirty="0" smtClean="0"/>
              <a:t>Our approach</a:t>
            </a:r>
          </a:p>
          <a:p>
            <a:pPr lvl="1" eaLnBrk="1" hangingPunct="1">
              <a:lnSpc>
                <a:spcPct val="130000"/>
              </a:lnSpc>
            </a:pPr>
            <a:r>
              <a:rPr lang="en-US" sz="1600" dirty="0" smtClean="0"/>
              <a:t>Obtain a clear separation between pure knowledge data (the WHAT) and web links (the WHERE)</a:t>
            </a:r>
          </a:p>
          <a:p>
            <a:pPr lvl="1" eaLnBrk="1" hangingPunct="1">
              <a:lnSpc>
                <a:spcPct val="130000"/>
              </a:lnSpc>
            </a:pPr>
            <a:r>
              <a:rPr lang="en-US" sz="1600" dirty="0" smtClean="0"/>
              <a:t>Offer innovative navigation of both the acquired information and of the pages where it has been collected</a:t>
            </a:r>
          </a:p>
          <a:p>
            <a:pPr eaLnBrk="1" hangingPunct="1">
              <a:lnSpc>
                <a:spcPct val="130000"/>
              </a:lnSpc>
            </a:pPr>
            <a:endParaRPr lang="it-IT" sz="1800" dirty="0" smtClean="0"/>
          </a:p>
        </p:txBody>
      </p:sp>
      <p:sp>
        <p:nvSpPr>
          <p:cNvPr id="8194" name="Segnaposto data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2A3D8119-F26B-4F30-907E-989BCC7D663A}" type="datetime1">
              <a:rPr lang="it-IT" smtClean="0"/>
              <a:pPr/>
              <a:t>29/05/2008</a:t>
            </a:fld>
            <a:endParaRPr lang="en-US" smtClean="0"/>
          </a:p>
        </p:txBody>
      </p:sp>
      <p:sp>
        <p:nvSpPr>
          <p:cNvPr id="8195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</a:p>
        </p:txBody>
      </p:sp>
      <p:sp>
        <p:nvSpPr>
          <p:cNvPr id="8196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6D88D6-2AAB-4777-874C-A4C6FA0C0C49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2800" dirty="0" err="1" smtClean="0"/>
              <a:t>Semantic</a:t>
            </a:r>
            <a:r>
              <a:rPr lang="it-IT" sz="2800" dirty="0" smtClean="0"/>
              <a:t> </a:t>
            </a:r>
            <a:r>
              <a:rPr lang="it-IT" sz="2800" dirty="0" err="1" smtClean="0"/>
              <a:t>Bookmarking</a:t>
            </a:r>
            <a:r>
              <a:rPr lang="it-IT" sz="2800" dirty="0" smtClean="0"/>
              <a:t>:</a:t>
            </a:r>
            <a:br>
              <a:rPr lang="it-IT" sz="2800" dirty="0" smtClean="0"/>
            </a:br>
            <a:r>
              <a:rPr lang="it-IT" sz="2800" dirty="0" err="1" smtClean="0"/>
              <a:t>Requirements</a:t>
            </a:r>
            <a:r>
              <a:rPr lang="it-IT" sz="2800" dirty="0" smtClean="0"/>
              <a:t> and Design </a:t>
            </a:r>
            <a:r>
              <a:rPr lang="it-IT" sz="2800" dirty="0" err="1" smtClean="0"/>
              <a:t>Goals</a:t>
            </a:r>
            <a:endParaRPr lang="it-IT" sz="2800" dirty="0" smtClean="0"/>
          </a:p>
        </p:txBody>
      </p:sp>
      <p:sp>
        <p:nvSpPr>
          <p:cNvPr id="922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130000"/>
              </a:lnSpc>
              <a:buFontTx/>
              <a:buAutoNum type="arabicPeriod"/>
            </a:pPr>
            <a:r>
              <a:rPr lang="en-US" sz="2000" smtClean="0"/>
              <a:t>capturing information from web pages, both by considering the pages as a whole, as well as by annotating portions of their text</a:t>
            </a:r>
          </a:p>
          <a:p>
            <a:pPr marL="533400" indent="-533400" eaLnBrk="1" hangingPunct="1">
              <a:lnSpc>
                <a:spcPct val="130000"/>
              </a:lnSpc>
              <a:buFontTx/>
              <a:buAutoNum type="arabicPeriod"/>
            </a:pPr>
            <a:endParaRPr lang="en-US" sz="2000" smtClean="0"/>
          </a:p>
          <a:p>
            <a:pPr marL="533400" indent="-533400" eaLnBrk="1" hangingPunct="1">
              <a:lnSpc>
                <a:spcPct val="130000"/>
              </a:lnSpc>
              <a:buFontTx/>
              <a:buAutoNum type="arabicPeriod"/>
            </a:pPr>
            <a:r>
              <a:rPr lang="en-US" sz="2000" smtClean="0"/>
              <a:t>Editing of a personal ontology for categorization of the annotated information and, possibly, to exchange data with other users</a:t>
            </a:r>
          </a:p>
          <a:p>
            <a:pPr marL="533400" indent="-533400" eaLnBrk="1" hangingPunct="1">
              <a:lnSpc>
                <a:spcPct val="130000"/>
              </a:lnSpc>
              <a:buFontTx/>
              <a:buAutoNum type="arabicPeriod"/>
            </a:pPr>
            <a:endParaRPr lang="en-US" sz="2000" smtClean="0"/>
          </a:p>
          <a:p>
            <a:pPr marL="533400" indent="-533400" eaLnBrk="1" hangingPunct="1">
              <a:lnSpc>
                <a:spcPct val="130000"/>
              </a:lnSpc>
              <a:buFontTx/>
              <a:buAutoNum type="arabicPeriod"/>
            </a:pPr>
            <a:r>
              <a:rPr lang="en-US" sz="2000" smtClean="0"/>
              <a:t>Navigation of the structured information as an underlying semantic net, with links to the web sources where it has been annotated</a:t>
            </a:r>
          </a:p>
          <a:p>
            <a:pPr marL="533400" indent="-533400" eaLnBrk="1" hangingPunct="1">
              <a:lnSpc>
                <a:spcPct val="130000"/>
              </a:lnSpc>
              <a:buFontTx/>
              <a:buAutoNum type="arabicPeriod"/>
            </a:pPr>
            <a:endParaRPr lang="en-US" sz="2000" smtClean="0"/>
          </a:p>
          <a:p>
            <a:pPr marL="533400" indent="-533400" eaLnBrk="1" hangingPunct="1">
              <a:lnSpc>
                <a:spcPct val="130000"/>
              </a:lnSpc>
              <a:buFontTx/>
              <a:buAutoNum type="arabicPeriod"/>
            </a:pPr>
            <a:r>
              <a:rPr lang="en-US" sz="2000" smtClean="0"/>
              <a:t>Clear separation between business model and user interface</a:t>
            </a:r>
          </a:p>
          <a:p>
            <a:pPr marL="533400" indent="-533400" eaLnBrk="1" hangingPunct="1">
              <a:lnSpc>
                <a:spcPct val="130000"/>
              </a:lnSpc>
              <a:buFontTx/>
              <a:buAutoNum type="arabicPeriod"/>
            </a:pPr>
            <a:endParaRPr lang="it-IT" sz="2000" smtClean="0"/>
          </a:p>
        </p:txBody>
      </p:sp>
      <p:sp>
        <p:nvSpPr>
          <p:cNvPr id="9218" name="Segnaposto data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B762D2D9-81FD-4EF8-8382-1B97A95C3D74}" type="datetime1">
              <a:rPr lang="it-IT" smtClean="0"/>
              <a:pPr/>
              <a:t>29/05/2008</a:t>
            </a:fld>
            <a:endParaRPr lang="en-US" smtClean="0"/>
          </a:p>
        </p:txBody>
      </p:sp>
      <p:sp>
        <p:nvSpPr>
          <p:cNvPr id="9219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</a:p>
        </p:txBody>
      </p:sp>
      <p:sp>
        <p:nvSpPr>
          <p:cNvPr id="9220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ACC785-BC32-491D-8A61-C91740C647A2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Semantic Turkey Architecture</a:t>
            </a:r>
          </a:p>
        </p:txBody>
      </p:sp>
      <p:pic>
        <p:nvPicPr>
          <p:cNvPr id="12291" name="Picture 8" descr="Architettura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28596" y="1117874"/>
            <a:ext cx="3643027" cy="5168646"/>
          </a:xfrm>
          <a:noFill/>
        </p:spPr>
      </p:pic>
      <p:sp>
        <p:nvSpPr>
          <p:cNvPr id="2458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341438"/>
            <a:ext cx="4249737" cy="518318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10000"/>
              </a:lnSpc>
              <a:buFontTx/>
              <a:buNone/>
              <a:defRPr/>
            </a:pPr>
            <a:r>
              <a:rPr lang="it-IT" sz="2000" dirty="0" smtClean="0"/>
              <a:t>Three </a:t>
            </a:r>
            <a:r>
              <a:rPr lang="it-IT" sz="2000" dirty="0" err="1" smtClean="0"/>
              <a:t>layered</a:t>
            </a:r>
            <a:r>
              <a:rPr lang="it-IT" sz="2000" dirty="0" smtClean="0"/>
              <a:t> </a:t>
            </a:r>
            <a:r>
              <a:rPr lang="it-IT" sz="2000" dirty="0" err="1" smtClean="0"/>
              <a:t>architecture</a:t>
            </a:r>
            <a:endParaRPr lang="it-IT" sz="2000" dirty="0" smtClean="0"/>
          </a:p>
          <a:p>
            <a:pPr lvl="1" eaLnBrk="1" hangingPunct="1">
              <a:lnSpc>
                <a:spcPct val="110000"/>
              </a:lnSpc>
              <a:defRPr/>
            </a:pPr>
            <a:r>
              <a:rPr lang="it-IT" sz="1800" dirty="0" err="1" smtClean="0"/>
              <a:t>Presentation</a:t>
            </a:r>
            <a:r>
              <a:rPr lang="it-IT" sz="1800" dirty="0" smtClean="0"/>
              <a:t> </a:t>
            </a:r>
            <a:r>
              <a:rPr lang="it-IT" sz="1800" dirty="0" err="1" smtClean="0"/>
              <a:t>Layer</a:t>
            </a:r>
            <a:endParaRPr lang="it-IT" sz="1800" dirty="0" smtClean="0"/>
          </a:p>
          <a:p>
            <a:pPr lvl="2" eaLnBrk="1" hangingPunct="1">
              <a:lnSpc>
                <a:spcPct val="110000"/>
              </a:lnSpc>
              <a:defRPr/>
            </a:pPr>
            <a:r>
              <a:rPr lang="it-IT" sz="1600" dirty="0" smtClean="0"/>
              <a:t>An </a:t>
            </a:r>
            <a:r>
              <a:rPr lang="it-IT" sz="1600" dirty="0" err="1" smtClean="0"/>
              <a:t>extension</a:t>
            </a:r>
            <a:r>
              <a:rPr lang="it-IT" sz="1600" dirty="0" smtClean="0"/>
              <a:t> </a:t>
            </a:r>
            <a:r>
              <a:rPr lang="it-IT" sz="1600" dirty="0" err="1" smtClean="0"/>
              <a:t>to</a:t>
            </a:r>
            <a:r>
              <a:rPr lang="it-IT" sz="1600" dirty="0" smtClean="0"/>
              <a:t> the </a:t>
            </a:r>
            <a:r>
              <a:rPr lang="it-IT" sz="1600" dirty="0" err="1" smtClean="0"/>
              <a:t>Firefox</a:t>
            </a:r>
            <a:r>
              <a:rPr lang="it-IT" sz="1600" dirty="0" smtClean="0"/>
              <a:t> browser. </a:t>
            </a:r>
            <a:r>
              <a:rPr lang="en-US" sz="1600" dirty="0" smtClean="0"/>
              <a:t>The User Interface has been created through a combined use of the XUL, XBL and </a:t>
            </a:r>
            <a:r>
              <a:rPr lang="en-US" sz="1600" dirty="0" err="1" smtClean="0"/>
              <a:t>Javascript</a:t>
            </a:r>
            <a:r>
              <a:rPr lang="en-US" sz="1600" dirty="0" smtClean="0"/>
              <a:t> technologies</a:t>
            </a:r>
            <a:endParaRPr lang="it-IT" sz="1600" dirty="0" smtClean="0"/>
          </a:p>
          <a:p>
            <a:pPr lvl="1" eaLnBrk="1" hangingPunct="1">
              <a:lnSpc>
                <a:spcPct val="110000"/>
              </a:lnSpc>
              <a:defRPr/>
            </a:pPr>
            <a:r>
              <a:rPr lang="it-IT" sz="1800" dirty="0" err="1" smtClean="0"/>
              <a:t>Services</a:t>
            </a:r>
            <a:r>
              <a:rPr lang="it-IT" sz="1800" dirty="0" smtClean="0"/>
              <a:t> </a:t>
            </a:r>
            <a:r>
              <a:rPr lang="it-IT" sz="1800" dirty="0" err="1" smtClean="0"/>
              <a:t>Layer</a:t>
            </a:r>
            <a:endParaRPr lang="it-IT" sz="1800" dirty="0" smtClean="0"/>
          </a:p>
          <a:p>
            <a:pPr lvl="2" eaLnBrk="1" hangingPunct="1">
              <a:lnSpc>
                <a:spcPct val="110000"/>
              </a:lnSpc>
              <a:defRPr/>
            </a:pPr>
            <a:r>
              <a:rPr lang="it-IT" sz="1600" dirty="0" err="1" smtClean="0"/>
              <a:t>Enables</a:t>
            </a:r>
            <a:r>
              <a:rPr lang="it-IT" sz="1600" dirty="0" smtClean="0"/>
              <a:t> </a:t>
            </a:r>
            <a:r>
              <a:rPr lang="it-IT" sz="1600" dirty="0" err="1" smtClean="0"/>
              <a:t>communication</a:t>
            </a:r>
            <a:r>
              <a:rPr lang="it-IT" sz="1600" dirty="0" smtClean="0"/>
              <a:t> </a:t>
            </a:r>
            <a:r>
              <a:rPr lang="it-IT" sz="1600" dirty="0" err="1" smtClean="0"/>
              <a:t>between</a:t>
            </a:r>
            <a:r>
              <a:rPr lang="it-IT" sz="1600" dirty="0" smtClean="0"/>
              <a:t> the client (</a:t>
            </a:r>
            <a:r>
              <a:rPr lang="it-IT" sz="1600" dirty="0" err="1" smtClean="0"/>
              <a:t>Firefox</a:t>
            </a:r>
            <a:r>
              <a:rPr lang="it-IT" sz="1600" dirty="0" smtClean="0"/>
              <a:t> browser </a:t>
            </a:r>
            <a:r>
              <a:rPr lang="it-IT" sz="1600" dirty="0" err="1" smtClean="0"/>
              <a:t>extension</a:t>
            </a:r>
            <a:r>
              <a:rPr lang="it-IT" sz="1600" dirty="0" smtClean="0"/>
              <a:t>) and the </a:t>
            </a:r>
            <a:r>
              <a:rPr lang="it-IT" sz="1600" dirty="0" err="1" smtClean="0"/>
              <a:t>ontology</a:t>
            </a:r>
            <a:r>
              <a:rPr lang="it-IT" sz="1600" dirty="0" smtClean="0"/>
              <a:t> </a:t>
            </a:r>
            <a:r>
              <a:rPr lang="it-IT" sz="1600" dirty="0" err="1" smtClean="0"/>
              <a:t>persistence</a:t>
            </a:r>
            <a:r>
              <a:rPr lang="it-IT" sz="1600" dirty="0" smtClean="0"/>
              <a:t> </a:t>
            </a:r>
            <a:r>
              <a:rPr lang="it-IT" sz="1600" dirty="0" err="1" smtClean="0"/>
              <a:t>layer</a:t>
            </a:r>
            <a:r>
              <a:rPr lang="it-IT" sz="1600" dirty="0" smtClean="0"/>
              <a:t>. </a:t>
            </a:r>
            <a:r>
              <a:rPr lang="it-IT" sz="1600" dirty="0" err="1" smtClean="0"/>
              <a:t>Deployed</a:t>
            </a:r>
            <a:r>
              <a:rPr lang="it-IT" sz="1600" dirty="0" smtClean="0"/>
              <a:t> </a:t>
            </a:r>
            <a:r>
              <a:rPr lang="en-US" sz="1600" dirty="0" smtClean="0"/>
              <a:t>as services which may be invoked through http requests submitted according to the Ajax paradigm</a:t>
            </a:r>
            <a:endParaRPr lang="it-IT" sz="1600" dirty="0" smtClean="0"/>
          </a:p>
          <a:p>
            <a:pPr lvl="1" eaLnBrk="1" hangingPunct="1">
              <a:lnSpc>
                <a:spcPct val="110000"/>
              </a:lnSpc>
              <a:defRPr/>
            </a:pPr>
            <a:r>
              <a:rPr lang="it-IT" sz="1800" dirty="0" err="1" smtClean="0"/>
              <a:t>Persistence</a:t>
            </a:r>
            <a:r>
              <a:rPr lang="it-IT" sz="1800" dirty="0" smtClean="0"/>
              <a:t> </a:t>
            </a:r>
            <a:r>
              <a:rPr lang="it-IT" sz="1800" dirty="0" err="1" smtClean="0"/>
              <a:t>Layer</a:t>
            </a:r>
            <a:endParaRPr lang="it-IT" sz="1800" dirty="0" smtClean="0"/>
          </a:p>
          <a:p>
            <a:pPr lvl="2" eaLnBrk="1" hangingPunct="1">
              <a:lnSpc>
                <a:spcPct val="110000"/>
              </a:lnSpc>
              <a:defRPr/>
            </a:pPr>
            <a:r>
              <a:rPr lang="it-IT" sz="1600" dirty="0" smtClean="0"/>
              <a:t>Access </a:t>
            </a:r>
            <a:r>
              <a:rPr lang="it-IT" sz="1600" dirty="0" err="1" smtClean="0"/>
              <a:t>to</a:t>
            </a:r>
            <a:r>
              <a:rPr lang="it-IT" sz="1600" dirty="0" smtClean="0"/>
              <a:t> </a:t>
            </a:r>
            <a:r>
              <a:rPr lang="it-IT" sz="1600" dirty="0" err="1" smtClean="0"/>
              <a:t>ontological</a:t>
            </a:r>
            <a:r>
              <a:rPr lang="it-IT" sz="1600" dirty="0" smtClean="0"/>
              <a:t> </a:t>
            </a:r>
            <a:r>
              <a:rPr lang="it-IT" sz="1600" dirty="0" err="1" smtClean="0"/>
              <a:t>knowledge</a:t>
            </a:r>
            <a:r>
              <a:rPr lang="it-IT" sz="1600" dirty="0" smtClean="0"/>
              <a:t>. </a:t>
            </a:r>
            <a:r>
              <a:rPr lang="it-IT" sz="1600" dirty="0" err="1" smtClean="0"/>
              <a:t>Based</a:t>
            </a:r>
            <a:r>
              <a:rPr lang="it-IT" sz="1600" dirty="0" smtClean="0"/>
              <a:t> on </a:t>
            </a:r>
            <a:r>
              <a:rPr lang="it-IT" sz="1600" dirty="0" err="1" smtClean="0"/>
              <a:t>dedicated</a:t>
            </a:r>
            <a:r>
              <a:rPr lang="it-IT" sz="1600" dirty="0" smtClean="0"/>
              <a:t> </a:t>
            </a:r>
            <a:r>
              <a:rPr lang="it-IT" sz="1600" dirty="0" err="1" smtClean="0"/>
              <a:t>ontology</a:t>
            </a:r>
            <a:r>
              <a:rPr lang="it-IT" sz="1600" dirty="0" smtClean="0"/>
              <a:t> API, </a:t>
            </a:r>
            <a:r>
              <a:rPr lang="it-IT" sz="1600" dirty="0" err="1" smtClean="0"/>
              <a:t>which</a:t>
            </a:r>
            <a:r>
              <a:rPr lang="it-IT" sz="1600" dirty="0" smtClean="0"/>
              <a:t> can </a:t>
            </a:r>
            <a:r>
              <a:rPr lang="it-IT" sz="1600" dirty="0" err="1" smtClean="0"/>
              <a:t>be</a:t>
            </a:r>
            <a:r>
              <a:rPr lang="it-IT" sz="1600" dirty="0" smtClean="0"/>
              <a:t> </a:t>
            </a:r>
            <a:r>
              <a:rPr lang="it-IT" sz="1600" dirty="0" err="1" smtClean="0"/>
              <a:t>implemented</a:t>
            </a:r>
            <a:r>
              <a:rPr lang="it-IT" sz="1600" dirty="0" smtClean="0"/>
              <a:t> </a:t>
            </a:r>
            <a:r>
              <a:rPr lang="it-IT" sz="1600" dirty="0" err="1" smtClean="0"/>
              <a:t>through</a:t>
            </a:r>
            <a:r>
              <a:rPr lang="it-IT" sz="1600" dirty="0" smtClean="0"/>
              <a:t> </a:t>
            </a:r>
            <a:r>
              <a:rPr lang="it-IT" sz="1600" dirty="0" err="1" smtClean="0"/>
              <a:t>use</a:t>
            </a:r>
            <a:r>
              <a:rPr lang="it-IT" sz="1600" dirty="0" smtClean="0"/>
              <a:t> </a:t>
            </a:r>
            <a:r>
              <a:rPr lang="it-IT" sz="1600" dirty="0" err="1" smtClean="0"/>
              <a:t>of</a:t>
            </a:r>
            <a:r>
              <a:rPr lang="it-IT" sz="1600" dirty="0" smtClean="0"/>
              <a:t> </a:t>
            </a:r>
            <a:r>
              <a:rPr lang="it-IT" sz="1600" dirty="0" err="1" smtClean="0"/>
              <a:t>different</a:t>
            </a:r>
            <a:r>
              <a:rPr lang="it-IT" sz="1600" dirty="0" smtClean="0"/>
              <a:t> </a:t>
            </a:r>
            <a:r>
              <a:rPr lang="it-IT" sz="1600" dirty="0" err="1" smtClean="0"/>
              <a:t>technologies</a:t>
            </a:r>
            <a:r>
              <a:rPr lang="it-IT" sz="1600" dirty="0" smtClean="0"/>
              <a:t>.</a:t>
            </a:r>
          </a:p>
          <a:p>
            <a:pPr lvl="2" eaLnBrk="1" hangingPunct="1">
              <a:lnSpc>
                <a:spcPct val="110000"/>
              </a:lnSpc>
              <a:defRPr/>
            </a:pPr>
            <a:endParaRPr lang="it-IT" sz="1600" dirty="0" smtClean="0"/>
          </a:p>
          <a:p>
            <a:pPr lvl="1" eaLnBrk="1" hangingPunct="1">
              <a:lnSpc>
                <a:spcPct val="110000"/>
              </a:lnSpc>
              <a:defRPr/>
            </a:pPr>
            <a:endParaRPr lang="it-IT" sz="1800" dirty="0" smtClean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E98D29-D8DB-4790-9100-3A3DE0DE3D71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708AA-B437-4341-91DF-8DF050A2B48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2800" dirty="0" err="1" smtClean="0"/>
              <a:t>Knowledge</a:t>
            </a:r>
            <a:r>
              <a:rPr lang="it-IT" sz="2800" dirty="0" smtClean="0"/>
              <a:t> </a:t>
            </a:r>
            <a:r>
              <a:rPr lang="it-IT" sz="2800" dirty="0" err="1" smtClean="0"/>
              <a:t>Model</a:t>
            </a:r>
            <a:endParaRPr lang="it-IT" sz="2800" dirty="0" smtClean="0"/>
          </a:p>
        </p:txBody>
      </p:sp>
      <p:sp>
        <p:nvSpPr>
          <p:cNvPr id="13316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3643313" y="1071563"/>
            <a:ext cx="5429250" cy="5214937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it-IT" sz="1600" b="1" i="1" dirty="0" err="1" smtClean="0"/>
              <a:t>Application</a:t>
            </a:r>
            <a:r>
              <a:rPr lang="it-IT" sz="1600" dirty="0" smtClean="0"/>
              <a:t> </a:t>
            </a:r>
            <a:r>
              <a:rPr lang="it-IT" sz="1600" dirty="0" err="1" smtClean="0"/>
              <a:t>Layer</a:t>
            </a:r>
            <a:endParaRPr lang="it-IT" sz="1600" dirty="0" smtClean="0"/>
          </a:p>
          <a:p>
            <a:pPr eaLnBrk="1" hangingPunct="1">
              <a:lnSpc>
                <a:spcPct val="120000"/>
              </a:lnSpc>
              <a:defRPr/>
            </a:pPr>
            <a:r>
              <a:rPr lang="en-US" sz="1600" dirty="0" smtClean="0"/>
              <a:t>Contains ontologies needed by the application for coordinating and organizing its services</a:t>
            </a:r>
            <a:endParaRPr lang="it-IT" sz="1600" dirty="0" smtClean="0"/>
          </a:p>
          <a:p>
            <a:pPr eaLnBrk="1" hangingPunct="1">
              <a:lnSpc>
                <a:spcPct val="120000"/>
              </a:lnSpc>
              <a:defRPr/>
            </a:pPr>
            <a:r>
              <a:rPr lang="en-US" sz="1600" dirty="0" smtClean="0"/>
              <a:t>These ontologies are hidden by default from the user (their schema and related content can be shown for administrative purposes)</a:t>
            </a:r>
            <a:endParaRPr lang="it-IT" sz="1600" dirty="0" smtClean="0"/>
          </a:p>
          <a:p>
            <a:pPr eaLnBrk="1" hangingPunct="1">
              <a:lnSpc>
                <a:spcPct val="120000"/>
              </a:lnSpc>
              <a:defRPr/>
            </a:pPr>
            <a:r>
              <a:rPr lang="en-US" sz="1600" dirty="0" smtClean="0"/>
              <a:t>In the core version of ST, it includes the </a:t>
            </a:r>
            <a:r>
              <a:rPr lang="en-US" sz="1600" i="1" dirty="0" smtClean="0"/>
              <a:t>Semantic Annotation</a:t>
            </a:r>
            <a:r>
              <a:rPr lang="en-US" sz="1600" dirty="0" smtClean="0"/>
              <a:t> ontology, which provides concepts and relations for keeping track of user semantic bookmarks, like: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en-US" sz="1200" dirty="0" err="1" smtClean="0"/>
              <a:t>SemanticAnnotation</a:t>
            </a:r>
            <a:endParaRPr lang="en-US" sz="1200" dirty="0" smtClean="0"/>
          </a:p>
          <a:p>
            <a:pPr lvl="1" eaLnBrk="1" hangingPunct="1">
              <a:lnSpc>
                <a:spcPct val="120000"/>
              </a:lnSpc>
              <a:defRPr/>
            </a:pPr>
            <a:r>
              <a:rPr lang="en-US" sz="1200" dirty="0" smtClean="0"/>
              <a:t>Document 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en-US" sz="1200" dirty="0" err="1" smtClean="0"/>
              <a:t>WebPage</a:t>
            </a:r>
            <a:endParaRPr lang="en-US" sz="1200" dirty="0" smtClean="0"/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en-US" sz="1600" dirty="0" smtClean="0"/>
              <a:t>	and the required properties for relating the instances</a:t>
            </a: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endParaRPr lang="it-IT" sz="1600" dirty="0" smtClean="0"/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it-IT" sz="1600" b="1" i="1" dirty="0" err="1" smtClean="0"/>
              <a:t>User</a:t>
            </a:r>
            <a:r>
              <a:rPr lang="it-IT" sz="1600" b="1" i="1" dirty="0" smtClean="0"/>
              <a:t>/Domain</a:t>
            </a:r>
            <a:r>
              <a:rPr lang="it-IT" sz="1600" dirty="0" smtClean="0"/>
              <a:t> </a:t>
            </a:r>
            <a:r>
              <a:rPr lang="it-IT" sz="1600" dirty="0" err="1" smtClean="0"/>
              <a:t>Layer</a:t>
            </a:r>
            <a:endParaRPr lang="it-IT" sz="1600" dirty="0" smtClean="0"/>
          </a:p>
          <a:p>
            <a:pPr eaLnBrk="1" hangingPunct="1">
              <a:lnSpc>
                <a:spcPct val="120000"/>
              </a:lnSpc>
              <a:defRPr/>
            </a:pPr>
            <a:r>
              <a:rPr lang="en-US" sz="1600" dirty="0" smtClean="0"/>
              <a:t>ST is now as an (almost) complete ontology editing tool, with functionalities for importing ontologies from the web, creating local caches, editing new ontologies by adding concepts, instances, instantiating attributive (</a:t>
            </a:r>
            <a:r>
              <a:rPr lang="en-US" sz="1600" dirty="0" err="1" smtClean="0"/>
              <a:t>datatype</a:t>
            </a:r>
            <a:r>
              <a:rPr lang="en-US" sz="1600" dirty="0" smtClean="0"/>
              <a:t>) or relational (object) properties etc… new objects can be added independently from semantic annotations. </a:t>
            </a:r>
            <a:endParaRPr lang="it-IT" sz="1600" dirty="0" smtClean="0"/>
          </a:p>
        </p:txBody>
      </p:sp>
      <p:sp>
        <p:nvSpPr>
          <p:cNvPr id="13314" name="Segnaposto numero diapositiva 6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DE92818-A63D-4C4B-BE5F-C3C147590EDE}" type="slidenum">
              <a:rPr lang="en-US"/>
              <a:pPr/>
              <a:t>8</a:t>
            </a:fld>
            <a:endParaRPr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CD4C45-E2E6-4064-8120-33C836B311B4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152443"/>
            <a:ext cx="3071834" cy="5062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sz="2800" dirty="0" err="1"/>
              <a:t>Semantic</a:t>
            </a:r>
            <a:r>
              <a:rPr lang="it-IT" sz="2800" dirty="0"/>
              <a:t> </a:t>
            </a:r>
            <a:r>
              <a:rPr lang="it-IT" sz="2800" dirty="0" err="1"/>
              <a:t>Turkey</a:t>
            </a:r>
            <a:r>
              <a:rPr lang="it-IT" sz="2800" dirty="0"/>
              <a:t> in </a:t>
            </a:r>
            <a:r>
              <a:rPr lang="it-IT" sz="2800" dirty="0" err="1"/>
              <a:t>Action</a:t>
            </a:r>
            <a:r>
              <a:rPr lang="it-IT" sz="2800" dirty="0"/>
              <a:t>:</a:t>
            </a:r>
            <a:br>
              <a:rPr lang="it-IT" sz="2800" dirty="0"/>
            </a:br>
            <a:r>
              <a:rPr lang="it-IT" sz="2800" dirty="0" err="1"/>
              <a:t>Semantic</a:t>
            </a:r>
            <a:r>
              <a:rPr lang="it-IT" sz="2800" dirty="0"/>
              <a:t> </a:t>
            </a:r>
            <a:r>
              <a:rPr lang="it-IT" sz="2800" dirty="0" err="1"/>
              <a:t>Annotation</a:t>
            </a:r>
            <a:endParaRPr lang="it-IT" sz="2800" dirty="0"/>
          </a:p>
        </p:txBody>
      </p:sp>
      <p:pic>
        <p:nvPicPr>
          <p:cNvPr id="15363" name="Immagin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079500"/>
            <a:ext cx="7667625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07714C-A67A-41E7-A7DE-F5DD602B9CAB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588DA7-6569-41B7-82B3-A03B9A9AF5B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sz="2800" dirty="0" err="1"/>
              <a:t>Semantic</a:t>
            </a:r>
            <a:r>
              <a:rPr lang="it-IT" sz="2800" dirty="0"/>
              <a:t> </a:t>
            </a:r>
            <a:r>
              <a:rPr lang="it-IT" sz="2800" dirty="0" err="1"/>
              <a:t>Turkey</a:t>
            </a:r>
            <a:r>
              <a:rPr lang="it-IT" sz="2800" dirty="0"/>
              <a:t> in </a:t>
            </a:r>
            <a:r>
              <a:rPr lang="it-IT" sz="2800" dirty="0" err="1"/>
              <a:t>Action</a:t>
            </a:r>
            <a:r>
              <a:rPr lang="it-IT" sz="2800" dirty="0"/>
              <a:t>:</a:t>
            </a:r>
            <a:br>
              <a:rPr lang="it-IT" sz="2800" dirty="0"/>
            </a:br>
            <a:r>
              <a:rPr lang="it-IT" sz="2800" dirty="0" err="1"/>
              <a:t>Semantic</a:t>
            </a:r>
            <a:r>
              <a:rPr lang="it-IT" sz="2800" dirty="0"/>
              <a:t> </a:t>
            </a:r>
            <a:r>
              <a:rPr lang="it-IT" sz="2800" dirty="0" err="1"/>
              <a:t>Annotation</a:t>
            </a:r>
            <a:endParaRPr lang="it-IT" sz="2800" dirty="0"/>
          </a:p>
        </p:txBody>
      </p:sp>
      <p:sp>
        <p:nvSpPr>
          <p:cNvPr id="16387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No </a:t>
            </a:r>
            <a:r>
              <a:rPr lang="it-IT" dirty="0" err="1" smtClean="0"/>
              <a:t>automatic</a:t>
            </a:r>
            <a:r>
              <a:rPr lang="it-IT" dirty="0" smtClean="0"/>
              <a:t> </a:t>
            </a:r>
            <a:r>
              <a:rPr lang="it-IT" dirty="0" err="1" smtClean="0"/>
              <a:t>ontology</a:t>
            </a:r>
            <a:r>
              <a:rPr lang="it-IT" dirty="0" smtClean="0"/>
              <a:t> building </a:t>
            </a:r>
            <a:r>
              <a:rPr lang="it-IT" dirty="0" err="1" smtClean="0"/>
              <a:t>from</a:t>
            </a:r>
            <a:r>
              <a:rPr lang="it-IT" dirty="0" smtClean="0"/>
              <a:t> text </a:t>
            </a:r>
            <a:r>
              <a:rPr lang="it-IT" dirty="0" err="1" smtClean="0"/>
              <a:t>but…</a:t>
            </a:r>
            <a:endParaRPr lang="it-IT" dirty="0" smtClean="0"/>
          </a:p>
          <a:p>
            <a:r>
              <a:rPr lang="it-IT" dirty="0" err="1" smtClean="0"/>
              <a:t>with</a:t>
            </a:r>
            <a:r>
              <a:rPr lang="it-IT" dirty="0" smtClean="0"/>
              <a:t> just </a:t>
            </a:r>
            <a:r>
              <a:rPr lang="it-IT" dirty="0" err="1" smtClean="0"/>
              <a:t>one</a:t>
            </a:r>
            <a:r>
              <a:rPr lang="it-IT" dirty="0" smtClean="0"/>
              <a:t> intuitive drag’n’</a:t>
            </a:r>
            <a:r>
              <a:rPr lang="it-IT" dirty="0" err="1" smtClean="0"/>
              <a:t>drop</a:t>
            </a:r>
            <a:r>
              <a:rPr lang="it-IT" dirty="0" smtClean="0"/>
              <a:t> </a:t>
            </a:r>
            <a:r>
              <a:rPr lang="it-IT" dirty="0" err="1" smtClean="0"/>
              <a:t>operation</a:t>
            </a:r>
            <a:r>
              <a:rPr lang="it-IT" dirty="0" smtClean="0"/>
              <a:t> (and </a:t>
            </a:r>
            <a:r>
              <a:rPr lang="it-IT" dirty="0" err="1" smtClean="0"/>
              <a:t>few</a:t>
            </a:r>
            <a:r>
              <a:rPr lang="it-IT" dirty="0" smtClean="0"/>
              <a:t> HC </a:t>
            </a:r>
            <a:r>
              <a:rPr lang="it-IT" dirty="0" err="1" smtClean="0"/>
              <a:t>interactions</a:t>
            </a:r>
            <a:r>
              <a:rPr lang="it-IT" dirty="0" smtClean="0"/>
              <a:t>), the system:</a:t>
            </a:r>
          </a:p>
          <a:p>
            <a:pPr lvl="1"/>
            <a:r>
              <a:rPr lang="it-IT" dirty="0" err="1" smtClean="0"/>
              <a:t>Creates</a:t>
            </a:r>
            <a:r>
              <a:rPr lang="it-IT" dirty="0" smtClean="0"/>
              <a:t> a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i="1" dirty="0" smtClean="0"/>
              <a:t>Domain </a:t>
            </a:r>
            <a:r>
              <a:rPr lang="it-IT" i="1" dirty="0" err="1" smtClean="0"/>
              <a:t>Object</a:t>
            </a:r>
            <a:r>
              <a:rPr lang="it-IT" dirty="0" smtClean="0"/>
              <a:t> </a:t>
            </a:r>
            <a:r>
              <a:rPr lang="it-IT" dirty="0" err="1" smtClean="0"/>
              <a:t>instance</a:t>
            </a:r>
            <a:endParaRPr lang="it-IT" dirty="0" smtClean="0"/>
          </a:p>
          <a:p>
            <a:pPr lvl="2"/>
            <a:r>
              <a:rPr lang="it-IT" dirty="0" smtClean="0"/>
              <a:t>(and/or </a:t>
            </a:r>
            <a:r>
              <a:rPr lang="it-IT" dirty="0" err="1" smtClean="0"/>
              <a:t>builds</a:t>
            </a:r>
            <a:r>
              <a:rPr lang="it-IT" dirty="0" smtClean="0"/>
              <a:t> a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lexicalization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the </a:t>
            </a:r>
            <a:r>
              <a:rPr lang="it-IT" dirty="0" err="1" smtClean="0"/>
              <a:t>already</a:t>
            </a:r>
            <a:r>
              <a:rPr lang="it-IT" dirty="0" smtClean="0"/>
              <a:t> </a:t>
            </a:r>
            <a:r>
              <a:rPr lang="it-IT" dirty="0" err="1" smtClean="0"/>
              <a:t>existing</a:t>
            </a:r>
            <a:r>
              <a:rPr lang="it-IT" dirty="0" smtClean="0"/>
              <a:t> </a:t>
            </a:r>
            <a:r>
              <a:rPr lang="it-IT" dirty="0" err="1" smtClean="0"/>
              <a:t>instance</a:t>
            </a:r>
            <a:r>
              <a:rPr lang="it-IT" dirty="0" smtClean="0"/>
              <a:t> on the annotate </a:t>
            </a:r>
            <a:r>
              <a:rPr lang="it-IT" dirty="0" err="1" smtClean="0"/>
              <a:t>page</a:t>
            </a:r>
            <a:r>
              <a:rPr lang="it-IT" dirty="0" smtClean="0"/>
              <a:t>)</a:t>
            </a:r>
          </a:p>
          <a:p>
            <a:pPr lvl="1"/>
            <a:r>
              <a:rPr lang="it-IT" dirty="0" err="1" smtClean="0"/>
              <a:t>Creates</a:t>
            </a:r>
            <a:r>
              <a:rPr lang="it-IT" dirty="0" smtClean="0"/>
              <a:t> a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i="1" dirty="0" err="1" smtClean="0"/>
              <a:t>SemanticAnnotation</a:t>
            </a:r>
            <a:r>
              <a:rPr lang="it-IT" i="1" dirty="0" smtClean="0"/>
              <a:t> </a:t>
            </a:r>
            <a:r>
              <a:rPr lang="it-IT" dirty="0" err="1" smtClean="0"/>
              <a:t>instance</a:t>
            </a:r>
            <a:endParaRPr lang="it-IT" dirty="0" smtClean="0"/>
          </a:p>
          <a:p>
            <a:pPr lvl="1"/>
            <a:r>
              <a:rPr lang="it-IT" dirty="0" err="1" smtClean="0"/>
              <a:t>Creates</a:t>
            </a:r>
            <a:r>
              <a:rPr lang="it-IT" dirty="0" smtClean="0"/>
              <a:t> a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i="1" dirty="0" err="1" smtClean="0"/>
              <a:t>WebPage</a:t>
            </a:r>
            <a:r>
              <a:rPr lang="it-IT" i="1" dirty="0" smtClean="0"/>
              <a:t> </a:t>
            </a:r>
            <a:r>
              <a:rPr lang="it-IT" dirty="0" err="1" smtClean="0"/>
              <a:t>instance</a:t>
            </a:r>
            <a:endParaRPr lang="it-IT" dirty="0" smtClean="0"/>
          </a:p>
          <a:p>
            <a:pPr lvl="1"/>
            <a:r>
              <a:rPr lang="it-IT" dirty="0" err="1" smtClean="0"/>
              <a:t>Relates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them</a:t>
            </a:r>
            <a:r>
              <a:rPr lang="it-IT" dirty="0" smtClean="0"/>
              <a:t> </a:t>
            </a:r>
            <a:r>
              <a:rPr lang="it-IT" dirty="0" err="1" smtClean="0"/>
              <a:t>through</a:t>
            </a:r>
            <a:r>
              <a:rPr lang="it-IT" dirty="0" smtClean="0"/>
              <a:t> </a:t>
            </a:r>
            <a:r>
              <a:rPr lang="it-IT" dirty="0" err="1" smtClean="0"/>
              <a:t>dedicated</a:t>
            </a:r>
            <a:r>
              <a:rPr lang="it-IT" dirty="0" smtClean="0"/>
              <a:t> </a:t>
            </a:r>
            <a:r>
              <a:rPr lang="it-IT" dirty="0" err="1" smtClean="0"/>
              <a:t>properties</a:t>
            </a:r>
            <a:endParaRPr lang="it-IT" dirty="0" smtClean="0"/>
          </a:p>
          <a:p>
            <a:pPr lvl="1"/>
            <a:r>
              <a:rPr lang="it-IT" dirty="0" smtClean="0"/>
              <a:t>…(</a:t>
            </a:r>
            <a:r>
              <a:rPr lang="it-IT" dirty="0" err="1" smtClean="0"/>
              <a:t>depending</a:t>
            </a:r>
            <a:r>
              <a:rPr lang="it-IT" dirty="0" smtClean="0"/>
              <a:t> on the </a:t>
            </a:r>
            <a:r>
              <a:rPr lang="it-IT" dirty="0" err="1" smtClean="0"/>
              <a:t>specific</a:t>
            </a:r>
            <a:r>
              <a:rPr lang="it-IT" dirty="0" smtClean="0"/>
              <a:t> </a:t>
            </a:r>
            <a:r>
              <a:rPr lang="it-IT" dirty="0" err="1" smtClean="0"/>
              <a:t>operation</a:t>
            </a:r>
            <a:r>
              <a:rPr lang="it-IT" dirty="0" smtClean="0"/>
              <a:t>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59A5B-F6C6-42AE-8275-A1FB2690DC42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sz="2800" dirty="0" err="1" smtClean="0"/>
              <a:t>Semantic</a:t>
            </a:r>
            <a:r>
              <a:rPr lang="it-IT" sz="2800" dirty="0" smtClean="0"/>
              <a:t> </a:t>
            </a:r>
            <a:r>
              <a:rPr lang="it-IT" sz="2800" dirty="0" err="1" smtClean="0"/>
              <a:t>Turkey</a:t>
            </a:r>
            <a:r>
              <a:rPr lang="it-IT" sz="2800" dirty="0" smtClean="0"/>
              <a:t> in </a:t>
            </a:r>
            <a:r>
              <a:rPr lang="it-IT" sz="2800" dirty="0" err="1" smtClean="0"/>
              <a:t>Action</a:t>
            </a:r>
            <a:r>
              <a:rPr lang="it-IT" sz="2800" dirty="0" smtClean="0"/>
              <a:t>:</a:t>
            </a:r>
            <a:br>
              <a:rPr lang="it-IT" sz="2800" dirty="0" smtClean="0"/>
            </a:br>
            <a:r>
              <a:rPr lang="it-IT" sz="2800" dirty="0" err="1" smtClean="0"/>
              <a:t>Ontology</a:t>
            </a:r>
            <a:r>
              <a:rPr lang="it-IT" sz="2800" dirty="0" smtClean="0"/>
              <a:t> Editing</a:t>
            </a:r>
            <a:endParaRPr lang="it-IT" sz="2800" dirty="0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A49238-0914-4998-A707-13ED822EAEEE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588DA7-6569-41B7-82B3-A03B9A9AF5B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7411" name="Picture 2" descr="Carta di giorna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1123950"/>
            <a:ext cx="9001125" cy="55197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1683" name="Picture 3" descr="Carta di giorna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5" y="3302000"/>
            <a:ext cx="4800600" cy="3055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1684" name="Picture 4" descr="Carta di giornal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25" y="1243013"/>
            <a:ext cx="4800600" cy="2400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2800" smtClean="0"/>
              <a:t>Semantic Turkey in Action:</a:t>
            </a:r>
            <a:br>
              <a:rPr lang="it-IT" sz="2800" smtClean="0"/>
            </a:br>
            <a:r>
              <a:rPr lang="it-IT" sz="2800" smtClean="0"/>
              <a:t>Semantic Navigation</a:t>
            </a:r>
          </a:p>
        </p:txBody>
      </p:sp>
      <p:sp>
        <p:nvSpPr>
          <p:cNvPr id="18435" name="Segnaposto numero diapositiva 5"/>
          <p:cNvSpPr txBox="1">
            <a:spLocks/>
          </p:cNvSpPr>
          <p:nvPr/>
        </p:nvSpPr>
        <p:spPr bwMode="auto">
          <a:xfrm>
            <a:off x="6877050" y="6524625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86C3756-52FE-4CDC-94D5-4D656B40C8E7}" type="slidenum">
              <a:rPr lang="en-US" sz="1600" b="1">
                <a:latin typeface="Harrington" pitchFamily="82" charset="0"/>
              </a:rPr>
              <a:pPr algn="r"/>
              <a:t>12</a:t>
            </a:fld>
            <a:endParaRPr lang="en-US" sz="1600" b="1">
              <a:latin typeface="Harrington" pitchFamily="82" charset="0"/>
            </a:endParaRPr>
          </a:p>
        </p:txBody>
      </p:sp>
      <p:pic>
        <p:nvPicPr>
          <p:cNvPr id="18436" name="Immagine 9"/>
          <p:cNvPicPr>
            <a:picLocks noChangeAspect="1" noChangeArrowheads="1"/>
          </p:cNvPicPr>
          <p:nvPr/>
        </p:nvPicPr>
        <p:blipFill>
          <a:blip r:embed="rId3"/>
          <a:srcRect b="6006"/>
          <a:stretch>
            <a:fillRect/>
          </a:stretch>
        </p:blipFill>
        <p:spPr bwMode="auto">
          <a:xfrm>
            <a:off x="900113" y="1079500"/>
            <a:ext cx="7667625" cy="572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B16BCB-59AA-4264-8D75-D4470EAAB1C0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588DA7-6569-41B7-82B3-A03B9A9AF5B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Automating</a:t>
            </a:r>
            <a:r>
              <a:rPr lang="it-IT" dirty="0" smtClean="0"/>
              <a:t> the </a:t>
            </a:r>
            <a:r>
              <a:rPr lang="it-IT" dirty="0" err="1" smtClean="0"/>
              <a:t>Turkey…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dirty="0" smtClean="0"/>
              <a:t>Can </a:t>
            </a:r>
            <a:r>
              <a:rPr lang="it-IT" sz="2400" dirty="0" err="1" smtClean="0"/>
              <a:t>we</a:t>
            </a:r>
            <a:r>
              <a:rPr lang="it-IT" sz="2400" dirty="0" smtClean="0"/>
              <a:t> </a:t>
            </a:r>
            <a:r>
              <a:rPr lang="it-IT" sz="2400" dirty="0" err="1" smtClean="0"/>
              <a:t>speed-up</a:t>
            </a:r>
            <a:r>
              <a:rPr lang="it-IT" sz="2400" dirty="0" smtClean="0"/>
              <a:t> </a:t>
            </a:r>
            <a:r>
              <a:rPr lang="it-IT" sz="2400" dirty="0" err="1" smtClean="0"/>
              <a:t>ontology</a:t>
            </a:r>
            <a:r>
              <a:rPr lang="it-IT" sz="2400" dirty="0" smtClean="0"/>
              <a:t> building </a:t>
            </a:r>
            <a:r>
              <a:rPr lang="it-IT" sz="2400" dirty="0" err="1" smtClean="0"/>
              <a:t>by</a:t>
            </a:r>
            <a:r>
              <a:rPr lang="it-IT" sz="2400" dirty="0" smtClean="0"/>
              <a:t> (semi)</a:t>
            </a:r>
            <a:r>
              <a:rPr lang="it-IT" sz="2400" dirty="0" err="1" smtClean="0"/>
              <a:t>-automatically</a:t>
            </a:r>
            <a:r>
              <a:rPr lang="it-IT" sz="2400" dirty="0" smtClean="0"/>
              <a:t> </a:t>
            </a:r>
            <a:r>
              <a:rPr lang="it-IT" sz="2400" dirty="0" err="1" smtClean="0"/>
              <a:t>learning</a:t>
            </a:r>
            <a:r>
              <a:rPr lang="it-IT" sz="2400" dirty="0" smtClean="0"/>
              <a:t> </a:t>
            </a:r>
            <a:r>
              <a:rPr lang="it-IT" sz="2400" dirty="0" err="1" smtClean="0"/>
              <a:t>ontological</a:t>
            </a:r>
            <a:r>
              <a:rPr lang="it-IT" sz="2400" dirty="0" smtClean="0"/>
              <a:t> </a:t>
            </a:r>
            <a:r>
              <a:rPr lang="it-IT" sz="2400" dirty="0" err="1" smtClean="0"/>
              <a:t>content</a:t>
            </a:r>
            <a:r>
              <a:rPr lang="it-IT" sz="2400" dirty="0" smtClean="0"/>
              <a:t> </a:t>
            </a:r>
            <a:r>
              <a:rPr lang="it-IT" sz="2400" dirty="0" err="1" smtClean="0"/>
              <a:t>from</a:t>
            </a:r>
            <a:r>
              <a:rPr lang="it-IT" sz="2400" dirty="0" smtClean="0"/>
              <a:t> web </a:t>
            </a:r>
            <a:r>
              <a:rPr lang="it-IT" sz="2400" dirty="0" err="1" smtClean="0"/>
              <a:t>pages</a:t>
            </a:r>
            <a:r>
              <a:rPr lang="it-IT" sz="2400" dirty="0" smtClean="0"/>
              <a:t>?</a:t>
            </a:r>
          </a:p>
          <a:p>
            <a:pPr>
              <a:buNone/>
            </a:pPr>
            <a:endParaRPr lang="it-IT" sz="1200" dirty="0" smtClean="0"/>
          </a:p>
          <a:p>
            <a:pPr lvl="1"/>
            <a:r>
              <a:rPr lang="it-IT" sz="2000" dirty="0" err="1" smtClean="0"/>
              <a:t>Ontology</a:t>
            </a:r>
            <a:r>
              <a:rPr lang="it-IT" sz="2000" dirty="0" smtClean="0"/>
              <a:t> </a:t>
            </a:r>
            <a:r>
              <a:rPr lang="it-IT" sz="2000" dirty="0" err="1" smtClean="0"/>
              <a:t>learning</a:t>
            </a:r>
            <a:r>
              <a:rPr lang="it-IT" sz="2000" dirty="0" smtClean="0"/>
              <a:t> </a:t>
            </a:r>
            <a:r>
              <a:rPr lang="it-IT" sz="2000" dirty="0" err="1" smtClean="0"/>
              <a:t>from</a:t>
            </a:r>
            <a:r>
              <a:rPr lang="it-IT" sz="2000" dirty="0" smtClean="0"/>
              <a:t> text </a:t>
            </a:r>
            <a:r>
              <a:rPr lang="it-IT" sz="2000" dirty="0" err="1" smtClean="0"/>
              <a:t>is</a:t>
            </a:r>
            <a:r>
              <a:rPr lang="it-IT" sz="2000" dirty="0" smtClean="0"/>
              <a:t> a </a:t>
            </a:r>
            <a:r>
              <a:rPr lang="it-IT" sz="2000" dirty="0" err="1" smtClean="0"/>
              <a:t>rich</a:t>
            </a:r>
            <a:r>
              <a:rPr lang="it-IT" sz="2000" dirty="0" smtClean="0"/>
              <a:t> area </a:t>
            </a:r>
            <a:r>
              <a:rPr lang="it-IT" sz="2000" dirty="0" err="1" smtClean="0"/>
              <a:t>of</a:t>
            </a:r>
            <a:r>
              <a:rPr lang="it-IT" sz="2000" dirty="0" smtClean="0"/>
              <a:t> NLP [Buitelaar and </a:t>
            </a:r>
            <a:r>
              <a:rPr lang="it-IT" sz="2000" dirty="0" err="1" smtClean="0"/>
              <a:t>Cimiano</a:t>
            </a:r>
            <a:r>
              <a:rPr lang="it-IT" sz="2000" dirty="0" smtClean="0"/>
              <a:t>,2008]</a:t>
            </a:r>
          </a:p>
          <a:p>
            <a:pPr lvl="1">
              <a:buNone/>
            </a:pPr>
            <a:endParaRPr lang="it-IT" sz="1100" dirty="0" smtClean="0"/>
          </a:p>
          <a:p>
            <a:pPr lvl="1"/>
            <a:r>
              <a:rPr lang="it-IT" sz="2000" dirty="0" err="1" smtClean="0"/>
              <a:t>We</a:t>
            </a:r>
            <a:r>
              <a:rPr lang="it-IT" sz="2000" dirty="0" smtClean="0"/>
              <a:t> </a:t>
            </a:r>
            <a:r>
              <a:rPr lang="it-IT" sz="2000" dirty="0" err="1" smtClean="0"/>
              <a:t>need</a:t>
            </a:r>
            <a:r>
              <a:rPr lang="it-IT" sz="2000" dirty="0" smtClean="0"/>
              <a:t> </a:t>
            </a:r>
            <a:r>
              <a:rPr lang="it-IT" sz="2000" dirty="0" err="1" smtClean="0"/>
              <a:t>to</a:t>
            </a:r>
            <a:r>
              <a:rPr lang="it-IT" sz="2000" dirty="0" smtClean="0"/>
              <a:t> </a:t>
            </a:r>
            <a:r>
              <a:rPr lang="it-IT" sz="2000" dirty="0" err="1" smtClean="0"/>
              <a:t>adapt</a:t>
            </a:r>
            <a:r>
              <a:rPr lang="it-IT" sz="2000" dirty="0" smtClean="0"/>
              <a:t> </a:t>
            </a:r>
            <a:r>
              <a:rPr lang="it-IT" sz="2000" dirty="0" err="1" smtClean="0"/>
              <a:t>classical</a:t>
            </a:r>
            <a:r>
              <a:rPr lang="it-IT" sz="2000" dirty="0" smtClean="0"/>
              <a:t> </a:t>
            </a:r>
            <a:r>
              <a:rPr lang="it-IT" sz="2000" dirty="0" err="1" smtClean="0"/>
              <a:t>methods</a:t>
            </a:r>
            <a:r>
              <a:rPr lang="it-IT" sz="2000" dirty="0" smtClean="0"/>
              <a:t>, in </a:t>
            </a:r>
            <a:r>
              <a:rPr lang="it-IT" sz="2000" dirty="0" err="1" smtClean="0"/>
              <a:t>order</a:t>
            </a:r>
            <a:r>
              <a:rPr lang="it-IT" sz="2000" dirty="0" smtClean="0"/>
              <a:t> </a:t>
            </a:r>
            <a:r>
              <a:rPr lang="it-IT" sz="2000" dirty="0" err="1" smtClean="0"/>
              <a:t>to</a:t>
            </a:r>
            <a:r>
              <a:rPr lang="it-IT" sz="2000" dirty="0" smtClean="0"/>
              <a:t> </a:t>
            </a:r>
            <a:r>
              <a:rPr lang="it-IT" sz="2000" dirty="0" err="1" smtClean="0"/>
              <a:t>comply</a:t>
            </a:r>
            <a:r>
              <a:rPr lang="it-IT" sz="2000" dirty="0" smtClean="0"/>
              <a:t> </a:t>
            </a:r>
            <a:r>
              <a:rPr lang="it-IT" sz="2000" dirty="0" err="1" smtClean="0"/>
              <a:t>to</a:t>
            </a:r>
            <a:r>
              <a:rPr lang="it-IT" sz="2000" dirty="0" smtClean="0"/>
              <a:t> the </a:t>
            </a:r>
            <a:r>
              <a:rPr lang="it-IT" sz="2000" dirty="0" err="1" smtClean="0"/>
              <a:t>Turkey</a:t>
            </a:r>
            <a:r>
              <a:rPr lang="it-IT" sz="2000" dirty="0" smtClean="0"/>
              <a:t>’s </a:t>
            </a:r>
            <a:r>
              <a:rPr lang="it-IT" sz="2000" dirty="0" err="1" smtClean="0"/>
              <a:t>requirements</a:t>
            </a:r>
            <a:r>
              <a:rPr lang="it-IT" sz="2000" dirty="0" smtClean="0"/>
              <a:t>:</a:t>
            </a:r>
          </a:p>
          <a:p>
            <a:pPr lvl="2"/>
            <a:r>
              <a:rPr lang="it-IT" sz="1800" dirty="0" smtClean="0"/>
              <a:t>Low </a:t>
            </a:r>
            <a:r>
              <a:rPr lang="it-IT" sz="1800" dirty="0" err="1" smtClean="0"/>
              <a:t>computational</a:t>
            </a:r>
            <a:r>
              <a:rPr lang="it-IT" sz="1800" dirty="0" smtClean="0"/>
              <a:t> </a:t>
            </a:r>
            <a:r>
              <a:rPr lang="it-IT" sz="1800" dirty="0" err="1" smtClean="0"/>
              <a:t>cost</a:t>
            </a:r>
            <a:r>
              <a:rPr lang="it-IT" sz="1800" dirty="0" smtClean="0"/>
              <a:t> (no </a:t>
            </a:r>
            <a:r>
              <a:rPr lang="it-IT" sz="1800" dirty="0" err="1" smtClean="0"/>
              <a:t>deep</a:t>
            </a:r>
            <a:r>
              <a:rPr lang="it-IT" sz="1800" dirty="0" smtClean="0"/>
              <a:t> </a:t>
            </a:r>
            <a:r>
              <a:rPr lang="it-IT" sz="1800" dirty="0" err="1" smtClean="0"/>
              <a:t>parsing</a:t>
            </a:r>
            <a:r>
              <a:rPr lang="it-IT" sz="1800" dirty="0" smtClean="0"/>
              <a:t> and </a:t>
            </a:r>
            <a:r>
              <a:rPr lang="it-IT" sz="1800" dirty="0" err="1" smtClean="0"/>
              <a:t>complex</a:t>
            </a:r>
            <a:r>
              <a:rPr lang="it-IT" sz="1800" dirty="0" smtClean="0"/>
              <a:t> </a:t>
            </a:r>
            <a:r>
              <a:rPr lang="it-IT" sz="1800" dirty="0" err="1" smtClean="0"/>
              <a:t>algorithms</a:t>
            </a:r>
            <a:r>
              <a:rPr lang="it-IT" sz="1800" dirty="0" smtClean="0"/>
              <a:t>)</a:t>
            </a:r>
          </a:p>
          <a:p>
            <a:pPr lvl="2"/>
            <a:r>
              <a:rPr lang="it-IT" sz="1800" dirty="0" err="1" smtClean="0"/>
              <a:t>Easy-to-useness</a:t>
            </a:r>
            <a:endParaRPr lang="it-IT" sz="1800" dirty="0" smtClean="0"/>
          </a:p>
          <a:p>
            <a:pPr lvl="2"/>
            <a:r>
              <a:rPr lang="it-IT" sz="1800" dirty="0" smtClean="0"/>
              <a:t>Focus on web </a:t>
            </a:r>
            <a:r>
              <a:rPr lang="it-IT" sz="1800" dirty="0" err="1" smtClean="0"/>
              <a:t>content</a:t>
            </a:r>
            <a:endParaRPr lang="it-IT" sz="1800" dirty="0" smtClean="0"/>
          </a:p>
          <a:p>
            <a:pPr lvl="2"/>
            <a:endParaRPr lang="it-IT" sz="1400" dirty="0" smtClean="0"/>
          </a:p>
          <a:p>
            <a:pPr lvl="1"/>
            <a:r>
              <a:rPr lang="it-IT" sz="2000" dirty="0" err="1" smtClean="0"/>
              <a:t>Two</a:t>
            </a:r>
            <a:r>
              <a:rPr lang="it-IT" sz="2000" dirty="0" smtClean="0"/>
              <a:t> </a:t>
            </a:r>
            <a:r>
              <a:rPr lang="it-IT" sz="2000" dirty="0" err="1" smtClean="0"/>
              <a:t>ling</a:t>
            </a:r>
            <a:r>
              <a:rPr lang="it-IT" sz="2000" dirty="0" smtClean="0"/>
              <a:t> </a:t>
            </a:r>
            <a:r>
              <a:rPr lang="it-IT" sz="2000" dirty="0" err="1" smtClean="0"/>
              <a:t>modules</a:t>
            </a:r>
            <a:r>
              <a:rPr lang="it-IT" sz="2000" dirty="0" smtClean="0"/>
              <a:t> : 	(1) </a:t>
            </a:r>
            <a:r>
              <a:rPr lang="it-IT" sz="2000" dirty="0" err="1" smtClean="0"/>
              <a:t>ontology</a:t>
            </a:r>
            <a:r>
              <a:rPr lang="it-IT" sz="2000" dirty="0" smtClean="0"/>
              <a:t> </a:t>
            </a:r>
            <a:r>
              <a:rPr lang="it-IT" sz="2000" dirty="0" err="1" smtClean="0"/>
              <a:t>learning</a:t>
            </a:r>
            <a:r>
              <a:rPr lang="it-IT" sz="2000" dirty="0" smtClean="0"/>
              <a:t> </a:t>
            </a:r>
            <a:r>
              <a:rPr lang="it-IT" sz="2000" dirty="0" err="1" smtClean="0"/>
              <a:t>form</a:t>
            </a:r>
            <a:r>
              <a:rPr lang="it-IT" sz="2000" dirty="0" smtClean="0"/>
              <a:t> </a:t>
            </a:r>
            <a:r>
              <a:rPr lang="it-IT" sz="2000" dirty="0" err="1" smtClean="0"/>
              <a:t>tables</a:t>
            </a:r>
            <a:r>
              <a:rPr lang="it-IT" sz="2000" dirty="0" smtClean="0"/>
              <a:t> </a:t>
            </a:r>
          </a:p>
          <a:p>
            <a:pPr lvl="1">
              <a:buNone/>
            </a:pPr>
            <a:r>
              <a:rPr lang="it-IT" sz="2000" dirty="0" smtClean="0"/>
              <a:t>					(2) relation </a:t>
            </a:r>
            <a:r>
              <a:rPr lang="it-IT" sz="2000" dirty="0" err="1" smtClean="0"/>
              <a:t>extraction</a:t>
            </a:r>
            <a:r>
              <a:rPr lang="it-IT" sz="2000" dirty="0" smtClean="0"/>
              <a:t> </a:t>
            </a:r>
            <a:r>
              <a:rPr lang="it-IT" sz="2000" dirty="0" err="1" smtClean="0"/>
              <a:t>from</a:t>
            </a:r>
            <a:r>
              <a:rPr lang="it-IT" sz="2000" dirty="0" smtClean="0"/>
              <a:t> </a:t>
            </a:r>
            <a:r>
              <a:rPr lang="it-IT" sz="2000" dirty="0" err="1" smtClean="0"/>
              <a:t>texts</a:t>
            </a:r>
            <a:endParaRPr lang="it-IT" sz="2000" dirty="0" smtClean="0"/>
          </a:p>
          <a:p>
            <a:pPr lvl="2"/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err="1" smtClean="0"/>
              <a:t>Learning</a:t>
            </a:r>
            <a:r>
              <a:rPr lang="it-IT" dirty="0" smtClean="0"/>
              <a:t> </a:t>
            </a:r>
            <a:r>
              <a:rPr lang="it-IT" dirty="0" err="1" smtClean="0"/>
              <a:t>ontological</a:t>
            </a:r>
            <a:r>
              <a:rPr lang="it-IT" dirty="0" smtClean="0"/>
              <a:t> </a:t>
            </a:r>
            <a:r>
              <a:rPr lang="it-IT" dirty="0" err="1" smtClean="0"/>
              <a:t>content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tables</a:t>
            </a:r>
            <a:endParaRPr lang="it-IT" dirty="0" smtClean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Tables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preferential way to convey knowledge on the Web</a:t>
            </a:r>
          </a:p>
          <a:p>
            <a:r>
              <a:rPr lang="en-US" dirty="0" smtClean="0"/>
              <a:t>Contain dense meaningful knowledge</a:t>
            </a:r>
          </a:p>
          <a:p>
            <a:r>
              <a:rPr lang="en-US" dirty="0" smtClean="0"/>
              <a:t>Highly structured: internal organization reveals ontological content</a:t>
            </a:r>
          </a:p>
          <a:p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8" name="Picture 4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907" y="4370402"/>
            <a:ext cx="4903787" cy="1130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" name="Picture 4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4368815"/>
            <a:ext cx="4911725" cy="1131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1" name="Line 408"/>
          <p:cNvSpPr>
            <a:spLocks noChangeShapeType="1"/>
          </p:cNvSpPr>
          <p:nvPr/>
        </p:nvSpPr>
        <p:spPr bwMode="auto">
          <a:xfrm flipH="1">
            <a:off x="3084496" y="4071943"/>
            <a:ext cx="415934" cy="312736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 lIns="45720" tIns="46038" rIns="45720" bIns="46038"/>
          <a:lstStyle/>
          <a:p>
            <a:endParaRPr lang="en-US"/>
          </a:p>
        </p:txBody>
      </p:sp>
      <p:sp>
        <p:nvSpPr>
          <p:cNvPr id="12" name="Text Box 409"/>
          <p:cNvSpPr txBox="1">
            <a:spLocks noChangeArrowheads="1"/>
          </p:cNvSpPr>
          <p:nvPr/>
        </p:nvSpPr>
        <p:spPr bwMode="auto">
          <a:xfrm>
            <a:off x="3143240" y="3857628"/>
            <a:ext cx="1692275" cy="346075"/>
          </a:xfrm>
          <a:prstGeom prst="rect">
            <a:avLst/>
          </a:prstGeom>
          <a:solidFill>
            <a:srgbClr val="FFF3CF"/>
          </a:solidFill>
          <a:ln w="9525" algn="ctr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algn="ctr"/>
            <a:r>
              <a:rPr lang="en-US" sz="1600" b="1">
                <a:solidFill>
                  <a:srgbClr val="990000"/>
                </a:solidFill>
              </a:rPr>
              <a:t>Column Header</a:t>
            </a:r>
          </a:p>
        </p:txBody>
      </p:sp>
      <p:sp>
        <p:nvSpPr>
          <p:cNvPr id="13" name="Oval 410"/>
          <p:cNvSpPr>
            <a:spLocks noChangeArrowheads="1"/>
          </p:cNvSpPr>
          <p:nvPr/>
        </p:nvSpPr>
        <p:spPr bwMode="auto">
          <a:xfrm>
            <a:off x="1633521" y="4347857"/>
            <a:ext cx="2990850" cy="257175"/>
          </a:xfrm>
          <a:prstGeom prst="ellipse">
            <a:avLst/>
          </a:prstGeom>
          <a:noFill/>
          <a:ln w="28575" algn="ctr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4" name="Line 414"/>
          <p:cNvSpPr>
            <a:spLocks noChangeShapeType="1"/>
          </p:cNvSpPr>
          <p:nvPr/>
        </p:nvSpPr>
        <p:spPr bwMode="auto">
          <a:xfrm flipV="1">
            <a:off x="714348" y="5357827"/>
            <a:ext cx="45719" cy="285752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 lIns="45720" tIns="46038" rIns="45720" bIns="46038"/>
          <a:lstStyle/>
          <a:p>
            <a:endParaRPr lang="en-US"/>
          </a:p>
        </p:txBody>
      </p:sp>
      <p:sp>
        <p:nvSpPr>
          <p:cNvPr id="15" name="Text Box 415"/>
          <p:cNvSpPr txBox="1">
            <a:spLocks noChangeArrowheads="1"/>
          </p:cNvSpPr>
          <p:nvPr/>
        </p:nvSpPr>
        <p:spPr bwMode="auto">
          <a:xfrm>
            <a:off x="357158" y="5572140"/>
            <a:ext cx="1692275" cy="346075"/>
          </a:xfrm>
          <a:prstGeom prst="rect">
            <a:avLst/>
          </a:prstGeom>
          <a:solidFill>
            <a:srgbClr val="FFF3CF"/>
          </a:solidFill>
          <a:ln w="9525" algn="ctr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algn="ctr"/>
            <a:r>
              <a:rPr lang="en-US" sz="1600" b="1" dirty="0">
                <a:solidFill>
                  <a:srgbClr val="990000"/>
                </a:solidFill>
              </a:rPr>
              <a:t>Row Header</a:t>
            </a:r>
          </a:p>
        </p:txBody>
      </p:sp>
      <p:sp>
        <p:nvSpPr>
          <p:cNvPr id="16" name="Oval 416"/>
          <p:cNvSpPr>
            <a:spLocks noChangeArrowheads="1"/>
          </p:cNvSpPr>
          <p:nvPr/>
        </p:nvSpPr>
        <p:spPr bwMode="auto">
          <a:xfrm>
            <a:off x="523852" y="4572008"/>
            <a:ext cx="762000" cy="828675"/>
          </a:xfrm>
          <a:prstGeom prst="ellipse">
            <a:avLst/>
          </a:prstGeom>
          <a:noFill/>
          <a:ln w="28575" algn="ctr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7" name="Line 417"/>
          <p:cNvSpPr>
            <a:spLocks noChangeShapeType="1"/>
          </p:cNvSpPr>
          <p:nvPr/>
        </p:nvSpPr>
        <p:spPr bwMode="auto">
          <a:xfrm flipH="1" flipV="1">
            <a:off x="3214677" y="5500702"/>
            <a:ext cx="638174" cy="522290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 lIns="45720" tIns="46038" rIns="45720" bIns="46038"/>
          <a:lstStyle/>
          <a:p>
            <a:endParaRPr lang="en-US"/>
          </a:p>
        </p:txBody>
      </p:sp>
      <p:sp>
        <p:nvSpPr>
          <p:cNvPr id="18" name="Text Box 418"/>
          <p:cNvSpPr txBox="1">
            <a:spLocks noChangeArrowheads="1"/>
          </p:cNvSpPr>
          <p:nvPr/>
        </p:nvSpPr>
        <p:spPr bwMode="auto">
          <a:xfrm>
            <a:off x="3071802" y="5715016"/>
            <a:ext cx="1692275" cy="346075"/>
          </a:xfrm>
          <a:prstGeom prst="rect">
            <a:avLst/>
          </a:prstGeom>
          <a:solidFill>
            <a:srgbClr val="FFF3CF"/>
          </a:solidFill>
          <a:ln w="9525" algn="ctr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algn="ctr"/>
            <a:r>
              <a:rPr lang="en-US" sz="1600" b="1">
                <a:solidFill>
                  <a:srgbClr val="990000"/>
                </a:solidFill>
              </a:rPr>
              <a:t>Internal cells</a:t>
            </a:r>
          </a:p>
        </p:txBody>
      </p:sp>
      <p:sp>
        <p:nvSpPr>
          <p:cNvPr id="19" name="Oval 419"/>
          <p:cNvSpPr>
            <a:spLocks noChangeArrowheads="1"/>
          </p:cNvSpPr>
          <p:nvPr/>
        </p:nvSpPr>
        <p:spPr bwMode="auto">
          <a:xfrm>
            <a:off x="1500166" y="4585656"/>
            <a:ext cx="3328986" cy="928694"/>
          </a:xfrm>
          <a:prstGeom prst="ellipse">
            <a:avLst/>
          </a:prstGeom>
          <a:noFill/>
          <a:ln w="28575" algn="ctr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20" name="CasellaDiTesto 19"/>
          <p:cNvSpPr txBox="1"/>
          <p:nvPr/>
        </p:nvSpPr>
        <p:spPr>
          <a:xfrm>
            <a:off x="357158" y="378619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tx2"/>
                </a:solidFill>
              </a:rPr>
              <a:t>Three </a:t>
            </a:r>
            <a:r>
              <a:rPr lang="en-US" sz="1800" b="1" dirty="0" smtClean="0">
                <a:solidFill>
                  <a:schemeClr val="tx2"/>
                </a:solidFill>
              </a:rPr>
              <a:t>layered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5286380" y="378619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tx2"/>
                </a:solidFill>
              </a:rPr>
              <a:t>Two </a:t>
            </a:r>
            <a:r>
              <a:rPr lang="en-US" sz="1800" b="1" dirty="0" smtClean="0">
                <a:solidFill>
                  <a:schemeClr val="tx2"/>
                </a:solidFill>
              </a:rPr>
              <a:t>layered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22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73825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ontological model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784725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Class tables</a:t>
            </a:r>
          </a:p>
          <a:p>
            <a:pPr lvl="1"/>
            <a:r>
              <a:rPr lang="en-US" sz="2000" dirty="0" smtClean="0"/>
              <a:t>Contain information on a class (</a:t>
            </a:r>
            <a:r>
              <a:rPr lang="en-US" sz="2000" dirty="0" smtClean="0">
                <a:solidFill>
                  <a:srgbClr val="00B050"/>
                </a:solidFill>
              </a:rPr>
              <a:t>property names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FFC000"/>
                </a:solidFill>
              </a:rPr>
              <a:t>property values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C00000"/>
                </a:solidFill>
              </a:rPr>
              <a:t>instance </a:t>
            </a:r>
            <a:r>
              <a:rPr lang="en-US" sz="2000" dirty="0" smtClean="0">
                <a:solidFill>
                  <a:srgbClr val="C00000"/>
                </a:solidFill>
              </a:rPr>
              <a:t>names</a:t>
            </a:r>
            <a:r>
              <a:rPr lang="en-US" sz="2000" dirty="0" smtClean="0"/>
              <a:t>)</a:t>
            </a:r>
            <a:endParaRPr lang="en-US" sz="2000" dirty="0" smtClean="0"/>
          </a:p>
          <a:p>
            <a:pPr lvl="1"/>
            <a:r>
              <a:rPr lang="en-US" sz="2000" b="1" dirty="0" smtClean="0"/>
              <a:t>3-layered</a:t>
            </a:r>
            <a:endParaRPr lang="en-US" sz="2000" b="1" dirty="0" smtClean="0"/>
          </a:p>
          <a:p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435494"/>
            <a:ext cx="6564313" cy="1636712"/>
          </a:xfrm>
          <a:prstGeom prst="rect">
            <a:avLst/>
          </a:prstGeom>
          <a:noFill/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316015" y="4770456"/>
            <a:ext cx="1447800" cy="1246188"/>
          </a:xfrm>
          <a:prstGeom prst="rect">
            <a:avLst/>
          </a:prstGeom>
          <a:noFill/>
          <a:ln w="28575" algn="ctr">
            <a:solidFill>
              <a:srgbClr val="33CC33"/>
            </a:solidFill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2792390" y="4489469"/>
            <a:ext cx="4965700" cy="236537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2809852" y="4759344"/>
            <a:ext cx="4945063" cy="1246187"/>
          </a:xfrm>
          <a:prstGeom prst="rect">
            <a:avLst/>
          </a:prstGeom>
          <a:noFill/>
          <a:ln w="28575" algn="ctr">
            <a:solidFill>
              <a:srgbClr val="FFCA00"/>
            </a:solidFill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2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73825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ontological model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2730504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Class tables</a:t>
            </a:r>
          </a:p>
          <a:p>
            <a:pPr lvl="1"/>
            <a:r>
              <a:rPr lang="en-US" sz="2000" dirty="0" smtClean="0"/>
              <a:t>Contain information on a class (property names, property values, instance </a:t>
            </a:r>
            <a:r>
              <a:rPr lang="en-US" sz="2000" dirty="0" smtClean="0"/>
              <a:t>names)</a:t>
            </a:r>
            <a:endParaRPr lang="en-US" sz="2000" dirty="0" smtClean="0"/>
          </a:p>
          <a:p>
            <a:pPr lvl="1"/>
            <a:r>
              <a:rPr lang="en-US" sz="2000" dirty="0" smtClean="0"/>
              <a:t>3-layered</a:t>
            </a:r>
            <a:endParaRPr lang="en-US" sz="2000" dirty="0" smtClean="0"/>
          </a:p>
          <a:p>
            <a:r>
              <a:rPr lang="en-US" sz="2400" b="1" dirty="0" smtClean="0">
                <a:solidFill>
                  <a:schemeClr val="tx2"/>
                </a:solidFill>
              </a:rPr>
              <a:t>Instance tables</a:t>
            </a:r>
          </a:p>
          <a:p>
            <a:pPr lvl="1"/>
            <a:r>
              <a:rPr lang="en-US" sz="2000" dirty="0" smtClean="0"/>
              <a:t>Contain information on a single instance (</a:t>
            </a:r>
            <a:r>
              <a:rPr lang="en-US" sz="2000" dirty="0" smtClean="0">
                <a:solidFill>
                  <a:srgbClr val="00B050"/>
                </a:solidFill>
              </a:rPr>
              <a:t>property names </a:t>
            </a:r>
            <a:r>
              <a:rPr lang="en-US" sz="2000" dirty="0" smtClean="0"/>
              <a:t>and </a:t>
            </a:r>
            <a:r>
              <a:rPr lang="en-US" sz="2000" dirty="0" smtClean="0">
                <a:solidFill>
                  <a:srgbClr val="FFC000"/>
                </a:solidFill>
              </a:rPr>
              <a:t>values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b="1" dirty="0" smtClean="0"/>
              <a:t>2-layered</a:t>
            </a:r>
            <a:r>
              <a:rPr lang="en-US" sz="2000" b="1" dirty="0" smtClean="0"/>
              <a:t> </a:t>
            </a:r>
            <a:r>
              <a:rPr lang="en-US" sz="2000" dirty="0" smtClean="0"/>
              <a:t> (2-columns)</a:t>
            </a:r>
            <a:endParaRPr lang="en-US" sz="2000" dirty="0" smtClean="0"/>
          </a:p>
          <a:p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6772" y="4218007"/>
            <a:ext cx="3892550" cy="1997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2214546" y="6111879"/>
            <a:ext cx="15875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 smtClean="0"/>
              <a:t>(</a:t>
            </a:r>
            <a:r>
              <a:rPr lang="en-US" b="1" i="1" dirty="0" smtClean="0"/>
              <a:t>Instance: </a:t>
            </a:r>
            <a:r>
              <a:rPr lang="en-US" b="1" dirty="0" smtClean="0"/>
              <a:t>London</a:t>
            </a:r>
            <a:r>
              <a:rPr lang="en-US" b="1" dirty="0"/>
              <a:t>)</a:t>
            </a:r>
            <a:endParaRPr lang="en-US" dirty="0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2330460" y="4425969"/>
            <a:ext cx="1514475" cy="1655763"/>
          </a:xfrm>
          <a:prstGeom prst="rect">
            <a:avLst/>
          </a:prstGeom>
          <a:noFill/>
          <a:ln w="28575" algn="ctr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3892560" y="4416444"/>
            <a:ext cx="1876425" cy="1674813"/>
          </a:xfrm>
          <a:prstGeom prst="rect">
            <a:avLst/>
          </a:prstGeom>
          <a:noFill/>
          <a:ln w="28575" algn="ctr">
            <a:solidFill>
              <a:srgbClr val="FFCA00"/>
            </a:solidFill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1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73825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Extraction from tables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4784725"/>
          </a:xfrm>
        </p:spPr>
        <p:txBody>
          <a:bodyPr/>
          <a:lstStyle/>
          <a:p>
            <a:pPr marL="514350" indent="-514350">
              <a:buNone/>
            </a:pPr>
            <a:r>
              <a:rPr lang="en-US" sz="1800" dirty="0" smtClean="0"/>
              <a:t>(</a:t>
            </a:r>
            <a:r>
              <a:rPr lang="en-US" sz="1800" i="1" dirty="0" smtClean="0"/>
              <a:t>Input</a:t>
            </a:r>
            <a:r>
              <a:rPr lang="en-US" sz="1800" dirty="0" smtClean="0"/>
              <a:t>: table ; </a:t>
            </a:r>
            <a:r>
              <a:rPr lang="en-US" sz="1800" i="1" dirty="0" smtClean="0"/>
              <a:t>Output</a:t>
            </a:r>
            <a:r>
              <a:rPr lang="en-US" sz="1800" dirty="0" smtClean="0"/>
              <a:t>: table </a:t>
            </a:r>
            <a:r>
              <a:rPr lang="en-US" sz="1800" dirty="0" err="1" smtClean="0"/>
              <a:t>ontol</a:t>
            </a:r>
            <a:r>
              <a:rPr lang="en-US" sz="1800" dirty="0" smtClean="0"/>
              <a:t>. interpretation)</a:t>
            </a:r>
            <a:r>
              <a:rPr lang="en-US" sz="2400" dirty="0" smtClean="0"/>
              <a:t> </a:t>
            </a:r>
          </a:p>
          <a:p>
            <a:pPr marL="514350" indent="-514350">
              <a:buNone/>
            </a:pPr>
            <a:endParaRPr lang="en-US" sz="700" dirty="0" smtClean="0"/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Table identification </a:t>
            </a:r>
            <a:r>
              <a:rPr lang="en-US" sz="2000" dirty="0" smtClean="0">
                <a:solidFill>
                  <a:srgbClr val="C00000"/>
                </a:solidFill>
              </a:rPr>
              <a:t>(class vs. instance table)</a:t>
            </a:r>
            <a:endParaRPr lang="en-US" dirty="0" smtClean="0">
              <a:solidFill>
                <a:srgbClr val="C00000"/>
              </a:solidFill>
            </a:endParaRPr>
          </a:p>
          <a:p>
            <a:pPr marL="914400" lvl="1" indent="-514350">
              <a:buNone/>
              <a:tabLst>
                <a:tab pos="3671888" algn="l"/>
              </a:tabLst>
            </a:pPr>
            <a:r>
              <a:rPr lang="en-US" sz="2000" i="1" dirty="0" smtClean="0"/>
              <a:t>IF</a:t>
            </a:r>
            <a:r>
              <a:rPr lang="en-US" sz="2000" dirty="0" smtClean="0"/>
              <a:t> </a:t>
            </a:r>
            <a:r>
              <a:rPr lang="it-IT" sz="1800" dirty="0" smtClean="0"/>
              <a:t>|columns| &gt; 2</a:t>
            </a:r>
            <a:r>
              <a:rPr lang="en-US" sz="1600" dirty="0" smtClean="0"/>
              <a:t>            </a:t>
            </a:r>
            <a:r>
              <a:rPr lang="en-US" sz="1600" dirty="0" smtClean="0"/>
              <a:t>	</a:t>
            </a:r>
            <a:r>
              <a:rPr lang="en-US" sz="2000" dirty="0" smtClean="0"/>
              <a:t>three-layered  </a:t>
            </a:r>
            <a:r>
              <a:rPr lang="en-US" sz="2000" dirty="0" smtClean="0">
                <a:sym typeface="Wingdings" pitchFamily="2" charset="2"/>
              </a:rPr>
              <a:t> </a:t>
            </a:r>
            <a:r>
              <a:rPr lang="en-US" sz="2000" b="1" dirty="0" smtClean="0"/>
              <a:t>class table </a:t>
            </a:r>
            <a:endParaRPr lang="en-US" sz="2000" dirty="0" smtClean="0"/>
          </a:p>
          <a:p>
            <a:pPr marL="914400" lvl="1" indent="-514350">
              <a:buNone/>
              <a:tabLst>
                <a:tab pos="3671888" algn="l"/>
              </a:tabLst>
            </a:pPr>
            <a:r>
              <a:rPr lang="en-US" sz="2000" i="1" dirty="0" smtClean="0"/>
              <a:t> </a:t>
            </a:r>
            <a:r>
              <a:rPr lang="en-US" sz="2000" i="1" dirty="0" smtClean="0"/>
              <a:t>ELSE IF </a:t>
            </a:r>
            <a:r>
              <a:rPr lang="en-US" sz="1800" dirty="0" smtClean="0">
                <a:sym typeface="Symbol"/>
              </a:rPr>
              <a:t>( column-header)</a:t>
            </a:r>
            <a:r>
              <a:rPr lang="en-US" sz="1600" dirty="0" smtClean="0">
                <a:sym typeface="Symbol"/>
              </a:rPr>
              <a:t>	</a:t>
            </a:r>
            <a:r>
              <a:rPr lang="en-US" sz="2000" dirty="0" smtClean="0"/>
              <a:t> three-layered </a:t>
            </a:r>
            <a:r>
              <a:rPr lang="en-US" sz="2000" dirty="0" smtClean="0">
                <a:sym typeface="Wingdings" pitchFamily="2" charset="2"/>
              </a:rPr>
              <a:t> </a:t>
            </a:r>
            <a:r>
              <a:rPr lang="en-US" sz="2000" b="1" dirty="0" smtClean="0"/>
              <a:t>class </a:t>
            </a:r>
            <a:r>
              <a:rPr lang="en-US" sz="2000" b="1" dirty="0" smtClean="0"/>
              <a:t>table</a:t>
            </a:r>
          </a:p>
          <a:p>
            <a:pPr marL="914400" lvl="1" indent="-514350">
              <a:buNone/>
              <a:tabLst>
                <a:tab pos="3671888" algn="l"/>
              </a:tabLst>
            </a:pPr>
            <a:r>
              <a:rPr lang="en-US" sz="2000" i="1" dirty="0" smtClean="0">
                <a:sym typeface="Symbol"/>
              </a:rPr>
              <a:t>  </a:t>
            </a:r>
            <a:r>
              <a:rPr lang="en-US" sz="2000" i="1" dirty="0" smtClean="0">
                <a:sym typeface="Symbol"/>
              </a:rPr>
              <a:t>ELSE</a:t>
            </a:r>
            <a:r>
              <a:rPr lang="en-US" sz="2000" dirty="0" smtClean="0">
                <a:sym typeface="Symbol"/>
              </a:rPr>
              <a:t>                           	</a:t>
            </a:r>
            <a:r>
              <a:rPr lang="en-US" sz="2000" dirty="0" smtClean="0"/>
              <a:t> </a:t>
            </a:r>
            <a:r>
              <a:rPr lang="en-US" sz="2000" dirty="0" smtClean="0"/>
              <a:t>two-layered   </a:t>
            </a:r>
            <a:r>
              <a:rPr lang="en-US" sz="2000" dirty="0" smtClean="0">
                <a:sym typeface="Wingdings" pitchFamily="2" charset="2"/>
              </a:rPr>
              <a:t>  </a:t>
            </a:r>
            <a:r>
              <a:rPr lang="en-US" sz="2000" b="1" dirty="0" smtClean="0"/>
              <a:t>instance table </a:t>
            </a:r>
            <a:endParaRPr lang="en-US" sz="2000" dirty="0" smtClean="0">
              <a:sym typeface="Symbol"/>
            </a:endParaRPr>
          </a:p>
          <a:p>
            <a:pPr marL="914400" lvl="1" indent="-514350">
              <a:buNone/>
            </a:pPr>
            <a:endParaRPr lang="en-US" sz="1050" b="1" i="1" dirty="0" smtClean="0"/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Table ontological analysis </a:t>
            </a:r>
            <a:r>
              <a:rPr lang="en-US" sz="2000" dirty="0" smtClean="0">
                <a:solidFill>
                  <a:srgbClr val="C00000"/>
                </a:solidFill>
              </a:rPr>
              <a:t>(identify </a:t>
            </a:r>
            <a:r>
              <a:rPr lang="en-US" sz="2000" dirty="0" err="1" smtClean="0">
                <a:solidFill>
                  <a:srgbClr val="C00000"/>
                </a:solidFill>
              </a:rPr>
              <a:t>ontol</a:t>
            </a:r>
            <a:r>
              <a:rPr lang="en-US" sz="2000" dirty="0" smtClean="0">
                <a:solidFill>
                  <a:srgbClr val="C00000"/>
                </a:solidFill>
              </a:rPr>
              <a:t>. </a:t>
            </a:r>
            <a:r>
              <a:rPr lang="en-US" sz="2000" dirty="0" err="1" smtClean="0">
                <a:solidFill>
                  <a:srgbClr val="C00000"/>
                </a:solidFill>
              </a:rPr>
              <a:t>entites</a:t>
            </a:r>
            <a:r>
              <a:rPr lang="en-US" sz="2000" dirty="0" smtClean="0">
                <a:solidFill>
                  <a:srgbClr val="C00000"/>
                </a:solidFill>
              </a:rPr>
              <a:t>)</a:t>
            </a:r>
          </a:p>
          <a:p>
            <a:pPr marL="514350" indent="-514350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/>
              <a:t>    </a:t>
            </a:r>
            <a:r>
              <a:rPr lang="en-US" sz="2000" i="1" dirty="0" smtClean="0"/>
              <a:t>IF </a:t>
            </a:r>
            <a:r>
              <a:rPr lang="en-US" sz="1800" dirty="0" smtClean="0"/>
              <a:t>(instance table)	</a:t>
            </a:r>
            <a:r>
              <a:rPr lang="en-US" sz="1600" dirty="0" smtClean="0"/>
              <a:t>column-1 = property names </a:t>
            </a:r>
          </a:p>
          <a:p>
            <a:pPr marL="514350" indent="-514350">
              <a:buNone/>
            </a:pPr>
            <a:r>
              <a:rPr lang="en-US" sz="1600" dirty="0" smtClean="0"/>
              <a:t>				column-2 = property values</a:t>
            </a:r>
            <a:endParaRPr lang="en-US" sz="2400" dirty="0" smtClean="0">
              <a:solidFill>
                <a:srgbClr val="C00000"/>
              </a:solidFill>
            </a:endParaRPr>
          </a:p>
          <a:p>
            <a:pPr marL="514350" indent="-514350">
              <a:buNone/>
            </a:pPr>
            <a:r>
              <a:rPr lang="en-US" sz="2000" dirty="0" smtClean="0"/>
              <a:t>     </a:t>
            </a:r>
            <a:r>
              <a:rPr lang="en-US" sz="2000" i="1" dirty="0" smtClean="0"/>
              <a:t>IF </a:t>
            </a:r>
            <a:r>
              <a:rPr lang="en-US" sz="1800" dirty="0" smtClean="0"/>
              <a:t>(class table)	</a:t>
            </a:r>
            <a:r>
              <a:rPr lang="en-US" sz="1600" dirty="0" smtClean="0"/>
              <a:t>decide how </a:t>
            </a:r>
            <a:r>
              <a:rPr lang="en-US" sz="1600" dirty="0" smtClean="0"/>
              <a:t>row /column </a:t>
            </a:r>
            <a:r>
              <a:rPr lang="en-US" sz="1600" dirty="0" smtClean="0"/>
              <a:t>headers map </a:t>
            </a:r>
            <a:r>
              <a:rPr lang="en-US" sz="1600" dirty="0" smtClean="0">
                <a:solidFill>
                  <a:srgbClr val="FF0000"/>
                </a:solidFill>
              </a:rPr>
              <a:t>to </a:t>
            </a:r>
            <a:r>
              <a:rPr lang="en-US" sz="1600" dirty="0" smtClean="0">
                <a:solidFill>
                  <a:srgbClr val="FF0000"/>
                </a:solidFill>
              </a:rPr>
              <a:t>property names </a:t>
            </a:r>
            <a:r>
              <a:rPr lang="en-US" sz="1600" dirty="0" smtClean="0"/>
              <a:t>/ 			</a:t>
            </a:r>
            <a:r>
              <a:rPr lang="en-US" sz="1600" dirty="0" smtClean="0">
                <a:solidFill>
                  <a:srgbClr val="00B050"/>
                </a:solidFill>
              </a:rPr>
              <a:t>instance names </a:t>
            </a:r>
            <a:r>
              <a:rPr lang="en-US" sz="1600" dirty="0" smtClean="0"/>
              <a:t>according to </a:t>
            </a:r>
            <a:r>
              <a:rPr lang="en-US" sz="1600" dirty="0" smtClean="0"/>
              <a:t>internal cell data type.</a:t>
            </a:r>
            <a:endParaRPr lang="en-US" sz="1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6332580" y="2071678"/>
            <a:ext cx="2668576" cy="592139"/>
          </a:xfrm>
          <a:prstGeom prst="flowChartAlternateProcess">
            <a:avLst/>
          </a:prstGeom>
          <a:solidFill>
            <a:srgbClr val="FFF6CF"/>
          </a:solidFill>
          <a:ln w="9525" algn="ctr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lIns="45720" tIns="46038" rIns="45720" bIns="46038"/>
          <a:lstStyle/>
          <a:p>
            <a:pPr marL="342900" indent="-342900"/>
            <a:r>
              <a:rPr lang="en-US" sz="1400" i="1" dirty="0" smtClean="0"/>
              <a:t>Apply </a:t>
            </a:r>
            <a:r>
              <a:rPr lang="en-US" sz="1400" dirty="0" smtClean="0"/>
              <a:t>Style-based </a:t>
            </a:r>
            <a:r>
              <a:rPr lang="en-US" sz="1400" dirty="0"/>
              <a:t>heuristics</a:t>
            </a:r>
          </a:p>
          <a:p>
            <a:pPr marL="342900" indent="-342900"/>
            <a:r>
              <a:rPr lang="en-US" sz="1400" dirty="0" smtClean="0"/>
              <a:t>            Value-based heuristics</a:t>
            </a:r>
            <a:endParaRPr lang="en-US" sz="1400" dirty="0"/>
          </a:p>
        </p:txBody>
      </p:sp>
      <p:cxnSp>
        <p:nvCxnSpPr>
          <p:cNvPr id="18" name="Connettore 1 17"/>
          <p:cNvCxnSpPr/>
          <p:nvPr/>
        </p:nvCxnSpPr>
        <p:spPr bwMode="auto">
          <a:xfrm rot="5400000">
            <a:off x="3499636" y="2428074"/>
            <a:ext cx="142876" cy="1588"/>
          </a:xfrm>
          <a:prstGeom prst="line">
            <a:avLst/>
          </a:prstGeom>
          <a:blipFill dpi="0" rotWithShape="1">
            <a:blip r:embed="rId2">
              <a:alphaModFix amt="25000"/>
            </a:blip>
            <a:srcRect/>
            <a:tile tx="0" ty="0" sx="100000" sy="100000" flip="none" algn="tl"/>
          </a:blip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Connettore 2 22"/>
          <p:cNvCxnSpPr/>
          <p:nvPr/>
        </p:nvCxnSpPr>
        <p:spPr bwMode="auto">
          <a:xfrm>
            <a:off x="3571868" y="2357430"/>
            <a:ext cx="2643206" cy="1588"/>
          </a:xfrm>
          <a:prstGeom prst="straightConnector1">
            <a:avLst/>
          </a:prstGeom>
          <a:blipFill dpi="0" rotWithShape="1">
            <a:blip r:embed="rId2">
              <a:alphaModFix amt="25000"/>
            </a:blip>
            <a:srcRect/>
            <a:tile tx="0" ty="0" sx="100000" sy="100000" flip="none" algn="tl"/>
          </a:blip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9929" y="5086599"/>
            <a:ext cx="4989525" cy="1244063"/>
          </a:xfrm>
          <a:prstGeom prst="rect">
            <a:avLst/>
          </a:prstGeom>
          <a:noFill/>
        </p:spPr>
      </p:pic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3064546" y="5138668"/>
            <a:ext cx="3774422" cy="165187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1982466" y="5330530"/>
            <a:ext cx="1100471" cy="955990"/>
          </a:xfrm>
          <a:prstGeom prst="rect">
            <a:avLst/>
          </a:prstGeom>
          <a:noFill/>
          <a:ln w="28575" algn="ctr">
            <a:solidFill>
              <a:srgbClr val="33CC33"/>
            </a:solidFill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73825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416175" algn="l"/>
              </a:tabLst>
            </a:pPr>
            <a:r>
              <a:rPr lang="en-US" sz="2400" i="1" cap="small" dirty="0" smtClean="0">
                <a:solidFill>
                  <a:srgbClr val="C00000"/>
                </a:solidFill>
              </a:rPr>
              <a:t>Corpus</a:t>
            </a:r>
            <a:r>
              <a:rPr lang="en-US" sz="2400" dirty="0" smtClean="0"/>
              <a:t>	</a:t>
            </a:r>
            <a:r>
              <a:rPr lang="en-US" sz="2000" dirty="0" smtClean="0"/>
              <a:t>:100 Wikipedia pages on cities, 207 tables</a:t>
            </a:r>
          </a:p>
          <a:p>
            <a:pPr>
              <a:tabLst>
                <a:tab pos="2416175" algn="l"/>
              </a:tabLst>
            </a:pPr>
            <a:r>
              <a:rPr lang="en-US" sz="2400" i="1" cap="small" dirty="0" smtClean="0">
                <a:solidFill>
                  <a:srgbClr val="C00000"/>
                </a:solidFill>
              </a:rPr>
              <a:t>Evaluation</a:t>
            </a:r>
            <a:r>
              <a:rPr lang="en-US" sz="2400" dirty="0" smtClean="0"/>
              <a:t>	</a:t>
            </a:r>
            <a:r>
              <a:rPr lang="en-US" sz="2000" dirty="0" smtClean="0"/>
              <a:t>: Accuracy on a Gold Standard created by an 	  expert ontology engineer</a:t>
            </a:r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r>
              <a:rPr lang="en-US" sz="2000" dirty="0" smtClean="0"/>
              <a:t>Good performance, especially on table identification</a:t>
            </a:r>
          </a:p>
          <a:p>
            <a:pPr>
              <a:tabLst>
                <a:tab pos="2416175" algn="l"/>
              </a:tabLst>
            </a:pPr>
            <a:r>
              <a:rPr lang="en-US" sz="2000" dirty="0" smtClean="0"/>
              <a:t>(Indirectly) </a:t>
            </a:r>
            <a:r>
              <a:rPr lang="en-US" sz="2000" dirty="0" smtClean="0"/>
              <a:t>c</a:t>
            </a:r>
            <a:r>
              <a:rPr lang="en-US" sz="2000" dirty="0" smtClean="0"/>
              <a:t>omparable </a:t>
            </a:r>
            <a:r>
              <a:rPr lang="en-US" sz="2000" dirty="0" smtClean="0"/>
              <a:t>to other tools</a:t>
            </a:r>
            <a:r>
              <a:rPr lang="en-US" sz="2000" dirty="0" smtClean="0"/>
              <a:t>: </a:t>
            </a:r>
            <a:r>
              <a:rPr lang="en-US" sz="2000" i="1" dirty="0" smtClean="0"/>
              <a:t>Tartar</a:t>
            </a:r>
            <a:r>
              <a:rPr lang="en-US" sz="2000" dirty="0" smtClean="0"/>
              <a:t>  </a:t>
            </a:r>
            <a:r>
              <a:rPr lang="en-US" sz="2000" dirty="0" smtClean="0"/>
              <a:t>accuracy on similar task is 0.85 [</a:t>
            </a:r>
            <a:r>
              <a:rPr lang="en-US" sz="2000" dirty="0" err="1" smtClean="0"/>
              <a:t>Pivk</a:t>
            </a:r>
            <a:r>
              <a:rPr lang="en-US" sz="2000" dirty="0" smtClean="0"/>
              <a:t> et al.,2007]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1357290" y="3000372"/>
          <a:ext cx="6096000" cy="11125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Accuracy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Table identification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Ontological analysis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0,77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29396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Interface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47847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Extract tables from web pages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7" name="Picture 4" descr="PaginaMadrid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52596"/>
            <a:ext cx="6496050" cy="4876800"/>
          </a:xfrm>
          <a:prstGeom prst="rect">
            <a:avLst/>
          </a:prstGeom>
          <a:noFill/>
        </p:spPr>
      </p:pic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73825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Interface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00108"/>
            <a:ext cx="8401080" cy="47847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Extract tables from web pages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Suggest interpretation for each table in the page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4450" y="1962174"/>
            <a:ext cx="65151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Interface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47847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Extract tables from web pages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Suggest interpretation for each table in the 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user for validation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Upload data into the ontology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73825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59041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it-IT" dirty="0" err="1" smtClean="0"/>
              <a:t>Learning</a:t>
            </a:r>
            <a:r>
              <a:rPr lang="it-IT" dirty="0" smtClean="0"/>
              <a:t> </a:t>
            </a:r>
            <a:r>
              <a:rPr lang="it-IT" dirty="0" err="1" smtClean="0"/>
              <a:t>semantic</a:t>
            </a:r>
            <a:r>
              <a:rPr lang="it-IT" dirty="0" smtClean="0"/>
              <a:t> relations</a:t>
            </a:r>
            <a:br>
              <a:rPr lang="it-IT" dirty="0" smtClean="0"/>
            </a:br>
            <a:r>
              <a:rPr lang="it-IT" dirty="0" err="1" smtClean="0"/>
              <a:t>from</a:t>
            </a:r>
            <a:r>
              <a:rPr lang="it-IT" dirty="0" smtClean="0"/>
              <a:t> 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Extraction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Relational knowledge is central to </a:t>
            </a:r>
            <a:r>
              <a:rPr lang="en-US" sz="2400" dirty="0" err="1" smtClean="0"/>
              <a:t>ontologies</a:t>
            </a:r>
            <a:r>
              <a:rPr lang="en-US" sz="2400" dirty="0" smtClean="0"/>
              <a:t>: </a:t>
            </a:r>
            <a:r>
              <a:rPr lang="en-US" sz="2000" cap="small" dirty="0" err="1" smtClean="0"/>
              <a:t>is_a</a:t>
            </a:r>
            <a:r>
              <a:rPr lang="en-US" sz="2000" cap="small" dirty="0" smtClean="0"/>
              <a:t>(X,Y), </a:t>
            </a:r>
            <a:r>
              <a:rPr lang="en-US" sz="2000" cap="small" dirty="0" err="1" smtClean="0"/>
              <a:t>located_in</a:t>
            </a:r>
            <a:r>
              <a:rPr lang="en-US" sz="2000" cap="small" dirty="0" smtClean="0"/>
              <a:t>(X,Y</a:t>
            </a:r>
            <a:r>
              <a:rPr lang="en-US" sz="2000" dirty="0" smtClean="0"/>
              <a:t>)</a:t>
            </a:r>
            <a:r>
              <a:rPr lang="en-US" sz="2400" dirty="0" smtClean="0"/>
              <a:t>…</a:t>
            </a:r>
          </a:p>
          <a:p>
            <a:r>
              <a:rPr lang="en-US" sz="2400" i="1" dirty="0" smtClean="0">
                <a:solidFill>
                  <a:srgbClr val="C00000"/>
                </a:solidFill>
              </a:rPr>
              <a:t>Relation extraction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aims at (semi-)automatically extract relation instances from texts</a:t>
            </a:r>
          </a:p>
          <a:p>
            <a:r>
              <a:rPr lang="en-US" sz="2400" dirty="0" smtClean="0"/>
              <a:t>Most successful are pattern-based approaches [Hearst,1992] ( e.g. </a:t>
            </a:r>
            <a:r>
              <a:rPr lang="en-US" sz="2400" i="1" dirty="0" smtClean="0"/>
              <a:t>“X is in Y”</a:t>
            </a:r>
            <a:r>
              <a:rPr lang="en-US" sz="2400" dirty="0" smtClean="0"/>
              <a:t>   for  </a:t>
            </a:r>
            <a:r>
              <a:rPr lang="en-US" sz="2000" cap="small" dirty="0" err="1" smtClean="0"/>
              <a:t>located_in</a:t>
            </a:r>
            <a:r>
              <a:rPr lang="en-US" sz="2000" cap="small" dirty="0" smtClean="0"/>
              <a:t>(X,Y)</a:t>
            </a:r>
            <a:r>
              <a:rPr lang="en-US" sz="2000" dirty="0" smtClean="0"/>
              <a:t> </a:t>
            </a:r>
            <a:r>
              <a:rPr lang="en-US" sz="2400" dirty="0" smtClean="0"/>
              <a:t>)</a:t>
            </a:r>
          </a:p>
          <a:p>
            <a:endParaRPr lang="en-US" sz="1800" dirty="0" smtClean="0"/>
          </a:p>
          <a:p>
            <a:r>
              <a:rPr lang="en-US" sz="2400" dirty="0" smtClean="0"/>
              <a:t>We adopt a simple pattern-based approach with </a:t>
            </a:r>
            <a:r>
              <a:rPr lang="en-US" sz="2400" i="1" dirty="0" smtClean="0"/>
              <a:t>instance weighting </a:t>
            </a:r>
            <a:r>
              <a:rPr lang="en-US" sz="2400" dirty="0" smtClean="0"/>
              <a:t>and </a:t>
            </a:r>
            <a:r>
              <a:rPr lang="en-US" sz="2400" i="1" dirty="0" smtClean="0"/>
              <a:t>pattern generalization</a:t>
            </a:r>
            <a:r>
              <a:rPr lang="en-US" sz="2400" dirty="0" smtClean="0"/>
              <a:t> for refining the returned instances</a:t>
            </a:r>
          </a:p>
          <a:p>
            <a:r>
              <a:rPr lang="en-US" sz="2400" dirty="0" smtClean="0"/>
              <a:t>Given a seed </a:t>
            </a:r>
            <a:r>
              <a:rPr lang="en-US" sz="2400" dirty="0" smtClean="0"/>
              <a:t>instance(s) </a:t>
            </a:r>
            <a:r>
              <a:rPr lang="en-US" sz="2400" dirty="0" smtClean="0"/>
              <a:t>entered by the user, the system suggests new </a:t>
            </a:r>
            <a:r>
              <a:rPr lang="en-US" sz="2400" dirty="0" smtClean="0"/>
              <a:t>instances extracted from the Web, </a:t>
            </a:r>
            <a:r>
              <a:rPr lang="en-US" sz="2400" dirty="0" smtClean="0"/>
              <a:t>and uploads after </a:t>
            </a:r>
            <a:r>
              <a:rPr lang="en-US" sz="2400" dirty="0" smtClean="0"/>
              <a:t>user’s validation</a:t>
            </a:r>
            <a:endParaRPr lang="en-US" sz="2000" dirty="0" smtClean="0"/>
          </a:p>
          <a:p>
            <a:endParaRPr lang="en-US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73825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490496" y="1933575"/>
          <a:ext cx="2012950" cy="2008188"/>
        </p:xfrm>
        <a:graphic>
          <a:graphicData uri="http://schemas.openxmlformats.org/presentationml/2006/ole">
            <p:oleObj spid="_x0000_s1026" name="Visio" r:id="rId3" imgW="2013168" imgH="2008584" progId="Visio.Drawing.11">
              <p:embed/>
            </p:oleObj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790534" y="3900488"/>
          <a:ext cx="2333625" cy="2020887"/>
        </p:xfrm>
        <a:graphic>
          <a:graphicData uri="http://schemas.openxmlformats.org/presentationml/2006/ole">
            <p:oleObj spid="_x0000_s1027" name="Visio" r:id="rId4" imgW="2541568" imgH="2200275" progId="Visio.Drawing.11">
              <p:embed/>
            </p:oleObj>
          </a:graphicData>
        </a:graphic>
      </p:graphicFrame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-32" y="3486150"/>
            <a:ext cx="1171575" cy="246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</a:rPr>
              <a:t>(</a:t>
            </a:r>
            <a:r>
              <a:rPr lang="de-DE" sz="1000" b="1" dirty="0" err="1">
                <a:solidFill>
                  <a:schemeClr val="accent1">
                    <a:lumMod val="25000"/>
                  </a:schemeClr>
                </a:solidFill>
              </a:rPr>
              <a:t>Madrid,Spain</a:t>
            </a:r>
            <a:r>
              <a:rPr lang="de-DE" sz="1000" b="1" dirty="0">
                <a:solidFill>
                  <a:schemeClr val="accent1">
                    <a:lumMod val="25000"/>
                  </a:schemeClr>
                </a:solidFill>
              </a:rPr>
              <a:t>)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166896" y="3582988"/>
            <a:ext cx="1733550" cy="5546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marL="342900" indent="-342900"/>
            <a:r>
              <a:rPr lang="de-DE" sz="1000" b="1" i="1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"</a:t>
            </a:r>
            <a:r>
              <a:rPr lang="de-DE" sz="1000" b="1" i="1">
                <a:solidFill>
                  <a:schemeClr val="accent1">
                    <a:lumMod val="25000"/>
                  </a:schemeClr>
                </a:solidFill>
              </a:rPr>
              <a:t>X is capital of Y„</a:t>
            </a:r>
          </a:p>
          <a:p>
            <a:pPr marL="342900" indent="-342900"/>
            <a:r>
              <a:rPr lang="en-US" sz="1000" b="1" i="1">
                <a:solidFill>
                  <a:schemeClr val="accent1">
                    <a:lumMod val="25000"/>
                  </a:schemeClr>
                </a:solidFill>
              </a:rPr>
              <a:t>“Y, whose capital is X"</a:t>
            </a:r>
          </a:p>
          <a:p>
            <a:pPr marL="342900" indent="-342900"/>
            <a:endParaRPr lang="de-DE" sz="1000" b="1" i="1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357158" y="1214422"/>
            <a:ext cx="1381125" cy="4007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marL="342900" indent="-342900"/>
            <a:r>
              <a:rPr lang="de-DE" sz="1000" b="1" u="sng" dirty="0">
                <a:solidFill>
                  <a:schemeClr val="accent1">
                    <a:lumMod val="25000"/>
                  </a:schemeClr>
                </a:solidFill>
              </a:rPr>
              <a:t>TARGET RELATION:</a:t>
            </a:r>
          </a:p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</a:rPr>
              <a:t>CAPITAL_OF(X,Y)</a:t>
            </a:r>
          </a:p>
        </p:txBody>
      </p:sp>
      <p:sp>
        <p:nvSpPr>
          <p:cNvPr id="17" name="Segnaposto contenuto 2"/>
          <p:cNvSpPr txBox="1">
            <a:spLocks/>
          </p:cNvSpPr>
          <p:nvPr/>
        </p:nvSpPr>
        <p:spPr bwMode="auto">
          <a:xfrm>
            <a:off x="4814918" y="2698760"/>
            <a:ext cx="4186238" cy="251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Pattern induction algorithm </a:t>
            </a:r>
            <a:r>
              <a:rPr lang="en-US" sz="2000" kern="0" dirty="0" smtClean="0">
                <a:latin typeface="+mn-lt"/>
              </a:rPr>
              <a:t>similar to [Ravic&amp;Hovy,2002]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indent="-285750" algn="l" eaLnBrk="0" hangingPunct="0">
              <a:spcBef>
                <a:spcPct val="20000"/>
              </a:spcBef>
              <a:buFontTx/>
              <a:buChar char="–"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Retrieve all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sentences containing seeds (X,Y)</a:t>
            </a:r>
          </a:p>
          <a:p>
            <a:pPr marL="285750" indent="-285750" algn="l" eaLnBrk="0" hangingPunct="0">
              <a:spcBef>
                <a:spcPct val="20000"/>
              </a:spcBef>
              <a:buFontTx/>
              <a:buChar char="–"/>
            </a:pPr>
            <a:r>
              <a:rPr lang="en-US" sz="1800" kern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Analyze</a:t>
            </a:r>
            <a:r>
              <a:rPr lang="en-US" sz="18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a dependency parser</a:t>
            </a:r>
          </a:p>
          <a:p>
            <a:pPr marL="285750" indent="-285750" algn="l" eaLnBrk="0" hangingPunct="0">
              <a:spcBef>
                <a:spcPct val="20000"/>
              </a:spcBef>
              <a:buFontTx/>
              <a:buChar char="–"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Induce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patters as paths between X and Y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73825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490496" y="1933575"/>
          <a:ext cx="2012950" cy="2008188"/>
        </p:xfrm>
        <a:graphic>
          <a:graphicData uri="http://schemas.openxmlformats.org/presentationml/2006/ole">
            <p:oleObj spid="_x0000_s2050" name="Visio" r:id="rId3" imgW="2013168" imgH="2008584" progId="Visio.Drawing.11">
              <p:embed/>
            </p:oleObj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790534" y="3900488"/>
          <a:ext cx="2333625" cy="2020887"/>
        </p:xfrm>
        <a:graphic>
          <a:graphicData uri="http://schemas.openxmlformats.org/presentationml/2006/ole">
            <p:oleObj spid="_x0000_s2051" name="Visio" r:id="rId4" imgW="2541568" imgH="2200275" progId="Visio.Drawing.11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3081296" y="4256088"/>
          <a:ext cx="2463800" cy="1687512"/>
        </p:xfrm>
        <a:graphic>
          <a:graphicData uri="http://schemas.openxmlformats.org/presentationml/2006/ole">
            <p:oleObj spid="_x0000_s2052" name="Visio" r:id="rId5" imgW="2549902" imgH="1746052" progId="Visio.Drawing.11">
              <p:embed/>
            </p:oleObj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/>
        </p:nvGraphicFramePr>
        <p:xfrm>
          <a:off x="2578059" y="2792413"/>
          <a:ext cx="4208462" cy="3021012"/>
        </p:xfrm>
        <a:graphic>
          <a:graphicData uri="http://schemas.openxmlformats.org/presentationml/2006/ole">
            <p:oleObj spid="_x0000_s2053" name="Visio" r:id="rId6" imgW="4905196" imgH="3520857" progId="Visio.Drawing.11">
              <p:embed/>
            </p:oleObj>
          </a:graphicData>
        </a:graphic>
      </p:graphicFrame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-32" y="3486150"/>
            <a:ext cx="1171575" cy="246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</a:rPr>
              <a:t>(</a:t>
            </a:r>
            <a:r>
              <a:rPr lang="de-DE" sz="1000" b="1" dirty="0" err="1">
                <a:solidFill>
                  <a:schemeClr val="accent1">
                    <a:lumMod val="25000"/>
                  </a:schemeClr>
                </a:solidFill>
              </a:rPr>
              <a:t>Madrid,Spain</a:t>
            </a:r>
            <a:r>
              <a:rPr lang="de-DE" sz="1000" b="1" dirty="0">
                <a:solidFill>
                  <a:schemeClr val="accent1">
                    <a:lumMod val="25000"/>
                  </a:schemeClr>
                </a:solidFill>
              </a:rPr>
              <a:t>)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166896" y="3582988"/>
            <a:ext cx="1733550" cy="5546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marL="342900" indent="-342900"/>
            <a:r>
              <a:rPr lang="de-DE" sz="1000" b="1" i="1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"</a:t>
            </a:r>
            <a:r>
              <a:rPr lang="de-DE" sz="1000" b="1" i="1">
                <a:solidFill>
                  <a:schemeClr val="accent1">
                    <a:lumMod val="25000"/>
                  </a:schemeClr>
                </a:solidFill>
              </a:rPr>
              <a:t>X is capital of Y„</a:t>
            </a:r>
          </a:p>
          <a:p>
            <a:pPr marL="342900" indent="-342900"/>
            <a:r>
              <a:rPr lang="en-US" sz="1000" b="1" i="1">
                <a:solidFill>
                  <a:schemeClr val="accent1">
                    <a:lumMod val="25000"/>
                  </a:schemeClr>
                </a:solidFill>
              </a:rPr>
              <a:t>“Y, whose capital is X"</a:t>
            </a:r>
          </a:p>
          <a:p>
            <a:pPr marL="342900" indent="-342900"/>
            <a:endParaRPr lang="de-DE" sz="1000" b="1" i="1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433846" y="3516313"/>
            <a:ext cx="1285875" cy="71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(</a:t>
            </a:r>
            <a:r>
              <a:rPr lang="de-DE" sz="1000" b="1" dirty="0" err="1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Rome</a:t>
            </a:r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, </a:t>
            </a:r>
            <a:r>
              <a:rPr lang="de-DE" sz="1000" b="1" dirty="0" err="1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Italy</a:t>
            </a:r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)</a:t>
            </a:r>
          </a:p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(Paris, France)</a:t>
            </a:r>
          </a:p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(Milan, </a:t>
            </a:r>
            <a:r>
              <a:rPr lang="de-DE" sz="1000" b="1" dirty="0" err="1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fashion</a:t>
            </a:r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)</a:t>
            </a:r>
          </a:p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(London, England)</a:t>
            </a:r>
            <a:endParaRPr lang="de-DE" sz="1000" b="1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967121" y="2182813"/>
            <a:ext cx="1657350" cy="71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1     (</a:t>
            </a:r>
            <a:r>
              <a:rPr lang="de-DE" sz="1000" b="1" dirty="0" err="1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Rome</a:t>
            </a:r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, </a:t>
            </a:r>
            <a:r>
              <a:rPr lang="de-DE" sz="1000" b="1" dirty="0" err="1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Italy</a:t>
            </a:r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)</a:t>
            </a:r>
          </a:p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1     (Paris, France)</a:t>
            </a:r>
          </a:p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0.8 (London, England)</a:t>
            </a:r>
          </a:p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0.3  (Milan, </a:t>
            </a:r>
            <a:r>
              <a:rPr lang="de-DE" sz="1000" b="1" dirty="0" err="1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fashion</a:t>
            </a:r>
            <a:r>
              <a:rPr lang="de-DE" sz="1000" b="1" dirty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)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357158" y="1214422"/>
            <a:ext cx="1381125" cy="4007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marL="342900" indent="-342900"/>
            <a:r>
              <a:rPr lang="de-DE" sz="1000" b="1" u="sng" dirty="0">
                <a:solidFill>
                  <a:schemeClr val="accent1">
                    <a:lumMod val="25000"/>
                  </a:schemeClr>
                </a:solidFill>
              </a:rPr>
              <a:t>TARGET RELATION:</a:t>
            </a:r>
          </a:p>
          <a:p>
            <a:pPr marL="342900" indent="-342900"/>
            <a:r>
              <a:rPr lang="de-DE" sz="1000" b="1" dirty="0">
                <a:solidFill>
                  <a:schemeClr val="accent1">
                    <a:lumMod val="25000"/>
                  </a:schemeClr>
                </a:solidFill>
              </a:rPr>
              <a:t>CAPITAL_OF(X,Y)</a:t>
            </a:r>
          </a:p>
        </p:txBody>
      </p:sp>
      <p:sp>
        <p:nvSpPr>
          <p:cNvPr id="16" name="Segnaposto contenuto 2"/>
          <p:cNvSpPr txBox="1">
            <a:spLocks/>
          </p:cNvSpPr>
          <p:nvPr/>
        </p:nvSpPr>
        <p:spPr bwMode="auto">
          <a:xfrm>
            <a:off x="5500694" y="1071546"/>
            <a:ext cx="3714776" cy="251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Rank and</a:t>
            </a:r>
            <a:r>
              <a:rPr kumimoji="0" lang="en-US" sz="200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select best instances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indent="-285750" algn="l" eaLnBrk="0" hangingPunct="0">
              <a:spcBef>
                <a:spcPct val="20000"/>
              </a:spcBef>
              <a:buFontTx/>
              <a:buChar char="–"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Reliability measure R(</a:t>
            </a:r>
            <a:r>
              <a:rPr kumimoji="0" lang="en-US" sz="1800" b="0" i="1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</a:rPr>
              <a:t>i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) </a:t>
            </a:r>
            <a:r>
              <a:rPr kumimoji="0" lang="en-US" sz="1800" b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scores</a:t>
            </a:r>
            <a:r>
              <a:rPr kumimoji="0" lang="en-US" sz="1800" b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higher instances that: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–"/>
            </a:pPr>
            <a:r>
              <a:rPr lang="en-US" sz="1600" kern="0" dirty="0" smtClean="0">
                <a:latin typeface="+mn-lt"/>
              </a:rPr>
              <a:t>Are fired by many patterns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–"/>
            </a:pPr>
            <a:r>
              <a:rPr lang="en-US" sz="1600" kern="0" dirty="0" smtClean="0">
                <a:latin typeface="+mn-lt"/>
              </a:rPr>
              <a:t>Have same </a:t>
            </a:r>
            <a:r>
              <a:rPr lang="en-US" sz="1600" kern="0" dirty="0" err="1" smtClean="0">
                <a:latin typeface="+mn-lt"/>
              </a:rPr>
              <a:t>PoS</a:t>
            </a:r>
            <a:r>
              <a:rPr lang="en-US" sz="1600" kern="0" dirty="0" smtClean="0">
                <a:latin typeface="+mn-lt"/>
              </a:rPr>
              <a:t> as seeds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–"/>
            </a:pPr>
            <a:r>
              <a:rPr lang="en-US" sz="1600" kern="0" dirty="0" smtClean="0">
                <a:latin typeface="+mn-lt"/>
              </a:rPr>
              <a:t>Having semantic classes similar to seeds</a:t>
            </a:r>
            <a:endParaRPr lang="en-US" sz="1600" kern="0" dirty="0">
              <a:latin typeface="+mn-lt"/>
            </a:endParaRPr>
          </a:p>
        </p:txBody>
      </p:sp>
      <p:sp>
        <p:nvSpPr>
          <p:cNvPr id="1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73825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7" name="Segnaposto contenuto 2"/>
          <p:cNvSpPr>
            <a:spLocks noGrp="1"/>
          </p:cNvSpPr>
          <p:nvPr>
            <p:ph idx="1"/>
          </p:nvPr>
        </p:nvSpPr>
        <p:spPr>
          <a:xfrm>
            <a:off x="457200" y="1073167"/>
            <a:ext cx="8229600" cy="4784725"/>
          </a:xfrm>
        </p:spPr>
        <p:txBody>
          <a:bodyPr/>
          <a:lstStyle/>
          <a:p>
            <a:pPr>
              <a:tabLst>
                <a:tab pos="2416175" algn="l"/>
              </a:tabLst>
            </a:pPr>
            <a:r>
              <a:rPr lang="en-US" sz="2400" i="1" cap="small" dirty="0" smtClean="0">
                <a:solidFill>
                  <a:srgbClr val="C00000"/>
                </a:solidFill>
              </a:rPr>
              <a:t>Corpus</a:t>
            </a:r>
            <a:r>
              <a:rPr lang="en-US" sz="2400" dirty="0" smtClean="0"/>
              <a:t>	</a:t>
            </a:r>
            <a:r>
              <a:rPr lang="en-US" sz="2000" dirty="0" smtClean="0"/>
              <a:t>: 80 Wikipedia pages on capital city</a:t>
            </a:r>
          </a:p>
          <a:p>
            <a:pPr>
              <a:tabLst>
                <a:tab pos="2416175" algn="l"/>
              </a:tabLst>
            </a:pPr>
            <a:r>
              <a:rPr lang="en-US" sz="2400" i="1" cap="small" dirty="0" smtClean="0">
                <a:solidFill>
                  <a:srgbClr val="C00000"/>
                </a:solidFill>
              </a:rPr>
              <a:t>Relations</a:t>
            </a:r>
            <a:r>
              <a:rPr lang="en-US" sz="2400" dirty="0" smtClean="0"/>
              <a:t>	</a:t>
            </a:r>
            <a:r>
              <a:rPr lang="en-US" sz="2000" dirty="0" smtClean="0"/>
              <a:t>: </a:t>
            </a:r>
            <a:r>
              <a:rPr lang="en-US" sz="2000" cap="small" dirty="0" smtClean="0"/>
              <a:t>Capital-of</a:t>
            </a:r>
            <a:r>
              <a:rPr lang="en-US" sz="2000" dirty="0" smtClean="0"/>
              <a:t> and </a:t>
            </a:r>
            <a:r>
              <a:rPr lang="en-US" sz="2000" cap="small" dirty="0" smtClean="0"/>
              <a:t>Located-in</a:t>
            </a:r>
          </a:p>
          <a:p>
            <a:pPr>
              <a:tabLst>
                <a:tab pos="2416175" algn="l"/>
              </a:tabLst>
            </a:pPr>
            <a:r>
              <a:rPr lang="en-US" sz="2400" i="1" cap="small" dirty="0" smtClean="0">
                <a:solidFill>
                  <a:srgbClr val="C00000"/>
                </a:solidFill>
              </a:rPr>
              <a:t>Evaluation</a:t>
            </a:r>
            <a:r>
              <a:rPr lang="en-US" sz="2400" dirty="0" smtClean="0"/>
              <a:t>	</a:t>
            </a:r>
            <a:r>
              <a:rPr lang="en-US" sz="2000" dirty="0" smtClean="0"/>
              <a:t>: </a:t>
            </a:r>
            <a:r>
              <a:rPr lang="en-US" sz="2000" dirty="0" err="1" smtClean="0"/>
              <a:t>Prec</a:t>
            </a:r>
            <a:r>
              <a:rPr lang="en-US" sz="2000" dirty="0" smtClean="0"/>
              <a:t> /</a:t>
            </a:r>
            <a:r>
              <a:rPr lang="en-US" sz="2000" dirty="0" err="1" smtClean="0"/>
              <a:t>Rec</a:t>
            </a:r>
            <a:r>
              <a:rPr lang="en-US" sz="2000" dirty="0" smtClean="0"/>
              <a:t> on a Gold Standard set of instances  	  manually extracted from corpus</a:t>
            </a:r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endParaRPr lang="en-US" sz="2000" dirty="0" smtClean="0"/>
          </a:p>
          <a:p>
            <a:pPr>
              <a:tabLst>
                <a:tab pos="2416175" algn="l"/>
              </a:tabLst>
            </a:pPr>
            <a:endParaRPr lang="en-US" sz="600" dirty="0" smtClean="0"/>
          </a:p>
          <a:p>
            <a:pPr>
              <a:tabLst>
                <a:tab pos="2416175" algn="l"/>
              </a:tabLst>
            </a:pPr>
            <a:r>
              <a:rPr lang="en-US" sz="2000" dirty="0" smtClean="0"/>
              <a:t>Precision close to state of the art</a:t>
            </a:r>
          </a:p>
          <a:p>
            <a:pPr>
              <a:tabLst>
                <a:tab pos="2416175" algn="l"/>
              </a:tabLst>
            </a:pPr>
            <a:r>
              <a:rPr lang="en-US" sz="2000" dirty="0" smtClean="0"/>
              <a:t>Recall can be improved using different</a:t>
            </a:r>
          </a:p>
          <a:p>
            <a:pPr>
              <a:buNone/>
              <a:tabLst>
                <a:tab pos="2416175" algn="l"/>
              </a:tabLst>
            </a:pPr>
            <a:r>
              <a:rPr lang="en-US" sz="2000" dirty="0" smtClean="0"/>
              <a:t>	 strategies (e.g. generic patterns, feedback)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914660"/>
            <a:ext cx="4838841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3" name="Tabella 12"/>
          <p:cNvGraphicFramePr>
            <a:graphicFrameLocks noGrp="1"/>
          </p:cNvGraphicFramePr>
          <p:nvPr/>
        </p:nvGraphicFramePr>
        <p:xfrm>
          <a:off x="5357818" y="2786058"/>
          <a:ext cx="3643338" cy="2928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1857388"/>
              </a:tblGrid>
              <a:tr h="214314">
                <a:tc>
                  <a:txBody>
                    <a:bodyPr/>
                    <a:lstStyle/>
                    <a:p>
                      <a:pPr algn="ctr"/>
                      <a:r>
                        <a:rPr lang="en-US" sz="1200" b="1" cap="small" baseline="0" dirty="0" smtClean="0"/>
                        <a:t>Capital-of</a:t>
                      </a:r>
                      <a:endParaRPr lang="en-US" sz="1200" b="1" cap="small" baseline="0" dirty="0"/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cap="small" baseline="0" dirty="0" smtClean="0"/>
                        <a:t>Located-in</a:t>
                      </a:r>
                      <a:endParaRPr lang="en-US" sz="1200" b="1" cap="small" baseline="0" dirty="0"/>
                    </a:p>
                  </a:txBody>
                  <a:tcPr marL="36000" marR="36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* Antananarivo ; University</a:t>
                      </a:r>
                      <a:endParaRPr lang="en-US" sz="1100" dirty="0"/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district ; center</a:t>
                      </a:r>
                      <a:endParaRPr lang="en-US" sz="1100" dirty="0"/>
                    </a:p>
                  </a:txBody>
                  <a:tcPr marL="36000" marR="36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Belmopan ; Belize</a:t>
                      </a:r>
                      <a:endParaRPr lang="en-US" sz="1100" dirty="0"/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* International</a:t>
                      </a:r>
                      <a:r>
                        <a:rPr lang="en-US" sz="1100" baseline="0" dirty="0" smtClean="0"/>
                        <a:t>s ; Amsterdam</a:t>
                      </a:r>
                      <a:endParaRPr lang="en-US" sz="1100" dirty="0"/>
                    </a:p>
                  </a:txBody>
                  <a:tcPr marL="36000" marR="36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* Open</a:t>
                      </a:r>
                      <a:r>
                        <a:rPr lang="en-US" sz="1100" baseline="0" dirty="0" smtClean="0"/>
                        <a:t> ; </a:t>
                      </a:r>
                      <a:r>
                        <a:rPr lang="en-US" sz="1100" baseline="0" dirty="0" err="1" smtClean="0"/>
                        <a:t>Masterplan</a:t>
                      </a:r>
                      <a:endParaRPr lang="en-US" sz="1100" dirty="0"/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town ; province</a:t>
                      </a:r>
                      <a:endParaRPr lang="en-US" sz="1100" dirty="0"/>
                    </a:p>
                  </a:txBody>
                  <a:tcPr marL="36000" marR="36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Budapest ;</a:t>
                      </a:r>
                      <a:r>
                        <a:rPr lang="en-US" sz="1100" baseline="0" dirty="0" smtClean="0"/>
                        <a:t> Hungary</a:t>
                      </a:r>
                      <a:endParaRPr lang="en-US" sz="1100" dirty="0"/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City ; </a:t>
                      </a:r>
                      <a:r>
                        <a:rPr lang="en-US" sz="1100" dirty="0" err="1" smtClean="0"/>
                        <a:t>Kazakihstan</a:t>
                      </a:r>
                      <a:endParaRPr lang="en-US" sz="1100" dirty="0"/>
                    </a:p>
                  </a:txBody>
                  <a:tcPr marL="36000" marR="36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431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* It ; America</a:t>
                      </a:r>
                      <a:endParaRPr lang="en-US" sz="1100" dirty="0"/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* Exchange ; Bangkok</a:t>
                      </a:r>
                      <a:endParaRPr lang="en-US" sz="1100" dirty="0"/>
                    </a:p>
                  </a:txBody>
                  <a:tcPr marL="36000" marR="36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Hargeisa</a:t>
                      </a:r>
                      <a:r>
                        <a:rPr lang="en-US" sz="1100" dirty="0" smtClean="0"/>
                        <a:t> ; Somaliland</a:t>
                      </a:r>
                      <a:endParaRPr lang="en-US" sz="1100" dirty="0"/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Beirut ; coastline</a:t>
                      </a:r>
                      <a:endParaRPr lang="en-US" sz="1100" dirty="0"/>
                    </a:p>
                  </a:txBody>
                  <a:tcPr marL="36000" marR="36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Honiara ; Solomon Islands </a:t>
                      </a:r>
                      <a:endParaRPr lang="en-US" sz="1100" dirty="0"/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National</a:t>
                      </a:r>
                      <a:r>
                        <a:rPr lang="en-US" sz="1100" baseline="0" dirty="0" smtClean="0"/>
                        <a:t> Bank ; city</a:t>
                      </a:r>
                      <a:endParaRPr lang="en-US" sz="1100" dirty="0"/>
                    </a:p>
                  </a:txBody>
                  <a:tcPr marL="36000" marR="36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431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Islamabad ; Pakistan</a:t>
                      </a:r>
                      <a:endParaRPr lang="en-US" sz="1100" dirty="0"/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Berlin</a:t>
                      </a:r>
                      <a:r>
                        <a:rPr lang="en-US" sz="1100" baseline="0" dirty="0" smtClean="0"/>
                        <a:t> ; Germany</a:t>
                      </a:r>
                      <a:endParaRPr lang="en-US" sz="1100" dirty="0"/>
                    </a:p>
                  </a:txBody>
                  <a:tcPr marL="36000" marR="36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* Kingston ; United States</a:t>
                      </a:r>
                      <a:endParaRPr lang="en-US" sz="1100" dirty="0"/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mall ; Jakarta</a:t>
                      </a:r>
                      <a:endParaRPr lang="en-US" sz="1100" dirty="0"/>
                    </a:p>
                  </a:txBody>
                  <a:tcPr marL="36000" marR="36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Manama ; Bahrain</a:t>
                      </a:r>
                      <a:endParaRPr lang="en-US" sz="1100" dirty="0"/>
                    </a:p>
                  </a:txBody>
                  <a:tcPr marL="36000" marR="36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* It ; E</a:t>
                      </a:r>
                    </a:p>
                  </a:txBody>
                  <a:tcPr marL="36000" marR="360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73825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59041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it-IT" dirty="0" err="1" smtClean="0"/>
              <a:t>Conclusions</a:t>
            </a:r>
            <a:r>
              <a:rPr lang="it-IT" dirty="0" smtClean="0"/>
              <a:t> and Future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016520"/>
          </a:xfrm>
        </p:spPr>
        <p:txBody>
          <a:bodyPr/>
          <a:lstStyle/>
          <a:p>
            <a:r>
              <a:rPr lang="en-US" i="1" dirty="0" smtClean="0"/>
              <a:t>Table Analysis:</a:t>
            </a:r>
            <a:r>
              <a:rPr lang="en-US" dirty="0" smtClean="0"/>
              <a:t> improve user interaction in </a:t>
            </a:r>
            <a:r>
              <a:rPr lang="en-US" dirty="0" err="1" smtClean="0"/>
              <a:t>change&amp;commit</a:t>
            </a:r>
            <a:r>
              <a:rPr lang="en-US" dirty="0" smtClean="0"/>
              <a:t> of proposed results</a:t>
            </a:r>
          </a:p>
          <a:p>
            <a:r>
              <a:rPr lang="en-US" i="1" dirty="0" smtClean="0"/>
              <a:t>Relation Extraction:</a:t>
            </a:r>
            <a:r>
              <a:rPr lang="en-US" dirty="0" smtClean="0"/>
              <a:t> use iterative </a:t>
            </a:r>
            <a:r>
              <a:rPr lang="en-US" dirty="0" smtClean="0"/>
              <a:t>algorithms </a:t>
            </a:r>
            <a:r>
              <a:rPr lang="en-US" dirty="0" smtClean="0"/>
              <a:t>to improve Recall</a:t>
            </a:r>
          </a:p>
          <a:p>
            <a:r>
              <a:rPr lang="it-IT" dirty="0" err="1" smtClean="0"/>
              <a:t>Use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external</a:t>
            </a:r>
            <a:r>
              <a:rPr lang="it-IT" dirty="0" smtClean="0"/>
              <a:t> </a:t>
            </a:r>
            <a:r>
              <a:rPr lang="it-IT" dirty="0" err="1" smtClean="0"/>
              <a:t>resources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augment</a:t>
            </a:r>
            <a:r>
              <a:rPr lang="it-IT" dirty="0" smtClean="0"/>
              <a:t> common </a:t>
            </a:r>
            <a:r>
              <a:rPr lang="it-IT" dirty="0" err="1" smtClean="0"/>
              <a:t>sense</a:t>
            </a:r>
            <a:r>
              <a:rPr lang="it-IT" dirty="0" smtClean="0"/>
              <a:t> </a:t>
            </a:r>
            <a:r>
              <a:rPr lang="it-IT" dirty="0" err="1" smtClean="0"/>
              <a:t>knowledge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tool</a:t>
            </a:r>
            <a:endParaRPr lang="it-IT" dirty="0" smtClean="0"/>
          </a:p>
          <a:p>
            <a:r>
              <a:rPr lang="it-IT" dirty="0" err="1" smtClean="0"/>
              <a:t>Development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 </a:t>
            </a:r>
            <a:r>
              <a:rPr lang="it-IT" dirty="0" err="1" smtClean="0"/>
              <a:t>dedicated</a:t>
            </a:r>
            <a:r>
              <a:rPr lang="it-IT" dirty="0" smtClean="0"/>
              <a:t> </a:t>
            </a:r>
            <a:r>
              <a:rPr lang="it-IT" dirty="0" err="1" smtClean="0"/>
              <a:t>extension</a:t>
            </a:r>
            <a:r>
              <a:rPr lang="it-IT" dirty="0" smtClean="0"/>
              <a:t> </a:t>
            </a:r>
            <a:r>
              <a:rPr lang="it-IT" dirty="0" err="1" smtClean="0"/>
              <a:t>framework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hosting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ling</a:t>
            </a:r>
            <a:r>
              <a:rPr lang="it-IT" dirty="0" smtClean="0"/>
              <a:t> </a:t>
            </a:r>
            <a:r>
              <a:rPr lang="it-IT" dirty="0" err="1" smtClean="0"/>
              <a:t>modules</a:t>
            </a:r>
            <a:endParaRPr lang="it-IT" dirty="0" smtClean="0"/>
          </a:p>
          <a:p>
            <a:r>
              <a:rPr lang="en-US" dirty="0" smtClean="0"/>
              <a:t>Include new NLP-based ontology learning modules (e.g. NER, complex event extractor)</a:t>
            </a:r>
          </a:p>
          <a:p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14480" y="6473825"/>
            <a:ext cx="5143536" cy="3841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Marco </a:t>
            </a:r>
            <a:r>
              <a:rPr lang="en-US" dirty="0" err="1" smtClean="0"/>
              <a:t>Pennacchiotti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pennacchiotti@coli-uni-sb.de    www.coli.uni-saarland.de/~pennacchiotti/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dirty="0" smtClean="0"/>
          </a:p>
          <a:p>
            <a:pPr algn="ctr">
              <a:buNone/>
            </a:pPr>
            <a:r>
              <a:rPr lang="it-IT" b="1" dirty="0" err="1" smtClean="0"/>
              <a:t>Thanks</a:t>
            </a:r>
            <a:r>
              <a:rPr lang="it-IT" b="1" dirty="0" smtClean="0"/>
              <a:t>!</a:t>
            </a:r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err="1" smtClean="0"/>
              <a:t>Questions</a:t>
            </a:r>
            <a:r>
              <a:rPr lang="it-IT" dirty="0" smtClean="0"/>
              <a:t>?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Armando Stellato</a:t>
            </a:r>
            <a:br>
              <a:rPr lang="en-US" smtClean="0"/>
            </a:br>
            <a:r>
              <a:rPr lang="en-US" smtClean="0"/>
              <a:t>stellato@info.uniroma2.it	ai-nlp.info.uniroma2.it/stellato</a:t>
            </a: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 interface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04BF95-C6B5-47DB-9A83-0D8CCFF5B8AD}" type="datetime1">
              <a:rPr lang="it-IT" smtClean="0"/>
              <a:pPr>
                <a:defRPr/>
              </a:pPr>
              <a:t>29/05/2008</a:t>
            </a:fld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9A2B0-92B7-4C48-8E16-6E312243CEF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7" name="Segnaposto numero diapositiva 5"/>
          <p:cNvSpPr txBox="1">
            <a:spLocks/>
          </p:cNvSpPr>
          <p:nvPr/>
        </p:nvSpPr>
        <p:spPr bwMode="auto">
          <a:xfrm>
            <a:off x="6859588" y="6351588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B7C24B-CBB5-49E8-97BC-96E7EA2064A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252538" y="6634163"/>
            <a:ext cx="98425" cy="100012"/>
          </a:xfrm>
          <a:prstGeom prst="rect">
            <a:avLst/>
          </a:prstGeom>
          <a:solidFill>
            <a:srgbClr val="990000">
              <a:alpha val="8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>
            <a:spAutoFit/>
          </a:bodyPr>
          <a:lstStyle/>
          <a:p>
            <a:pPr indent="447675">
              <a:spcBef>
                <a:spcPct val="0"/>
              </a:spcBef>
              <a:buClrTx/>
              <a:buFontTx/>
              <a:buNone/>
            </a:pPr>
            <a:endParaRPr kumimoji="0" lang="de-DE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1347788"/>
            <a:ext cx="7316788" cy="5340350"/>
          </a:xfrm>
          <a:prstGeom prst="rect">
            <a:avLst/>
          </a:prstGeom>
          <a:noFill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8425" y="2462213"/>
            <a:ext cx="4791075" cy="2395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52750" y="3105150"/>
            <a:ext cx="4000500" cy="800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3" name="Immagine 14" descr="grafic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95750" y="1514475"/>
            <a:ext cx="3867150" cy="4819650"/>
          </a:xfrm>
          <a:prstGeom prst="rect">
            <a:avLst/>
          </a:prstGeom>
          <a:noFill/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8363" y="1343025"/>
            <a:ext cx="7312025" cy="5337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04446-871E-4E29-AD74-D24DD33C4EC7}" type="slidenum">
              <a:rPr lang="en-US"/>
              <a:pPr/>
              <a:t>33</a:t>
            </a:fld>
            <a:endParaRPr lang="en-US"/>
          </a:p>
        </p:txBody>
      </p:sp>
      <p:sp>
        <p:nvSpPr>
          <p:cNvPr id="1655825" name="Rectangle 17"/>
          <p:cNvSpPr>
            <a:spLocks noGrp="1" noChangeArrowheads="1"/>
          </p:cNvSpPr>
          <p:nvPr>
            <p:ph type="title" sz="quarter"/>
          </p:nvPr>
        </p:nvSpPr>
        <p:spPr>
          <a:xfrm>
            <a:off x="1257300" y="428604"/>
            <a:ext cx="6586538" cy="641350"/>
          </a:xfrm>
          <a:noFill/>
          <a:ln/>
        </p:spPr>
        <p:txBody>
          <a:bodyPr/>
          <a:lstStyle/>
          <a:p>
            <a:r>
              <a:rPr lang="en-US" i="1" dirty="0" err="1"/>
              <a:t>RelEx</a:t>
            </a:r>
            <a:r>
              <a:rPr lang="en-US" i="1" dirty="0"/>
              <a:t> </a:t>
            </a:r>
            <a:r>
              <a:rPr lang="en-US" dirty="0"/>
              <a:t>: pattern induction</a:t>
            </a:r>
            <a:endParaRPr lang="de-DE" dirty="0"/>
          </a:p>
        </p:txBody>
      </p:sp>
      <p:sp>
        <p:nvSpPr>
          <p:cNvPr id="16558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9238" y="2092325"/>
            <a:ext cx="8743950" cy="16700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We use an induction algorithm similar to </a:t>
            </a:r>
            <a:r>
              <a:rPr lang="en-US" sz="1200"/>
              <a:t>(Ravichandran and Hovy 2002)</a:t>
            </a:r>
          </a:p>
          <a:p>
            <a:pPr>
              <a:lnSpc>
                <a:spcPct val="80000"/>
              </a:lnSpc>
            </a:pPr>
            <a:endParaRPr lang="en-US" sz="300"/>
          </a:p>
          <a:p>
            <a:pPr lvl="1">
              <a:lnSpc>
                <a:spcPct val="80000"/>
              </a:lnSpc>
            </a:pPr>
            <a:r>
              <a:rPr lang="en-US" sz="1600"/>
              <a:t>All sentences containing the input instances are retrieved</a:t>
            </a:r>
          </a:p>
          <a:p>
            <a:pPr lvl="1">
              <a:lnSpc>
                <a:spcPct val="80000"/>
              </a:lnSpc>
            </a:pPr>
            <a:endParaRPr lang="en-US" sz="300"/>
          </a:p>
          <a:p>
            <a:pPr lvl="1">
              <a:lnSpc>
                <a:spcPct val="80000"/>
              </a:lnSpc>
            </a:pPr>
            <a:r>
              <a:rPr lang="en-US" sz="1600"/>
              <a:t>Sentences are parsed with the </a:t>
            </a:r>
            <a:r>
              <a:rPr lang="en-US" sz="1600" i="1"/>
              <a:t>Chaos</a:t>
            </a:r>
            <a:r>
              <a:rPr lang="en-US" sz="1600"/>
              <a:t> dependency parser </a:t>
            </a:r>
            <a:r>
              <a:rPr lang="en-US" sz="1200"/>
              <a:t>(Basili&amp;Zanzotto,2002)</a:t>
            </a:r>
          </a:p>
          <a:p>
            <a:pPr lvl="1">
              <a:lnSpc>
                <a:spcPct val="80000"/>
              </a:lnSpc>
            </a:pPr>
            <a:endParaRPr lang="en-US" sz="300" i="1"/>
          </a:p>
          <a:p>
            <a:pPr lvl="1">
              <a:lnSpc>
                <a:spcPct val="80000"/>
              </a:lnSpc>
            </a:pPr>
            <a:r>
              <a:rPr lang="en-US" sz="1600"/>
              <a:t>Patterns are induced from sentences ( </a:t>
            </a:r>
            <a:r>
              <a:rPr lang="en-US" sz="1600" i="1"/>
              <a:t>“meaningful patterns”</a:t>
            </a:r>
            <a:r>
              <a:rPr lang="en-US" sz="1600"/>
              <a:t> wrt surface approaches )</a:t>
            </a:r>
          </a:p>
          <a:p>
            <a:pPr lvl="1">
              <a:lnSpc>
                <a:spcPct val="80000"/>
              </a:lnSpc>
            </a:pPr>
            <a:endParaRPr lang="en-US" sz="500"/>
          </a:p>
          <a:p>
            <a:pPr lvl="1">
              <a:lnSpc>
                <a:spcPct val="80000"/>
              </a:lnSpc>
            </a:pPr>
            <a:r>
              <a:rPr lang="en-US" sz="1600"/>
              <a:t>Patterns are generalized to ease data sparseness (small corpora)</a:t>
            </a:r>
          </a:p>
        </p:txBody>
      </p:sp>
      <p:sp>
        <p:nvSpPr>
          <p:cNvPr id="1655813" name="Rectangle 5"/>
          <p:cNvSpPr>
            <a:spLocks noChangeArrowheads="1"/>
          </p:cNvSpPr>
          <p:nvPr/>
        </p:nvSpPr>
        <p:spPr bwMode="auto">
          <a:xfrm>
            <a:off x="449263" y="1662113"/>
            <a:ext cx="8004175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400">
                <a:solidFill>
                  <a:srgbClr val="990000"/>
                </a:solidFill>
              </a:rPr>
              <a:t>Patterns are induced from the set of input instances</a:t>
            </a:r>
          </a:p>
        </p:txBody>
      </p:sp>
      <p:sp>
        <p:nvSpPr>
          <p:cNvPr id="1655832" name="Rectangle 24"/>
          <p:cNvSpPr>
            <a:spLocks noChangeArrowheads="1"/>
          </p:cNvSpPr>
          <p:nvPr/>
        </p:nvSpPr>
        <p:spPr bwMode="auto">
          <a:xfrm>
            <a:off x="201613" y="3881438"/>
            <a:ext cx="270351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800" i="1">
                <a:solidFill>
                  <a:schemeClr val="tx2"/>
                </a:solidFill>
              </a:rPr>
              <a:t>capital_of(Madrid,Spain)</a:t>
            </a:r>
          </a:p>
        </p:txBody>
      </p:sp>
      <p:sp>
        <p:nvSpPr>
          <p:cNvPr id="1655833" name="Rectangle 25"/>
          <p:cNvSpPr>
            <a:spLocks noChangeArrowheads="1"/>
          </p:cNvSpPr>
          <p:nvPr/>
        </p:nvSpPr>
        <p:spPr bwMode="auto">
          <a:xfrm>
            <a:off x="306388" y="4433888"/>
            <a:ext cx="2703512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600" i="1">
                <a:solidFill>
                  <a:schemeClr val="tx2"/>
                </a:solidFill>
              </a:rPr>
              <a:t>“</a:t>
            </a:r>
            <a:r>
              <a:rPr lang="en-US" sz="1600" b="1" i="1" u="sng">
                <a:solidFill>
                  <a:schemeClr val="tx2"/>
                </a:solidFill>
              </a:rPr>
              <a:t>Madrid</a:t>
            </a:r>
            <a:r>
              <a:rPr lang="en-US" sz="1600" i="1">
                <a:solidFill>
                  <a:schemeClr val="tx2"/>
                </a:solidFill>
              </a:rPr>
              <a:t> since 1561 is the capital of </a:t>
            </a:r>
            <a:r>
              <a:rPr lang="en-US" sz="1600" b="1" i="1" u="sng">
                <a:solidFill>
                  <a:schemeClr val="tx2"/>
                </a:solidFill>
              </a:rPr>
              <a:t>Spain</a:t>
            </a:r>
            <a:r>
              <a:rPr lang="en-US" sz="1600" i="1">
                <a:solidFill>
                  <a:schemeClr val="tx2"/>
                </a:solidFill>
              </a:rPr>
              <a:t>”</a:t>
            </a:r>
          </a:p>
        </p:txBody>
      </p:sp>
      <p:pic>
        <p:nvPicPr>
          <p:cNvPr id="1655834" name="Picture 26" descr="fig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6925" y="3824288"/>
            <a:ext cx="5592763" cy="1355725"/>
          </a:xfrm>
          <a:prstGeom prst="rect">
            <a:avLst/>
          </a:prstGeom>
          <a:noFill/>
        </p:spPr>
      </p:pic>
      <p:sp>
        <p:nvSpPr>
          <p:cNvPr id="1655836" name="Rectangle 28"/>
          <p:cNvSpPr>
            <a:spLocks noChangeArrowheads="1"/>
          </p:cNvSpPr>
          <p:nvPr/>
        </p:nvSpPr>
        <p:spPr bwMode="auto">
          <a:xfrm>
            <a:off x="290513" y="5338763"/>
            <a:ext cx="27813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600" u="sng">
                <a:solidFill>
                  <a:schemeClr val="tx2"/>
                </a:solidFill>
              </a:rPr>
              <a:t>PATTERN INDUCTION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600">
                <a:solidFill>
                  <a:schemeClr val="tx2"/>
                </a:solidFill>
              </a:rPr>
              <a:t>“X is the capital of Y”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600">
                <a:solidFill>
                  <a:schemeClr val="tx2"/>
                </a:solidFill>
              </a:rPr>
              <a:t>“X of Y”</a:t>
            </a:r>
          </a:p>
        </p:txBody>
      </p:sp>
      <p:sp>
        <p:nvSpPr>
          <p:cNvPr id="1655837" name="AutoShape 29"/>
          <p:cNvSpPr>
            <a:spLocks noChangeArrowheads="1"/>
          </p:cNvSpPr>
          <p:nvPr/>
        </p:nvSpPr>
        <p:spPr bwMode="auto">
          <a:xfrm>
            <a:off x="3000375" y="5718175"/>
            <a:ext cx="1746250" cy="344488"/>
          </a:xfrm>
          <a:prstGeom prst="rightArrow">
            <a:avLst>
              <a:gd name="adj1" fmla="val 50000"/>
              <a:gd name="adj2" fmla="val 126728"/>
            </a:avLst>
          </a:prstGeom>
          <a:solidFill>
            <a:srgbClr val="FFF6C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655838" name="Rectangle 30"/>
          <p:cNvSpPr>
            <a:spLocks noChangeArrowheads="1"/>
          </p:cNvSpPr>
          <p:nvPr/>
        </p:nvSpPr>
        <p:spPr bwMode="auto">
          <a:xfrm>
            <a:off x="4906963" y="5286375"/>
            <a:ext cx="3516312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600" u="sng">
                <a:solidFill>
                  <a:schemeClr val="tx2"/>
                </a:solidFill>
              </a:rPr>
              <a:t>PATTERN GENERALIZATION</a:t>
            </a:r>
          </a:p>
          <a:p>
            <a:pPr marL="342900" indent="-342900">
              <a:lnSpc>
                <a:spcPct val="70000"/>
              </a:lnSpc>
              <a:spcBef>
                <a:spcPct val="20000"/>
              </a:spcBef>
            </a:pPr>
            <a:r>
              <a:rPr lang="en-US" sz="1600">
                <a:solidFill>
                  <a:schemeClr val="tx2"/>
                </a:solidFill>
              </a:rPr>
              <a:t>“X </a:t>
            </a:r>
            <a:r>
              <a:rPr lang="en-US" sz="1600" b="1" i="1">
                <a:solidFill>
                  <a:schemeClr val="tx2"/>
                </a:solidFill>
              </a:rPr>
              <a:t>is</a:t>
            </a:r>
            <a:r>
              <a:rPr lang="en-US" sz="1600">
                <a:solidFill>
                  <a:schemeClr val="tx2"/>
                </a:solidFill>
              </a:rPr>
              <a:t> the capital of Y”</a:t>
            </a:r>
          </a:p>
          <a:p>
            <a:pPr marL="342900" indent="-342900">
              <a:lnSpc>
                <a:spcPct val="70000"/>
              </a:lnSpc>
              <a:spcBef>
                <a:spcPct val="20000"/>
              </a:spcBef>
            </a:pPr>
            <a:r>
              <a:rPr lang="en-US" sz="1600">
                <a:solidFill>
                  <a:schemeClr val="tx2"/>
                </a:solidFill>
              </a:rPr>
              <a:t>“X </a:t>
            </a:r>
            <a:r>
              <a:rPr lang="en-US" sz="1600" b="1" i="1">
                <a:solidFill>
                  <a:schemeClr val="tx2"/>
                </a:solidFill>
              </a:rPr>
              <a:t>has been </a:t>
            </a:r>
            <a:r>
              <a:rPr lang="en-US" sz="1600">
                <a:solidFill>
                  <a:schemeClr val="tx2"/>
                </a:solidFill>
              </a:rPr>
              <a:t>the capital of Y”</a:t>
            </a:r>
          </a:p>
          <a:p>
            <a:pPr marL="342900" indent="-342900">
              <a:lnSpc>
                <a:spcPct val="70000"/>
              </a:lnSpc>
              <a:spcBef>
                <a:spcPct val="20000"/>
              </a:spcBef>
            </a:pPr>
            <a:r>
              <a:rPr lang="en-US" sz="1600">
                <a:solidFill>
                  <a:schemeClr val="tx2"/>
                </a:solidFill>
              </a:rPr>
              <a:t> “X </a:t>
            </a:r>
            <a:r>
              <a:rPr lang="en-US" sz="1600" b="1" i="1">
                <a:solidFill>
                  <a:schemeClr val="tx2"/>
                </a:solidFill>
              </a:rPr>
              <a:t>was</a:t>
            </a:r>
            <a:r>
              <a:rPr lang="en-US" sz="1600" i="1">
                <a:solidFill>
                  <a:schemeClr val="tx2"/>
                </a:solidFill>
              </a:rPr>
              <a:t> </a:t>
            </a:r>
            <a:r>
              <a:rPr lang="en-US" sz="1600">
                <a:solidFill>
                  <a:schemeClr val="tx2"/>
                </a:solidFill>
              </a:rPr>
              <a:t>the capital of Y”</a:t>
            </a:r>
          </a:p>
          <a:p>
            <a:pPr marL="342900" indent="-342900">
              <a:lnSpc>
                <a:spcPct val="70000"/>
              </a:lnSpc>
              <a:spcBef>
                <a:spcPct val="20000"/>
              </a:spcBef>
            </a:pPr>
            <a:r>
              <a:rPr lang="en-US" sz="1600">
                <a:solidFill>
                  <a:schemeClr val="tx2"/>
                </a:solidFill>
              </a:rPr>
              <a:t>“X of Y”</a:t>
            </a:r>
          </a:p>
        </p:txBody>
      </p:sp>
      <p:sp>
        <p:nvSpPr>
          <p:cNvPr id="1655839" name="Rectangle 31"/>
          <p:cNvSpPr>
            <a:spLocks noChangeArrowheads="1"/>
          </p:cNvSpPr>
          <p:nvPr/>
        </p:nvSpPr>
        <p:spPr bwMode="auto">
          <a:xfrm>
            <a:off x="190500" y="6137275"/>
            <a:ext cx="220503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200" i="1">
                <a:solidFill>
                  <a:schemeClr val="tx2"/>
                </a:solidFill>
              </a:rPr>
              <a:t>(dependencies omitted)</a:t>
            </a:r>
          </a:p>
        </p:txBody>
      </p:sp>
      <p:sp>
        <p:nvSpPr>
          <p:cNvPr id="1655840" name="AutoShape 32"/>
          <p:cNvSpPr>
            <a:spLocks noChangeArrowheads="1"/>
          </p:cNvSpPr>
          <p:nvPr/>
        </p:nvSpPr>
        <p:spPr bwMode="auto">
          <a:xfrm rot="5400000">
            <a:off x="1376363" y="4132263"/>
            <a:ext cx="211137" cy="34448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6C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655841" name="AutoShape 33"/>
          <p:cNvSpPr>
            <a:spLocks noChangeArrowheads="1"/>
          </p:cNvSpPr>
          <p:nvPr/>
        </p:nvSpPr>
        <p:spPr bwMode="auto">
          <a:xfrm>
            <a:off x="2762250" y="4479925"/>
            <a:ext cx="460375" cy="344488"/>
          </a:xfrm>
          <a:prstGeom prst="rightArrow">
            <a:avLst>
              <a:gd name="adj1" fmla="val 50000"/>
              <a:gd name="adj2" fmla="val 33410"/>
            </a:avLst>
          </a:prstGeom>
          <a:solidFill>
            <a:srgbClr val="FFF6C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655842" name="Rectangle 34"/>
          <p:cNvSpPr>
            <a:spLocks noChangeArrowheads="1"/>
          </p:cNvSpPr>
          <p:nvPr/>
        </p:nvSpPr>
        <p:spPr bwMode="auto">
          <a:xfrm>
            <a:off x="119063" y="3714750"/>
            <a:ext cx="8905875" cy="2695575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655843" name="Rectangle 35"/>
          <p:cNvSpPr>
            <a:spLocks noChangeArrowheads="1"/>
          </p:cNvSpPr>
          <p:nvPr/>
        </p:nvSpPr>
        <p:spPr bwMode="auto">
          <a:xfrm>
            <a:off x="900113" y="6634163"/>
            <a:ext cx="98425" cy="100012"/>
          </a:xfrm>
          <a:prstGeom prst="rect">
            <a:avLst/>
          </a:prstGeom>
          <a:solidFill>
            <a:srgbClr val="990000">
              <a:alpha val="8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5811" grpId="0" build="p"/>
      <p:bldP spid="1655833" grpId="0"/>
      <p:bldP spid="1655836" grpId="0"/>
      <p:bldP spid="1655837" grpId="0" animBg="1"/>
      <p:bldP spid="1655838" grpId="0"/>
      <p:bldP spid="1655839" grpId="0"/>
      <p:bldP spid="1655840" grpId="0" animBg="1"/>
      <p:bldP spid="165584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FF9BE-FD1F-4542-B637-14A0573E76CB}" type="slidenum">
              <a:rPr lang="en-US"/>
              <a:pPr/>
              <a:t>34</a:t>
            </a:fld>
            <a:endParaRPr lang="en-US"/>
          </a:p>
        </p:txBody>
      </p:sp>
      <p:sp>
        <p:nvSpPr>
          <p:cNvPr id="16650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7175" y="1808163"/>
            <a:ext cx="6167438" cy="3948112"/>
          </a:xfrm>
        </p:spPr>
        <p:txBody>
          <a:bodyPr/>
          <a:lstStyle/>
          <a:p>
            <a:r>
              <a:rPr lang="en-US" sz="2400"/>
              <a:t>Instances are ranked according to a </a:t>
            </a:r>
            <a:r>
              <a:rPr lang="en-US" sz="2400" i="1"/>
              <a:t>reliability measure R(i)</a:t>
            </a:r>
          </a:p>
          <a:p>
            <a:endParaRPr lang="en-US" sz="1000" i="1" baseline="-25000">
              <a:sym typeface="Symbol" pitchFamily="18" charset="2"/>
            </a:endParaRPr>
          </a:p>
          <a:p>
            <a:r>
              <a:rPr lang="en-US" sz="2400" i="1" u="sng"/>
              <a:t>Intuition:</a:t>
            </a:r>
            <a:r>
              <a:rPr lang="en-US" sz="2400" i="1"/>
              <a:t> </a:t>
            </a:r>
            <a:r>
              <a:rPr lang="en-US" sz="2400"/>
              <a:t> a </a:t>
            </a:r>
            <a:r>
              <a:rPr lang="en-US" sz="2400" b="1" i="1"/>
              <a:t>reliable instance</a:t>
            </a:r>
            <a:r>
              <a:rPr lang="en-US" sz="2400"/>
              <a:t> is one :</a:t>
            </a:r>
          </a:p>
          <a:p>
            <a:endParaRPr lang="en-US" sz="500"/>
          </a:p>
          <a:p>
            <a:pPr lvl="1"/>
            <a:r>
              <a:rPr lang="en-US" sz="2000"/>
              <a:t>that is fired by many patterns</a:t>
            </a:r>
          </a:p>
          <a:p>
            <a:pPr lvl="1"/>
            <a:r>
              <a:rPr lang="en-US" sz="2000"/>
              <a:t>whose PoS are the same as the seed</a:t>
            </a:r>
          </a:p>
          <a:p>
            <a:pPr lvl="1"/>
            <a:r>
              <a:rPr lang="en-US" sz="2000"/>
              <a:t>in which the semantic classes of </a:t>
            </a:r>
            <a:r>
              <a:rPr lang="en-US" sz="2000" i="1"/>
              <a:t>X</a:t>
            </a:r>
            <a:r>
              <a:rPr lang="en-US" sz="2000"/>
              <a:t> and </a:t>
            </a:r>
            <a:r>
              <a:rPr lang="en-US" sz="2000" i="1"/>
              <a:t>Y</a:t>
            </a:r>
            <a:r>
              <a:rPr lang="en-US" sz="2000"/>
              <a:t> are similar to those of the seed (e.g. </a:t>
            </a:r>
            <a:r>
              <a:rPr lang="en-US" sz="2000" i="1"/>
              <a:t>“New Delhi”</a:t>
            </a:r>
            <a:r>
              <a:rPr lang="en-US" sz="2000"/>
              <a:t> and </a:t>
            </a:r>
            <a:r>
              <a:rPr lang="en-US" sz="2000" i="1"/>
              <a:t>“Madrid”</a:t>
            </a:r>
            <a:r>
              <a:rPr lang="en-US" sz="2000"/>
              <a:t> are both cities) </a:t>
            </a:r>
            <a:endParaRPr lang="en-US" sz="2000" i="1" baseline="-25000">
              <a:sym typeface="Symbol" pitchFamily="18" charset="2"/>
            </a:endParaRPr>
          </a:p>
        </p:txBody>
      </p:sp>
      <p:graphicFrame>
        <p:nvGraphicFramePr>
          <p:cNvPr id="166502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6446838" y="2665413"/>
          <a:ext cx="2135187" cy="2563812"/>
        </p:xfrm>
        <a:graphic>
          <a:graphicData uri="http://schemas.openxmlformats.org/presentationml/2006/ole">
            <p:oleObj spid="_x0000_s66562" name="Visio" r:id="rId4" imgW="1491853" imgH="1791891" progId="Visio.Drawing.11">
              <p:embed/>
            </p:oleObj>
          </a:graphicData>
        </a:graphic>
      </p:graphicFrame>
      <p:sp>
        <p:nvSpPr>
          <p:cNvPr id="1665031" name="Rectangle 7"/>
          <p:cNvSpPr>
            <a:spLocks noGrp="1" noChangeArrowheads="1"/>
          </p:cNvSpPr>
          <p:nvPr>
            <p:ph type="title" sz="quarter"/>
          </p:nvPr>
        </p:nvSpPr>
        <p:spPr>
          <a:xfrm>
            <a:off x="1089025" y="428604"/>
            <a:ext cx="7202488" cy="641350"/>
          </a:xfrm>
          <a:noFill/>
          <a:ln/>
        </p:spPr>
        <p:txBody>
          <a:bodyPr/>
          <a:lstStyle/>
          <a:p>
            <a:r>
              <a:rPr lang="en-US" i="1"/>
              <a:t>RelEx </a:t>
            </a:r>
            <a:r>
              <a:rPr lang="en-US"/>
              <a:t>: instance ranking</a:t>
            </a:r>
            <a:endParaRPr lang="de-DE"/>
          </a:p>
        </p:txBody>
      </p:sp>
      <p:pic>
        <p:nvPicPr>
          <p:cNvPr id="166503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43075" y="5354638"/>
            <a:ext cx="3792538" cy="876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665033" name="Rectangle 9"/>
          <p:cNvSpPr>
            <a:spLocks noChangeArrowheads="1"/>
          </p:cNvSpPr>
          <p:nvPr/>
        </p:nvSpPr>
        <p:spPr bwMode="auto">
          <a:xfrm>
            <a:off x="1081088" y="6634163"/>
            <a:ext cx="98425" cy="100012"/>
          </a:xfrm>
          <a:prstGeom prst="rect">
            <a:avLst/>
          </a:prstGeom>
          <a:solidFill>
            <a:srgbClr val="990000">
              <a:alpha val="8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502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09B51-F05F-4B95-9E43-38A535DE2DA2}" type="slidenum">
              <a:rPr lang="en-US"/>
              <a:pPr/>
              <a:t>35</a:t>
            </a:fld>
            <a:endParaRPr lang="en-US"/>
          </a:p>
        </p:txBody>
      </p:sp>
      <p:sp>
        <p:nvSpPr>
          <p:cNvPr id="163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12925"/>
            <a:ext cx="8416925" cy="22225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b="1" u="sng"/>
              <a:t>CORPUS:</a:t>
            </a:r>
            <a:r>
              <a:rPr lang="en-US" sz="2400"/>
              <a:t> 		</a:t>
            </a:r>
            <a:r>
              <a:rPr lang="en-US" sz="2000"/>
              <a:t>European and Asian Cities</a:t>
            </a:r>
          </a:p>
          <a:p>
            <a:pPr lvl="1">
              <a:lnSpc>
                <a:spcPct val="80000"/>
              </a:lnSpc>
              <a:buFont typeface="Wingdings 3" pitchFamily="18" charset="2"/>
              <a:buNone/>
            </a:pPr>
            <a:r>
              <a:rPr lang="en-US" sz="2000"/>
              <a:t>				80 Wikipedia pages (</a:t>
            </a:r>
            <a:r>
              <a:rPr lang="en-US" sz="2000">
                <a:sym typeface="Symbol" pitchFamily="18" charset="2"/>
              </a:rPr>
              <a:t>210.000 tokens</a:t>
            </a:r>
            <a:r>
              <a:rPr lang="en-US" sz="2000"/>
              <a:t>)</a:t>
            </a:r>
          </a:p>
          <a:p>
            <a:pPr lvl="1">
              <a:lnSpc>
                <a:spcPct val="80000"/>
              </a:lnSpc>
              <a:buFont typeface="Wingdings 3" pitchFamily="18" charset="2"/>
              <a:buNone/>
            </a:pPr>
            <a:endParaRPr lang="en-US" sz="1200"/>
          </a:p>
          <a:p>
            <a:pPr>
              <a:lnSpc>
                <a:spcPct val="80000"/>
              </a:lnSpc>
            </a:pPr>
            <a:r>
              <a:rPr lang="en-US" sz="2000" b="1" u="sng"/>
              <a:t>RELATIONS:</a:t>
            </a:r>
            <a:r>
              <a:rPr lang="en-US" sz="2000" b="1"/>
              <a:t> 	</a:t>
            </a:r>
            <a:r>
              <a:rPr lang="en-US" sz="2000" i="1"/>
              <a:t>Capital_of(X,Y), Located_in(X,Y)</a:t>
            </a:r>
          </a:p>
          <a:p>
            <a:pPr>
              <a:lnSpc>
                <a:spcPct val="80000"/>
              </a:lnSpc>
            </a:pPr>
            <a:endParaRPr lang="en-US" sz="1400" i="1"/>
          </a:p>
          <a:p>
            <a:pPr>
              <a:lnSpc>
                <a:spcPct val="80000"/>
              </a:lnSpc>
            </a:pPr>
            <a:r>
              <a:rPr lang="en-US" sz="2000" b="1" u="sng"/>
              <a:t>PARAM. SET:</a:t>
            </a:r>
            <a:r>
              <a:rPr lang="en-US" sz="2000"/>
              <a:t>  	Reliability params set on a  dev corpus of 10 				pages </a:t>
            </a:r>
            <a:r>
              <a:rPr lang="en-US" sz="1800"/>
              <a:t>(</a:t>
            </a:r>
            <a:r>
              <a:rPr lang="en-US" sz="1800">
                <a:sym typeface="Symbol" pitchFamily="18" charset="2"/>
              </a:rPr>
              <a:t>=0.05 =0.25 =0.74</a:t>
            </a:r>
            <a:r>
              <a:rPr lang="en-US" sz="1800"/>
              <a:t>)</a:t>
            </a:r>
          </a:p>
          <a:p>
            <a:pPr lvl="1">
              <a:lnSpc>
                <a:spcPct val="80000"/>
              </a:lnSpc>
            </a:pPr>
            <a:endParaRPr lang="en-US" sz="1000"/>
          </a:p>
          <a:p>
            <a:pPr>
              <a:lnSpc>
                <a:spcPct val="80000"/>
              </a:lnSpc>
            </a:pPr>
            <a:r>
              <a:rPr lang="en-US" sz="2000" b="1" u="sng"/>
              <a:t>EVALUATION:</a:t>
            </a:r>
            <a:r>
              <a:rPr lang="en-US" sz="2400" i="1"/>
              <a:t> 	</a:t>
            </a:r>
            <a:r>
              <a:rPr lang="en-US" sz="2000" i="1"/>
              <a:t>Gold Standard</a:t>
            </a:r>
            <a:r>
              <a:rPr lang="en-US" sz="2000"/>
              <a:t>: instances </a:t>
            </a:r>
            <a:r>
              <a:rPr lang="en-US" sz="2000" i="1"/>
              <a:t>I</a:t>
            </a:r>
            <a:r>
              <a:rPr lang="en-US" sz="2000" i="1" baseline="-25000"/>
              <a:t>gs</a:t>
            </a:r>
            <a:r>
              <a:rPr lang="en-US" sz="2000"/>
              <a:t> manually extracted				from the corpus</a:t>
            </a:r>
          </a:p>
          <a:p>
            <a:pPr lvl="1">
              <a:lnSpc>
                <a:spcPct val="80000"/>
              </a:lnSpc>
              <a:buFont typeface="Wingdings 3" pitchFamily="18" charset="2"/>
              <a:buNone/>
            </a:pPr>
            <a:r>
              <a:rPr lang="en-US" sz="2000" i="1"/>
              <a:t>		</a:t>
            </a:r>
            <a:endParaRPr lang="en-US" sz="2000"/>
          </a:p>
        </p:txBody>
      </p:sp>
      <p:sp>
        <p:nvSpPr>
          <p:cNvPr id="1635333" name="Rectangle 5"/>
          <p:cNvSpPr>
            <a:spLocks noChangeArrowheads="1"/>
          </p:cNvSpPr>
          <p:nvPr/>
        </p:nvSpPr>
        <p:spPr bwMode="auto">
          <a:xfrm>
            <a:off x="0" y="322897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>
            <a:spAutoFit/>
          </a:bodyPr>
          <a:lstStyle/>
          <a:p>
            <a:endParaRPr lang="en-US"/>
          </a:p>
        </p:txBody>
      </p:sp>
      <p:graphicFrame>
        <p:nvGraphicFramePr>
          <p:cNvPr id="1635332" name="Object 4"/>
          <p:cNvGraphicFramePr>
            <a:graphicFrameLocks noChangeAspect="1"/>
          </p:cNvGraphicFramePr>
          <p:nvPr/>
        </p:nvGraphicFramePr>
        <p:xfrm>
          <a:off x="200025" y="5467350"/>
          <a:ext cx="1517650" cy="896938"/>
        </p:xfrm>
        <a:graphic>
          <a:graphicData uri="http://schemas.openxmlformats.org/presentationml/2006/ole">
            <p:oleObj spid="_x0000_s67586" name="Microsoft Equation 3.0" r:id="rId3" imgW="863225" imgH="507780" progId="Equation.3">
              <p:embed/>
            </p:oleObj>
          </a:graphicData>
        </a:graphic>
      </p:graphicFrame>
      <p:sp>
        <p:nvSpPr>
          <p:cNvPr id="1635335" name="Rectangle 7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>
            <a:spAutoFit/>
          </a:bodyPr>
          <a:lstStyle/>
          <a:p>
            <a:endParaRPr lang="en-US"/>
          </a:p>
        </p:txBody>
      </p:sp>
      <p:sp>
        <p:nvSpPr>
          <p:cNvPr id="1635337" name="Rectangle 9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>
            <a:spAutoFit/>
          </a:bodyPr>
          <a:lstStyle/>
          <a:p>
            <a:endParaRPr lang="en-US"/>
          </a:p>
        </p:txBody>
      </p:sp>
      <p:sp>
        <p:nvSpPr>
          <p:cNvPr id="1635339" name="Rectangle 11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>
            <a:spAutoFit/>
          </a:bodyPr>
          <a:lstStyle/>
          <a:p>
            <a:endParaRPr lang="en-US"/>
          </a:p>
        </p:txBody>
      </p:sp>
      <p:graphicFrame>
        <p:nvGraphicFramePr>
          <p:cNvPr id="1635338" name="Object 10"/>
          <p:cNvGraphicFramePr>
            <a:graphicFrameLocks noChangeAspect="1"/>
          </p:cNvGraphicFramePr>
          <p:nvPr/>
        </p:nvGraphicFramePr>
        <p:xfrm>
          <a:off x="6686550" y="5438775"/>
          <a:ext cx="1603375" cy="889000"/>
        </p:xfrm>
        <a:graphic>
          <a:graphicData uri="http://schemas.openxmlformats.org/presentationml/2006/ole">
            <p:oleObj spid="_x0000_s67587" name="Microsoft Equation 3.0" r:id="rId4" imgW="952087" imgH="545863" progId="Equation.3">
              <p:embed/>
            </p:oleObj>
          </a:graphicData>
        </a:graphic>
      </p:graphicFrame>
      <p:sp>
        <p:nvSpPr>
          <p:cNvPr id="1635340" name="Rectangle 12"/>
          <p:cNvSpPr>
            <a:spLocks noChangeArrowheads="1"/>
          </p:cNvSpPr>
          <p:nvPr/>
        </p:nvSpPr>
        <p:spPr bwMode="auto">
          <a:xfrm>
            <a:off x="371475" y="5173663"/>
            <a:ext cx="839946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600" b="1">
                <a:solidFill>
                  <a:srgbClr val="990000"/>
                </a:solidFill>
              </a:rPr>
              <a:t>PRECISION                 RELATIVE-RECALL             F-MEASURE                GS-RECALL</a:t>
            </a:r>
          </a:p>
        </p:txBody>
      </p:sp>
      <p:sp>
        <p:nvSpPr>
          <p:cNvPr id="1635342" name="Rectangle 14"/>
          <p:cNvSpPr>
            <a:spLocks noGrp="1" noChangeArrowheads="1"/>
          </p:cNvSpPr>
          <p:nvPr>
            <p:ph type="title" sz="quarter"/>
          </p:nvPr>
        </p:nvSpPr>
        <p:spPr>
          <a:xfrm>
            <a:off x="1089025" y="358758"/>
            <a:ext cx="7202488" cy="641350"/>
          </a:xfrm>
          <a:noFill/>
          <a:ln/>
        </p:spPr>
        <p:txBody>
          <a:bodyPr/>
          <a:lstStyle/>
          <a:p>
            <a:r>
              <a:rPr lang="en-US" i="1" dirty="0" err="1"/>
              <a:t>RelEx</a:t>
            </a:r>
            <a:r>
              <a:rPr lang="en-US" i="1" dirty="0"/>
              <a:t> </a:t>
            </a:r>
            <a:r>
              <a:rPr lang="en-US" dirty="0"/>
              <a:t>: evaluation setup</a:t>
            </a:r>
          </a:p>
        </p:txBody>
      </p:sp>
      <p:sp>
        <p:nvSpPr>
          <p:cNvPr id="1635344" name="Rectangle 16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>
            <a:spAutoFit/>
          </a:bodyPr>
          <a:lstStyle/>
          <a:p>
            <a:endParaRPr lang="en-US"/>
          </a:p>
        </p:txBody>
      </p:sp>
      <p:graphicFrame>
        <p:nvGraphicFramePr>
          <p:cNvPr id="1635343" name="Object 15"/>
          <p:cNvGraphicFramePr>
            <a:graphicFrameLocks noChangeAspect="1"/>
          </p:cNvGraphicFramePr>
          <p:nvPr/>
        </p:nvGraphicFramePr>
        <p:xfrm>
          <a:off x="4732338" y="5527675"/>
          <a:ext cx="1643062" cy="776288"/>
        </p:xfrm>
        <a:graphic>
          <a:graphicData uri="http://schemas.openxmlformats.org/presentationml/2006/ole">
            <p:oleObj spid="_x0000_s67588" name="Microsoft Equation 3.0" r:id="rId5" imgW="901309" imgH="431613" progId="Equation.3">
              <p:embed/>
            </p:oleObj>
          </a:graphicData>
        </a:graphic>
      </p:graphicFrame>
      <p:sp>
        <p:nvSpPr>
          <p:cNvPr id="1635345" name="Rectangle 17"/>
          <p:cNvSpPr>
            <a:spLocks noChangeArrowheads="1"/>
          </p:cNvSpPr>
          <p:nvPr/>
        </p:nvSpPr>
        <p:spPr bwMode="auto">
          <a:xfrm>
            <a:off x="1081088" y="6634163"/>
            <a:ext cx="98425" cy="100012"/>
          </a:xfrm>
          <a:prstGeom prst="rect">
            <a:avLst/>
          </a:prstGeom>
          <a:solidFill>
            <a:srgbClr val="990000">
              <a:alpha val="8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sp>
        <p:nvSpPr>
          <p:cNvPr id="1635346" name="Text Box 18"/>
          <p:cNvSpPr txBox="1">
            <a:spLocks noChangeArrowheads="1"/>
          </p:cNvSpPr>
          <p:nvPr/>
        </p:nvSpPr>
        <p:spPr bwMode="auto">
          <a:xfrm>
            <a:off x="3111500" y="5829300"/>
            <a:ext cx="974725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marL="342900" indent="-342900"/>
            <a:r>
              <a:rPr lang="en-US" sz="2800" i="1">
                <a:solidFill>
                  <a:srgbClr val="993300"/>
                </a:solidFill>
                <a:latin typeface="Times New Roman" pitchFamily="18" charset="0"/>
              </a:rPr>
              <a:t>|</a:t>
            </a:r>
            <a:r>
              <a:rPr lang="en-US" sz="2000" i="1">
                <a:solidFill>
                  <a:srgbClr val="993300"/>
                </a:solidFill>
                <a:latin typeface="Times New Roman" pitchFamily="18" charset="0"/>
              </a:rPr>
              <a:t>I </a:t>
            </a:r>
            <a:r>
              <a:rPr lang="en-US" sz="2000">
                <a:solidFill>
                  <a:srgbClr val="993300"/>
                </a:solidFill>
                <a:latin typeface="Times New Roman" pitchFamily="18" charset="0"/>
                <a:sym typeface="Symbol" pitchFamily="18" charset="2"/>
              </a:rPr>
              <a:t></a:t>
            </a:r>
            <a:r>
              <a:rPr lang="en-US" sz="2000" i="1">
                <a:solidFill>
                  <a:srgbClr val="993300"/>
                </a:solidFill>
                <a:latin typeface="Times New Roman" pitchFamily="18" charset="0"/>
                <a:sym typeface="Symbol" pitchFamily="18" charset="2"/>
              </a:rPr>
              <a:t> I</a:t>
            </a:r>
            <a:r>
              <a:rPr lang="en-US" sz="2000" i="1" baseline="-25000">
                <a:solidFill>
                  <a:srgbClr val="993300"/>
                </a:solidFill>
                <a:latin typeface="Times New Roman" pitchFamily="18" charset="0"/>
                <a:sym typeface="Symbol" pitchFamily="18" charset="2"/>
              </a:rPr>
              <a:t>gs</a:t>
            </a:r>
            <a:r>
              <a:rPr lang="en-US" sz="2800" i="1">
                <a:solidFill>
                  <a:srgbClr val="993300"/>
                </a:solidFill>
                <a:latin typeface="Times New Roman" pitchFamily="18" charset="0"/>
              </a:rPr>
              <a:t>|</a:t>
            </a:r>
          </a:p>
        </p:txBody>
      </p:sp>
      <p:sp>
        <p:nvSpPr>
          <p:cNvPr id="1635347" name="Text Box 19"/>
          <p:cNvSpPr txBox="1">
            <a:spLocks noChangeArrowheads="1"/>
          </p:cNvSpPr>
          <p:nvPr/>
        </p:nvSpPr>
        <p:spPr bwMode="auto">
          <a:xfrm>
            <a:off x="3082925" y="5414963"/>
            <a:ext cx="103187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marL="342900" indent="-342900"/>
            <a:r>
              <a:rPr lang="en-US" sz="2800" i="1">
                <a:solidFill>
                  <a:srgbClr val="993300"/>
                </a:solidFill>
                <a:latin typeface="Times New Roman" pitchFamily="18" charset="0"/>
              </a:rPr>
              <a:t>|</a:t>
            </a:r>
            <a:r>
              <a:rPr lang="en-US" sz="2000" i="1">
                <a:solidFill>
                  <a:srgbClr val="993300"/>
                </a:solidFill>
                <a:latin typeface="Times New Roman" pitchFamily="18" charset="0"/>
              </a:rPr>
              <a:t>I</a:t>
            </a:r>
            <a:r>
              <a:rPr lang="en-US" sz="2000" i="1" baseline="-25000">
                <a:solidFill>
                  <a:srgbClr val="993300"/>
                </a:solidFill>
                <a:latin typeface="Times New Roman" pitchFamily="18" charset="0"/>
                <a:sym typeface="Symbol" pitchFamily="18" charset="2"/>
              </a:rPr>
              <a:t> </a:t>
            </a:r>
            <a:r>
              <a:rPr lang="en-US" sz="2000">
                <a:solidFill>
                  <a:srgbClr val="993300"/>
                </a:solidFill>
                <a:latin typeface="Times New Roman" pitchFamily="18" charset="0"/>
                <a:sym typeface="Symbol" pitchFamily="18" charset="2"/>
              </a:rPr>
              <a:t></a:t>
            </a:r>
            <a:r>
              <a:rPr lang="en-US" sz="2000" i="1">
                <a:solidFill>
                  <a:srgbClr val="993300"/>
                </a:solidFill>
                <a:latin typeface="Times New Roman" pitchFamily="18" charset="0"/>
                <a:sym typeface="Symbol" pitchFamily="18" charset="2"/>
              </a:rPr>
              <a:t> I</a:t>
            </a:r>
            <a:r>
              <a:rPr lang="en-US" sz="2000" i="1" baseline="-25000">
                <a:solidFill>
                  <a:srgbClr val="993300"/>
                </a:solidFill>
                <a:latin typeface="Times New Roman" pitchFamily="18" charset="0"/>
                <a:sym typeface="Symbol" pitchFamily="18" charset="2"/>
              </a:rPr>
              <a:t>gs</a:t>
            </a:r>
            <a:r>
              <a:rPr lang="en-US" sz="2400" i="1">
                <a:solidFill>
                  <a:srgbClr val="993300"/>
                </a:solidFill>
                <a:latin typeface="Times New Roman" pitchFamily="18" charset="0"/>
              </a:rPr>
              <a:t>|</a:t>
            </a:r>
          </a:p>
        </p:txBody>
      </p:sp>
      <p:sp>
        <p:nvSpPr>
          <p:cNvPr id="1635348" name="Line 20"/>
          <p:cNvSpPr>
            <a:spLocks noChangeShapeType="1"/>
          </p:cNvSpPr>
          <p:nvPr/>
        </p:nvSpPr>
        <p:spPr bwMode="auto">
          <a:xfrm flipV="1">
            <a:off x="3144838" y="5905500"/>
            <a:ext cx="849312" cy="4763"/>
          </a:xfrm>
          <a:prstGeom prst="line">
            <a:avLst/>
          </a:prstGeom>
          <a:noFill/>
          <a:ln w="12700">
            <a:solidFill>
              <a:srgbClr val="990000"/>
            </a:solidFill>
            <a:round/>
            <a:headEnd/>
            <a:tailEnd/>
          </a:ln>
          <a:effectLst/>
        </p:spPr>
        <p:txBody>
          <a:bodyPr lIns="45720" tIns="46038" rIns="45720" bIns="46038"/>
          <a:lstStyle/>
          <a:p>
            <a:endParaRPr lang="en-US"/>
          </a:p>
        </p:txBody>
      </p:sp>
      <p:sp>
        <p:nvSpPr>
          <p:cNvPr id="1635349" name="Text Box 21"/>
          <p:cNvSpPr txBox="1">
            <a:spLocks noChangeArrowheads="1"/>
          </p:cNvSpPr>
          <p:nvPr/>
        </p:nvSpPr>
        <p:spPr bwMode="auto">
          <a:xfrm>
            <a:off x="2576513" y="5661025"/>
            <a:ext cx="904875" cy="442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pPr marL="342900" indent="-342900"/>
            <a:r>
              <a:rPr lang="en-US" sz="2300" i="1">
                <a:solidFill>
                  <a:srgbClr val="993300"/>
                </a:solidFill>
                <a:latin typeface="Times New Roman" pitchFamily="18" charset="0"/>
              </a:rPr>
              <a:t>R</a:t>
            </a:r>
            <a:r>
              <a:rPr lang="en-US" sz="2300" i="1" baseline="-25000">
                <a:solidFill>
                  <a:srgbClr val="993300"/>
                </a:solidFill>
                <a:latin typeface="Times New Roman" pitchFamily="18" charset="0"/>
                <a:sym typeface="Symbol" pitchFamily="18" charset="2"/>
              </a:rPr>
              <a:t></a:t>
            </a:r>
            <a:r>
              <a:rPr lang="en-US" sz="2300" i="1">
                <a:solidFill>
                  <a:srgbClr val="993300"/>
                </a:solidFill>
                <a:latin typeface="Times New Roman" pitchFamily="18" charset="0"/>
                <a:sym typeface="Symbol" pitchFamily="18" charset="2"/>
              </a:rPr>
              <a:t>=</a:t>
            </a:r>
            <a:endParaRPr lang="en-US" sz="2300" i="1">
              <a:solidFill>
                <a:srgbClr val="99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67098-9A35-4AA9-9228-8279EE7A5936}" type="slidenum">
              <a:rPr lang="en-US"/>
              <a:pPr/>
              <a:t>36</a:t>
            </a:fld>
            <a:endParaRPr lang="en-US"/>
          </a:p>
        </p:txBody>
      </p:sp>
      <p:sp>
        <p:nvSpPr>
          <p:cNvPr id="1722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812925"/>
            <a:ext cx="8178800" cy="950913"/>
          </a:xfrm>
        </p:spPr>
        <p:txBody>
          <a:bodyPr/>
          <a:lstStyle/>
          <a:p>
            <a:r>
              <a:rPr lang="en-US" sz="2800" b="1"/>
              <a:t>Reliability measure</a:t>
            </a:r>
            <a:r>
              <a:rPr lang="en-US" sz="2800"/>
              <a:t> is a combination of the three intuition:</a:t>
            </a:r>
          </a:p>
        </p:txBody>
      </p:sp>
      <p:sp>
        <p:nvSpPr>
          <p:cNvPr id="1722371" name="Line 3"/>
          <p:cNvSpPr>
            <a:spLocks noChangeShapeType="1"/>
          </p:cNvSpPr>
          <p:nvPr/>
        </p:nvSpPr>
        <p:spPr bwMode="auto">
          <a:xfrm>
            <a:off x="2600325" y="3429000"/>
            <a:ext cx="517525" cy="323850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 lIns="45720" tIns="46038" rIns="45720" bIns="46038"/>
          <a:lstStyle/>
          <a:p>
            <a:endParaRPr lang="en-US"/>
          </a:p>
        </p:txBody>
      </p:sp>
      <p:sp>
        <p:nvSpPr>
          <p:cNvPr id="1722372" name="Line 4"/>
          <p:cNvSpPr>
            <a:spLocks noChangeShapeType="1"/>
          </p:cNvSpPr>
          <p:nvPr/>
        </p:nvSpPr>
        <p:spPr bwMode="auto">
          <a:xfrm flipH="1">
            <a:off x="5608638" y="3038475"/>
            <a:ext cx="74612" cy="563563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 lIns="45720" tIns="46038" rIns="45720" bIns="46038"/>
          <a:lstStyle/>
          <a:p>
            <a:endParaRPr lang="en-US"/>
          </a:p>
        </p:txBody>
      </p:sp>
      <p:sp>
        <p:nvSpPr>
          <p:cNvPr id="1722373" name="Rectangle 5"/>
          <p:cNvSpPr>
            <a:spLocks noChangeArrowheads="1"/>
          </p:cNvSpPr>
          <p:nvPr/>
        </p:nvSpPr>
        <p:spPr bwMode="auto">
          <a:xfrm>
            <a:off x="566738" y="6632575"/>
            <a:ext cx="98425" cy="100013"/>
          </a:xfrm>
          <a:prstGeom prst="rect">
            <a:avLst/>
          </a:prstGeom>
          <a:solidFill>
            <a:srgbClr val="990000">
              <a:alpha val="8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  <p:pic>
        <p:nvPicPr>
          <p:cNvPr id="172237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0113" y="3681413"/>
            <a:ext cx="4041775" cy="933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722375" name="Text Box 7"/>
          <p:cNvSpPr txBox="1">
            <a:spLocks noChangeArrowheads="1"/>
          </p:cNvSpPr>
          <p:nvPr/>
        </p:nvSpPr>
        <p:spPr bwMode="auto">
          <a:xfrm>
            <a:off x="1108075" y="3082925"/>
            <a:ext cx="2825750" cy="346075"/>
          </a:xfrm>
          <a:prstGeom prst="rect">
            <a:avLst/>
          </a:prstGeom>
          <a:solidFill>
            <a:srgbClr val="FFF3CF"/>
          </a:solidFill>
          <a:ln w="9525" algn="ctr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r>
              <a:rPr lang="en-US" sz="1600" b="1">
                <a:solidFill>
                  <a:srgbClr val="990000"/>
                </a:solidFill>
              </a:rPr>
              <a:t>Generality across patterns  </a:t>
            </a:r>
          </a:p>
        </p:txBody>
      </p:sp>
      <p:sp>
        <p:nvSpPr>
          <p:cNvPr id="1722376" name="Line 8"/>
          <p:cNvSpPr>
            <a:spLocks noChangeShapeType="1"/>
          </p:cNvSpPr>
          <p:nvPr/>
        </p:nvSpPr>
        <p:spPr bwMode="auto">
          <a:xfrm flipH="1" flipV="1">
            <a:off x="4357688" y="4367213"/>
            <a:ext cx="214312" cy="439737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 lIns="45720" tIns="46038" rIns="45720" bIns="46038"/>
          <a:lstStyle/>
          <a:p>
            <a:endParaRPr lang="en-US"/>
          </a:p>
        </p:txBody>
      </p:sp>
      <p:sp>
        <p:nvSpPr>
          <p:cNvPr id="1722377" name="Text Box 9"/>
          <p:cNvSpPr txBox="1">
            <a:spLocks noChangeArrowheads="1"/>
          </p:cNvSpPr>
          <p:nvPr/>
        </p:nvSpPr>
        <p:spPr bwMode="auto">
          <a:xfrm>
            <a:off x="3940175" y="4745038"/>
            <a:ext cx="1816100" cy="346075"/>
          </a:xfrm>
          <a:prstGeom prst="rect">
            <a:avLst/>
          </a:prstGeom>
          <a:solidFill>
            <a:srgbClr val="FFF3CF"/>
          </a:solidFill>
          <a:ln w="9525" algn="ctr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r>
              <a:rPr lang="en-US" sz="1600" b="1">
                <a:solidFill>
                  <a:srgbClr val="990000"/>
                </a:solidFill>
              </a:rPr>
              <a:t>POS matching  </a:t>
            </a:r>
          </a:p>
        </p:txBody>
      </p:sp>
      <p:sp>
        <p:nvSpPr>
          <p:cNvPr id="1722378" name="Text Box 10"/>
          <p:cNvSpPr txBox="1">
            <a:spLocks noChangeArrowheads="1"/>
          </p:cNvSpPr>
          <p:nvPr/>
        </p:nvSpPr>
        <p:spPr bwMode="auto">
          <a:xfrm>
            <a:off x="5100638" y="2641600"/>
            <a:ext cx="3527425" cy="590550"/>
          </a:xfrm>
          <a:prstGeom prst="rect">
            <a:avLst/>
          </a:prstGeom>
          <a:solidFill>
            <a:srgbClr val="FFF3CF"/>
          </a:solidFill>
          <a:ln w="9525" algn="ctr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lIns="45720" tIns="46038" rIns="45720" bIns="46038">
            <a:spAutoFit/>
          </a:bodyPr>
          <a:lstStyle/>
          <a:p>
            <a:r>
              <a:rPr lang="en-US" sz="1600" b="1">
                <a:solidFill>
                  <a:srgbClr val="990000"/>
                </a:solidFill>
              </a:rPr>
              <a:t>Semantic similairity with seed slots (depths of l.c.s. of </a:t>
            </a:r>
            <a:r>
              <a:rPr lang="en-US" sz="1600" b="1" i="1">
                <a:solidFill>
                  <a:srgbClr val="990000"/>
                </a:solidFill>
              </a:rPr>
              <a:t>X</a:t>
            </a:r>
            <a:r>
              <a:rPr lang="en-US" sz="1600" b="1">
                <a:solidFill>
                  <a:srgbClr val="990000"/>
                </a:solidFill>
              </a:rPr>
              <a:t> and </a:t>
            </a:r>
            <a:r>
              <a:rPr lang="en-US" sz="1600" b="1" i="1">
                <a:solidFill>
                  <a:srgbClr val="990000"/>
                </a:solidFill>
              </a:rPr>
              <a:t>Y</a:t>
            </a:r>
            <a:r>
              <a:rPr lang="en-US" sz="1600" b="1">
                <a:solidFill>
                  <a:srgbClr val="990000"/>
                </a:solidFill>
              </a:rPr>
              <a:t>)</a:t>
            </a:r>
          </a:p>
        </p:txBody>
      </p:sp>
      <p:sp>
        <p:nvSpPr>
          <p:cNvPr id="1722379" name="Rectangle 11"/>
          <p:cNvSpPr>
            <a:spLocks noChangeArrowheads="1"/>
          </p:cNvSpPr>
          <p:nvPr/>
        </p:nvSpPr>
        <p:spPr bwMode="auto">
          <a:xfrm>
            <a:off x="549275" y="5611813"/>
            <a:ext cx="6291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 3" pitchFamily="18" charset="2"/>
              <a:buChar char="¬"/>
            </a:pPr>
            <a:r>
              <a:rPr lang="en-US" sz="2200">
                <a:solidFill>
                  <a:srgbClr val="990000"/>
                </a:solidFill>
              </a:rPr>
              <a:t>Instances with different weights are differently highlighted in the user interface</a:t>
            </a:r>
          </a:p>
        </p:txBody>
      </p:sp>
      <p:sp>
        <p:nvSpPr>
          <p:cNvPr id="1722380" name="Rectangle 12"/>
          <p:cNvSpPr>
            <a:spLocks noGrp="1" noChangeArrowheads="1"/>
          </p:cNvSpPr>
          <p:nvPr>
            <p:ph type="title" sz="quarter"/>
          </p:nvPr>
        </p:nvSpPr>
        <p:spPr>
          <a:xfrm>
            <a:off x="1089025" y="357166"/>
            <a:ext cx="7202488" cy="641350"/>
          </a:xfrm>
          <a:noFill/>
          <a:ln/>
        </p:spPr>
        <p:txBody>
          <a:bodyPr/>
          <a:lstStyle/>
          <a:p>
            <a:r>
              <a:rPr lang="en-US" i="1" dirty="0" err="1"/>
              <a:t>RelEx</a:t>
            </a:r>
            <a:r>
              <a:rPr lang="en-US" i="1" dirty="0"/>
              <a:t> </a:t>
            </a:r>
            <a:r>
              <a:rPr lang="en-US" dirty="0"/>
              <a:t>: instance ranking</a:t>
            </a: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2371" grpId="0" animBg="1"/>
      <p:bldP spid="1722372" grpId="0" animBg="1"/>
      <p:bldP spid="1722375" grpId="0" animBg="1"/>
      <p:bldP spid="1722376" grpId="0" animBg="1"/>
      <p:bldP spid="1722377" grpId="0" animBg="1"/>
      <p:bldP spid="172237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64AEED-F0DC-4CBC-A7D7-B6B195B78BEA}" type="slidenum">
              <a:rPr lang="en-US"/>
              <a:pPr/>
              <a:t>37</a:t>
            </a:fld>
            <a:endParaRPr lang="en-US"/>
          </a:p>
        </p:txBody>
      </p:sp>
      <p:sp>
        <p:nvSpPr>
          <p:cNvPr id="1634309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i="1"/>
              <a:t>RelEx </a:t>
            </a:r>
            <a:r>
              <a:rPr lang="en-US"/>
              <a:t>: evaluation results</a:t>
            </a:r>
            <a:endParaRPr lang="de-DE"/>
          </a:p>
        </p:txBody>
      </p:sp>
      <p:sp>
        <p:nvSpPr>
          <p:cNvPr id="16343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55775"/>
            <a:ext cx="3894138" cy="441325"/>
          </a:xfrm>
        </p:spPr>
        <p:txBody>
          <a:bodyPr/>
          <a:lstStyle/>
          <a:p>
            <a:pPr>
              <a:lnSpc>
                <a:spcPct val="90000"/>
              </a:lnSpc>
              <a:buFont typeface="Wingdings 3" pitchFamily="18" charset="2"/>
              <a:buNone/>
            </a:pPr>
            <a:r>
              <a:rPr lang="en-US" sz="2400" b="1"/>
              <a:t>Metrics variation on </a:t>
            </a:r>
            <a:r>
              <a:rPr lang="en-US" sz="2400" b="1" i="1"/>
              <a:t>R(i)</a:t>
            </a:r>
          </a:p>
        </p:txBody>
      </p:sp>
      <p:sp>
        <p:nvSpPr>
          <p:cNvPr id="1634325" name="Rectangle 21"/>
          <p:cNvSpPr>
            <a:spLocks noChangeArrowheads="1"/>
          </p:cNvSpPr>
          <p:nvPr/>
        </p:nvSpPr>
        <p:spPr bwMode="auto">
          <a:xfrm>
            <a:off x="257175" y="4684713"/>
            <a:ext cx="8054975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 3" pitchFamily="18" charset="2"/>
              <a:buChar char="¬"/>
            </a:pPr>
            <a:r>
              <a:rPr lang="en-US" sz="2000">
                <a:solidFill>
                  <a:srgbClr val="990000"/>
                </a:solidFill>
              </a:rPr>
              <a:t>Increasing </a:t>
            </a:r>
            <a:r>
              <a:rPr lang="en-US" sz="2000" i="1">
                <a:solidFill>
                  <a:srgbClr val="990000"/>
                </a:solidFill>
              </a:rPr>
              <a:t>R(i) </a:t>
            </a:r>
            <a:r>
              <a:rPr lang="en-US" sz="2000">
                <a:solidFill>
                  <a:srgbClr val="990000"/>
                </a:solidFill>
              </a:rPr>
              <a:t>good trends of Precision and Recall</a:t>
            </a:r>
          </a:p>
          <a:p>
            <a:pPr marL="342900" indent="-342900">
              <a:spcBef>
                <a:spcPct val="20000"/>
              </a:spcBef>
              <a:buFont typeface="Wingdings 3" pitchFamily="18" charset="2"/>
              <a:buChar char="¬"/>
            </a:pPr>
            <a:r>
              <a:rPr lang="en-US" sz="2000">
                <a:solidFill>
                  <a:srgbClr val="990000"/>
                </a:solidFill>
              </a:rPr>
              <a:t>Precision up to state-of-the-art systems</a:t>
            </a:r>
          </a:p>
          <a:p>
            <a:pPr marL="342900" indent="-342900">
              <a:spcBef>
                <a:spcPct val="20000"/>
              </a:spcBef>
              <a:buFont typeface="Wingdings 3" pitchFamily="18" charset="2"/>
              <a:buChar char="¬"/>
            </a:pPr>
            <a:r>
              <a:rPr lang="en-US" sz="2000">
                <a:solidFill>
                  <a:srgbClr val="990000"/>
                </a:solidFill>
              </a:rPr>
              <a:t>Recall is comparably low (no use of generic patterns)</a:t>
            </a:r>
          </a:p>
          <a:p>
            <a:pPr marL="342900" indent="-342900">
              <a:spcBef>
                <a:spcPct val="20000"/>
              </a:spcBef>
              <a:buFont typeface="Wingdings 3" pitchFamily="18" charset="2"/>
              <a:buChar char="¬"/>
            </a:pPr>
            <a:r>
              <a:rPr lang="en-US" sz="2000">
                <a:solidFill>
                  <a:srgbClr val="990000"/>
                </a:solidFill>
              </a:rPr>
              <a:t>Should improve by using more seeds</a:t>
            </a:r>
            <a:endParaRPr lang="en-US" sz="2400">
              <a:solidFill>
                <a:srgbClr val="9900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en-US" sz="2400" i="1" baseline="-25000">
              <a:solidFill>
                <a:srgbClr val="990000"/>
              </a:solidFill>
              <a:sym typeface="Symbol" pitchFamily="18" charset="2"/>
            </a:endParaRPr>
          </a:p>
        </p:txBody>
      </p:sp>
      <p:graphicFrame>
        <p:nvGraphicFramePr>
          <p:cNvPr id="1634327" name="Object 23"/>
          <p:cNvGraphicFramePr>
            <a:graphicFrameLocks noChangeAspect="1"/>
          </p:cNvGraphicFramePr>
          <p:nvPr>
            <p:ph sz="half" idx="2"/>
          </p:nvPr>
        </p:nvGraphicFramePr>
        <p:xfrm>
          <a:off x="-242888" y="2006600"/>
          <a:ext cx="5492751" cy="2468563"/>
        </p:xfrm>
        <a:graphic>
          <a:graphicData uri="http://schemas.openxmlformats.org/presentationml/2006/ole">
            <p:oleObj spid="_x0000_s68610" name="Chart" r:id="rId3" imgW="7077135" imgH="3181231" progId="Excel.Chart.8">
              <p:embed/>
            </p:oleObj>
          </a:graphicData>
        </a:graphic>
      </p:graphicFrame>
      <p:sp>
        <p:nvSpPr>
          <p:cNvPr id="1634329" name="Rectangle 25"/>
          <p:cNvSpPr>
            <a:spLocks noChangeArrowheads="1"/>
          </p:cNvSpPr>
          <p:nvPr/>
        </p:nvSpPr>
        <p:spPr bwMode="auto">
          <a:xfrm>
            <a:off x="536575" y="4138613"/>
            <a:ext cx="2033588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000">
                <a:solidFill>
                  <a:srgbClr val="990000"/>
                </a:solidFill>
              </a:rPr>
              <a:t>(graph for </a:t>
            </a:r>
            <a:r>
              <a:rPr lang="en-US" sz="1000" i="1">
                <a:solidFill>
                  <a:srgbClr val="990000"/>
                </a:solidFill>
              </a:rPr>
              <a:t>capital_of</a:t>
            </a:r>
            <a:r>
              <a:rPr lang="en-US" sz="1000">
                <a:solidFill>
                  <a:srgbClr val="990000"/>
                </a:solidFill>
              </a:rPr>
              <a:t>)</a:t>
            </a:r>
            <a:endParaRPr lang="en-US" sz="1200" i="1">
              <a:solidFill>
                <a:srgbClr val="9900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en-US" sz="1200" i="1" baseline="-25000">
              <a:solidFill>
                <a:srgbClr val="990000"/>
              </a:solidFill>
              <a:sym typeface="Symbol" pitchFamily="18" charset="2"/>
            </a:endParaRPr>
          </a:p>
        </p:txBody>
      </p:sp>
      <p:pic>
        <p:nvPicPr>
          <p:cNvPr id="1634360" name="Picture 5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16438" y="1890713"/>
            <a:ext cx="5903912" cy="2106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634362" name="Rectangle 58"/>
          <p:cNvSpPr>
            <a:spLocks noChangeArrowheads="1"/>
          </p:cNvSpPr>
          <p:nvPr/>
        </p:nvSpPr>
        <p:spPr bwMode="auto">
          <a:xfrm>
            <a:off x="1252538" y="6634163"/>
            <a:ext cx="98425" cy="100012"/>
          </a:xfrm>
          <a:prstGeom prst="rect">
            <a:avLst/>
          </a:prstGeom>
          <a:solidFill>
            <a:srgbClr val="990000">
              <a:alpha val="8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45720" tIns="46038" rIns="45720" bIns="46038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arred_TorVergata">
  <a:themeElements>
    <a:clrScheme name="Starred_TorVergata 13">
      <a:dk1>
        <a:srgbClr val="000000"/>
      </a:dk1>
      <a:lt1>
        <a:srgbClr val="FFFFFF"/>
      </a:lt1>
      <a:dk2>
        <a:srgbClr val="8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rred_TorVerga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>
            <a:alphaModFix amt="25000"/>
          </a:blip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>
            <a:alphaModFix amt="25000"/>
          </a:blip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rred_TorVerga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3">
        <a:dk1>
          <a:srgbClr val="000000"/>
        </a:dk1>
        <a:lt1>
          <a:srgbClr val="FFFFFF"/>
        </a:lt1>
        <a:dk2>
          <a:srgbClr val="8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arred_TorVergata">
  <a:themeElements>
    <a:clrScheme name="Starred_TorVergata 13">
      <a:dk1>
        <a:srgbClr val="000000"/>
      </a:dk1>
      <a:lt1>
        <a:srgbClr val="FFFFFF"/>
      </a:lt1>
      <a:dk2>
        <a:srgbClr val="8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rred_TorVerga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>
            <a:alphaModFix amt="25000"/>
          </a:blip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>
            <a:alphaModFix amt="25000"/>
          </a:blip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rred_TorVerga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3">
        <a:dk1>
          <a:srgbClr val="000000"/>
        </a:dk1>
        <a:lt1>
          <a:srgbClr val="FFFFFF"/>
        </a:lt1>
        <a:dk2>
          <a:srgbClr val="8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tarred_TorVergata">
  <a:themeElements>
    <a:clrScheme name="Starred_TorVergata 13">
      <a:dk1>
        <a:srgbClr val="000000"/>
      </a:dk1>
      <a:lt1>
        <a:srgbClr val="FFFFFF"/>
      </a:lt1>
      <a:dk2>
        <a:srgbClr val="8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rred_TorVerga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>
            <a:alphaModFix amt="25000"/>
          </a:blip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>
            <a:alphaModFix amt="25000"/>
          </a:blip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rred_TorVerga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red_TorVerga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red_TorVergata 13">
        <a:dk1>
          <a:srgbClr val="000000"/>
        </a:dk1>
        <a:lt1>
          <a:srgbClr val="FFFFFF"/>
        </a:lt1>
        <a:dk2>
          <a:srgbClr val="8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Starred_TorVergata</Template>
  <TotalTime>2027</TotalTime>
  <Words>1706</Words>
  <Application>Microsoft Office PowerPoint</Application>
  <PresentationFormat>Presentazione su schermo (4:3)</PresentationFormat>
  <Paragraphs>403</Paragraphs>
  <Slides>37</Slides>
  <Notes>15</Notes>
  <HiddenSlides>1</HiddenSlides>
  <MMClips>0</MMClips>
  <ScaleCrop>false</ScaleCrop>
  <HeadingPairs>
    <vt:vector size="6" baseType="variant">
      <vt:variant>
        <vt:lpstr>Tema</vt:lpstr>
      </vt:variant>
      <vt:variant>
        <vt:i4>3</vt:i4>
      </vt:variant>
      <vt:variant>
        <vt:lpstr>Server OLE incorporati</vt:lpstr>
      </vt:variant>
      <vt:variant>
        <vt:i4>4</vt:i4>
      </vt:variant>
      <vt:variant>
        <vt:lpstr>Titoli diapositive</vt:lpstr>
      </vt:variant>
      <vt:variant>
        <vt:i4>37</vt:i4>
      </vt:variant>
    </vt:vector>
  </HeadingPairs>
  <TitlesOfParts>
    <vt:vector size="44" baseType="lpstr">
      <vt:lpstr>Starred_TorVergata</vt:lpstr>
      <vt:lpstr>2_Starred_TorVergata</vt:lpstr>
      <vt:lpstr>1_Starred_TorVergata</vt:lpstr>
      <vt:lpstr>Visio</vt:lpstr>
      <vt:lpstr>Disegno di Microsoft Visio</vt:lpstr>
      <vt:lpstr>Microsoft Equation 3.0</vt:lpstr>
      <vt:lpstr>Microsoft Office Excel Chart</vt:lpstr>
      <vt:lpstr>A Web Browser Extension for growing-up Ontological Knowledge from Traditional Web Content</vt:lpstr>
      <vt:lpstr>Outline</vt:lpstr>
      <vt:lpstr>Objectives</vt:lpstr>
      <vt:lpstr>Semantic Turkey</vt:lpstr>
      <vt:lpstr>Semantic Turkey Objective for improving the Web Navigation Experience</vt:lpstr>
      <vt:lpstr>Semantic Bookmarking: Requirements and Design Goals</vt:lpstr>
      <vt:lpstr>Semantic Turkey Architecture</vt:lpstr>
      <vt:lpstr>Knowledge Model</vt:lpstr>
      <vt:lpstr>Semantic Turkey in Action: Semantic Annotation</vt:lpstr>
      <vt:lpstr>Semantic Turkey in Action: Semantic Annotation</vt:lpstr>
      <vt:lpstr>Semantic Turkey in Action: Ontology Editing</vt:lpstr>
      <vt:lpstr>Semantic Turkey in Action: Semantic Navigation</vt:lpstr>
      <vt:lpstr>Automating the Turkey…</vt:lpstr>
      <vt:lpstr>Learning ontological content from tables</vt:lpstr>
      <vt:lpstr>Web Tables</vt:lpstr>
      <vt:lpstr>Table ontological model</vt:lpstr>
      <vt:lpstr>Table ontological model</vt:lpstr>
      <vt:lpstr>Knowledge Extraction from tables</vt:lpstr>
      <vt:lpstr>Evaluation</vt:lpstr>
      <vt:lpstr>Module Interface</vt:lpstr>
      <vt:lpstr>Module Interface</vt:lpstr>
      <vt:lpstr>Module Interface</vt:lpstr>
      <vt:lpstr>Learning semantic relations from text</vt:lpstr>
      <vt:lpstr>Relation Extraction</vt:lpstr>
      <vt:lpstr>Architecture</vt:lpstr>
      <vt:lpstr>Architecture</vt:lpstr>
      <vt:lpstr>Evaluation</vt:lpstr>
      <vt:lpstr>Conclusions and Future Work</vt:lpstr>
      <vt:lpstr>Future Work</vt:lpstr>
      <vt:lpstr>Diapositiva 30</vt:lpstr>
      <vt:lpstr>Diapositiva 31</vt:lpstr>
      <vt:lpstr>Module  interface</vt:lpstr>
      <vt:lpstr>RelEx : pattern induction</vt:lpstr>
      <vt:lpstr>RelEx : instance ranking</vt:lpstr>
      <vt:lpstr>RelEx : evaluation setup</vt:lpstr>
      <vt:lpstr>RelEx : instance ranking</vt:lpstr>
      <vt:lpstr>RelEx : evaluation results</vt:lpstr>
    </vt:vector>
  </TitlesOfParts>
  <Company>University of Rome Tor Vergata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Armando Stellato</dc:creator>
  <cp:lastModifiedBy>Legolas</cp:lastModifiedBy>
  <cp:revision>250</cp:revision>
  <dcterms:created xsi:type="dcterms:W3CDTF">2006-12-13T12:19:25Z</dcterms:created>
  <dcterms:modified xsi:type="dcterms:W3CDTF">2008-05-29T20:09:49Z</dcterms:modified>
</cp:coreProperties>
</file>