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Default Extension="xlsx" ContentType="application/vnd.openxmlformats-officedocument.spreadsheetml.sheet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diagrams/layout2.xml" ContentType="application/vnd.openxmlformats-officedocument.drawingml.diagramLayout+xml"/>
  <Override PartName="/ppt/comments/comment1.xml" ContentType="application/vnd.openxmlformats-officedocument.presentationml.comments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97" r:id="rId2"/>
  </p:sldMasterIdLst>
  <p:notesMasterIdLst>
    <p:notesMasterId r:id="rId28"/>
  </p:notesMasterIdLst>
  <p:handoutMasterIdLst>
    <p:handoutMasterId r:id="rId29"/>
  </p:handoutMasterIdLst>
  <p:sldIdLst>
    <p:sldId id="256" r:id="rId3"/>
    <p:sldId id="266" r:id="rId4"/>
    <p:sldId id="292" r:id="rId5"/>
    <p:sldId id="293" r:id="rId6"/>
    <p:sldId id="267" r:id="rId7"/>
    <p:sldId id="291" r:id="rId8"/>
    <p:sldId id="294" r:id="rId9"/>
    <p:sldId id="314" r:id="rId10"/>
    <p:sldId id="270" r:id="rId11"/>
    <p:sldId id="271" r:id="rId12"/>
    <p:sldId id="295" r:id="rId13"/>
    <p:sldId id="296" r:id="rId14"/>
    <p:sldId id="297" r:id="rId15"/>
    <p:sldId id="289" r:id="rId16"/>
    <p:sldId id="298" r:id="rId17"/>
    <p:sldId id="300" r:id="rId18"/>
    <p:sldId id="301" r:id="rId19"/>
    <p:sldId id="305" r:id="rId20"/>
    <p:sldId id="306" r:id="rId21"/>
    <p:sldId id="307" r:id="rId22"/>
    <p:sldId id="308" r:id="rId23"/>
    <p:sldId id="309" r:id="rId24"/>
    <p:sldId id="311" r:id="rId25"/>
    <p:sldId id="312" r:id="rId26"/>
    <p:sldId id="313" r:id="rId27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lnSpc>
        <a:spcPts val="2500"/>
      </a:lnSpc>
      <a:spcBef>
        <a:spcPct val="0"/>
      </a:spcBef>
      <a:spcAft>
        <a:spcPts val="1000"/>
      </a:spcAft>
      <a:buClr>
        <a:srgbClr val="FDAA03"/>
      </a:buClr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lnSpc>
        <a:spcPts val="2500"/>
      </a:lnSpc>
      <a:spcBef>
        <a:spcPct val="0"/>
      </a:spcBef>
      <a:spcAft>
        <a:spcPts val="1000"/>
      </a:spcAft>
      <a:buClr>
        <a:srgbClr val="FDAA03"/>
      </a:buClr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lnSpc>
        <a:spcPts val="2500"/>
      </a:lnSpc>
      <a:spcBef>
        <a:spcPct val="0"/>
      </a:spcBef>
      <a:spcAft>
        <a:spcPts val="1000"/>
      </a:spcAft>
      <a:buClr>
        <a:srgbClr val="FDAA03"/>
      </a:buClr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lnSpc>
        <a:spcPts val="2500"/>
      </a:lnSpc>
      <a:spcBef>
        <a:spcPct val="0"/>
      </a:spcBef>
      <a:spcAft>
        <a:spcPts val="1000"/>
      </a:spcAft>
      <a:buClr>
        <a:srgbClr val="FDAA03"/>
      </a:buClr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lnSpc>
        <a:spcPts val="2500"/>
      </a:lnSpc>
      <a:spcBef>
        <a:spcPct val="0"/>
      </a:spcBef>
      <a:spcAft>
        <a:spcPts val="1000"/>
      </a:spcAft>
      <a:buClr>
        <a:srgbClr val="FDAA03"/>
      </a:buClr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erri Condon" initials="S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80"/>
    <a:srgbClr val="080866"/>
    <a:srgbClr val="0B0060"/>
    <a:srgbClr val="F5A70B"/>
    <a:srgbClr val="06DFEA"/>
    <a:srgbClr val="09CDE7"/>
    <a:srgbClr val="660066"/>
    <a:srgbClr val="0AA619"/>
    <a:srgbClr val="FF3399"/>
    <a:srgbClr val="221F7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567" autoAdjust="0"/>
    <p:restoredTop sz="94667" autoAdjust="0"/>
  </p:normalViewPr>
  <p:slideViewPr>
    <p:cSldViewPr>
      <p:cViewPr varScale="1">
        <p:scale>
          <a:sx n="92" d="100"/>
          <a:sy n="92" d="100"/>
        </p:scale>
        <p:origin x="-7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condon\Local%20Settings\Temporary%20Internet%20Files\Content.Outlook\LOZG4O9X\TransTac%20est%2027May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condon\Local%20Settings\Temporary%20Internet%20Files\Content.Outlook\LOZG4O9X\TransTac%20est%2027May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0418044619422573"/>
          <c:y val="7.8935185185185192E-2"/>
          <c:w val="0.85137510936132987"/>
          <c:h val="0.75835666375036459"/>
        </c:manualLayout>
      </c:layout>
      <c:barChart>
        <c:barDir val="col"/>
        <c:grouping val="clustered"/>
        <c:ser>
          <c:idx val="0"/>
          <c:order val="0"/>
          <c:tx>
            <c:strRef>
              <c:f>Sheet2!$B$1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</c:spPr>
          <c:cat>
            <c:strRef>
              <c:f>Sheet2!$A$2:$A$5</c:f>
              <c:strCache>
                <c:ptCount val="4"/>
                <c:pt idx="0">
                  <c:v>1-WER</c:v>
                </c:pt>
                <c:pt idx="1">
                  <c:v>BLEU</c:v>
                </c:pt>
                <c:pt idx="2">
                  <c:v>1-TER</c:v>
                </c:pt>
                <c:pt idx="3">
                  <c:v>METEOR</c:v>
                </c:pt>
              </c:strCache>
            </c:strRef>
          </c:cat>
          <c:val>
            <c:numRef>
              <c:f>Sheet2!$B$2:$B$5</c:f>
              <c:numCache>
                <c:formatCode>General</c:formatCode>
                <c:ptCount val="4"/>
                <c:pt idx="0">
                  <c:v>0.82899999999999996</c:v>
                </c:pt>
                <c:pt idx="1">
                  <c:v>0.215</c:v>
                </c:pt>
                <c:pt idx="2">
                  <c:v>0.40500000000000003</c:v>
                </c:pt>
                <c:pt idx="3">
                  <c:v>0.438</c:v>
                </c:pt>
              </c:numCache>
            </c:numRef>
          </c:val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06DFEA"/>
            </a:solidFill>
            <a:ln>
              <a:solidFill>
                <a:srgbClr val="000000"/>
              </a:solidFill>
            </a:ln>
          </c:spPr>
          <c:cat>
            <c:strRef>
              <c:f>Sheet2!$A$2:$A$5</c:f>
              <c:strCache>
                <c:ptCount val="4"/>
                <c:pt idx="0">
                  <c:v>1-WER</c:v>
                </c:pt>
                <c:pt idx="1">
                  <c:v>BLEU</c:v>
                </c:pt>
                <c:pt idx="2">
                  <c:v>1-TER</c:v>
                </c:pt>
                <c:pt idx="3">
                  <c:v>METEOR</c:v>
                </c:pt>
              </c:strCache>
            </c:strRef>
          </c:cat>
          <c:val>
            <c:numRef>
              <c:f>Sheet2!$C$2:$C$5</c:f>
              <c:numCache>
                <c:formatCode>General</c:formatCode>
                <c:ptCount val="4"/>
                <c:pt idx="0">
                  <c:v>0.86199999999999999</c:v>
                </c:pt>
                <c:pt idx="1">
                  <c:v>0.26300000000000001</c:v>
                </c:pt>
                <c:pt idx="2">
                  <c:v>0.46400000000000002</c:v>
                </c:pt>
                <c:pt idx="3">
                  <c:v>0.502</c:v>
                </c:pt>
              </c:numCache>
            </c:numRef>
          </c:val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FF00FF"/>
            </a:solidFill>
            <a:ln>
              <a:solidFill>
                <a:srgbClr val="000000"/>
              </a:solidFill>
            </a:ln>
          </c:spPr>
          <c:cat>
            <c:strRef>
              <c:f>Sheet2!$A$2:$A$5</c:f>
              <c:strCache>
                <c:ptCount val="4"/>
                <c:pt idx="0">
                  <c:v>1-WER</c:v>
                </c:pt>
                <c:pt idx="1">
                  <c:v>BLEU</c:v>
                </c:pt>
                <c:pt idx="2">
                  <c:v>1-TER</c:v>
                </c:pt>
                <c:pt idx="3">
                  <c:v>METEOR</c:v>
                </c:pt>
              </c:strCache>
            </c:strRef>
          </c:cat>
          <c:val>
            <c:numRef>
              <c:f>Sheet2!$D$2:$D$5</c:f>
              <c:numCache>
                <c:formatCode>General</c:formatCode>
                <c:ptCount val="4"/>
                <c:pt idx="0">
                  <c:v>0.73499999999999999</c:v>
                </c:pt>
                <c:pt idx="1">
                  <c:v>0.15</c:v>
                </c:pt>
                <c:pt idx="2">
                  <c:v>0.33900000000000002</c:v>
                </c:pt>
                <c:pt idx="3">
                  <c:v>0.36199999999999999</c:v>
                </c:pt>
              </c:numCache>
            </c:numRef>
          </c:val>
        </c:ser>
        <c:ser>
          <c:idx val="3"/>
          <c:order val="3"/>
          <c:tx>
            <c:strRef>
              <c:f>Sheet2!$E$1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33CC33"/>
            </a:solidFill>
            <a:ln>
              <a:solidFill>
                <a:srgbClr val="000000"/>
              </a:solidFill>
            </a:ln>
          </c:spPr>
          <c:cat>
            <c:strRef>
              <c:f>Sheet2!$A$2:$A$5</c:f>
              <c:strCache>
                <c:ptCount val="4"/>
                <c:pt idx="0">
                  <c:v>1-WER</c:v>
                </c:pt>
                <c:pt idx="1">
                  <c:v>BLEU</c:v>
                </c:pt>
                <c:pt idx="2">
                  <c:v>1-TER</c:v>
                </c:pt>
                <c:pt idx="3">
                  <c:v>METEOR</c:v>
                </c:pt>
              </c:strCache>
            </c:strRef>
          </c:cat>
          <c:val>
            <c:numRef>
              <c:f>Sheet2!$E$2:$E$5</c:f>
              <c:numCache>
                <c:formatCode>General</c:formatCode>
                <c:ptCount val="4"/>
                <c:pt idx="0">
                  <c:v>0.77600000000000002</c:v>
                </c:pt>
                <c:pt idx="1">
                  <c:v>0.128</c:v>
                </c:pt>
                <c:pt idx="2">
                  <c:v>0.22700000000000001</c:v>
                </c:pt>
                <c:pt idx="3">
                  <c:v>0.36399999999999999</c:v>
                </c:pt>
              </c:numCache>
            </c:numRef>
          </c:val>
        </c:ser>
        <c:ser>
          <c:idx val="4"/>
          <c:order val="4"/>
          <c:tx>
            <c:strRef>
              <c:f>Sheet2!$F$1</c:f>
              <c:strCache>
                <c:ptCount val="1"/>
                <c:pt idx="0">
                  <c:v>E</c:v>
                </c:pt>
              </c:strCache>
            </c:strRef>
          </c:tx>
          <c:spPr>
            <a:solidFill>
              <a:srgbClr val="660066"/>
            </a:solidFill>
            <a:ln>
              <a:solidFill>
                <a:srgbClr val="000000"/>
              </a:solidFill>
            </a:ln>
          </c:spPr>
          <c:cat>
            <c:strRef>
              <c:f>Sheet2!$A$2:$A$5</c:f>
              <c:strCache>
                <c:ptCount val="4"/>
                <c:pt idx="0">
                  <c:v>1-WER</c:v>
                </c:pt>
                <c:pt idx="1">
                  <c:v>BLEU</c:v>
                </c:pt>
                <c:pt idx="2">
                  <c:v>1-TER</c:v>
                </c:pt>
                <c:pt idx="3">
                  <c:v>METEOR</c:v>
                </c:pt>
              </c:strCache>
            </c:strRef>
          </c:cat>
          <c:val>
            <c:numRef>
              <c:f>Sheet2!$F$2:$F$5</c:f>
              <c:numCache>
                <c:formatCode>General</c:formatCode>
                <c:ptCount val="4"/>
                <c:pt idx="0">
                  <c:v>0.54</c:v>
                </c:pt>
                <c:pt idx="1">
                  <c:v>7.8E-2</c:v>
                </c:pt>
                <c:pt idx="2">
                  <c:v>0.19700000000000001</c:v>
                </c:pt>
                <c:pt idx="3">
                  <c:v>0.25</c:v>
                </c:pt>
              </c:numCache>
            </c:numRef>
          </c:val>
        </c:ser>
        <c:axId val="115275648"/>
        <c:axId val="138928512"/>
      </c:barChart>
      <c:catAx>
        <c:axId val="115275648"/>
        <c:scaling>
          <c:orientation val="minMax"/>
        </c:scaling>
        <c:axPos val="b"/>
        <c:tickLblPos val="nextTo"/>
        <c:crossAx val="138928512"/>
        <c:crosses val="autoZero"/>
        <c:auto val="1"/>
        <c:lblAlgn val="ctr"/>
        <c:lblOffset val="100"/>
      </c:catAx>
      <c:valAx>
        <c:axId val="138928512"/>
        <c:scaling>
          <c:orientation val="minMax"/>
        </c:scaling>
        <c:axPos val="l"/>
        <c:majorGridlines/>
        <c:numFmt formatCode="General" sourceLinked="1"/>
        <c:tickLblPos val="nextTo"/>
        <c:crossAx val="115275648"/>
        <c:crosses val="autoZero"/>
        <c:crossBetween val="between"/>
      </c:valAx>
      <c:spPr>
        <a:ln>
          <a:solidFill>
            <a:schemeClr val="accent1"/>
          </a:solidFill>
        </a:ln>
      </c:spPr>
    </c:plotArea>
    <c:plotVisOnly val="1"/>
  </c:chart>
  <c:txPr>
    <a:bodyPr/>
    <a:lstStyle/>
    <a:p>
      <a:pPr>
        <a:defRPr sz="1400" b="1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Sheet3!$B$1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0000"/>
              </a:solidFill>
            </a:ln>
          </c:spPr>
          <c:cat>
            <c:strRef>
              <c:f>Sheet3!$A$2:$A$4</c:f>
              <c:strCache>
                <c:ptCount val="3"/>
                <c:pt idx="0">
                  <c:v>Live</c:v>
                </c:pt>
                <c:pt idx="1">
                  <c:v>Likert</c:v>
                </c:pt>
                <c:pt idx="2">
                  <c:v>Concept</c:v>
                </c:pt>
              </c:strCache>
            </c:strRef>
          </c:cat>
          <c:val>
            <c:numRef>
              <c:f>Sheet3!$B$2:$B$4</c:f>
              <c:numCache>
                <c:formatCode>General</c:formatCode>
                <c:ptCount val="3"/>
                <c:pt idx="0">
                  <c:v>0.92</c:v>
                </c:pt>
                <c:pt idx="1">
                  <c:v>0.94</c:v>
                </c:pt>
                <c:pt idx="2">
                  <c:v>0.85960836399999996</c:v>
                </c:pt>
              </c:numCache>
            </c:numRef>
          </c:val>
        </c:ser>
        <c:ser>
          <c:idx val="1"/>
          <c:order val="1"/>
          <c:tx>
            <c:strRef>
              <c:f>Sheet3!$C$1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06DFEA"/>
            </a:solidFill>
            <a:ln>
              <a:solidFill>
                <a:srgbClr val="000000"/>
              </a:solidFill>
            </a:ln>
          </c:spPr>
          <c:cat>
            <c:strRef>
              <c:f>Sheet3!$A$2:$A$4</c:f>
              <c:strCache>
                <c:ptCount val="3"/>
                <c:pt idx="0">
                  <c:v>Live</c:v>
                </c:pt>
                <c:pt idx="1">
                  <c:v>Likert</c:v>
                </c:pt>
                <c:pt idx="2">
                  <c:v>Concept</c:v>
                </c:pt>
              </c:strCache>
            </c:strRef>
          </c:cat>
          <c:val>
            <c:numRef>
              <c:f>Sheet3!$C$2:$C$4</c:f>
              <c:numCache>
                <c:formatCode>General</c:formatCode>
                <c:ptCount val="3"/>
                <c:pt idx="0">
                  <c:v>0.85</c:v>
                </c:pt>
                <c:pt idx="1">
                  <c:v>0.93</c:v>
                </c:pt>
                <c:pt idx="2">
                  <c:v>0.84803435699999996</c:v>
                </c:pt>
              </c:numCache>
            </c:numRef>
          </c:val>
        </c:ser>
        <c:ser>
          <c:idx val="2"/>
          <c:order val="2"/>
          <c:tx>
            <c:strRef>
              <c:f>Sheet3!$D$1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FF00FF"/>
            </a:solidFill>
            <a:ln>
              <a:solidFill>
                <a:srgbClr val="000000"/>
              </a:solidFill>
            </a:ln>
          </c:spPr>
          <c:cat>
            <c:strRef>
              <c:f>Sheet3!$A$2:$A$4</c:f>
              <c:strCache>
                <c:ptCount val="3"/>
                <c:pt idx="0">
                  <c:v>Live</c:v>
                </c:pt>
                <c:pt idx="1">
                  <c:v>Likert</c:v>
                </c:pt>
                <c:pt idx="2">
                  <c:v>Concept</c:v>
                </c:pt>
              </c:strCache>
            </c:strRef>
          </c:cat>
          <c:val>
            <c:numRef>
              <c:f>Sheet3!$D$2:$D$4</c:f>
              <c:numCache>
                <c:formatCode>General</c:formatCode>
                <c:ptCount val="3"/>
                <c:pt idx="0">
                  <c:v>0.81</c:v>
                </c:pt>
                <c:pt idx="1">
                  <c:v>0.88</c:v>
                </c:pt>
                <c:pt idx="2">
                  <c:v>0.81326295000000004</c:v>
                </c:pt>
              </c:numCache>
            </c:numRef>
          </c:val>
        </c:ser>
        <c:ser>
          <c:idx val="3"/>
          <c:order val="3"/>
          <c:tx>
            <c:strRef>
              <c:f>Sheet3!$E$1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33CC33"/>
            </a:solidFill>
            <a:ln>
              <a:solidFill>
                <a:srgbClr val="000000"/>
              </a:solidFill>
            </a:ln>
          </c:spPr>
          <c:cat>
            <c:strRef>
              <c:f>Sheet3!$A$2:$A$4</c:f>
              <c:strCache>
                <c:ptCount val="3"/>
                <c:pt idx="0">
                  <c:v>Live</c:v>
                </c:pt>
                <c:pt idx="1">
                  <c:v>Likert</c:v>
                </c:pt>
                <c:pt idx="2">
                  <c:v>Concept</c:v>
                </c:pt>
              </c:strCache>
            </c:strRef>
          </c:cat>
          <c:val>
            <c:numRef>
              <c:f>Sheet3!$E$2:$E$4</c:f>
              <c:numCache>
                <c:formatCode>General</c:formatCode>
                <c:ptCount val="3"/>
                <c:pt idx="0">
                  <c:v>0.64</c:v>
                </c:pt>
                <c:pt idx="1">
                  <c:v>0.88</c:v>
                </c:pt>
                <c:pt idx="2">
                  <c:v>0.78206396300000003</c:v>
                </c:pt>
              </c:numCache>
            </c:numRef>
          </c:val>
        </c:ser>
        <c:ser>
          <c:idx val="4"/>
          <c:order val="4"/>
          <c:tx>
            <c:strRef>
              <c:f>Sheet3!$F$1</c:f>
              <c:strCache>
                <c:ptCount val="1"/>
                <c:pt idx="0">
                  <c:v>E</c:v>
                </c:pt>
              </c:strCache>
            </c:strRef>
          </c:tx>
          <c:spPr>
            <a:solidFill>
              <a:srgbClr val="660066"/>
            </a:solidFill>
            <a:ln>
              <a:solidFill>
                <a:srgbClr val="000000"/>
              </a:solidFill>
            </a:ln>
          </c:spPr>
          <c:cat>
            <c:strRef>
              <c:f>Sheet3!$A$2:$A$4</c:f>
              <c:strCache>
                <c:ptCount val="3"/>
                <c:pt idx="0">
                  <c:v>Live</c:v>
                </c:pt>
                <c:pt idx="1">
                  <c:v>Likert</c:v>
                </c:pt>
                <c:pt idx="2">
                  <c:v>Concept</c:v>
                </c:pt>
              </c:strCache>
            </c:strRef>
          </c:cat>
          <c:val>
            <c:numRef>
              <c:f>Sheet3!$F$2:$F$4</c:f>
              <c:numCache>
                <c:formatCode>General</c:formatCode>
                <c:ptCount val="3"/>
                <c:pt idx="0">
                  <c:v>0.56000000000000005</c:v>
                </c:pt>
                <c:pt idx="1">
                  <c:v>0.73</c:v>
                </c:pt>
                <c:pt idx="2">
                  <c:v>0.72916666699999999</c:v>
                </c:pt>
              </c:numCache>
            </c:numRef>
          </c:val>
        </c:ser>
        <c:axId val="187409536"/>
        <c:axId val="187411456"/>
      </c:barChart>
      <c:catAx>
        <c:axId val="18740953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87411456"/>
        <c:crosses val="autoZero"/>
        <c:auto val="1"/>
        <c:lblAlgn val="ctr"/>
        <c:lblOffset val="100"/>
      </c:catAx>
      <c:valAx>
        <c:axId val="18741145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87409536"/>
        <c:crosses val="autoZero"/>
        <c:crossBetween val="between"/>
      </c:valAx>
      <c:spPr>
        <a:ln>
          <a:solidFill>
            <a:srgbClr val="4F81BD"/>
          </a:solidFill>
        </a:ln>
      </c:spPr>
    </c:plotArea>
    <c:plotVisOnly val="1"/>
  </c:chart>
  <c:spPr>
    <a:ln>
      <a:noFill/>
    </a:ln>
  </c:spPr>
  <c:txPr>
    <a:bodyPr/>
    <a:lstStyle/>
    <a:p>
      <a:pPr>
        <a:defRPr sz="1200" b="1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8613365636987683"/>
          <c:y val="7.2285183396646358E-2"/>
          <c:w val="0.79917282455077743"/>
          <c:h val="0.61663286004056794"/>
        </c:manualLayout>
      </c:layout>
      <c:barChart>
        <c:barDir val="col"/>
        <c:grouping val="clustered"/>
        <c:ser>
          <c:idx val="1"/>
          <c:order val="0"/>
          <c:tx>
            <c:strRef>
              <c:f>Sheet1!$A$3</c:f>
              <c:strCache>
                <c:ptCount val="1"/>
                <c:pt idx="0">
                  <c:v>English to Arabic Speech</c:v>
                </c:pt>
              </c:strCache>
            </c:strRef>
          </c:tx>
          <c:spPr>
            <a:solidFill>
              <a:srgbClr val="FF9900"/>
            </a:solidFill>
            <a:ln w="12942">
              <a:solidFill>
                <a:schemeClr val="tx1"/>
              </a:solidFill>
              <a:prstDash val="solid"/>
            </a:ln>
          </c:spPr>
          <c:cat>
            <c:strRef>
              <c:f>Sheet1!$B$1:$F$1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0.215</c:v>
                </c:pt>
                <c:pt idx="1">
                  <c:v>0.26300000000000001</c:v>
                </c:pt>
                <c:pt idx="2">
                  <c:v>0.15</c:v>
                </c:pt>
                <c:pt idx="3">
                  <c:v>0.128</c:v>
                </c:pt>
                <c:pt idx="4">
                  <c:v>7.9000000000000001E-2</c:v>
                </c:pt>
              </c:numCache>
            </c:numRef>
          </c:val>
        </c:ser>
        <c:ser>
          <c:idx val="2"/>
          <c:order val="1"/>
          <c:tx>
            <c:strRef>
              <c:f>Sheet1!$A$4</c:f>
              <c:strCache>
                <c:ptCount val="1"/>
                <c:pt idx="0">
                  <c:v>Arabic to English Speech</c:v>
                </c:pt>
              </c:strCache>
            </c:strRef>
          </c:tx>
          <c:spPr>
            <a:solidFill>
              <a:srgbClr val="000080"/>
            </a:solidFill>
            <a:ln w="12942">
              <a:solidFill>
                <a:schemeClr val="tx1"/>
              </a:solidFill>
              <a:prstDash val="solid"/>
            </a:ln>
          </c:spPr>
          <c:cat>
            <c:strRef>
              <c:f>Sheet1!$B$1:$F$1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0.33800000000000002</c:v>
                </c:pt>
                <c:pt idx="1">
                  <c:v>0.32</c:v>
                </c:pt>
                <c:pt idx="2">
                  <c:v>0.34100000000000003</c:v>
                </c:pt>
                <c:pt idx="3">
                  <c:v>0.23499999999999999</c:v>
                </c:pt>
                <c:pt idx="4">
                  <c:v>0.19400000000000001</c:v>
                </c:pt>
              </c:numCache>
            </c:numRef>
          </c:val>
        </c:ser>
        <c:axId val="135891584"/>
        <c:axId val="205465856"/>
      </c:barChart>
      <c:catAx>
        <c:axId val="1358915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16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760" dirty="0"/>
                  <a:t>System</a:t>
                </a:r>
              </a:p>
            </c:rich>
          </c:tx>
          <c:layout>
            <c:manualLayout>
              <c:xMode val="edge"/>
              <c:yMode val="edge"/>
              <c:x val="0.39993795891063344"/>
              <c:y val="0.82955506763577647"/>
            </c:manualLayout>
          </c:layout>
          <c:spPr>
            <a:noFill/>
            <a:ln w="25883">
              <a:noFill/>
            </a:ln>
          </c:spPr>
        </c:title>
        <c:numFmt formatCode="General" sourceLinked="1"/>
        <c:tickLblPos val="low"/>
        <c:spPr>
          <a:ln w="323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6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5465856"/>
        <c:crosses val="autoZero"/>
        <c:auto val="1"/>
        <c:lblAlgn val="ctr"/>
        <c:lblOffset val="100"/>
        <c:tickLblSkip val="1"/>
        <c:tickMarkSkip val="1"/>
      </c:catAx>
      <c:valAx>
        <c:axId val="205465856"/>
        <c:scaling>
          <c:orientation val="minMax"/>
        </c:scaling>
        <c:axPos val="l"/>
        <c:majorGridlines>
          <c:spPr>
            <a:ln w="3235">
              <a:solidFill>
                <a:schemeClr val="tx1"/>
              </a:solidFill>
              <a:prstDash val="solid"/>
            </a:ln>
          </c:spPr>
        </c:majorGridlines>
        <c:numFmt formatCode="General" sourceLinked="1"/>
        <c:tickLblPos val="nextTo"/>
        <c:spPr>
          <a:ln w="323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6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35891584"/>
        <c:crosses val="autoZero"/>
        <c:crossBetween val="between"/>
      </c:valAx>
      <c:spPr>
        <a:noFill/>
        <a:ln w="12700">
          <a:solidFill>
            <a:schemeClr val="tx1"/>
          </a:solidFill>
          <a:prstDash val="solid"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216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9.3677209964712654E-2"/>
          <c:y val="3.9163734852292402E-2"/>
          <c:w val="0.72463296254634846"/>
          <c:h val="0.69610389610389689"/>
        </c:manualLayout>
      </c:layout>
      <c:barChart>
        <c:barDir val="col"/>
        <c:grouping val="clustered"/>
        <c:ser>
          <c:idx val="1"/>
          <c:order val="0"/>
          <c:tx>
            <c:strRef>
              <c:f>Sheet1!$A$3</c:f>
              <c:strCache>
                <c:ptCount val="1"/>
                <c:pt idx="0">
                  <c:v>English to Arabic</c:v>
                </c:pt>
              </c:strCache>
            </c:strRef>
          </c:tx>
          <c:spPr>
            <a:solidFill>
              <a:srgbClr val="FF9900"/>
            </a:solidFill>
            <a:ln w="13526">
              <a:solidFill>
                <a:schemeClr val="tx1"/>
              </a:solidFill>
              <a:prstDash val="solid"/>
            </a:ln>
          </c:spPr>
          <c:cat>
            <c:strRef>
              <c:f>Sheet1!$B$1:$F$1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93.9</c:v>
                </c:pt>
                <c:pt idx="1">
                  <c:v>92.6</c:v>
                </c:pt>
                <c:pt idx="2">
                  <c:v>87.9</c:v>
                </c:pt>
                <c:pt idx="3">
                  <c:v>87.5</c:v>
                </c:pt>
                <c:pt idx="4">
                  <c:v>73.3</c:v>
                </c:pt>
              </c:numCache>
            </c:numRef>
          </c:val>
        </c:ser>
        <c:ser>
          <c:idx val="2"/>
          <c:order val="1"/>
          <c:tx>
            <c:strRef>
              <c:f>Sheet1!$A$4</c:f>
              <c:strCache>
                <c:ptCount val="1"/>
                <c:pt idx="0">
                  <c:v>Arabic to English</c:v>
                </c:pt>
              </c:strCache>
            </c:strRef>
          </c:tx>
          <c:spPr>
            <a:solidFill>
              <a:srgbClr val="000080"/>
            </a:solidFill>
            <a:ln w="13526">
              <a:solidFill>
                <a:schemeClr val="tx1"/>
              </a:solidFill>
              <a:prstDash val="solid"/>
            </a:ln>
          </c:spPr>
          <c:cat>
            <c:strRef>
              <c:f>Sheet1!$B$1:$F$1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83</c:v>
                </c:pt>
                <c:pt idx="1">
                  <c:v>76.2</c:v>
                </c:pt>
                <c:pt idx="2">
                  <c:v>77.7</c:v>
                </c:pt>
                <c:pt idx="3">
                  <c:v>69.099999999999994</c:v>
                </c:pt>
                <c:pt idx="4">
                  <c:v>60.7</c:v>
                </c:pt>
              </c:numCache>
            </c:numRef>
          </c:val>
        </c:ser>
        <c:axId val="135890432"/>
        <c:axId val="217778432"/>
      </c:barChart>
      <c:catAx>
        <c:axId val="1358904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78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System</a:t>
                </a:r>
              </a:p>
            </c:rich>
          </c:tx>
          <c:layout>
            <c:manualLayout>
              <c:xMode val="edge"/>
              <c:yMode val="edge"/>
              <c:x val="0.29838709677419373"/>
              <c:y val="0.86493506493506489"/>
            </c:manualLayout>
          </c:layout>
          <c:spPr>
            <a:noFill/>
            <a:ln w="27051">
              <a:noFill/>
            </a:ln>
          </c:spPr>
        </c:title>
        <c:numFmt formatCode="General" sourceLinked="1"/>
        <c:tickLblPos val="low"/>
        <c:spPr>
          <a:ln w="338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57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7778432"/>
        <c:crosses val="autoZero"/>
        <c:auto val="1"/>
        <c:lblAlgn val="ctr"/>
        <c:lblOffset val="100"/>
        <c:tickLblSkip val="1"/>
        <c:tickMarkSkip val="1"/>
      </c:catAx>
      <c:valAx>
        <c:axId val="217778432"/>
        <c:scaling>
          <c:orientation val="minMax"/>
        </c:scaling>
        <c:axPos val="l"/>
        <c:majorGridlines>
          <c:spPr>
            <a:ln w="3381">
              <a:solidFill>
                <a:schemeClr val="tx1"/>
              </a:solidFill>
              <a:prstDash val="solid"/>
            </a:ln>
          </c:spPr>
        </c:majorGridlines>
        <c:numFmt formatCode="General" sourceLinked="1"/>
        <c:tickLblPos val="nextTo"/>
        <c:spPr>
          <a:ln w="338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57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35890432"/>
        <c:crosses val="autoZero"/>
        <c:crossBetween val="between"/>
      </c:valAx>
      <c:spPr>
        <a:noFill/>
        <a:ln w="12700">
          <a:solidFill>
            <a:schemeClr val="tx1"/>
          </a:solidFill>
          <a:prstDash val="solid"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75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0793650793650797"/>
          <c:y val="6.4748201438848935E-2"/>
          <c:w val="0.69206349206349216"/>
          <c:h val="0.68585131894484419"/>
        </c:manualLayout>
      </c:layout>
      <c:barChart>
        <c:barDir val="col"/>
        <c:grouping val="clustered"/>
        <c:ser>
          <c:idx val="1"/>
          <c:order val="0"/>
          <c:tx>
            <c:strRef>
              <c:f>Sheet1!$A$3</c:f>
              <c:strCache>
                <c:ptCount val="1"/>
                <c:pt idx="0">
                  <c:v>Norm0</c:v>
                </c:pt>
              </c:strCache>
            </c:strRef>
          </c:tx>
          <c:spPr>
            <a:solidFill>
              <a:srgbClr val="FF9900"/>
            </a:solidFill>
            <a:ln w="11515">
              <a:solidFill>
                <a:schemeClr val="tx1"/>
              </a:solidFill>
              <a:prstDash val="solid"/>
            </a:ln>
          </c:spPr>
          <c:cat>
            <c:strRef>
              <c:f>Sheet1!$B$1:$G$1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CS*</c:v>
                </c:pt>
                <c:pt idx="3">
                  <c:v>CR*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0.25800000000000001</c:v>
                </c:pt>
                <c:pt idx="1">
                  <c:v>0.317</c:v>
                </c:pt>
                <c:pt idx="2">
                  <c:v>0.224</c:v>
                </c:pt>
                <c:pt idx="3">
                  <c:v>0.21099999999999999</c:v>
                </c:pt>
                <c:pt idx="4">
                  <c:v>0.192</c:v>
                </c:pt>
                <c:pt idx="5">
                  <c:v>0.158</c:v>
                </c:pt>
              </c:numCache>
            </c:numRef>
          </c:val>
        </c:ser>
        <c:ser>
          <c:idx val="2"/>
          <c:order val="1"/>
          <c:tx>
            <c:strRef>
              <c:f>Sheet1!$A$4</c:f>
              <c:strCache>
                <c:ptCount val="1"/>
                <c:pt idx="0">
                  <c:v>Norm1</c:v>
                </c:pt>
              </c:strCache>
            </c:strRef>
          </c:tx>
          <c:spPr>
            <a:solidFill>
              <a:srgbClr val="000080"/>
            </a:solidFill>
            <a:ln w="11515">
              <a:solidFill>
                <a:schemeClr val="tx1"/>
              </a:solidFill>
              <a:prstDash val="solid"/>
            </a:ln>
          </c:spPr>
          <c:cat>
            <c:strRef>
              <c:f>Sheet1!$B$1:$G$1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CS*</c:v>
                </c:pt>
                <c:pt idx="3">
                  <c:v>CR*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Sheet1!$B$4:$G$4</c:f>
              <c:numCache>
                <c:formatCode>General</c:formatCode>
                <c:ptCount val="6"/>
                <c:pt idx="0">
                  <c:v>0.27500000000000002</c:v>
                </c:pt>
                <c:pt idx="1">
                  <c:v>0.32100000000000001</c:v>
                </c:pt>
                <c:pt idx="2">
                  <c:v>0.249</c:v>
                </c:pt>
                <c:pt idx="3">
                  <c:v>0.23300000000000001</c:v>
                </c:pt>
                <c:pt idx="4">
                  <c:v>0.19400000000000001</c:v>
                </c:pt>
                <c:pt idx="5">
                  <c:v>0.17</c:v>
                </c:pt>
              </c:numCache>
            </c:numRef>
          </c:val>
        </c:ser>
        <c:ser>
          <c:idx val="3"/>
          <c:order val="2"/>
          <c:tx>
            <c:strRef>
              <c:f>Sheet1!$A$5</c:f>
              <c:strCache>
                <c:ptCount val="1"/>
                <c:pt idx="0">
                  <c:v>Norm2</c:v>
                </c:pt>
              </c:strCache>
            </c:strRef>
          </c:tx>
          <c:spPr>
            <a:solidFill>
              <a:srgbClr val="993300"/>
            </a:solidFill>
            <a:ln w="11515">
              <a:solidFill>
                <a:schemeClr val="tx1"/>
              </a:solidFill>
              <a:prstDash val="solid"/>
            </a:ln>
          </c:spPr>
          <c:cat>
            <c:strRef>
              <c:f>Sheet1!$B$1:$G$1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CS*</c:v>
                </c:pt>
                <c:pt idx="3">
                  <c:v>CR*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Sheet1!$B$5:$G$5</c:f>
              <c:numCache>
                <c:formatCode>General</c:formatCode>
                <c:ptCount val="6"/>
                <c:pt idx="0">
                  <c:v>0.27600000000000002</c:v>
                </c:pt>
                <c:pt idx="1">
                  <c:v>0.32100000000000001</c:v>
                </c:pt>
                <c:pt idx="2">
                  <c:v>0.249</c:v>
                </c:pt>
                <c:pt idx="3">
                  <c:v>0.23300000000000001</c:v>
                </c:pt>
                <c:pt idx="4">
                  <c:v>0.19500000000000001</c:v>
                </c:pt>
                <c:pt idx="5">
                  <c:v>0.17199999999999999</c:v>
                </c:pt>
              </c:numCache>
            </c:numRef>
          </c:val>
        </c:ser>
        <c:axId val="115056640"/>
        <c:axId val="115059328"/>
      </c:barChart>
      <c:catAx>
        <c:axId val="11505664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632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System</a:t>
                </a:r>
              </a:p>
            </c:rich>
          </c:tx>
          <c:layout>
            <c:manualLayout>
              <c:xMode val="edge"/>
              <c:yMode val="edge"/>
              <c:x val="0.37936507936507946"/>
              <c:y val="0.85851318944844113"/>
            </c:manualLayout>
          </c:layout>
          <c:spPr>
            <a:noFill/>
            <a:ln w="23031">
              <a:noFill/>
            </a:ln>
          </c:spPr>
        </c:title>
        <c:numFmt formatCode="General" sourceLinked="1"/>
        <c:tickLblPos val="low"/>
        <c:spPr>
          <a:ln w="287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32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5059328"/>
        <c:crosses val="autoZero"/>
        <c:auto val="1"/>
        <c:lblAlgn val="ctr"/>
        <c:lblOffset val="100"/>
        <c:tickLblSkip val="1"/>
        <c:tickMarkSkip val="1"/>
      </c:catAx>
      <c:valAx>
        <c:axId val="115059328"/>
        <c:scaling>
          <c:orientation val="minMax"/>
        </c:scaling>
        <c:axPos val="l"/>
        <c:majorGridlines>
          <c:spPr>
            <a:ln w="2879">
              <a:solidFill>
                <a:schemeClr val="tx1"/>
              </a:solidFill>
              <a:prstDash val="solid"/>
            </a:ln>
          </c:spPr>
        </c:majorGridlines>
        <c:numFmt formatCode="General" sourceLinked="1"/>
        <c:tickLblPos val="nextTo"/>
        <c:spPr>
          <a:ln w="287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32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5056640"/>
        <c:crosses val="autoZero"/>
        <c:crossBetween val="between"/>
      </c:valAx>
      <c:spPr>
        <a:noFill/>
        <a:ln w="12700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1746031746031744"/>
          <c:y val="0.37410071942446055"/>
          <c:w val="0.12999627177284659"/>
          <c:h val="0.233514735084657"/>
        </c:manualLayout>
      </c:layout>
      <c:spPr>
        <a:noFill/>
        <a:ln w="2879">
          <a:solidFill>
            <a:schemeClr val="tx1"/>
          </a:solidFill>
          <a:prstDash val="solid"/>
        </a:ln>
      </c:spPr>
      <c:txPr>
        <a:bodyPr/>
        <a:lstStyle/>
        <a:p>
          <a:pPr>
            <a:defRPr sz="1501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63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7.4960353640005528E-2"/>
          <c:y val="6.235011990407676E-2"/>
          <c:w val="0.6622389832849841"/>
          <c:h val="0.68824940047961658"/>
        </c:manualLayout>
      </c:layout>
      <c:barChart>
        <c:barDir val="col"/>
        <c:grouping val="clustered"/>
        <c:ser>
          <c:idx val="1"/>
          <c:order val="0"/>
          <c:tx>
            <c:strRef>
              <c:f>Sheet1!$A$3</c:f>
              <c:strCache>
                <c:ptCount val="1"/>
                <c:pt idx="0">
                  <c:v>Norm0</c:v>
                </c:pt>
              </c:strCache>
            </c:strRef>
          </c:tx>
          <c:spPr>
            <a:solidFill>
              <a:srgbClr val="FF9900"/>
            </a:solidFill>
            <a:ln w="11515">
              <a:solidFill>
                <a:schemeClr val="tx1"/>
              </a:solidFill>
              <a:prstDash val="solid"/>
            </a:ln>
          </c:spPr>
          <c:cat>
            <c:strRef>
              <c:f>Sheet1!$B$1:$F$1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0.45274999999999999</c:v>
                </c:pt>
                <c:pt idx="1">
                  <c:v>0.42453999999999997</c:v>
                </c:pt>
                <c:pt idx="2">
                  <c:v>0.44794</c:v>
                </c:pt>
                <c:pt idx="3">
                  <c:v>0.31585999999999997</c:v>
                </c:pt>
                <c:pt idx="4">
                  <c:v>0.38263000000000003</c:v>
                </c:pt>
              </c:numCache>
            </c:numRef>
          </c:val>
        </c:ser>
        <c:ser>
          <c:idx val="2"/>
          <c:order val="1"/>
          <c:tx>
            <c:strRef>
              <c:f>Sheet1!$A$4</c:f>
              <c:strCache>
                <c:ptCount val="1"/>
                <c:pt idx="0">
                  <c:v>Norm1</c:v>
                </c:pt>
              </c:strCache>
            </c:strRef>
          </c:tx>
          <c:spPr>
            <a:solidFill>
              <a:srgbClr val="000080"/>
            </a:solidFill>
            <a:ln w="11515">
              <a:solidFill>
                <a:schemeClr val="tx1"/>
              </a:solidFill>
              <a:prstDash val="solid"/>
            </a:ln>
          </c:spPr>
          <c:cat>
            <c:strRef>
              <c:f>Sheet1!$B$1:$F$1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0.45246999999999998</c:v>
                </c:pt>
                <c:pt idx="1">
                  <c:v>0.42430000000000001</c:v>
                </c:pt>
                <c:pt idx="2">
                  <c:v>0.44812999999999997</c:v>
                </c:pt>
                <c:pt idx="3">
                  <c:v>0.33152999999999999</c:v>
                </c:pt>
                <c:pt idx="4">
                  <c:v>0.38235999999999998</c:v>
                </c:pt>
              </c:numCache>
            </c:numRef>
          </c:val>
        </c:ser>
        <c:ser>
          <c:idx val="3"/>
          <c:order val="2"/>
          <c:tx>
            <c:strRef>
              <c:f>Sheet1!$A$5</c:f>
              <c:strCache>
                <c:ptCount val="1"/>
                <c:pt idx="0">
                  <c:v>Norm2</c:v>
                </c:pt>
              </c:strCache>
            </c:strRef>
          </c:tx>
          <c:spPr>
            <a:solidFill>
              <a:srgbClr val="993300"/>
            </a:solidFill>
            <a:ln w="11515">
              <a:solidFill>
                <a:schemeClr val="tx1"/>
              </a:solidFill>
              <a:prstDash val="solid"/>
            </a:ln>
          </c:spPr>
          <c:cat>
            <c:strRef>
              <c:f>Sheet1!$B$1:$F$1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Sheet1!$B$5:$F$5</c:f>
              <c:numCache>
                <c:formatCode>General</c:formatCode>
                <c:ptCount val="5"/>
                <c:pt idx="0">
                  <c:v>0.46833000000000002</c:v>
                </c:pt>
                <c:pt idx="1">
                  <c:v>0.4788</c:v>
                </c:pt>
                <c:pt idx="2">
                  <c:v>0.46844000000000002</c:v>
                </c:pt>
                <c:pt idx="3">
                  <c:v>0.36126000000000003</c:v>
                </c:pt>
                <c:pt idx="4">
                  <c:v>0.39600999999999997</c:v>
                </c:pt>
              </c:numCache>
            </c:numRef>
          </c:val>
        </c:ser>
        <c:axId val="114530176"/>
        <c:axId val="114775936"/>
      </c:barChart>
      <c:catAx>
        <c:axId val="1145301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632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System</a:t>
                </a:r>
              </a:p>
            </c:rich>
          </c:tx>
          <c:layout>
            <c:manualLayout>
              <c:xMode val="edge"/>
              <c:yMode val="edge"/>
              <c:x val="0.37777777777777788"/>
              <c:y val="0.85851318944844113"/>
            </c:manualLayout>
          </c:layout>
          <c:spPr>
            <a:noFill/>
            <a:ln w="23031">
              <a:noFill/>
            </a:ln>
          </c:spPr>
        </c:title>
        <c:numFmt formatCode="General" sourceLinked="1"/>
        <c:tickLblPos val="low"/>
        <c:spPr>
          <a:ln w="287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32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4775936"/>
        <c:crosses val="autoZero"/>
        <c:auto val="1"/>
        <c:lblAlgn val="ctr"/>
        <c:lblOffset val="100"/>
        <c:tickLblSkip val="1"/>
        <c:tickMarkSkip val="1"/>
      </c:catAx>
      <c:valAx>
        <c:axId val="114775936"/>
        <c:scaling>
          <c:orientation val="minMax"/>
        </c:scaling>
        <c:axPos val="l"/>
        <c:majorGridlines>
          <c:spPr>
            <a:ln w="2879">
              <a:solidFill>
                <a:schemeClr val="tx1"/>
              </a:solidFill>
              <a:prstDash val="solid"/>
            </a:ln>
          </c:spPr>
        </c:majorGridlines>
        <c:numFmt formatCode="General" sourceLinked="1"/>
        <c:tickLblPos val="nextTo"/>
        <c:spPr>
          <a:ln w="287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32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4530176"/>
        <c:crosses val="autoZero"/>
        <c:crossBetween val="between"/>
      </c:valAx>
      <c:spPr>
        <a:noFill/>
        <a:ln w="12700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1746031746031744"/>
          <c:y val="0.37410071942446055"/>
          <c:w val="0.12041759911589998"/>
          <c:h val="0.233514735084657"/>
        </c:manualLayout>
      </c:layout>
      <c:spPr>
        <a:noFill/>
        <a:ln w="2879">
          <a:solidFill>
            <a:schemeClr val="tx1"/>
          </a:solidFill>
          <a:prstDash val="solid"/>
        </a:ln>
      </c:spPr>
      <c:txPr>
        <a:bodyPr/>
        <a:lstStyle/>
        <a:p>
          <a:pPr>
            <a:defRPr sz="1501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63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8-05-28T10:20:49.421" idx="1">
    <p:pos x="10" y="1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F2C2A5-A9F3-401A-A198-B87E7F7646F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B10D42-C306-417B-938B-343DA6905DB1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78985EB6-E329-4212-8D20-65EB80FCBD6D}" type="parTrans" cxnId="{FA082E26-660D-4FEF-835F-774F78C48070}">
      <dgm:prSet/>
      <dgm:spPr/>
      <dgm:t>
        <a:bodyPr/>
        <a:lstStyle/>
        <a:p>
          <a:endParaRPr lang="en-US"/>
        </a:p>
      </dgm:t>
    </dgm:pt>
    <dgm:pt modelId="{46C6B008-A390-4491-BFDD-7BA22AC21764}" type="sibTrans" cxnId="{FA082E26-660D-4FEF-835F-774F78C48070}">
      <dgm:prSet/>
      <dgm:spPr/>
      <dgm:t>
        <a:bodyPr/>
        <a:lstStyle/>
        <a:p>
          <a:endParaRPr lang="en-US"/>
        </a:p>
      </dgm:t>
    </dgm:pt>
    <dgm:pt modelId="{F58ED1D7-4BBE-4C61-8445-0156CD8FA6B4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CA21DFE8-7985-4F3E-B89F-E2C78A723690}" type="parTrans" cxnId="{52E5158F-79E3-41D7-8824-B8BB1127E473}">
      <dgm:prSet/>
      <dgm:spPr/>
      <dgm:t>
        <a:bodyPr/>
        <a:lstStyle/>
        <a:p>
          <a:endParaRPr lang="en-US"/>
        </a:p>
      </dgm:t>
    </dgm:pt>
    <dgm:pt modelId="{F8D83BE2-A67A-492A-A46F-6061168584F6}" type="sibTrans" cxnId="{52E5158F-79E3-41D7-8824-B8BB1127E473}">
      <dgm:prSet/>
      <dgm:spPr/>
      <dgm:t>
        <a:bodyPr/>
        <a:lstStyle/>
        <a:p>
          <a:endParaRPr lang="en-US"/>
        </a:p>
      </dgm:t>
    </dgm:pt>
    <dgm:pt modelId="{D996E193-9BF1-42B9-80E7-5017DBC78091}">
      <dgm:prSet phldrT="[Text]"/>
      <dgm:spPr>
        <a:solidFill>
          <a:srgbClr val="FF3399"/>
        </a:solidFill>
      </dgm:spPr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AEE223A4-1F2C-4028-B687-FCD25564320C}" type="parTrans" cxnId="{DBD193F2-7B15-444E-98F5-E1AE01F6A6C7}">
      <dgm:prSet/>
      <dgm:spPr/>
      <dgm:t>
        <a:bodyPr/>
        <a:lstStyle/>
        <a:p>
          <a:endParaRPr lang="en-US"/>
        </a:p>
      </dgm:t>
    </dgm:pt>
    <dgm:pt modelId="{021F87CA-DAA4-4F1E-B605-02EB2AF78D5E}" type="sibTrans" cxnId="{DBD193F2-7B15-444E-98F5-E1AE01F6A6C7}">
      <dgm:prSet/>
      <dgm:spPr/>
      <dgm:t>
        <a:bodyPr/>
        <a:lstStyle/>
        <a:p>
          <a:endParaRPr lang="en-US"/>
        </a:p>
      </dgm:t>
    </dgm:pt>
    <dgm:pt modelId="{D79BB6E3-313B-4146-A1A1-BB7FF48E09C7}">
      <dgm:prSet phldrT="[Text]"/>
      <dgm:spPr>
        <a:solidFill>
          <a:srgbClr val="0AA619"/>
        </a:solidFill>
      </dgm:spPr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68E42DD2-3657-461B-9C2B-92D12002FD8E}" type="parTrans" cxnId="{7BE015C4-FCF7-4F59-81BA-B753E86B8D67}">
      <dgm:prSet/>
      <dgm:spPr/>
      <dgm:t>
        <a:bodyPr/>
        <a:lstStyle/>
        <a:p>
          <a:endParaRPr lang="en-US"/>
        </a:p>
      </dgm:t>
    </dgm:pt>
    <dgm:pt modelId="{27C72216-EF71-4114-A971-8636C36C82B5}" type="sibTrans" cxnId="{7BE015C4-FCF7-4F59-81BA-B753E86B8D67}">
      <dgm:prSet/>
      <dgm:spPr/>
      <dgm:t>
        <a:bodyPr/>
        <a:lstStyle/>
        <a:p>
          <a:endParaRPr lang="en-US"/>
        </a:p>
      </dgm:t>
    </dgm:pt>
    <dgm:pt modelId="{EEAFB5FC-D3EC-42B8-896B-1E1DED7A0691}">
      <dgm:prSet phldrT="[Text]"/>
      <dgm:spPr>
        <a:solidFill>
          <a:srgbClr val="660066"/>
        </a:solidFill>
      </dgm:spPr>
      <dgm:t>
        <a:bodyPr/>
        <a:lstStyle/>
        <a:p>
          <a:r>
            <a:rPr lang="en-US" dirty="0" smtClean="0"/>
            <a:t>E</a:t>
          </a:r>
          <a:endParaRPr lang="en-US" dirty="0"/>
        </a:p>
      </dgm:t>
    </dgm:pt>
    <dgm:pt modelId="{0A226F8A-E240-4FBA-A34B-19B0991BD935}" type="parTrans" cxnId="{D5F53933-6DC7-4824-9698-92E94B86CA9C}">
      <dgm:prSet/>
      <dgm:spPr/>
      <dgm:t>
        <a:bodyPr/>
        <a:lstStyle/>
        <a:p>
          <a:endParaRPr lang="en-US"/>
        </a:p>
      </dgm:t>
    </dgm:pt>
    <dgm:pt modelId="{C8747268-8496-449E-98D8-98863C013F26}" type="sibTrans" cxnId="{D5F53933-6DC7-4824-9698-92E94B86CA9C}">
      <dgm:prSet/>
      <dgm:spPr/>
      <dgm:t>
        <a:bodyPr/>
        <a:lstStyle/>
        <a:p>
          <a:endParaRPr lang="en-US"/>
        </a:p>
      </dgm:t>
    </dgm:pt>
    <dgm:pt modelId="{B4805F62-0CF9-4EFB-AD65-2B884670D890}" type="pres">
      <dgm:prSet presAssocID="{18F2C2A5-A9F3-401A-A198-B87E7F7646FC}" presName="diagram" presStyleCnt="0">
        <dgm:presLayoutVars>
          <dgm:dir/>
          <dgm:resizeHandles val="exact"/>
        </dgm:presLayoutVars>
      </dgm:prSet>
      <dgm:spPr/>
    </dgm:pt>
    <dgm:pt modelId="{4A7798B2-37AE-457A-8EA6-FEA5F63756FB}" type="pres">
      <dgm:prSet presAssocID="{35B10D42-C306-417B-938B-343DA6905DB1}" presName="node" presStyleLbl="node1" presStyleIdx="0" presStyleCnt="5" custLinFactNeighborX="-185" custLinFactNeighborY="4136">
        <dgm:presLayoutVars>
          <dgm:bulletEnabled val="1"/>
        </dgm:presLayoutVars>
      </dgm:prSet>
      <dgm:spPr/>
    </dgm:pt>
    <dgm:pt modelId="{304C1EFF-2375-463F-BB63-C317B7E61B46}" type="pres">
      <dgm:prSet presAssocID="{46C6B008-A390-4491-BFDD-7BA22AC21764}" presName="sibTrans" presStyleCnt="0"/>
      <dgm:spPr/>
    </dgm:pt>
    <dgm:pt modelId="{816807A0-635A-4AD5-8A2A-5120C52FD442}" type="pres">
      <dgm:prSet presAssocID="{F58ED1D7-4BBE-4C61-8445-0156CD8FA6B4}" presName="node" presStyleLbl="node1" presStyleIdx="1" presStyleCnt="5" custLinFactNeighborX="-4918" custLinFactNeighborY="5164">
        <dgm:presLayoutVars>
          <dgm:bulletEnabled val="1"/>
        </dgm:presLayoutVars>
      </dgm:prSet>
      <dgm:spPr/>
    </dgm:pt>
    <dgm:pt modelId="{B5D3458C-EBA7-4F53-B3A8-349086712F1D}" type="pres">
      <dgm:prSet presAssocID="{F8D83BE2-A67A-492A-A46F-6061168584F6}" presName="sibTrans" presStyleCnt="0"/>
      <dgm:spPr/>
    </dgm:pt>
    <dgm:pt modelId="{8A1C3C2F-E9F8-4F63-80CF-4BA2D4032373}" type="pres">
      <dgm:prSet presAssocID="{D996E193-9BF1-42B9-80E7-5017DBC78091}" presName="node" presStyleLbl="node1" presStyleIdx="2" presStyleCnt="5" custLinFactNeighborX="-9651" custLinFactNeighborY="5164">
        <dgm:presLayoutVars>
          <dgm:bulletEnabled val="1"/>
        </dgm:presLayoutVars>
      </dgm:prSet>
      <dgm:spPr/>
    </dgm:pt>
    <dgm:pt modelId="{EEC5366C-95A9-4D23-955F-EB7E11C2A28E}" type="pres">
      <dgm:prSet presAssocID="{021F87CA-DAA4-4F1E-B605-02EB2AF78D5E}" presName="sibTrans" presStyleCnt="0"/>
      <dgm:spPr/>
    </dgm:pt>
    <dgm:pt modelId="{1B4D19B2-90D8-4167-8844-BD16A19BB7DB}" type="pres">
      <dgm:prSet presAssocID="{D79BB6E3-313B-4146-A1A1-BB7FF48E09C7}" presName="node" presStyleLbl="node1" presStyleIdx="3" presStyleCnt="5" custLinFactNeighborX="-14384" custLinFactNeighborY="5164">
        <dgm:presLayoutVars>
          <dgm:bulletEnabled val="1"/>
        </dgm:presLayoutVars>
      </dgm:prSet>
      <dgm:spPr/>
    </dgm:pt>
    <dgm:pt modelId="{8676D9F2-6143-4911-93BD-8C6A3F462EBA}" type="pres">
      <dgm:prSet presAssocID="{27C72216-EF71-4114-A971-8636C36C82B5}" presName="sibTrans" presStyleCnt="0"/>
      <dgm:spPr/>
    </dgm:pt>
    <dgm:pt modelId="{C1405E8B-EAF7-458A-8D9C-8DC3A52606F8}" type="pres">
      <dgm:prSet presAssocID="{EEAFB5FC-D3EC-42B8-896B-1E1DED7A0691}" presName="node" presStyleLbl="node1" presStyleIdx="4" presStyleCnt="5" custLinFactNeighborX="-19118" custLinFactNeighborY="5164">
        <dgm:presLayoutVars>
          <dgm:bulletEnabled val="1"/>
        </dgm:presLayoutVars>
      </dgm:prSet>
      <dgm:spPr/>
    </dgm:pt>
  </dgm:ptLst>
  <dgm:cxnLst>
    <dgm:cxn modelId="{B91680F2-5A1D-4D2C-BEBA-38E0CDE4FC29}" type="presOf" srcId="{D996E193-9BF1-42B9-80E7-5017DBC78091}" destId="{8A1C3C2F-E9F8-4F63-80CF-4BA2D4032373}" srcOrd="0" destOrd="0" presId="urn:microsoft.com/office/officeart/2005/8/layout/default"/>
    <dgm:cxn modelId="{FA082E26-660D-4FEF-835F-774F78C48070}" srcId="{18F2C2A5-A9F3-401A-A198-B87E7F7646FC}" destId="{35B10D42-C306-417B-938B-343DA6905DB1}" srcOrd="0" destOrd="0" parTransId="{78985EB6-E329-4212-8D20-65EB80FCBD6D}" sibTransId="{46C6B008-A390-4491-BFDD-7BA22AC21764}"/>
    <dgm:cxn modelId="{7BE015C4-FCF7-4F59-81BA-B753E86B8D67}" srcId="{18F2C2A5-A9F3-401A-A198-B87E7F7646FC}" destId="{D79BB6E3-313B-4146-A1A1-BB7FF48E09C7}" srcOrd="3" destOrd="0" parTransId="{68E42DD2-3657-461B-9C2B-92D12002FD8E}" sibTransId="{27C72216-EF71-4114-A971-8636C36C82B5}"/>
    <dgm:cxn modelId="{71F57B84-F11F-4B76-8646-3A7DDF9B982E}" type="presOf" srcId="{18F2C2A5-A9F3-401A-A198-B87E7F7646FC}" destId="{B4805F62-0CF9-4EFB-AD65-2B884670D890}" srcOrd="0" destOrd="0" presId="urn:microsoft.com/office/officeart/2005/8/layout/default"/>
    <dgm:cxn modelId="{D5F53933-6DC7-4824-9698-92E94B86CA9C}" srcId="{18F2C2A5-A9F3-401A-A198-B87E7F7646FC}" destId="{EEAFB5FC-D3EC-42B8-896B-1E1DED7A0691}" srcOrd="4" destOrd="0" parTransId="{0A226F8A-E240-4FBA-A34B-19B0991BD935}" sibTransId="{C8747268-8496-449E-98D8-98863C013F26}"/>
    <dgm:cxn modelId="{0B023755-2068-4E73-9860-E34DA5B76471}" type="presOf" srcId="{F58ED1D7-4BBE-4C61-8445-0156CD8FA6B4}" destId="{816807A0-635A-4AD5-8A2A-5120C52FD442}" srcOrd="0" destOrd="0" presId="urn:microsoft.com/office/officeart/2005/8/layout/default"/>
    <dgm:cxn modelId="{DBD193F2-7B15-444E-98F5-E1AE01F6A6C7}" srcId="{18F2C2A5-A9F3-401A-A198-B87E7F7646FC}" destId="{D996E193-9BF1-42B9-80E7-5017DBC78091}" srcOrd="2" destOrd="0" parTransId="{AEE223A4-1F2C-4028-B687-FCD25564320C}" sibTransId="{021F87CA-DAA4-4F1E-B605-02EB2AF78D5E}"/>
    <dgm:cxn modelId="{FF7BE68F-4E27-481B-A1D0-B74DAA9A0DF3}" type="presOf" srcId="{35B10D42-C306-417B-938B-343DA6905DB1}" destId="{4A7798B2-37AE-457A-8EA6-FEA5F63756FB}" srcOrd="0" destOrd="0" presId="urn:microsoft.com/office/officeart/2005/8/layout/default"/>
    <dgm:cxn modelId="{6CEFB557-1204-4632-A598-7E7D4E8B1B90}" type="presOf" srcId="{D79BB6E3-313B-4146-A1A1-BB7FF48E09C7}" destId="{1B4D19B2-90D8-4167-8844-BD16A19BB7DB}" srcOrd="0" destOrd="0" presId="urn:microsoft.com/office/officeart/2005/8/layout/default"/>
    <dgm:cxn modelId="{52E5158F-79E3-41D7-8824-B8BB1127E473}" srcId="{18F2C2A5-A9F3-401A-A198-B87E7F7646FC}" destId="{F58ED1D7-4BBE-4C61-8445-0156CD8FA6B4}" srcOrd="1" destOrd="0" parTransId="{CA21DFE8-7985-4F3E-B89F-E2C78A723690}" sibTransId="{F8D83BE2-A67A-492A-A46F-6061168584F6}"/>
    <dgm:cxn modelId="{1FF276F0-6AF8-4F77-AF6B-964F4D855924}" type="presOf" srcId="{EEAFB5FC-D3EC-42B8-896B-1E1DED7A0691}" destId="{C1405E8B-EAF7-458A-8D9C-8DC3A52606F8}" srcOrd="0" destOrd="0" presId="urn:microsoft.com/office/officeart/2005/8/layout/default"/>
    <dgm:cxn modelId="{E384552F-4E86-4287-A4BD-96C8B9A211D0}" type="presParOf" srcId="{B4805F62-0CF9-4EFB-AD65-2B884670D890}" destId="{4A7798B2-37AE-457A-8EA6-FEA5F63756FB}" srcOrd="0" destOrd="0" presId="urn:microsoft.com/office/officeart/2005/8/layout/default"/>
    <dgm:cxn modelId="{4F0B5DD6-CBDE-4D9C-BA2F-D820EB41AEDB}" type="presParOf" srcId="{B4805F62-0CF9-4EFB-AD65-2B884670D890}" destId="{304C1EFF-2375-463F-BB63-C317B7E61B46}" srcOrd="1" destOrd="0" presId="urn:microsoft.com/office/officeart/2005/8/layout/default"/>
    <dgm:cxn modelId="{AFCF62E6-0182-453A-9AAE-532FF50C6E9C}" type="presParOf" srcId="{B4805F62-0CF9-4EFB-AD65-2B884670D890}" destId="{816807A0-635A-4AD5-8A2A-5120C52FD442}" srcOrd="2" destOrd="0" presId="urn:microsoft.com/office/officeart/2005/8/layout/default"/>
    <dgm:cxn modelId="{69240AAE-2594-41AA-BB1A-703DC0C79A0F}" type="presParOf" srcId="{B4805F62-0CF9-4EFB-AD65-2B884670D890}" destId="{B5D3458C-EBA7-4F53-B3A8-349086712F1D}" srcOrd="3" destOrd="0" presId="urn:microsoft.com/office/officeart/2005/8/layout/default"/>
    <dgm:cxn modelId="{700AB42B-3FC0-498E-B0A3-18E6C1E0C93C}" type="presParOf" srcId="{B4805F62-0CF9-4EFB-AD65-2B884670D890}" destId="{8A1C3C2F-E9F8-4F63-80CF-4BA2D4032373}" srcOrd="4" destOrd="0" presId="urn:microsoft.com/office/officeart/2005/8/layout/default"/>
    <dgm:cxn modelId="{00229E5F-48F3-4BA4-B4F0-77165475D6F5}" type="presParOf" srcId="{B4805F62-0CF9-4EFB-AD65-2B884670D890}" destId="{EEC5366C-95A9-4D23-955F-EB7E11C2A28E}" srcOrd="5" destOrd="0" presId="urn:microsoft.com/office/officeart/2005/8/layout/default"/>
    <dgm:cxn modelId="{4CF7A69F-6B30-4E48-B213-2F650F8C8A80}" type="presParOf" srcId="{B4805F62-0CF9-4EFB-AD65-2B884670D890}" destId="{1B4D19B2-90D8-4167-8844-BD16A19BB7DB}" srcOrd="6" destOrd="0" presId="urn:microsoft.com/office/officeart/2005/8/layout/default"/>
    <dgm:cxn modelId="{4A2A4BD3-66F5-4377-8D3D-A60ADD46024E}" type="presParOf" srcId="{B4805F62-0CF9-4EFB-AD65-2B884670D890}" destId="{8676D9F2-6143-4911-93BD-8C6A3F462EBA}" srcOrd="7" destOrd="0" presId="urn:microsoft.com/office/officeart/2005/8/layout/default"/>
    <dgm:cxn modelId="{9B473CCD-9645-47B1-B8E7-578F2C43DAB8}" type="presParOf" srcId="{B4805F62-0CF9-4EFB-AD65-2B884670D890}" destId="{C1405E8B-EAF7-458A-8D9C-8DC3A52606F8}" srcOrd="8" destOrd="0" presId="urn:microsoft.com/office/officeart/2005/8/layout/default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F2C2A5-A9F3-401A-A198-B87E7F7646F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B10D42-C306-417B-938B-343DA6905DB1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78985EB6-E329-4212-8D20-65EB80FCBD6D}" type="parTrans" cxnId="{FA082E26-660D-4FEF-835F-774F78C48070}">
      <dgm:prSet/>
      <dgm:spPr/>
      <dgm:t>
        <a:bodyPr/>
        <a:lstStyle/>
        <a:p>
          <a:endParaRPr lang="en-US"/>
        </a:p>
      </dgm:t>
    </dgm:pt>
    <dgm:pt modelId="{46C6B008-A390-4491-BFDD-7BA22AC21764}" type="sibTrans" cxnId="{FA082E26-660D-4FEF-835F-774F78C48070}">
      <dgm:prSet/>
      <dgm:spPr/>
      <dgm:t>
        <a:bodyPr/>
        <a:lstStyle/>
        <a:p>
          <a:endParaRPr lang="en-US"/>
        </a:p>
      </dgm:t>
    </dgm:pt>
    <dgm:pt modelId="{F58ED1D7-4BBE-4C61-8445-0156CD8FA6B4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CA21DFE8-7985-4F3E-B89F-E2C78A723690}" type="parTrans" cxnId="{52E5158F-79E3-41D7-8824-B8BB1127E473}">
      <dgm:prSet/>
      <dgm:spPr/>
      <dgm:t>
        <a:bodyPr/>
        <a:lstStyle/>
        <a:p>
          <a:endParaRPr lang="en-US"/>
        </a:p>
      </dgm:t>
    </dgm:pt>
    <dgm:pt modelId="{F8D83BE2-A67A-492A-A46F-6061168584F6}" type="sibTrans" cxnId="{52E5158F-79E3-41D7-8824-B8BB1127E473}">
      <dgm:prSet/>
      <dgm:spPr/>
      <dgm:t>
        <a:bodyPr/>
        <a:lstStyle/>
        <a:p>
          <a:endParaRPr lang="en-US"/>
        </a:p>
      </dgm:t>
    </dgm:pt>
    <dgm:pt modelId="{D996E193-9BF1-42B9-80E7-5017DBC78091}">
      <dgm:prSet phldrT="[Text]"/>
      <dgm:spPr>
        <a:solidFill>
          <a:srgbClr val="FF3399"/>
        </a:solidFill>
      </dgm:spPr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AEE223A4-1F2C-4028-B687-FCD25564320C}" type="parTrans" cxnId="{DBD193F2-7B15-444E-98F5-E1AE01F6A6C7}">
      <dgm:prSet/>
      <dgm:spPr/>
      <dgm:t>
        <a:bodyPr/>
        <a:lstStyle/>
        <a:p>
          <a:endParaRPr lang="en-US"/>
        </a:p>
      </dgm:t>
    </dgm:pt>
    <dgm:pt modelId="{021F87CA-DAA4-4F1E-B605-02EB2AF78D5E}" type="sibTrans" cxnId="{DBD193F2-7B15-444E-98F5-E1AE01F6A6C7}">
      <dgm:prSet/>
      <dgm:spPr/>
      <dgm:t>
        <a:bodyPr/>
        <a:lstStyle/>
        <a:p>
          <a:endParaRPr lang="en-US"/>
        </a:p>
      </dgm:t>
    </dgm:pt>
    <dgm:pt modelId="{D79BB6E3-313B-4146-A1A1-BB7FF48E09C7}">
      <dgm:prSet phldrT="[Text]"/>
      <dgm:spPr>
        <a:solidFill>
          <a:srgbClr val="0AA619"/>
        </a:solidFill>
      </dgm:spPr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68E42DD2-3657-461B-9C2B-92D12002FD8E}" type="parTrans" cxnId="{7BE015C4-FCF7-4F59-81BA-B753E86B8D67}">
      <dgm:prSet/>
      <dgm:spPr/>
      <dgm:t>
        <a:bodyPr/>
        <a:lstStyle/>
        <a:p>
          <a:endParaRPr lang="en-US"/>
        </a:p>
      </dgm:t>
    </dgm:pt>
    <dgm:pt modelId="{27C72216-EF71-4114-A971-8636C36C82B5}" type="sibTrans" cxnId="{7BE015C4-FCF7-4F59-81BA-B753E86B8D67}">
      <dgm:prSet/>
      <dgm:spPr/>
      <dgm:t>
        <a:bodyPr/>
        <a:lstStyle/>
        <a:p>
          <a:endParaRPr lang="en-US"/>
        </a:p>
      </dgm:t>
    </dgm:pt>
    <dgm:pt modelId="{EEAFB5FC-D3EC-42B8-896B-1E1DED7A0691}">
      <dgm:prSet phldrT="[Text]"/>
      <dgm:spPr>
        <a:solidFill>
          <a:srgbClr val="660066"/>
        </a:solidFill>
      </dgm:spPr>
      <dgm:t>
        <a:bodyPr/>
        <a:lstStyle/>
        <a:p>
          <a:r>
            <a:rPr lang="en-US" dirty="0" smtClean="0"/>
            <a:t>E</a:t>
          </a:r>
          <a:endParaRPr lang="en-US" dirty="0"/>
        </a:p>
      </dgm:t>
    </dgm:pt>
    <dgm:pt modelId="{0A226F8A-E240-4FBA-A34B-19B0991BD935}" type="parTrans" cxnId="{D5F53933-6DC7-4824-9698-92E94B86CA9C}">
      <dgm:prSet/>
      <dgm:spPr/>
      <dgm:t>
        <a:bodyPr/>
        <a:lstStyle/>
        <a:p>
          <a:endParaRPr lang="en-US"/>
        </a:p>
      </dgm:t>
    </dgm:pt>
    <dgm:pt modelId="{C8747268-8496-449E-98D8-98863C013F26}" type="sibTrans" cxnId="{D5F53933-6DC7-4824-9698-92E94B86CA9C}">
      <dgm:prSet/>
      <dgm:spPr/>
      <dgm:t>
        <a:bodyPr/>
        <a:lstStyle/>
        <a:p>
          <a:endParaRPr lang="en-US"/>
        </a:p>
      </dgm:t>
    </dgm:pt>
    <dgm:pt modelId="{B4805F62-0CF9-4EFB-AD65-2B884670D890}" type="pres">
      <dgm:prSet presAssocID="{18F2C2A5-A9F3-401A-A198-B87E7F7646FC}" presName="diagram" presStyleCnt="0">
        <dgm:presLayoutVars>
          <dgm:dir/>
          <dgm:resizeHandles val="exact"/>
        </dgm:presLayoutVars>
      </dgm:prSet>
      <dgm:spPr/>
    </dgm:pt>
    <dgm:pt modelId="{4A7798B2-37AE-457A-8EA6-FEA5F63756FB}" type="pres">
      <dgm:prSet presAssocID="{35B10D42-C306-417B-938B-343DA6905DB1}" presName="node" presStyleLbl="node1" presStyleIdx="0" presStyleCnt="5" custLinFactNeighborX="-185" custLinFactNeighborY="4136">
        <dgm:presLayoutVars>
          <dgm:bulletEnabled val="1"/>
        </dgm:presLayoutVars>
      </dgm:prSet>
      <dgm:spPr/>
    </dgm:pt>
    <dgm:pt modelId="{304C1EFF-2375-463F-BB63-C317B7E61B46}" type="pres">
      <dgm:prSet presAssocID="{46C6B008-A390-4491-BFDD-7BA22AC21764}" presName="sibTrans" presStyleCnt="0"/>
      <dgm:spPr/>
    </dgm:pt>
    <dgm:pt modelId="{816807A0-635A-4AD5-8A2A-5120C52FD442}" type="pres">
      <dgm:prSet presAssocID="{F58ED1D7-4BBE-4C61-8445-0156CD8FA6B4}" presName="node" presStyleLbl="node1" presStyleIdx="1" presStyleCnt="5" custLinFactNeighborX="-4918" custLinFactNeighborY="5164">
        <dgm:presLayoutVars>
          <dgm:bulletEnabled val="1"/>
        </dgm:presLayoutVars>
      </dgm:prSet>
      <dgm:spPr/>
    </dgm:pt>
    <dgm:pt modelId="{B5D3458C-EBA7-4F53-B3A8-349086712F1D}" type="pres">
      <dgm:prSet presAssocID="{F8D83BE2-A67A-492A-A46F-6061168584F6}" presName="sibTrans" presStyleCnt="0"/>
      <dgm:spPr/>
    </dgm:pt>
    <dgm:pt modelId="{8A1C3C2F-E9F8-4F63-80CF-4BA2D4032373}" type="pres">
      <dgm:prSet presAssocID="{D996E193-9BF1-42B9-80E7-5017DBC78091}" presName="node" presStyleLbl="node1" presStyleIdx="2" presStyleCnt="5" custLinFactNeighborX="-9651" custLinFactNeighborY="5164">
        <dgm:presLayoutVars>
          <dgm:bulletEnabled val="1"/>
        </dgm:presLayoutVars>
      </dgm:prSet>
      <dgm:spPr/>
    </dgm:pt>
    <dgm:pt modelId="{EEC5366C-95A9-4D23-955F-EB7E11C2A28E}" type="pres">
      <dgm:prSet presAssocID="{021F87CA-DAA4-4F1E-B605-02EB2AF78D5E}" presName="sibTrans" presStyleCnt="0"/>
      <dgm:spPr/>
    </dgm:pt>
    <dgm:pt modelId="{1B4D19B2-90D8-4167-8844-BD16A19BB7DB}" type="pres">
      <dgm:prSet presAssocID="{D79BB6E3-313B-4146-A1A1-BB7FF48E09C7}" presName="node" presStyleLbl="node1" presStyleIdx="3" presStyleCnt="5" custLinFactNeighborX="-14384" custLinFactNeighborY="5164">
        <dgm:presLayoutVars>
          <dgm:bulletEnabled val="1"/>
        </dgm:presLayoutVars>
      </dgm:prSet>
      <dgm:spPr/>
    </dgm:pt>
    <dgm:pt modelId="{8676D9F2-6143-4911-93BD-8C6A3F462EBA}" type="pres">
      <dgm:prSet presAssocID="{27C72216-EF71-4114-A971-8636C36C82B5}" presName="sibTrans" presStyleCnt="0"/>
      <dgm:spPr/>
    </dgm:pt>
    <dgm:pt modelId="{C1405E8B-EAF7-458A-8D9C-8DC3A52606F8}" type="pres">
      <dgm:prSet presAssocID="{EEAFB5FC-D3EC-42B8-896B-1E1DED7A0691}" presName="node" presStyleLbl="node1" presStyleIdx="4" presStyleCnt="5" custLinFactNeighborX="-19118" custLinFactNeighborY="5164">
        <dgm:presLayoutVars>
          <dgm:bulletEnabled val="1"/>
        </dgm:presLayoutVars>
      </dgm:prSet>
      <dgm:spPr/>
    </dgm:pt>
  </dgm:ptLst>
  <dgm:cxnLst>
    <dgm:cxn modelId="{FDA0F2E4-2156-4CCD-B66B-98DFAC8372FF}" type="presOf" srcId="{F58ED1D7-4BBE-4C61-8445-0156CD8FA6B4}" destId="{816807A0-635A-4AD5-8A2A-5120C52FD442}" srcOrd="0" destOrd="0" presId="urn:microsoft.com/office/officeart/2005/8/layout/default"/>
    <dgm:cxn modelId="{6DDBF0D3-DA70-465C-AAEB-5F2EBFD1F6D6}" type="presOf" srcId="{35B10D42-C306-417B-938B-343DA6905DB1}" destId="{4A7798B2-37AE-457A-8EA6-FEA5F63756FB}" srcOrd="0" destOrd="0" presId="urn:microsoft.com/office/officeart/2005/8/layout/default"/>
    <dgm:cxn modelId="{FA082E26-660D-4FEF-835F-774F78C48070}" srcId="{18F2C2A5-A9F3-401A-A198-B87E7F7646FC}" destId="{35B10D42-C306-417B-938B-343DA6905DB1}" srcOrd="0" destOrd="0" parTransId="{78985EB6-E329-4212-8D20-65EB80FCBD6D}" sibTransId="{46C6B008-A390-4491-BFDD-7BA22AC21764}"/>
    <dgm:cxn modelId="{7BE015C4-FCF7-4F59-81BA-B753E86B8D67}" srcId="{18F2C2A5-A9F3-401A-A198-B87E7F7646FC}" destId="{D79BB6E3-313B-4146-A1A1-BB7FF48E09C7}" srcOrd="3" destOrd="0" parTransId="{68E42DD2-3657-461B-9C2B-92D12002FD8E}" sibTransId="{27C72216-EF71-4114-A971-8636C36C82B5}"/>
    <dgm:cxn modelId="{D3761E3A-B60D-444E-99F6-A2278EB8E82D}" type="presOf" srcId="{EEAFB5FC-D3EC-42B8-896B-1E1DED7A0691}" destId="{C1405E8B-EAF7-458A-8D9C-8DC3A52606F8}" srcOrd="0" destOrd="0" presId="urn:microsoft.com/office/officeart/2005/8/layout/default"/>
    <dgm:cxn modelId="{9A6E6520-EC8A-4B55-823A-3BC155F11C22}" type="presOf" srcId="{18F2C2A5-A9F3-401A-A198-B87E7F7646FC}" destId="{B4805F62-0CF9-4EFB-AD65-2B884670D890}" srcOrd="0" destOrd="0" presId="urn:microsoft.com/office/officeart/2005/8/layout/default"/>
    <dgm:cxn modelId="{5BD49ED0-038B-434D-9A45-4F44D36D7D02}" type="presOf" srcId="{D79BB6E3-313B-4146-A1A1-BB7FF48E09C7}" destId="{1B4D19B2-90D8-4167-8844-BD16A19BB7DB}" srcOrd="0" destOrd="0" presId="urn:microsoft.com/office/officeart/2005/8/layout/default"/>
    <dgm:cxn modelId="{F889C7F9-9B47-4B24-A432-F4490082174C}" type="presOf" srcId="{D996E193-9BF1-42B9-80E7-5017DBC78091}" destId="{8A1C3C2F-E9F8-4F63-80CF-4BA2D4032373}" srcOrd="0" destOrd="0" presId="urn:microsoft.com/office/officeart/2005/8/layout/default"/>
    <dgm:cxn modelId="{D5F53933-6DC7-4824-9698-92E94B86CA9C}" srcId="{18F2C2A5-A9F3-401A-A198-B87E7F7646FC}" destId="{EEAFB5FC-D3EC-42B8-896B-1E1DED7A0691}" srcOrd="4" destOrd="0" parTransId="{0A226F8A-E240-4FBA-A34B-19B0991BD935}" sibTransId="{C8747268-8496-449E-98D8-98863C013F26}"/>
    <dgm:cxn modelId="{DBD193F2-7B15-444E-98F5-E1AE01F6A6C7}" srcId="{18F2C2A5-A9F3-401A-A198-B87E7F7646FC}" destId="{D996E193-9BF1-42B9-80E7-5017DBC78091}" srcOrd="2" destOrd="0" parTransId="{AEE223A4-1F2C-4028-B687-FCD25564320C}" sibTransId="{021F87CA-DAA4-4F1E-B605-02EB2AF78D5E}"/>
    <dgm:cxn modelId="{52E5158F-79E3-41D7-8824-B8BB1127E473}" srcId="{18F2C2A5-A9F3-401A-A198-B87E7F7646FC}" destId="{F58ED1D7-4BBE-4C61-8445-0156CD8FA6B4}" srcOrd="1" destOrd="0" parTransId="{CA21DFE8-7985-4F3E-B89F-E2C78A723690}" sibTransId="{F8D83BE2-A67A-492A-A46F-6061168584F6}"/>
    <dgm:cxn modelId="{8C6F4478-8DCB-4C13-8090-6F764036CD85}" type="presParOf" srcId="{B4805F62-0CF9-4EFB-AD65-2B884670D890}" destId="{4A7798B2-37AE-457A-8EA6-FEA5F63756FB}" srcOrd="0" destOrd="0" presId="urn:microsoft.com/office/officeart/2005/8/layout/default"/>
    <dgm:cxn modelId="{DCAFD1BC-16E0-482A-B6DE-961F6D4E8EF9}" type="presParOf" srcId="{B4805F62-0CF9-4EFB-AD65-2B884670D890}" destId="{304C1EFF-2375-463F-BB63-C317B7E61B46}" srcOrd="1" destOrd="0" presId="urn:microsoft.com/office/officeart/2005/8/layout/default"/>
    <dgm:cxn modelId="{92431825-852C-4E18-BF97-7EF8F860586A}" type="presParOf" srcId="{B4805F62-0CF9-4EFB-AD65-2B884670D890}" destId="{816807A0-635A-4AD5-8A2A-5120C52FD442}" srcOrd="2" destOrd="0" presId="urn:microsoft.com/office/officeart/2005/8/layout/default"/>
    <dgm:cxn modelId="{CFF6CFED-E960-47F2-A932-F4F837068CB1}" type="presParOf" srcId="{B4805F62-0CF9-4EFB-AD65-2B884670D890}" destId="{B5D3458C-EBA7-4F53-B3A8-349086712F1D}" srcOrd="3" destOrd="0" presId="urn:microsoft.com/office/officeart/2005/8/layout/default"/>
    <dgm:cxn modelId="{7E0C3C7E-F883-4DFF-9D1A-92E02307EBC2}" type="presParOf" srcId="{B4805F62-0CF9-4EFB-AD65-2B884670D890}" destId="{8A1C3C2F-E9F8-4F63-80CF-4BA2D4032373}" srcOrd="4" destOrd="0" presId="urn:microsoft.com/office/officeart/2005/8/layout/default"/>
    <dgm:cxn modelId="{014D4351-0601-4A76-98AA-BDCFFB6FC258}" type="presParOf" srcId="{B4805F62-0CF9-4EFB-AD65-2B884670D890}" destId="{EEC5366C-95A9-4D23-955F-EB7E11C2A28E}" srcOrd="5" destOrd="0" presId="urn:microsoft.com/office/officeart/2005/8/layout/default"/>
    <dgm:cxn modelId="{192D4EBB-9656-49FB-83DA-EEDD903BC49C}" type="presParOf" srcId="{B4805F62-0CF9-4EFB-AD65-2B884670D890}" destId="{1B4D19B2-90D8-4167-8844-BD16A19BB7DB}" srcOrd="6" destOrd="0" presId="urn:microsoft.com/office/officeart/2005/8/layout/default"/>
    <dgm:cxn modelId="{AB299EA1-77FC-4097-B02C-378AD0FC68EE}" type="presParOf" srcId="{B4805F62-0CF9-4EFB-AD65-2B884670D890}" destId="{8676D9F2-6143-4911-93BD-8C6A3F462EBA}" srcOrd="7" destOrd="0" presId="urn:microsoft.com/office/officeart/2005/8/layout/default"/>
    <dgm:cxn modelId="{E2A5BCEA-35FF-4172-8C01-F4F4A14D4A74}" type="presParOf" srcId="{B4805F62-0CF9-4EFB-AD65-2B884670D890}" destId="{C1405E8B-EAF7-458A-8D9C-8DC3A52606F8}" srcOrd="8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fld id="{50EF63B7-0077-40D3-A090-2400D5257BF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fld id="{21FFA1EC-B8A6-47AD-ADC4-C5C998C26FE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136A91-A051-4772-8FE8-F67B313D66B6}" type="slidenum">
              <a:rPr lang="en-US"/>
              <a:pPr/>
              <a:t>1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F86840-4376-45A5-B6DE-1FDAEEACA1DA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18B873-6D07-4EFC-942A-2CDFE24960D2}" type="slidenum">
              <a:rPr lang="en-US"/>
              <a:pPr/>
              <a:t>3</a:t>
            </a:fld>
            <a:endParaRPr lang="en-US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18B873-6D07-4EFC-942A-2CDFE24960D2}" type="slidenum">
              <a:rPr lang="en-US"/>
              <a:pPr/>
              <a:t>4</a:t>
            </a:fld>
            <a:endParaRPr lang="en-US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18B873-6D07-4EFC-942A-2CDFE24960D2}" type="slidenum">
              <a:rPr lang="en-US"/>
              <a:pPr/>
              <a:t>5</a:t>
            </a:fld>
            <a:endParaRPr lang="en-US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18B873-6D07-4EFC-942A-2CDFE24960D2}" type="slidenum">
              <a:rPr lang="en-US"/>
              <a:pPr/>
              <a:t>6</a:t>
            </a:fld>
            <a:endParaRPr lang="en-US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90B378-4DD6-4344-8021-19944CC0339E}" type="slidenum">
              <a:rPr lang="en-US"/>
              <a:pPr/>
              <a:t>7</a:t>
            </a:fld>
            <a:endParaRPr 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212092-86DC-46C7-B59A-02EA51E6BE82}" type="slidenum">
              <a:rPr lang="en-US"/>
              <a:pPr/>
              <a:t>8</a:t>
            </a:fld>
            <a:endParaRPr lang="en-US"/>
          </a:p>
        </p:txBody>
      </p:sp>
      <p:sp>
        <p:nvSpPr>
          <p:cNvPr id="1515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90B378-4DD6-4344-8021-19944CC0339E}" type="slidenum">
              <a:rPr lang="en-US"/>
              <a:pPr/>
              <a:t>9</a:t>
            </a:fld>
            <a:endParaRPr 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EE6D64-A891-4672-AA8F-730109C25A2C}" type="slidenum">
              <a:rPr lang="en-US"/>
              <a:pPr/>
              <a:t>10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EE6D64-A891-4672-AA8F-730109C25A2C}" type="slidenum">
              <a:rPr lang="en-US"/>
              <a:pPr/>
              <a:t>11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FA1EC-B8A6-47AD-ADC4-C5C998C26FE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FA1EC-B8A6-47AD-ADC4-C5C998C26FE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337777-66DF-4D9A-9BEE-82CEBD3EC368}" type="slidenum">
              <a:rPr lang="en-US"/>
              <a:pPr/>
              <a:t>14</a:t>
            </a:fld>
            <a:endParaRPr lang="en-US"/>
          </a:p>
        </p:txBody>
      </p:sp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665128-4DA7-4300-AF98-09E47136E86C}" type="slidenum">
              <a:rPr lang="en-US"/>
              <a:pPr/>
              <a:t>15</a:t>
            </a:fld>
            <a:endParaRPr lang="en-US"/>
          </a:p>
        </p:txBody>
      </p:sp>
      <p:sp>
        <p:nvSpPr>
          <p:cNvPr id="1884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2845E8-C227-4A5C-99F3-B668666B4D91}" type="slidenum">
              <a:rPr lang="en-US"/>
              <a:pPr/>
              <a:t>16</a:t>
            </a:fld>
            <a:endParaRPr lang="en-US"/>
          </a:p>
        </p:txBody>
      </p:sp>
      <p:sp>
        <p:nvSpPr>
          <p:cNvPr id="161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D643C6-3CDF-4924-B9D1-99DF96D4ECB5}" type="slidenum">
              <a:rPr lang="en-US"/>
              <a:pPr/>
              <a:t>17</a:t>
            </a:fld>
            <a:endParaRPr lang="en-US"/>
          </a:p>
        </p:txBody>
      </p:sp>
      <p:sp>
        <p:nvSpPr>
          <p:cNvPr id="1126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B30998-A1E9-4922-B943-6BE98F406485}" type="slidenum">
              <a:rPr lang="en-US"/>
              <a:pPr/>
              <a:t>18</a:t>
            </a:fld>
            <a:endParaRPr lang="en-US"/>
          </a:p>
        </p:txBody>
      </p:sp>
      <p:sp>
        <p:nvSpPr>
          <p:cNvPr id="1945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A745A-00B6-43A3-9345-A0E87FC33795}" type="slidenum">
              <a:rPr lang="en-US"/>
              <a:pPr/>
              <a:t>19</a:t>
            </a:fld>
            <a:endParaRPr lang="en-US"/>
          </a:p>
        </p:txBody>
      </p:sp>
      <p:sp>
        <p:nvSpPr>
          <p:cNvPr id="1966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FA1EC-B8A6-47AD-ADC4-C5C998C26FE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FA1EC-B8A6-47AD-ADC4-C5C998C26FE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C006B6-ECF1-4814-9A4F-8C81A9EB95F7}" type="slidenum">
              <a:rPr lang="en-US"/>
              <a:pPr/>
              <a:t>22</a:t>
            </a:fld>
            <a:endParaRPr lang="en-US"/>
          </a:p>
        </p:txBody>
      </p:sp>
      <p:sp>
        <p:nvSpPr>
          <p:cNvPr id="167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C6FB83-8D4D-42A6-9599-B4C203E1A72F}" type="slidenum">
              <a:rPr lang="en-US"/>
              <a:pPr/>
              <a:t>23</a:t>
            </a:fld>
            <a:endParaRPr lang="en-US"/>
          </a:p>
        </p:txBody>
      </p:sp>
      <p:sp>
        <p:nvSpPr>
          <p:cNvPr id="2027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2665EC-14CD-43E2-8720-B557E8D123F4}" type="slidenum">
              <a:rPr lang="en-US"/>
              <a:pPr/>
              <a:t>24</a:t>
            </a:fld>
            <a:endParaRPr lang="en-US"/>
          </a:p>
        </p:txBody>
      </p:sp>
      <p:sp>
        <p:nvSpPr>
          <p:cNvPr id="2048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EEC8C6-3B49-4193-AFD4-289B7E28118A}" type="slidenum">
              <a:rPr lang="en-US"/>
              <a:pPr/>
              <a:t>25</a:t>
            </a:fld>
            <a:endParaRPr lang="en-US"/>
          </a:p>
        </p:txBody>
      </p:sp>
      <p:sp>
        <p:nvSpPr>
          <p:cNvPr id="206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w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3AEFB-5E04-4FD6-9425-34CEACE016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5EC328-A28E-466B-96D7-565ED1050C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9B2F07-2D26-48B4-A504-0FF58CCC0D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F8FFED-D3F3-44FC-9DAD-5174522A91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2003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203FEF-D201-4F35-B6A5-07DC949A6D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8868DD-2C6F-4EA7-8DE5-2CF943C4B0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AB0CE6-5FDC-4FFC-A55E-9A19D9FF2D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09FC82-7EB6-4FBC-8A69-7E44A6A9CA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5E4041-45AC-493A-82D8-35A9699BBD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2AE23-7886-4A72-8D5A-69313EB083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D0164-76D8-4D31-831B-183EAAB602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4" name="Text Box 34"/>
          <p:cNvSpPr txBox="1">
            <a:spLocks noChangeArrowheads="1"/>
          </p:cNvSpPr>
          <p:nvPr/>
        </p:nvSpPr>
        <p:spPr bwMode="auto">
          <a:xfrm>
            <a:off x="7086600" y="6553200"/>
            <a:ext cx="19177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  <a:spcAft>
                <a:spcPct val="0"/>
              </a:spcAft>
              <a:buClrTx/>
            </a:pPr>
            <a:r>
              <a:rPr lang="en-US" altLang="en-US" sz="600" b="0" dirty="0"/>
              <a:t>© </a:t>
            </a:r>
            <a:r>
              <a:rPr lang="en-US" altLang="en-US" sz="600" b="0" dirty="0" smtClean="0"/>
              <a:t>2008 </a:t>
            </a:r>
            <a:r>
              <a:rPr lang="en-US" altLang="en-US" sz="600" b="0" dirty="0"/>
              <a:t>The MITRE Corporation. All rights reserved</a:t>
            </a:r>
            <a:endParaRPr lang="en-US" altLang="en-US" sz="700" b="0" dirty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2020888" y="0"/>
            <a:ext cx="341312" cy="685800"/>
          </a:xfrm>
          <a:prstGeom prst="rect">
            <a:avLst/>
          </a:prstGeom>
          <a:solidFill>
            <a:srgbClr val="F59F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362200" y="0"/>
            <a:ext cx="6781800" cy="990600"/>
          </a:xfrm>
          <a:prstGeom prst="rect">
            <a:avLst/>
          </a:prstGeom>
          <a:solidFill>
            <a:srgbClr val="221F7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89413"/>
            <a:ext cx="4602163" cy="763587"/>
          </a:xfrm>
        </p:spPr>
        <p:txBody>
          <a:bodyPr/>
          <a:lstStyle>
            <a:lvl1pPr marL="0" indent="0">
              <a:buFont typeface="Monotype Sorts" pitchFamily="2" charset="2"/>
              <a:buNone/>
              <a:defRPr b="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2133600" y="2286000"/>
            <a:ext cx="6477000" cy="1143000"/>
          </a:xfrm>
        </p:spPr>
        <p:txBody>
          <a:bodyPr anchor="ctr"/>
          <a:lstStyle>
            <a:lvl1pPr>
              <a:lnSpc>
                <a:spcPts val="44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5148" name="Picture 2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8" y="6489700"/>
            <a:ext cx="804862" cy="252413"/>
          </a:xfrm>
          <a:prstGeom prst="rect">
            <a:avLst/>
          </a:prstGeom>
          <a:noFill/>
        </p:spPr>
      </p:pic>
      <p:pic>
        <p:nvPicPr>
          <p:cNvPr id="5155" name="Picture 35" descr="C2C_final_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950" y="28575"/>
            <a:ext cx="1219200" cy="1062038"/>
          </a:xfrm>
          <a:prstGeom prst="rect">
            <a:avLst/>
          </a:prstGeom>
          <a:noFill/>
        </p:spPr>
      </p:pic>
      <p:pic>
        <p:nvPicPr>
          <p:cNvPr id="10" name="Picture 37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228600" y="5638800"/>
            <a:ext cx="1211802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9" descr="w903banner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752600" y="5486400"/>
            <a:ext cx="4495800" cy="1158875"/>
          </a:xfrm>
          <a:prstGeom prst="rect">
            <a:avLst/>
          </a:prstGeom>
          <a:noFill/>
        </p:spPr>
      </p:pic>
      <p:pic>
        <p:nvPicPr>
          <p:cNvPr id="13" name="Picture 12" descr="NISTlogo08.JP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629400" y="5486400"/>
            <a:ext cx="2286000" cy="10515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8B5731-25A7-49AA-A9FE-96AEEF53F9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97ABE3-7482-4F65-8D5F-408DD8DCDB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400" y="1295400"/>
            <a:ext cx="3771900" cy="48085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4700" y="1295400"/>
            <a:ext cx="3771900" cy="48085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9BC21B-893D-46DD-987C-90AAC6BC2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05A5FCA-E516-4611-9373-4898B82329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CCB801B-BDCE-4BFC-860F-319961C6B0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621B98C-F68B-4949-849D-BD28673797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83F3B12-4E33-46C6-A536-D18D6A7E65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2D09EB-CDAC-4429-B73B-1164E6EFB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FEA607B-B8A1-4239-A4D5-B01852CE7C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2550" y="381000"/>
            <a:ext cx="1924050" cy="57229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381000"/>
            <a:ext cx="5619750" cy="57229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39FF7D-CF33-47BB-B48D-E3F08075E8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Aft>
                <a:spcPct val="0"/>
              </a:spcAft>
              <a:buClrTx/>
              <a:defRPr sz="1400" b="0"/>
            </a:lvl1pPr>
          </a:lstStyle>
          <a:p>
            <a:r>
              <a:rPr lang="en-US"/>
              <a:t>2003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Aft>
                <a:spcPct val="0"/>
              </a:spcAft>
              <a:buClrTx/>
              <a:defRPr sz="1400" b="0"/>
            </a:lvl1pPr>
          </a:lstStyle>
          <a:p>
            <a:endParaRPr lang="en-US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Aft>
                <a:spcPct val="0"/>
              </a:spcAft>
              <a:buClrTx/>
              <a:defRPr sz="1400" b="0"/>
            </a:lvl1pPr>
          </a:lstStyle>
          <a:p>
            <a:fld id="{FB2E3F01-E55E-4E7C-8E1A-D86C82026C7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20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64" tIns="46033" rIns="92064" bIns="46033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ct val="120000"/>
              </a:lnSpc>
              <a:spcAft>
                <a:spcPct val="0"/>
              </a:spcAft>
              <a:buClrTx/>
              <a:defRPr sz="800">
                <a:solidFill>
                  <a:schemeClr val="tx2"/>
                </a:solidFill>
              </a:defRPr>
            </a:lvl1pPr>
          </a:lstStyle>
          <a:p>
            <a:fld id="{FB2E3F01-E55E-4E7C-8E1A-D86C82026C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14375" y="381000"/>
            <a:ext cx="716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0400" y="1295400"/>
            <a:ext cx="7696200" cy="480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7740650" y="0"/>
            <a:ext cx="1403350" cy="127000"/>
          </a:xfrm>
          <a:prstGeom prst="rect">
            <a:avLst/>
          </a:prstGeom>
          <a:solidFill>
            <a:srgbClr val="F59F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7886700" y="0"/>
            <a:ext cx="1257300" cy="220663"/>
          </a:xfrm>
          <a:prstGeom prst="rect">
            <a:avLst/>
          </a:prstGeom>
          <a:solidFill>
            <a:srgbClr val="221F7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4122" name="Line 26"/>
          <p:cNvSpPr>
            <a:spLocks noChangeShapeType="1"/>
          </p:cNvSpPr>
          <p:nvPr/>
        </p:nvSpPr>
        <p:spPr bwMode="auto">
          <a:xfrm>
            <a:off x="152400" y="6400800"/>
            <a:ext cx="8763000" cy="0"/>
          </a:xfrm>
          <a:prstGeom prst="line">
            <a:avLst/>
          </a:prstGeom>
          <a:noFill/>
          <a:ln w="6350">
            <a:solidFill>
              <a:srgbClr val="F59F1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4127" name="Picture 3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8" y="6489700"/>
            <a:ext cx="804862" cy="252413"/>
          </a:xfrm>
          <a:prstGeom prst="rect">
            <a:avLst/>
          </a:prstGeom>
          <a:noFill/>
        </p:spPr>
      </p:pic>
      <p:sp>
        <p:nvSpPr>
          <p:cNvPr id="4138" name="Text Box 42"/>
          <p:cNvSpPr txBox="1">
            <a:spLocks noChangeArrowheads="1"/>
          </p:cNvSpPr>
          <p:nvPr/>
        </p:nvSpPr>
        <p:spPr bwMode="auto">
          <a:xfrm>
            <a:off x="7086600" y="6553200"/>
            <a:ext cx="19177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  <a:spcAft>
                <a:spcPct val="0"/>
              </a:spcAft>
              <a:buClrTx/>
            </a:pPr>
            <a:r>
              <a:rPr lang="en-US" altLang="en-US" sz="600" b="0" dirty="0"/>
              <a:t>© </a:t>
            </a:r>
            <a:r>
              <a:rPr lang="en-US" altLang="en-US" sz="600" b="0" dirty="0" smtClean="0"/>
              <a:t>2008 </a:t>
            </a:r>
            <a:r>
              <a:rPr lang="en-US" altLang="en-US" sz="600" b="0" dirty="0"/>
              <a:t>The MITRE Corporation. All rights reserved</a:t>
            </a:r>
            <a:endParaRPr lang="en-US" altLang="en-US" sz="700" b="0" dirty="0"/>
          </a:p>
        </p:txBody>
      </p:sp>
      <p:pic>
        <p:nvPicPr>
          <p:cNvPr id="4139" name="Picture 43" descr="C2C_final_OL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77200" y="260350"/>
            <a:ext cx="838200" cy="7302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 ft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9pPr>
    </p:titleStyle>
    <p:bodyStyle>
      <a:lvl1pPr marL="227013" indent="-227013" algn="l" rtl="0" eaLnBrk="1" fontAlgn="base" hangingPunct="1">
        <a:lnSpc>
          <a:spcPts val="2000"/>
        </a:lnSpc>
        <a:spcBef>
          <a:spcPct val="0"/>
        </a:spcBef>
        <a:spcAft>
          <a:spcPts val="800"/>
        </a:spcAft>
        <a:buClr>
          <a:srgbClr val="F59F1A"/>
        </a:buClr>
        <a:buSzPct val="75000"/>
        <a:buFont typeface="Monotype Sorts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568325" indent="-227013" algn="l" rtl="0" eaLnBrk="1" fontAlgn="base" hangingPunct="1">
        <a:lnSpc>
          <a:spcPts val="1800"/>
        </a:lnSpc>
        <a:spcBef>
          <a:spcPct val="0"/>
        </a:spcBef>
        <a:spcAft>
          <a:spcPts val="800"/>
        </a:spcAft>
        <a:buClr>
          <a:srgbClr val="FDAA03"/>
        </a:buClr>
        <a:buChar char="–"/>
        <a:defRPr b="1">
          <a:solidFill>
            <a:schemeClr val="tx1"/>
          </a:solidFill>
          <a:latin typeface="+mn-lt"/>
        </a:defRPr>
      </a:lvl2pPr>
      <a:lvl3pPr marL="909638" indent="-168275" algn="l" rtl="0" eaLnBrk="1" fontAlgn="base" hangingPunct="1">
        <a:lnSpc>
          <a:spcPts val="1600"/>
        </a:lnSpc>
        <a:spcBef>
          <a:spcPct val="0"/>
        </a:spcBef>
        <a:spcAft>
          <a:spcPts val="800"/>
        </a:spcAft>
        <a:buClr>
          <a:srgbClr val="FDAA03"/>
        </a:buClr>
        <a:buSzPct val="60000"/>
        <a:buFont typeface="Monotype Sorts" pitchFamily="2" charset="2"/>
        <a:buChar char="n"/>
        <a:defRPr sz="1600" b="1">
          <a:solidFill>
            <a:schemeClr val="tx1"/>
          </a:solidFill>
          <a:latin typeface="+mn-lt"/>
        </a:defRPr>
      </a:lvl3pPr>
      <a:lvl4pPr marL="1143000" indent="-114300" algn="l" rtl="0" eaLnBrk="1" fontAlgn="base" hangingPunct="1">
        <a:lnSpc>
          <a:spcPts val="1400"/>
        </a:lnSpc>
        <a:spcBef>
          <a:spcPct val="0"/>
        </a:spcBef>
        <a:spcAft>
          <a:spcPts val="800"/>
        </a:spcAft>
        <a:buClr>
          <a:srgbClr val="FDAA03"/>
        </a:buClr>
        <a:buChar char="­"/>
        <a:defRPr sz="1400" b="1">
          <a:solidFill>
            <a:schemeClr val="tx1"/>
          </a:solidFill>
          <a:latin typeface="+mn-lt"/>
        </a:defRPr>
      </a:lvl4pPr>
      <a:lvl5pPr marL="13716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5pPr>
      <a:lvl6pPr marL="18288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6pPr>
      <a:lvl7pPr marL="22860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7pPr>
      <a:lvl8pPr marL="27432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8pPr>
      <a:lvl9pPr marL="32004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notesSlide" Target="../notesSlides/notesSlide12.xml"/><Relationship Id="rId7" Type="http://schemas.openxmlformats.org/officeDocument/2006/relationships/diagramLayout" Target="../diagrams/layout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diagramData" Target="../diagrams/data1.x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9" Type="http://schemas.openxmlformats.org/officeDocument/2006/relationships/diagramColors" Target="../diagrams/colors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2.xml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comments" Target="../comments/comment1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2800"/>
            <a:ext cx="7239000" cy="1371600"/>
          </a:xfrm>
        </p:spPr>
        <p:txBody>
          <a:bodyPr/>
          <a:lstStyle/>
          <a:p>
            <a:r>
              <a:rPr lang="en-US" sz="1800" b="1" dirty="0" smtClean="0"/>
              <a:t>Sherri Condon, Jon Phillips, Christy Doran, John Aberdeen, Dan Parvaz, Beatrice Oshika, Greg Sanders, and Craig Schlenoff</a:t>
            </a:r>
          </a:p>
          <a:p>
            <a:endParaRPr lang="en-US" sz="1800" b="1" dirty="0" smtClean="0"/>
          </a:p>
          <a:p>
            <a:r>
              <a:rPr lang="en-US" b="1" dirty="0" smtClean="0"/>
              <a:t>			LREC 2008</a:t>
            </a:r>
            <a:endParaRPr lang="en-US" b="1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828800"/>
            <a:ext cx="7772400" cy="1143000"/>
          </a:xfrm>
        </p:spPr>
        <p:txBody>
          <a:bodyPr/>
          <a:lstStyle/>
          <a:p>
            <a:r>
              <a:rPr lang="en-US" dirty="0" smtClean="0"/>
              <a:t>Applying Automated Metrics to Speech Translation Dialogs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81000"/>
            <a:ext cx="7162800" cy="838200"/>
          </a:xfrm>
        </p:spPr>
        <p:txBody>
          <a:bodyPr/>
          <a:lstStyle/>
          <a:p>
            <a:r>
              <a:rPr lang="en-US" dirty="0" smtClean="0"/>
              <a:t>DARPA TRANSTAC:  Speech Translation for Tactical Communication</a:t>
            </a:r>
            <a:endParaRPr lang="en-US" altLang="en-US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181975" cy="1066800"/>
          </a:xfrm>
        </p:spPr>
        <p:txBody>
          <a:bodyPr/>
          <a:lstStyle/>
          <a:p>
            <a:pPr>
              <a:lnSpc>
                <a:spcPts val="2600"/>
              </a:lnSpc>
              <a:buNone/>
            </a:pPr>
            <a:r>
              <a:rPr lang="en-US" sz="2400" dirty="0" smtClean="0"/>
              <a:t>   DARPA Objective:  rapidly develop and field two-way translation systems for spontaneous communication in real-world tactical situations </a:t>
            </a:r>
          </a:p>
          <a:p>
            <a:pPr>
              <a:lnSpc>
                <a:spcPts val="2600"/>
              </a:lnSpc>
              <a:buNone/>
            </a:pPr>
            <a:endParaRPr lang="en-US" sz="2400" dirty="0"/>
          </a:p>
        </p:txBody>
      </p:sp>
      <p:sp>
        <p:nvSpPr>
          <p:cNvPr id="55300" name="AutoShape 4"/>
          <p:cNvSpPr>
            <a:spLocks noChangeArrowheads="1"/>
          </p:cNvSpPr>
          <p:nvPr/>
        </p:nvSpPr>
        <p:spPr bwMode="auto">
          <a:xfrm>
            <a:off x="3505200" y="5105400"/>
            <a:ext cx="2305050" cy="390525"/>
          </a:xfrm>
          <a:prstGeom prst="leftRightArrow">
            <a:avLst>
              <a:gd name="adj1" fmla="val 50000"/>
              <a:gd name="adj2" fmla="val 118049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5301" name="Picture 5" descr="ipaq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4800600"/>
            <a:ext cx="762000" cy="1044575"/>
          </a:xfrm>
          <a:prstGeom prst="rect">
            <a:avLst/>
          </a:prstGeom>
          <a:noFill/>
        </p:spPr>
      </p:pic>
      <p:pic>
        <p:nvPicPr>
          <p:cNvPr id="55302" name="Picture 6" descr="majgerald_directorgeneral"/>
          <p:cNvPicPr>
            <a:picLocks noChangeAspect="1" noChangeArrowheads="1"/>
          </p:cNvPicPr>
          <p:nvPr/>
        </p:nvPicPr>
        <p:blipFill>
          <a:blip r:embed="rId4"/>
          <a:srcRect l="23122" t="11986" r="46820" b="30110"/>
          <a:stretch>
            <a:fillRect/>
          </a:stretch>
        </p:blipFill>
        <p:spPr bwMode="auto">
          <a:xfrm>
            <a:off x="1371600" y="4343400"/>
            <a:ext cx="1074738" cy="1905000"/>
          </a:xfrm>
          <a:prstGeom prst="rect">
            <a:avLst/>
          </a:prstGeom>
          <a:noFill/>
        </p:spPr>
      </p:pic>
      <p:pic>
        <p:nvPicPr>
          <p:cNvPr id="55303" name="Picture 7" descr="majgerald_directorgeneral"/>
          <p:cNvPicPr preferRelativeResize="0">
            <a:picLocks noChangeAspect="1" noChangeArrowheads="1"/>
          </p:cNvPicPr>
          <p:nvPr/>
        </p:nvPicPr>
        <p:blipFill>
          <a:blip r:embed="rId4"/>
          <a:srcRect l="69363" b="32433"/>
          <a:stretch>
            <a:fillRect/>
          </a:stretch>
        </p:blipFill>
        <p:spPr bwMode="auto">
          <a:xfrm>
            <a:off x="6858000" y="4343400"/>
            <a:ext cx="1030288" cy="1905000"/>
          </a:xfrm>
          <a:prstGeom prst="rect">
            <a:avLst/>
          </a:prstGeom>
          <a:noFill/>
        </p:spPr>
      </p:pic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7924800" y="4572000"/>
            <a:ext cx="874713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400" i="0"/>
              <a:t>English</a:t>
            </a:r>
          </a:p>
          <a:p>
            <a:pPr algn="ctr" eaLnBrk="1" hangingPunct="1"/>
            <a:r>
              <a:rPr lang="en-US" sz="1400" i="0"/>
              <a:t>Speaker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457200" y="4572000"/>
            <a:ext cx="8763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1" hangingPunct="1"/>
            <a:r>
              <a:rPr lang="en-US" sz="1400" i="0"/>
              <a:t>Iraqi </a:t>
            </a:r>
          </a:p>
          <a:p>
            <a:pPr algn="r" eaLnBrk="1" hangingPunct="1"/>
            <a:r>
              <a:rPr lang="en-US" sz="1400" i="0"/>
              <a:t>Arabic</a:t>
            </a:r>
          </a:p>
          <a:p>
            <a:pPr algn="r" eaLnBrk="1" hangingPunct="1"/>
            <a:r>
              <a:rPr lang="en-US" sz="1400" i="0"/>
              <a:t>Speaker</a:t>
            </a:r>
          </a:p>
        </p:txBody>
      </p:sp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2590800" y="5943600"/>
            <a:ext cx="21050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 i="0" dirty="0"/>
              <a:t>“There were four men”</a:t>
            </a:r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3962400" y="4419600"/>
            <a:ext cx="309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 i="0" dirty="0"/>
              <a:t>“How many men did you see?”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95600" y="2971800"/>
            <a:ext cx="2836289" cy="11862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sz="2000" dirty="0" smtClean="0"/>
              <a:t>Speech Recognition</a:t>
            </a:r>
          </a:p>
          <a:p>
            <a:pPr algn="l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000" dirty="0" smtClean="0"/>
              <a:t> Machine Translation</a:t>
            </a:r>
          </a:p>
          <a:p>
            <a:pPr algn="l">
              <a:buFont typeface="Wingdings" pitchFamily="2" charset="2"/>
              <a:buChar char="§"/>
            </a:pPr>
            <a:r>
              <a:rPr lang="en-US" sz="2000" dirty="0" smtClean="0"/>
              <a:t> Speech Synthesis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5D17E-9E39-4CD8-9CE8-210EC597EE3E}" type="slidenum">
              <a:rPr lang="en-US"/>
              <a:pPr/>
              <a:t>3</a:t>
            </a:fld>
            <a:endParaRPr lang="en-US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467600" cy="533400"/>
          </a:xfrm>
        </p:spPr>
        <p:txBody>
          <a:bodyPr/>
          <a:lstStyle/>
          <a:p>
            <a:r>
              <a:rPr lang="en-US" dirty="0" smtClean="0"/>
              <a:t>Evaluation of Speech Translation</a:t>
            </a:r>
            <a:endParaRPr lang="en-US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950200" cy="4808538"/>
          </a:xfrm>
        </p:spPr>
        <p:txBody>
          <a:bodyPr/>
          <a:lstStyle/>
          <a:p>
            <a:pPr>
              <a:lnSpc>
                <a:spcPts val="2800"/>
              </a:lnSpc>
              <a:spcAft>
                <a:spcPts val="1200"/>
              </a:spcAft>
            </a:pPr>
            <a:r>
              <a:rPr lang="en-US" sz="2400" dirty="0" smtClean="0"/>
              <a:t>Few precedents for speech translation evaluation compared to machine translation of text</a:t>
            </a:r>
          </a:p>
          <a:p>
            <a:pPr>
              <a:lnSpc>
                <a:spcPts val="2800"/>
              </a:lnSpc>
            </a:pPr>
            <a:r>
              <a:rPr lang="en-US" sz="2400" dirty="0" smtClean="0"/>
              <a:t>High level human judgments</a:t>
            </a:r>
          </a:p>
          <a:p>
            <a:pPr lvl="1">
              <a:lnSpc>
                <a:spcPts val="2500"/>
              </a:lnSpc>
            </a:pPr>
            <a:r>
              <a:rPr lang="en-US" sz="2000" dirty="0" smtClean="0"/>
              <a:t>CMU (Gates et al., 1996)</a:t>
            </a:r>
          </a:p>
          <a:p>
            <a:pPr lvl="1">
              <a:lnSpc>
                <a:spcPts val="2500"/>
              </a:lnSpc>
            </a:pPr>
            <a:r>
              <a:rPr lang="en-US" sz="2000" dirty="0" err="1" smtClean="0"/>
              <a:t>Verbmobil</a:t>
            </a:r>
            <a:r>
              <a:rPr lang="en-US" sz="2000" dirty="0" smtClean="0"/>
              <a:t> (</a:t>
            </a:r>
            <a:r>
              <a:rPr lang="en-US" sz="2000" dirty="0" err="1" smtClean="0"/>
              <a:t>Nübel</a:t>
            </a:r>
            <a:r>
              <a:rPr lang="en-US" sz="2000" dirty="0" smtClean="0"/>
              <a:t>, 1997)</a:t>
            </a:r>
          </a:p>
          <a:p>
            <a:pPr lvl="1">
              <a:lnSpc>
                <a:spcPts val="2500"/>
              </a:lnSpc>
            </a:pPr>
            <a:r>
              <a:rPr lang="en-US" sz="2000" dirty="0" smtClean="0"/>
              <a:t>Binary or ternary ratings combine assessments of accuracy and fluency</a:t>
            </a:r>
            <a:endParaRPr lang="en-US" sz="2000" dirty="0"/>
          </a:p>
          <a:p>
            <a:pPr>
              <a:lnSpc>
                <a:spcPts val="2800"/>
              </a:lnSpc>
            </a:pPr>
            <a:r>
              <a:rPr lang="en-US" sz="2400" dirty="0" smtClean="0"/>
              <a:t>Humans score abstract semantic representations</a:t>
            </a:r>
          </a:p>
          <a:p>
            <a:pPr lvl="1">
              <a:lnSpc>
                <a:spcPts val="2500"/>
              </a:lnSpc>
            </a:pPr>
            <a:r>
              <a:rPr lang="en-US" sz="2000" dirty="0" smtClean="0"/>
              <a:t>Interlingua Interchange Format (Levin et al., 2000)</a:t>
            </a:r>
          </a:p>
          <a:p>
            <a:pPr lvl="1">
              <a:lnSpc>
                <a:spcPts val="2800"/>
              </a:lnSpc>
            </a:pPr>
            <a:r>
              <a:rPr lang="en-US" sz="2000" dirty="0" smtClean="0"/>
              <a:t>Predicate-argument structures (</a:t>
            </a:r>
            <a:r>
              <a:rPr lang="en-US" sz="2000" dirty="0" err="1" smtClean="0"/>
              <a:t>Belvin</a:t>
            </a:r>
            <a:r>
              <a:rPr lang="en-US" sz="2000" dirty="0" smtClean="0"/>
              <a:t> et al, 2004)</a:t>
            </a:r>
          </a:p>
          <a:p>
            <a:pPr lvl="1">
              <a:lnSpc>
                <a:spcPts val="2800"/>
              </a:lnSpc>
            </a:pPr>
            <a:r>
              <a:rPr lang="en-US" sz="2000" dirty="0" smtClean="0"/>
              <a:t>Fine-grained, low-level assessments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5D17E-9E39-4CD8-9CE8-210EC597EE3E}" type="slidenum">
              <a:rPr lang="en-US"/>
              <a:pPr/>
              <a:t>4</a:t>
            </a:fld>
            <a:endParaRPr lang="en-US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467600" cy="533400"/>
          </a:xfrm>
        </p:spPr>
        <p:txBody>
          <a:bodyPr/>
          <a:lstStyle/>
          <a:p>
            <a:r>
              <a:rPr lang="en-US" dirty="0" smtClean="0"/>
              <a:t>Automated Metrics</a:t>
            </a:r>
            <a:endParaRPr lang="en-US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950200" cy="4808538"/>
          </a:xfrm>
        </p:spPr>
        <p:txBody>
          <a:bodyPr/>
          <a:lstStyle/>
          <a:p>
            <a:pPr>
              <a:lnSpc>
                <a:spcPts val="2800"/>
              </a:lnSpc>
              <a:spcAft>
                <a:spcPts val="1200"/>
              </a:spcAft>
            </a:pPr>
            <a:r>
              <a:rPr lang="en-US" sz="2400" dirty="0" smtClean="0"/>
              <a:t>High correlation with human judgments for translation of text, but dialog is different than text</a:t>
            </a:r>
          </a:p>
          <a:p>
            <a:pPr lvl="1">
              <a:lnSpc>
                <a:spcPts val="2800"/>
              </a:lnSpc>
              <a:spcAft>
                <a:spcPts val="600"/>
              </a:spcAft>
            </a:pPr>
            <a:r>
              <a:rPr lang="en-US" sz="2200" dirty="0" smtClean="0"/>
              <a:t>Relies on context vs. explicitness</a:t>
            </a:r>
          </a:p>
          <a:p>
            <a:pPr lvl="1">
              <a:lnSpc>
                <a:spcPts val="2800"/>
              </a:lnSpc>
              <a:spcAft>
                <a:spcPts val="600"/>
              </a:spcAft>
            </a:pPr>
            <a:r>
              <a:rPr lang="en-US" sz="2200" dirty="0" smtClean="0"/>
              <a:t>Variability:  contractions, sentence fragments</a:t>
            </a:r>
          </a:p>
          <a:p>
            <a:pPr lvl="1">
              <a:lnSpc>
                <a:spcPts val="2800"/>
              </a:lnSpc>
              <a:spcAft>
                <a:spcPts val="1200"/>
              </a:spcAft>
            </a:pPr>
            <a:r>
              <a:rPr lang="en-US" sz="2200" dirty="0" smtClean="0"/>
              <a:t>Utterance length: TIDES average 30 words/sentence</a:t>
            </a:r>
            <a:endParaRPr lang="en-US" sz="2400" dirty="0" smtClean="0"/>
          </a:p>
          <a:p>
            <a:pPr>
              <a:lnSpc>
                <a:spcPts val="2800"/>
              </a:lnSpc>
              <a:spcAft>
                <a:spcPts val="1200"/>
              </a:spcAft>
            </a:pPr>
            <a:r>
              <a:rPr lang="en-US" sz="2400" dirty="0" smtClean="0"/>
              <a:t>Studies have primarily involved translation to English and other European languages, but Arabic is different than Western languages</a:t>
            </a:r>
          </a:p>
          <a:p>
            <a:pPr lvl="1">
              <a:lnSpc>
                <a:spcPts val="2800"/>
              </a:lnSpc>
              <a:spcAft>
                <a:spcPts val="600"/>
              </a:spcAft>
            </a:pPr>
            <a:r>
              <a:rPr lang="en-US" sz="2200" dirty="0" smtClean="0"/>
              <a:t>Highly inflected</a:t>
            </a:r>
          </a:p>
          <a:p>
            <a:pPr lvl="1">
              <a:lnSpc>
                <a:spcPts val="2800"/>
              </a:lnSpc>
              <a:spcAft>
                <a:spcPts val="600"/>
              </a:spcAft>
            </a:pPr>
            <a:r>
              <a:rPr lang="en-US" sz="2200" dirty="0" smtClean="0"/>
              <a:t>Variability:  orthography, dialect, register, word 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5D17E-9E39-4CD8-9CE8-210EC597EE3E}" type="slidenum">
              <a:rPr lang="en-US"/>
              <a:pPr/>
              <a:t>5</a:t>
            </a:fld>
            <a:endParaRPr lang="en-US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467600" cy="533400"/>
          </a:xfrm>
        </p:spPr>
        <p:txBody>
          <a:bodyPr/>
          <a:lstStyle/>
          <a:p>
            <a:r>
              <a:rPr lang="en-US" dirty="0" smtClean="0"/>
              <a:t>TRANSTAC Evaluations</a:t>
            </a:r>
            <a:endParaRPr lang="en-US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950200" cy="4808538"/>
          </a:xfrm>
        </p:spPr>
        <p:txBody>
          <a:bodyPr/>
          <a:lstStyle/>
          <a:p>
            <a:pPr>
              <a:lnSpc>
                <a:spcPts val="2800"/>
              </a:lnSpc>
              <a:spcAft>
                <a:spcPts val="1200"/>
              </a:spcAft>
            </a:pPr>
            <a:r>
              <a:rPr lang="en-US" sz="2400" dirty="0" smtClean="0"/>
              <a:t>Directed by NIST with support from </a:t>
            </a:r>
            <a:r>
              <a:rPr lang="en-US" sz="2400" dirty="0" smtClean="0"/>
              <a:t>MITRE (see Weiss et al. for details)</a:t>
            </a:r>
            <a:endParaRPr lang="en-US" sz="2400" dirty="0" smtClean="0"/>
          </a:p>
          <a:p>
            <a:pPr>
              <a:lnSpc>
                <a:spcPts val="2800"/>
              </a:lnSpc>
            </a:pPr>
            <a:r>
              <a:rPr lang="en-US" sz="2400" dirty="0" smtClean="0"/>
              <a:t>Live evaluations</a:t>
            </a:r>
          </a:p>
          <a:p>
            <a:pPr lvl="1">
              <a:lnSpc>
                <a:spcPts val="2500"/>
              </a:lnSpc>
            </a:pPr>
            <a:r>
              <a:rPr lang="en-US" sz="2000" dirty="0" smtClean="0"/>
              <a:t>Military users</a:t>
            </a:r>
          </a:p>
          <a:p>
            <a:pPr lvl="1">
              <a:lnSpc>
                <a:spcPts val="2500"/>
              </a:lnSpc>
            </a:pPr>
            <a:r>
              <a:rPr lang="en-US" sz="2000" dirty="0" smtClean="0"/>
              <a:t>Iraqi Arabic bilinguals (English speaker is masked)</a:t>
            </a:r>
            <a:endParaRPr lang="en-US" sz="2000" dirty="0"/>
          </a:p>
          <a:p>
            <a:pPr lvl="1">
              <a:lnSpc>
                <a:spcPts val="2500"/>
              </a:lnSpc>
              <a:spcAft>
                <a:spcPts val="1200"/>
              </a:spcAft>
            </a:pPr>
            <a:r>
              <a:rPr lang="en-US" sz="2000" dirty="0" smtClean="0"/>
              <a:t>Structured interactions (Information is specified)</a:t>
            </a:r>
            <a:endParaRPr lang="en-US" sz="2000" dirty="0"/>
          </a:p>
          <a:p>
            <a:pPr>
              <a:lnSpc>
                <a:spcPts val="2800"/>
              </a:lnSpc>
            </a:pPr>
            <a:r>
              <a:rPr lang="en-US" sz="2400" dirty="0" smtClean="0"/>
              <a:t>Offline evaluations</a:t>
            </a:r>
            <a:endParaRPr lang="en-US" sz="2400" dirty="0"/>
          </a:p>
          <a:p>
            <a:pPr lvl="1">
              <a:lnSpc>
                <a:spcPts val="2500"/>
              </a:lnSpc>
            </a:pPr>
            <a:r>
              <a:rPr lang="en-US" sz="2000" dirty="0" smtClean="0"/>
              <a:t>Recorded dialogs held out from training data</a:t>
            </a:r>
            <a:endParaRPr lang="en-US" sz="2000" dirty="0"/>
          </a:p>
          <a:p>
            <a:pPr lvl="1">
              <a:lnSpc>
                <a:spcPts val="2800"/>
              </a:lnSpc>
            </a:pPr>
            <a:r>
              <a:rPr lang="en-US" sz="2000" dirty="0" smtClean="0"/>
              <a:t>Military users and Iraqi Arabic bilinguals</a:t>
            </a:r>
          </a:p>
          <a:p>
            <a:pPr lvl="1">
              <a:lnSpc>
                <a:spcPts val="2800"/>
              </a:lnSpc>
            </a:pPr>
            <a:r>
              <a:rPr lang="en-US" sz="2000" dirty="0" smtClean="0"/>
              <a:t>Spontaneous interactions elicited by scenario prompts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5D17E-9E39-4CD8-9CE8-210EC597EE3E}" type="slidenum">
              <a:rPr lang="en-US"/>
              <a:pPr/>
              <a:t>6</a:t>
            </a:fld>
            <a:endParaRPr lang="en-US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467600" cy="533400"/>
          </a:xfrm>
        </p:spPr>
        <p:txBody>
          <a:bodyPr/>
          <a:lstStyle/>
          <a:p>
            <a:r>
              <a:rPr lang="en-US" dirty="0" smtClean="0"/>
              <a:t>TRANSTAC Measures</a:t>
            </a:r>
            <a:endParaRPr lang="en-US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950200" cy="4808538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en-US" sz="2400" dirty="0" smtClean="0"/>
              <a:t>Live evaluations</a:t>
            </a:r>
          </a:p>
          <a:p>
            <a:pPr lvl="1">
              <a:lnSpc>
                <a:spcPts val="2500"/>
              </a:lnSpc>
            </a:pPr>
            <a:r>
              <a:rPr lang="en-US" sz="2000" dirty="0" smtClean="0"/>
              <a:t>Global binary judgments of ‘high level concepts’</a:t>
            </a:r>
          </a:p>
          <a:p>
            <a:pPr lvl="1">
              <a:lnSpc>
                <a:spcPts val="2500"/>
              </a:lnSpc>
            </a:pPr>
            <a:r>
              <a:rPr lang="en-US" sz="2000" dirty="0" smtClean="0"/>
              <a:t>Speech input was or was not adequately communicated</a:t>
            </a:r>
            <a:endParaRPr lang="en-US" sz="2000" dirty="0"/>
          </a:p>
          <a:p>
            <a:pPr>
              <a:lnSpc>
                <a:spcPts val="2800"/>
              </a:lnSpc>
            </a:pPr>
            <a:r>
              <a:rPr lang="en-US" sz="2400" dirty="0" smtClean="0"/>
              <a:t>Offline evaluations</a:t>
            </a:r>
            <a:endParaRPr lang="en-US" sz="2400" dirty="0"/>
          </a:p>
          <a:p>
            <a:pPr lvl="1">
              <a:lnSpc>
                <a:spcPts val="2500"/>
              </a:lnSpc>
            </a:pPr>
            <a:r>
              <a:rPr lang="en-US" sz="2000" dirty="0" smtClean="0"/>
              <a:t>Automated measures</a:t>
            </a:r>
          </a:p>
          <a:p>
            <a:pPr lvl="2">
              <a:lnSpc>
                <a:spcPts val="2500"/>
              </a:lnSpc>
              <a:spcAft>
                <a:spcPts val="600"/>
              </a:spcAft>
            </a:pPr>
            <a:r>
              <a:rPr lang="en-US" dirty="0" smtClean="0"/>
              <a:t>WER for speech recognition</a:t>
            </a:r>
            <a:endParaRPr lang="en-US" dirty="0" smtClean="0"/>
          </a:p>
          <a:p>
            <a:pPr lvl="2">
              <a:lnSpc>
                <a:spcPts val="2500"/>
              </a:lnSpc>
              <a:spcAft>
                <a:spcPts val="600"/>
              </a:spcAft>
            </a:pPr>
            <a:r>
              <a:rPr lang="en-US" dirty="0" smtClean="0"/>
              <a:t>BLEU for translation</a:t>
            </a:r>
            <a:endParaRPr lang="en-US" dirty="0" smtClean="0"/>
          </a:p>
          <a:p>
            <a:pPr lvl="2">
              <a:lnSpc>
                <a:spcPts val="2500"/>
              </a:lnSpc>
              <a:spcAft>
                <a:spcPts val="600"/>
              </a:spcAft>
            </a:pPr>
            <a:r>
              <a:rPr lang="en-US" dirty="0" smtClean="0"/>
              <a:t>TER for translation</a:t>
            </a:r>
            <a:endParaRPr lang="en-US" dirty="0" smtClean="0"/>
          </a:p>
          <a:p>
            <a:pPr lvl="2">
              <a:lnSpc>
                <a:spcPts val="2500"/>
              </a:lnSpc>
            </a:pPr>
            <a:r>
              <a:rPr lang="en-US" dirty="0" smtClean="0"/>
              <a:t>METEOR for translation</a:t>
            </a:r>
            <a:endParaRPr lang="en-US" dirty="0"/>
          </a:p>
          <a:p>
            <a:pPr lvl="1">
              <a:lnSpc>
                <a:spcPts val="2800"/>
              </a:lnSpc>
            </a:pPr>
            <a:r>
              <a:rPr lang="en-US" sz="2000" dirty="0" smtClean="0"/>
              <a:t>Likert-style human </a:t>
            </a:r>
            <a:r>
              <a:rPr lang="en-US" sz="2000" dirty="0" smtClean="0"/>
              <a:t>judgments for sample of offline data</a:t>
            </a:r>
            <a:endParaRPr lang="en-US" sz="2000" dirty="0" smtClean="0"/>
          </a:p>
          <a:p>
            <a:pPr lvl="1">
              <a:lnSpc>
                <a:spcPts val="2800"/>
              </a:lnSpc>
            </a:pPr>
            <a:r>
              <a:rPr lang="en-US" sz="2000" dirty="0" smtClean="0"/>
              <a:t>Low-level concept </a:t>
            </a:r>
            <a:r>
              <a:rPr lang="en-US" sz="2000" dirty="0" smtClean="0"/>
              <a:t>analysis for sample of offline data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214D0-1A7A-4569-B89E-5CCC1333F97F}" type="slidenum">
              <a:rPr lang="en-US"/>
              <a:pPr/>
              <a:t>7</a:t>
            </a:fld>
            <a:endParaRPr lang="en-US"/>
          </a:p>
        </p:txBody>
      </p:sp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for Offline Evaluation</a:t>
            </a:r>
            <a:endParaRPr lang="en-US" dirty="0"/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295400"/>
            <a:ext cx="8026400" cy="4808538"/>
          </a:xfrm>
        </p:spPr>
        <p:txBody>
          <a:bodyPr/>
          <a:lstStyle/>
          <a:p>
            <a:pPr marL="381000" indent="-381000">
              <a:lnSpc>
                <a:spcPts val="2400"/>
              </a:lnSpc>
              <a:spcAft>
                <a:spcPts val="1200"/>
              </a:spcAft>
            </a:pPr>
            <a:r>
              <a:rPr lang="en-US" sz="2400" dirty="0" smtClean="0"/>
              <a:t>Initial focus was similarity to live inputs</a:t>
            </a:r>
          </a:p>
          <a:p>
            <a:pPr marL="722312" lvl="1" indent="-381000">
              <a:lnSpc>
                <a:spcPts val="2400"/>
              </a:lnSpc>
              <a:spcAft>
                <a:spcPts val="600"/>
              </a:spcAft>
            </a:pPr>
            <a:r>
              <a:rPr lang="en-US" sz="2000" dirty="0" smtClean="0"/>
              <a:t>Scripted dialogs are not natural</a:t>
            </a:r>
          </a:p>
          <a:p>
            <a:pPr marL="722312" lvl="1" indent="-381000">
              <a:lnSpc>
                <a:spcPts val="2400"/>
              </a:lnSpc>
              <a:spcAft>
                <a:spcPts val="1200"/>
              </a:spcAft>
            </a:pPr>
            <a:r>
              <a:rPr lang="en-US" sz="2000" dirty="0" smtClean="0"/>
              <a:t>Wizard methods are resource intensive </a:t>
            </a:r>
            <a:endParaRPr lang="en-US" sz="2000" dirty="0"/>
          </a:p>
          <a:p>
            <a:pPr marL="381000" indent="-381000">
              <a:lnSpc>
                <a:spcPts val="2400"/>
              </a:lnSpc>
            </a:pPr>
            <a:r>
              <a:rPr lang="en-US" sz="2400" dirty="0" smtClean="0"/>
              <a:t>Training data differs from use of device</a:t>
            </a:r>
            <a:endParaRPr lang="en-US" sz="2400" dirty="0"/>
          </a:p>
          <a:p>
            <a:pPr marL="684213" lvl="1" indent="-342900">
              <a:lnSpc>
                <a:spcPts val="2400"/>
              </a:lnSpc>
            </a:pPr>
            <a:r>
              <a:rPr lang="en-US" sz="2000" dirty="0" smtClean="0"/>
              <a:t>Disfluencies</a:t>
            </a:r>
          </a:p>
          <a:p>
            <a:pPr marL="684213" lvl="1" indent="-342900">
              <a:lnSpc>
                <a:spcPts val="2400"/>
              </a:lnSpc>
            </a:pPr>
            <a:r>
              <a:rPr lang="en-US" sz="2000" dirty="0" smtClean="0"/>
              <a:t>Utterance lengths</a:t>
            </a:r>
          </a:p>
          <a:p>
            <a:pPr marL="684213" lvl="1" indent="-342900">
              <a:lnSpc>
                <a:spcPts val="2400"/>
              </a:lnSpc>
            </a:pPr>
            <a:r>
              <a:rPr lang="en-US" sz="2000" dirty="0" smtClean="0"/>
              <a:t>No ability to repeat and rephrase</a:t>
            </a:r>
          </a:p>
          <a:p>
            <a:pPr marL="684213" lvl="1" indent="-342900">
              <a:lnSpc>
                <a:spcPts val="2400"/>
              </a:lnSpc>
            </a:pPr>
            <a:r>
              <a:rPr lang="en-US" sz="2000" dirty="0" smtClean="0"/>
              <a:t>No dialog management</a:t>
            </a:r>
          </a:p>
          <a:p>
            <a:pPr marL="1025526" lvl="2" indent="-342900">
              <a:lnSpc>
                <a:spcPts val="2400"/>
              </a:lnSpc>
            </a:pPr>
            <a:r>
              <a:rPr lang="en-US" sz="1800" dirty="0" smtClean="0">
                <a:solidFill>
                  <a:srgbClr val="221F72"/>
                </a:solidFill>
              </a:rPr>
              <a:t>I don’t understand</a:t>
            </a:r>
          </a:p>
          <a:p>
            <a:pPr marL="1025526" lvl="2" indent="-342900">
              <a:lnSpc>
                <a:spcPts val="2400"/>
              </a:lnSpc>
            </a:pPr>
            <a:r>
              <a:rPr lang="en-US" sz="1800" dirty="0" smtClean="0">
                <a:solidFill>
                  <a:srgbClr val="221F72"/>
                </a:solidFill>
              </a:rPr>
              <a:t>Please try to say that another way</a:t>
            </a:r>
          </a:p>
          <a:p>
            <a:pPr marL="342901" indent="-342900">
              <a:lnSpc>
                <a:spcPts val="2400"/>
              </a:lnSpc>
            </a:pPr>
            <a:r>
              <a:rPr lang="en-US" sz="2400" dirty="0" smtClean="0"/>
              <a:t>Same speakers in both training and test sets</a:t>
            </a:r>
          </a:p>
          <a:p>
            <a:pPr marL="684213" lvl="1" indent="-342900">
              <a:lnSpc>
                <a:spcPts val="24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E6AA0-8FBF-4107-819B-CA813E885FA6}" type="slidenum">
              <a:rPr lang="en-US"/>
              <a:pPr/>
              <a:t>8</a:t>
            </a:fld>
            <a:endParaRPr lang="en-US"/>
          </a:p>
        </p:txBody>
      </p:sp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Data Unlike Actual Device </a:t>
            </a:r>
            <a:r>
              <a:rPr lang="en-US" dirty="0"/>
              <a:t>Use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696200" cy="4808538"/>
          </a:xfrm>
        </p:spPr>
        <p:txBody>
          <a:bodyPr/>
          <a:lstStyle/>
          <a:p>
            <a:pPr>
              <a:spcAft>
                <a:spcPct val="0"/>
              </a:spcAft>
              <a:buFont typeface="Monotype Sorts" pitchFamily="2" charset="2"/>
              <a:buNone/>
            </a:pPr>
            <a:endParaRPr lang="en-US" sz="800" dirty="0"/>
          </a:p>
          <a:p>
            <a:pPr>
              <a:lnSpc>
                <a:spcPts val="2400"/>
              </a:lnSpc>
            </a:pPr>
            <a:r>
              <a:rPr lang="en-US" dirty="0"/>
              <a:t>then %AH how is the water in the area what's the -- what's the quality how does it taste %AH is there %AH %breath sufficient supply?</a:t>
            </a:r>
          </a:p>
          <a:p>
            <a:pPr>
              <a:lnSpc>
                <a:spcPts val="2400"/>
              </a:lnSpc>
            </a:pPr>
            <a:r>
              <a:rPr lang="en-US" dirty="0"/>
              <a:t>the -- the first thing when it comes to %AH comes to fractures is you always look for %breath %AH fractures of the skull or of the spinal column %breath because these need to </a:t>
            </a:r>
            <a:r>
              <a:rPr lang="en-US" dirty="0" smtClean="0"/>
              <a:t>be </a:t>
            </a:r>
            <a:r>
              <a:rPr lang="en-US" dirty="0"/>
              <a:t>these need to be treated differently than all other fractures.</a:t>
            </a:r>
          </a:p>
          <a:p>
            <a:pPr>
              <a:lnSpc>
                <a:spcPts val="2400"/>
              </a:lnSpc>
            </a:pPr>
            <a:r>
              <a:rPr lang="en-US" dirty="0"/>
              <a:t>and then if in the end we find </a:t>
            </a:r>
            <a:r>
              <a:rPr lang="en-US" dirty="0" err="1"/>
              <a:t>tha</a:t>
            </a:r>
            <a:r>
              <a:rPr lang="en-US" dirty="0"/>
              <a:t>- -- that %AH -- that he may be telling us the truth we'll give him that stuff back.</a:t>
            </a:r>
          </a:p>
          <a:p>
            <a:pPr>
              <a:lnSpc>
                <a:spcPts val="2400"/>
              </a:lnSpc>
            </a:pPr>
            <a:r>
              <a:rPr lang="en-US" dirty="0"/>
              <a:t>would you show me what part of the -- %AH %AH roughly how far up and down the street this %breath %UM this water covers when it backs up?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214D0-1A7A-4569-B89E-5CCC1333F97F}" type="slidenum">
              <a:rPr lang="en-US"/>
              <a:pPr/>
              <a:t>9</a:t>
            </a:fld>
            <a:endParaRPr lang="en-US"/>
          </a:p>
        </p:txBody>
      </p:sp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Selection Process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295400"/>
            <a:ext cx="8026400" cy="4808538"/>
          </a:xfrm>
        </p:spPr>
        <p:txBody>
          <a:bodyPr/>
          <a:lstStyle/>
          <a:p>
            <a:pPr marL="381000" indent="-381000">
              <a:lnSpc>
                <a:spcPts val="2400"/>
              </a:lnSpc>
            </a:pPr>
            <a:r>
              <a:rPr lang="en-US" sz="2400" dirty="0"/>
              <a:t>Initial selection of representative </a:t>
            </a:r>
            <a:r>
              <a:rPr lang="en-US" sz="2400" dirty="0" smtClean="0"/>
              <a:t>dialogs </a:t>
            </a:r>
            <a:r>
              <a:rPr lang="en-US" sz="2400" dirty="0" smtClean="0"/>
              <a:t>(Appen)</a:t>
            </a:r>
            <a:endParaRPr lang="en-US" sz="2400" dirty="0"/>
          </a:p>
          <a:p>
            <a:pPr marL="684213" lvl="1" indent="-342900">
              <a:lnSpc>
                <a:spcPts val="2400"/>
              </a:lnSpc>
            </a:pPr>
            <a:r>
              <a:rPr lang="en-US" dirty="0"/>
              <a:t>Percentage of word tokens and types that occur in other scenarios: mid range (87-91% in January)</a:t>
            </a:r>
          </a:p>
          <a:p>
            <a:pPr marL="684213" lvl="1" indent="-342900">
              <a:lnSpc>
                <a:spcPts val="2400"/>
              </a:lnSpc>
            </a:pPr>
            <a:r>
              <a:rPr lang="en-US" dirty="0"/>
              <a:t>Number of times a word in the </a:t>
            </a:r>
            <a:r>
              <a:rPr lang="en-US" dirty="0" smtClean="0"/>
              <a:t>dialog appears </a:t>
            </a:r>
            <a:r>
              <a:rPr lang="en-US" dirty="0"/>
              <a:t>in the entire corpus: average for all words is maximized</a:t>
            </a:r>
          </a:p>
          <a:p>
            <a:pPr marL="684213" lvl="1" indent="-342900">
              <a:lnSpc>
                <a:spcPts val="2400"/>
              </a:lnSpc>
            </a:pPr>
            <a:r>
              <a:rPr lang="en-US" dirty="0"/>
              <a:t>All scenarios are represented, roughly proportionately</a:t>
            </a:r>
          </a:p>
          <a:p>
            <a:pPr marL="684213" lvl="1" indent="-342900">
              <a:lnSpc>
                <a:spcPts val="2400"/>
              </a:lnSpc>
              <a:spcAft>
                <a:spcPts val="1200"/>
              </a:spcAft>
            </a:pPr>
            <a:r>
              <a:rPr lang="en-US" dirty="0"/>
              <a:t>Variety of speakers and genders are represented</a:t>
            </a:r>
            <a:endParaRPr lang="en-US" sz="2000" dirty="0"/>
          </a:p>
          <a:p>
            <a:pPr marL="381000" indent="-381000">
              <a:lnSpc>
                <a:spcPts val="2400"/>
              </a:lnSpc>
            </a:pPr>
            <a:r>
              <a:rPr lang="en-US" sz="2400" dirty="0"/>
              <a:t>Criteria for selecting dialogues for test set </a:t>
            </a:r>
          </a:p>
          <a:p>
            <a:pPr marL="684213" lvl="1" indent="-342900">
              <a:lnSpc>
                <a:spcPts val="2400"/>
              </a:lnSpc>
            </a:pPr>
            <a:r>
              <a:rPr lang="en-US" dirty="0" smtClean="0"/>
              <a:t>Gender, speaker, scenario distribution</a:t>
            </a:r>
            <a:endParaRPr lang="en-US" dirty="0"/>
          </a:p>
          <a:p>
            <a:pPr marL="684213" lvl="1" indent="-342900">
              <a:lnSpc>
                <a:spcPts val="2400"/>
              </a:lnSpc>
            </a:pPr>
            <a:r>
              <a:rPr lang="en-US" dirty="0" smtClean="0"/>
              <a:t>Exclude dialogs with weak content or other issues such as excessive disfluencies and utterances </a:t>
            </a:r>
            <a:r>
              <a:rPr lang="en-US" dirty="0"/>
              <a:t>directed to interpreter</a:t>
            </a:r>
          </a:p>
          <a:p>
            <a:pPr marL="1046163" lvl="2" indent="-304800">
              <a:lnSpc>
                <a:spcPts val="2400"/>
              </a:lnSpc>
              <a:buFont typeface="Monotype Sorts" pitchFamily="2" charset="2"/>
              <a:buNone/>
            </a:pPr>
            <a:r>
              <a:rPr lang="en-US" sz="1800" dirty="0">
                <a:solidFill>
                  <a:schemeClr val="tx2"/>
                </a:solidFill>
              </a:rPr>
              <a:t>“Greet him”  “Tell him we are busy”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17933-5F6C-43E2-BF58-0BE97EC2B16C}" type="slidenum">
              <a:rPr lang="en-US"/>
              <a:pPr/>
              <a:t>10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July </a:t>
            </a:r>
            <a:r>
              <a:rPr lang="en-US" dirty="0" smtClean="0"/>
              <a:t>2007 Offline </a:t>
            </a:r>
            <a:r>
              <a:rPr lang="en-US" dirty="0"/>
              <a:t>Data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153400" cy="5029200"/>
          </a:xfrm>
        </p:spPr>
        <p:txBody>
          <a:bodyPr/>
          <a:lstStyle/>
          <a:p>
            <a:pPr>
              <a:lnSpc>
                <a:spcPts val="2500"/>
              </a:lnSpc>
              <a:spcBef>
                <a:spcPct val="70000"/>
              </a:spcBef>
              <a:spcAft>
                <a:spcPts val="600"/>
              </a:spcAft>
            </a:pPr>
            <a:r>
              <a:rPr lang="en-US" sz="2400" dirty="0"/>
              <a:t>About 400 utterances for each translation direction</a:t>
            </a:r>
          </a:p>
          <a:p>
            <a:pPr lvl="1">
              <a:lnSpc>
                <a:spcPts val="2400"/>
              </a:lnSpc>
              <a:spcBef>
                <a:spcPts val="400"/>
              </a:spcBef>
              <a:spcAft>
                <a:spcPts val="600"/>
              </a:spcAft>
            </a:pPr>
            <a:r>
              <a:rPr lang="en-US" sz="2000" dirty="0" smtClean="0"/>
              <a:t>From 45 </a:t>
            </a:r>
            <a:r>
              <a:rPr lang="en-US" sz="2000" dirty="0"/>
              <a:t>dialogues </a:t>
            </a:r>
            <a:r>
              <a:rPr lang="en-US" sz="2000" dirty="0" smtClean="0"/>
              <a:t>using </a:t>
            </a:r>
            <a:r>
              <a:rPr lang="en-US" sz="2000" dirty="0"/>
              <a:t>20 </a:t>
            </a:r>
            <a:r>
              <a:rPr lang="en-US" sz="2000" dirty="0" smtClean="0"/>
              <a:t>scenarios</a:t>
            </a:r>
            <a:endParaRPr lang="en-US" sz="2000" dirty="0"/>
          </a:p>
          <a:p>
            <a:pPr lvl="1">
              <a:lnSpc>
                <a:spcPts val="24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 smtClean="0"/>
              <a:t>Drawn from entire set held back from data collected in 2007</a:t>
            </a:r>
            <a:endParaRPr lang="en-US" sz="2000" dirty="0"/>
          </a:p>
          <a:p>
            <a:pPr>
              <a:lnSpc>
                <a:spcPts val="2400"/>
              </a:lnSpc>
              <a:spcBef>
                <a:spcPts val="500"/>
              </a:spcBef>
              <a:spcAft>
                <a:spcPts val="600"/>
              </a:spcAft>
            </a:pPr>
            <a:r>
              <a:rPr lang="en-US" sz="2400" dirty="0" smtClean="0"/>
              <a:t>Two </a:t>
            </a:r>
            <a:r>
              <a:rPr lang="en-US" sz="2400" dirty="0"/>
              <a:t>selection methods from held out data (200 each)</a:t>
            </a:r>
          </a:p>
          <a:p>
            <a:pPr lvl="1">
              <a:lnSpc>
                <a:spcPts val="24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/>
              <a:t>Random:  select every n utterances </a:t>
            </a:r>
          </a:p>
          <a:p>
            <a:pPr lvl="1">
              <a:lnSpc>
                <a:spcPts val="24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/>
              <a:t>Hand:  select fluent utterances (1 dialogue per scenario)</a:t>
            </a:r>
          </a:p>
          <a:p>
            <a:pPr>
              <a:lnSpc>
                <a:spcPts val="2400"/>
              </a:lnSpc>
              <a:spcBef>
                <a:spcPts val="500"/>
              </a:spcBef>
              <a:spcAft>
                <a:spcPts val="600"/>
              </a:spcAft>
            </a:pPr>
            <a:r>
              <a:rPr lang="en-US" sz="2400" dirty="0"/>
              <a:t>5 Iraqi Arabic dialogues selected for rerecording</a:t>
            </a:r>
          </a:p>
          <a:p>
            <a:pPr lvl="1">
              <a:lnSpc>
                <a:spcPts val="24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/>
              <a:t>About 140 utterances for each language</a:t>
            </a:r>
          </a:p>
          <a:p>
            <a:pPr lvl="1">
              <a:lnSpc>
                <a:spcPts val="24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/>
              <a:t>Selected from the same dialogues used for hand </a:t>
            </a:r>
            <a:r>
              <a:rPr lang="en-US" sz="2000" dirty="0" smtClean="0"/>
              <a:t>selection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17933-5F6C-43E2-BF58-0BE97EC2B16C}" type="slidenum">
              <a:rPr lang="en-US"/>
              <a:pPr/>
              <a:t>11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Judgments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153400" cy="5029200"/>
          </a:xfrm>
        </p:spPr>
        <p:txBody>
          <a:bodyPr/>
          <a:lstStyle/>
          <a:p>
            <a:pPr>
              <a:lnSpc>
                <a:spcPts val="2500"/>
              </a:lnSpc>
              <a:spcBef>
                <a:spcPct val="70000"/>
              </a:spcBef>
              <a:spcAft>
                <a:spcPts val="600"/>
              </a:spcAft>
            </a:pPr>
            <a:r>
              <a:rPr lang="en-US" sz="2400" dirty="0" smtClean="0"/>
              <a:t>High-level adequacy judgments (Likert-style)</a:t>
            </a:r>
            <a:endParaRPr lang="en-US" sz="2400" dirty="0"/>
          </a:p>
          <a:p>
            <a:pPr lvl="1">
              <a:lnSpc>
                <a:spcPts val="24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dirty="0" smtClean="0"/>
              <a:t>Completely Adequate</a:t>
            </a:r>
            <a:endParaRPr lang="en-US" sz="2000" dirty="0"/>
          </a:p>
          <a:p>
            <a:pPr lvl="1">
              <a:lnSpc>
                <a:spcPts val="24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2000" dirty="0" smtClean="0"/>
              <a:t>Tending Adequate</a:t>
            </a:r>
          </a:p>
          <a:p>
            <a:pPr lvl="1">
              <a:lnSpc>
                <a:spcPts val="24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2000" dirty="0" smtClean="0"/>
              <a:t>Tending Inadequate</a:t>
            </a:r>
          </a:p>
          <a:p>
            <a:pPr lvl="1">
              <a:lnSpc>
                <a:spcPts val="24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2000" dirty="0" smtClean="0"/>
              <a:t>Inadequate </a:t>
            </a:r>
          </a:p>
          <a:p>
            <a:pPr lvl="1">
              <a:lnSpc>
                <a:spcPts val="24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2000" dirty="0" smtClean="0"/>
              <a:t>Proportion judged completely adequate or tending adequate</a:t>
            </a:r>
            <a:endParaRPr lang="en-US" sz="2000" dirty="0"/>
          </a:p>
          <a:p>
            <a:pPr>
              <a:lnSpc>
                <a:spcPts val="2400"/>
              </a:lnSpc>
              <a:spcBef>
                <a:spcPts val="500"/>
              </a:spcBef>
              <a:spcAft>
                <a:spcPts val="600"/>
              </a:spcAft>
            </a:pPr>
            <a:r>
              <a:rPr lang="en-US" sz="2400" dirty="0" smtClean="0"/>
              <a:t>Low-level concept judgments</a:t>
            </a:r>
            <a:endParaRPr lang="en-US" sz="2400" dirty="0"/>
          </a:p>
          <a:p>
            <a:pPr lvl="1">
              <a:lnSpc>
                <a:spcPts val="24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 smtClean="0"/>
              <a:t>Each content word (c-word) in source language is a concept</a:t>
            </a:r>
            <a:endParaRPr lang="en-US" sz="2000" dirty="0"/>
          </a:p>
          <a:p>
            <a:pPr lvl="1">
              <a:lnSpc>
                <a:spcPts val="24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 smtClean="0"/>
              <a:t>Translation score based on insertion, deletion, substitution errors</a:t>
            </a:r>
          </a:p>
          <a:p>
            <a:pPr lvl="1">
              <a:lnSpc>
                <a:spcPts val="24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 smtClean="0"/>
              <a:t>DARPA score is represented as an odds ratio</a:t>
            </a:r>
          </a:p>
          <a:p>
            <a:pPr lvl="1">
              <a:lnSpc>
                <a:spcPts val="24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 smtClean="0"/>
              <a:t>For comparison to automated metrics here, it is given as total correct c-words / (total correct c-words) + (total errors)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for Iraqi Arabic to English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B5731-25A7-49AA-A9FE-96AEEF53F9D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447800" y="4419600"/>
            <a:ext cx="2262159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Automated Metrics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91200" y="4419600"/>
            <a:ext cx="2262159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Human Judgments</a:t>
            </a:r>
            <a:endParaRPr lang="en-US" dirty="0"/>
          </a:p>
        </p:txBody>
      </p:sp>
      <p:graphicFrame>
        <p:nvGraphicFramePr>
          <p:cNvPr id="158725" name="Object 5"/>
          <p:cNvGraphicFramePr>
            <a:graphicFrameLocks noChangeAspect="1"/>
          </p:cNvGraphicFramePr>
          <p:nvPr/>
        </p:nvGraphicFramePr>
        <p:xfrm>
          <a:off x="4648200" y="1371600"/>
          <a:ext cx="4304318" cy="3024187"/>
        </p:xfrm>
        <a:graphic>
          <a:graphicData uri="http://schemas.openxmlformats.org/presentationml/2006/ole">
            <p:oleObj spid="_x0000_s158725" name="Chart" r:id="rId4" imgW="6095848" imgH="4067124" progId="MSGraph.Chart.8">
              <p:embed/>
            </p:oleObj>
          </a:graphicData>
        </a:graphic>
      </p:graphicFrame>
      <p:graphicFrame>
        <p:nvGraphicFramePr>
          <p:cNvPr id="158724" name="Object 4"/>
          <p:cNvGraphicFramePr>
            <a:graphicFrameLocks noChangeAspect="1"/>
          </p:cNvGraphicFramePr>
          <p:nvPr/>
        </p:nvGraphicFramePr>
        <p:xfrm>
          <a:off x="228600" y="1371600"/>
          <a:ext cx="4568429" cy="3047999"/>
        </p:xfrm>
        <a:graphic>
          <a:graphicData uri="http://schemas.openxmlformats.org/presentationml/2006/ole">
            <p:oleObj spid="_x0000_s158724" name="Chart" r:id="rId5" imgW="6095848" imgH="4067124" progId="MSGraph.Chart.8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24000" y="5334000"/>
            <a:ext cx="2655407" cy="412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TRANSTAC Systems:  </a:t>
            </a:r>
            <a:endParaRPr lang="en-US" dirty="0"/>
          </a:p>
        </p:txBody>
      </p:sp>
      <p:graphicFrame>
        <p:nvGraphicFramePr>
          <p:cNvPr id="13" name="Diagram 12"/>
          <p:cNvGraphicFramePr/>
          <p:nvPr/>
        </p:nvGraphicFramePr>
        <p:xfrm>
          <a:off x="4495800" y="5257800"/>
          <a:ext cx="2743200" cy="58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for English to Iraqi Arabic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B5731-25A7-49AA-A9FE-96AEEF53F9D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447800" y="4419600"/>
            <a:ext cx="2262159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Automated Metrics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91200" y="4419600"/>
            <a:ext cx="2262159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Human Judgments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0" y="5334000"/>
            <a:ext cx="2655407" cy="412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TRANSTAC Systems:  </a:t>
            </a:r>
            <a:endParaRPr lang="en-US" dirty="0"/>
          </a:p>
        </p:txBody>
      </p:sp>
      <p:graphicFrame>
        <p:nvGraphicFramePr>
          <p:cNvPr id="13" name="Diagram 12"/>
          <p:cNvGraphicFramePr/>
          <p:nvPr/>
        </p:nvGraphicFramePr>
        <p:xfrm>
          <a:off x="4495800" y="5257800"/>
          <a:ext cx="2743200" cy="58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152400" y="1447800"/>
          <a:ext cx="48006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Chart 14"/>
          <p:cNvGraphicFramePr/>
          <p:nvPr/>
        </p:nvGraphicFramePr>
        <p:xfrm>
          <a:off x="4724400" y="1524000"/>
          <a:ext cx="41148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7BA30-76B4-457D-A00D-A8DE417018A6}" type="slidenum">
              <a:rPr lang="en-US"/>
              <a:pPr/>
              <a:t>14</a:t>
            </a:fld>
            <a:endParaRPr lang="en-US"/>
          </a:p>
        </p:txBody>
      </p:sp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620000" cy="533400"/>
          </a:xfrm>
        </p:spPr>
        <p:txBody>
          <a:bodyPr/>
          <a:lstStyle/>
          <a:p>
            <a:r>
              <a:rPr lang="en-US" dirty="0"/>
              <a:t>Directional Asymmetries in </a:t>
            </a:r>
            <a:r>
              <a:rPr lang="en-US" dirty="0" smtClean="0"/>
              <a:t>Measures</a:t>
            </a:r>
            <a:endParaRPr lang="en-US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304800" y="2057400"/>
          <a:ext cx="4161758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4648200" y="1905000"/>
          <a:ext cx="4800600" cy="3958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19200" y="1295400"/>
            <a:ext cx="23622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BLEU Scores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419600" y="1295400"/>
            <a:ext cx="4499758" cy="412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Human Adequacy Judgments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5791200"/>
            <a:ext cx="2353658" cy="412934"/>
          </a:xfrm>
          <a:prstGeom prst="rect">
            <a:avLst/>
          </a:prstGeom>
          <a:solidFill>
            <a:srgbClr val="F5A70B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English to Arabic 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876800" y="5791200"/>
            <a:ext cx="2292615" cy="412934"/>
          </a:xfrm>
          <a:prstGeom prst="rect">
            <a:avLst/>
          </a:prstGeom>
          <a:solidFill>
            <a:srgbClr val="000080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Arabic to English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848B78-A2F9-4495-AC80-8204EEB7EED8}" type="slidenum">
              <a:rPr lang="en-US"/>
              <a:pPr/>
              <a:t>15</a:t>
            </a:fld>
            <a:endParaRPr lang="en-US"/>
          </a:p>
        </p:txBody>
      </p:sp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Normalization for Automated Scoring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178800" cy="4808538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en-US" sz="2400" dirty="0"/>
              <a:t>Normalization for WER has become standard</a:t>
            </a:r>
          </a:p>
          <a:p>
            <a:pPr lvl="1">
              <a:lnSpc>
                <a:spcPts val="2400"/>
              </a:lnSpc>
            </a:pPr>
            <a:r>
              <a:rPr lang="en-US" sz="2000" dirty="0"/>
              <a:t>NIST normalizes reference transcriptions and system outputs</a:t>
            </a:r>
          </a:p>
          <a:p>
            <a:pPr lvl="1">
              <a:lnSpc>
                <a:spcPts val="2400"/>
              </a:lnSpc>
            </a:pPr>
            <a:r>
              <a:rPr lang="en-US" sz="2000" dirty="0"/>
              <a:t>Contractions, hyphens to spaces, reduced forms </a:t>
            </a:r>
            <a:r>
              <a:rPr lang="en-US" sz="2000" i="1" dirty="0"/>
              <a:t>(</a:t>
            </a:r>
            <a:r>
              <a:rPr lang="en-US" sz="2000" i="1" dirty="0" err="1"/>
              <a:t>wanna</a:t>
            </a:r>
            <a:r>
              <a:rPr lang="en-US" sz="2000" i="1" dirty="0"/>
              <a:t>)</a:t>
            </a:r>
          </a:p>
          <a:p>
            <a:pPr lvl="1">
              <a:lnSpc>
                <a:spcPts val="2400"/>
              </a:lnSpc>
            </a:pPr>
            <a:r>
              <a:rPr lang="en-US" sz="2000" dirty="0"/>
              <a:t>Partial matching on fragments</a:t>
            </a:r>
          </a:p>
          <a:p>
            <a:pPr lvl="1">
              <a:lnSpc>
                <a:spcPts val="2400"/>
              </a:lnSpc>
            </a:pPr>
            <a:r>
              <a:rPr lang="en-US" sz="2000" dirty="0"/>
              <a:t>GLM mappings</a:t>
            </a:r>
          </a:p>
          <a:p>
            <a:pPr>
              <a:lnSpc>
                <a:spcPts val="2800"/>
              </a:lnSpc>
            </a:pPr>
            <a:r>
              <a:rPr lang="en-US" sz="2400" dirty="0"/>
              <a:t>Normalization for BLEU scoring is not standard</a:t>
            </a:r>
          </a:p>
          <a:p>
            <a:pPr lvl="1">
              <a:lnSpc>
                <a:spcPts val="2400"/>
              </a:lnSpc>
            </a:pPr>
            <a:r>
              <a:rPr lang="en-US" sz="2000" dirty="0"/>
              <a:t>Yet BLEU depends on matching n-grams</a:t>
            </a:r>
          </a:p>
          <a:p>
            <a:pPr lvl="1">
              <a:lnSpc>
                <a:spcPts val="2400"/>
              </a:lnSpc>
            </a:pPr>
            <a:r>
              <a:rPr lang="en-US" sz="2000" dirty="0"/>
              <a:t>METEOR’s stemming addresses some of the variation</a:t>
            </a:r>
          </a:p>
          <a:p>
            <a:pPr lvl="2">
              <a:lnSpc>
                <a:spcPts val="2400"/>
              </a:lnSpc>
            </a:pPr>
            <a:r>
              <a:rPr lang="en-US" sz="1800" dirty="0"/>
              <a:t>Can communicate meaning in spite of </a:t>
            </a:r>
            <a:r>
              <a:rPr lang="en-US" sz="1800" dirty="0" smtClean="0"/>
              <a:t>inflectional errors</a:t>
            </a:r>
            <a:endParaRPr lang="en-US" sz="1800" dirty="0"/>
          </a:p>
          <a:p>
            <a:pPr lvl="2">
              <a:lnSpc>
                <a:spcPts val="2400"/>
              </a:lnSpc>
              <a:spcAft>
                <a:spcPts val="1200"/>
              </a:spcAft>
            </a:pPr>
            <a:r>
              <a:rPr lang="en-US" sz="1800" i="1" dirty="0"/>
              <a:t>two book, him </a:t>
            </a:r>
            <a:r>
              <a:rPr lang="en-US" sz="1800" i="1" dirty="0" smtClean="0"/>
              <a:t>are my brother, </a:t>
            </a:r>
            <a:r>
              <a:rPr lang="en-US" sz="1800" i="1" dirty="0"/>
              <a:t>they is there</a:t>
            </a:r>
          </a:p>
          <a:p>
            <a:pPr>
              <a:lnSpc>
                <a:spcPts val="2400"/>
              </a:lnSpc>
            </a:pPr>
            <a:r>
              <a:rPr lang="en-US" sz="2400" dirty="0"/>
              <a:t>English-Arabic translation introduces much variation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90899-9BED-469F-9278-B5676AEBC454}" type="slidenum">
              <a:rPr lang="en-US"/>
              <a:pPr/>
              <a:t>16</a:t>
            </a:fld>
            <a:endParaRPr lang="en-US"/>
          </a:p>
        </p:txBody>
      </p:sp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Orthographic Variation:  Arabic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>
              <a:lnSpc>
                <a:spcPts val="2400"/>
              </a:lnSpc>
              <a:spcBef>
                <a:spcPct val="5000"/>
              </a:spcBef>
              <a:spcAft>
                <a:spcPts val="1000"/>
              </a:spcAft>
            </a:pPr>
            <a:r>
              <a:rPr lang="en-US" sz="2400" dirty="0" smtClean="0"/>
              <a:t>Short vowel / </a:t>
            </a:r>
            <a:r>
              <a:rPr lang="en-US" sz="2400" i="1" dirty="0" smtClean="0"/>
              <a:t>shadda</a:t>
            </a:r>
            <a:r>
              <a:rPr lang="en-US" sz="2400" dirty="0" smtClean="0"/>
              <a:t> inclusions:  </a:t>
            </a:r>
            <a:r>
              <a:rPr lang="ar-SA" sz="2400" dirty="0" smtClean="0">
                <a:cs typeface="Arial" charset="0"/>
              </a:rPr>
              <a:t>جَمهُورِيَّة</a:t>
            </a:r>
            <a:r>
              <a:rPr lang="en-US" sz="2400" dirty="0" smtClean="0">
                <a:cs typeface="Arial" charset="0"/>
              </a:rPr>
              <a:t>, </a:t>
            </a:r>
            <a:r>
              <a:rPr lang="ar-EG" sz="2400" dirty="0" smtClean="0">
                <a:cs typeface="Arial" charset="0"/>
              </a:rPr>
              <a:t>جمهورية</a:t>
            </a:r>
            <a:endParaRPr lang="en-US" sz="2400" dirty="0" smtClean="0"/>
          </a:p>
          <a:p>
            <a:pPr marL="381000" indent="-381000">
              <a:lnSpc>
                <a:spcPts val="2400"/>
              </a:lnSpc>
              <a:spcBef>
                <a:spcPct val="5000"/>
              </a:spcBef>
              <a:spcAft>
                <a:spcPts val="1000"/>
              </a:spcAft>
            </a:pPr>
            <a:r>
              <a:rPr lang="en-US" sz="2400" dirty="0" smtClean="0"/>
              <a:t>Variations by including explicit </a:t>
            </a:r>
            <a:r>
              <a:rPr lang="en-US" sz="2400" dirty="0" err="1" smtClean="0"/>
              <a:t>nunation</a:t>
            </a:r>
            <a:r>
              <a:rPr lang="en-US" sz="2400" dirty="0" smtClean="0"/>
              <a:t>: </a:t>
            </a:r>
            <a:r>
              <a:rPr lang="ar-SA" sz="2400" dirty="0" smtClean="0"/>
              <a:t>أحيانا</a:t>
            </a:r>
            <a:r>
              <a:rPr lang="en-US" sz="2400" dirty="0" smtClean="0"/>
              <a:t> , </a:t>
            </a:r>
            <a:r>
              <a:rPr lang="ar-SA" sz="2400" dirty="0" smtClean="0"/>
              <a:t>أحياناً</a:t>
            </a:r>
            <a:endParaRPr lang="en-US" sz="2400" dirty="0" smtClean="0"/>
          </a:p>
          <a:p>
            <a:pPr marL="381000" indent="-381000">
              <a:lnSpc>
                <a:spcPts val="2400"/>
              </a:lnSpc>
              <a:spcBef>
                <a:spcPct val="5000"/>
              </a:spcBef>
              <a:spcAft>
                <a:spcPts val="1000"/>
              </a:spcAft>
            </a:pPr>
            <a:r>
              <a:rPr lang="en-US" sz="2400" dirty="0" smtClean="0"/>
              <a:t>Omission </a:t>
            </a:r>
            <a:r>
              <a:rPr lang="en-US" sz="2400" dirty="0"/>
              <a:t>of the </a:t>
            </a:r>
            <a:r>
              <a:rPr lang="en-US" sz="2400" i="1" dirty="0"/>
              <a:t>hamza</a:t>
            </a:r>
            <a:r>
              <a:rPr lang="en-US" sz="2400" dirty="0"/>
              <a:t>: </a:t>
            </a:r>
            <a:r>
              <a:rPr lang="ar-SA" sz="2400" dirty="0"/>
              <a:t>شي</a:t>
            </a:r>
            <a:r>
              <a:rPr lang="en-US" sz="2400" dirty="0"/>
              <a:t>, </a:t>
            </a:r>
            <a:r>
              <a:rPr lang="ar-SA" sz="2400" dirty="0"/>
              <a:t>شيء</a:t>
            </a:r>
            <a:endParaRPr lang="en-US" sz="2400" dirty="0"/>
          </a:p>
          <a:p>
            <a:pPr marL="381000" indent="-381000">
              <a:lnSpc>
                <a:spcPts val="2400"/>
              </a:lnSpc>
              <a:spcBef>
                <a:spcPct val="5000"/>
              </a:spcBef>
              <a:spcAft>
                <a:spcPts val="1000"/>
              </a:spcAft>
            </a:pPr>
            <a:r>
              <a:rPr lang="en-US" sz="2400" dirty="0"/>
              <a:t>Misplacement of the seat of the </a:t>
            </a:r>
            <a:r>
              <a:rPr lang="en-US" sz="2400" i="1" dirty="0"/>
              <a:t>hamza</a:t>
            </a:r>
            <a:r>
              <a:rPr lang="en-US" sz="2400" dirty="0"/>
              <a:t>: </a:t>
            </a:r>
            <a:r>
              <a:rPr lang="ar-SA" sz="2400" dirty="0"/>
              <a:t>الطوارئ</a:t>
            </a:r>
            <a:r>
              <a:rPr lang="en-US" sz="2400" dirty="0"/>
              <a:t> or </a:t>
            </a:r>
            <a:r>
              <a:rPr lang="ar-SA" sz="2400" dirty="0"/>
              <a:t>الطوارىء</a:t>
            </a:r>
            <a:endParaRPr lang="en-US" sz="2400" dirty="0"/>
          </a:p>
          <a:p>
            <a:pPr marL="381000" indent="-381000">
              <a:lnSpc>
                <a:spcPts val="2400"/>
              </a:lnSpc>
              <a:spcBef>
                <a:spcPct val="5000"/>
              </a:spcBef>
              <a:spcAft>
                <a:spcPts val="1000"/>
              </a:spcAft>
            </a:pPr>
            <a:r>
              <a:rPr lang="en-US" sz="2400" dirty="0"/>
              <a:t>Variations where the </a:t>
            </a:r>
            <a:r>
              <a:rPr lang="en-US" sz="2400" i="1" dirty="0" err="1"/>
              <a:t>taa</a:t>
            </a:r>
            <a:r>
              <a:rPr lang="en-US" sz="2400" i="1" dirty="0"/>
              <a:t> </a:t>
            </a:r>
            <a:r>
              <a:rPr lang="en-US" sz="2400" i="1" dirty="0" err="1"/>
              <a:t>martbuta</a:t>
            </a:r>
            <a:r>
              <a:rPr lang="en-US" sz="2400" dirty="0"/>
              <a:t> should be used: </a:t>
            </a:r>
            <a:r>
              <a:rPr lang="ar-SA" sz="2400" dirty="0"/>
              <a:t>بالجمجمة</a:t>
            </a:r>
            <a:r>
              <a:rPr lang="en-US" sz="2400" dirty="0"/>
              <a:t>, </a:t>
            </a:r>
            <a:r>
              <a:rPr lang="ar-SA" sz="2400" dirty="0"/>
              <a:t>بالجمجمه</a:t>
            </a:r>
            <a:endParaRPr lang="en-US" sz="2400" dirty="0"/>
          </a:p>
          <a:p>
            <a:pPr marL="381000" indent="-381000">
              <a:lnSpc>
                <a:spcPts val="2400"/>
              </a:lnSpc>
              <a:spcBef>
                <a:spcPct val="5000"/>
              </a:spcBef>
              <a:spcAft>
                <a:spcPts val="1000"/>
              </a:spcAft>
            </a:pPr>
            <a:r>
              <a:rPr lang="en-US" sz="2400" dirty="0"/>
              <a:t>Confusions between </a:t>
            </a:r>
            <a:r>
              <a:rPr lang="en-US" sz="2400" i="1" dirty="0"/>
              <a:t>yaa</a:t>
            </a:r>
            <a:r>
              <a:rPr lang="en-US" sz="2400" dirty="0"/>
              <a:t> and </a:t>
            </a:r>
            <a:r>
              <a:rPr lang="en-US" sz="2400" i="1" dirty="0"/>
              <a:t>alif </a:t>
            </a:r>
            <a:r>
              <a:rPr lang="en-US" sz="2400" i="1" dirty="0" err="1"/>
              <a:t>maksura</a:t>
            </a:r>
            <a:r>
              <a:rPr lang="en-US" sz="2400" dirty="0"/>
              <a:t>: </a:t>
            </a:r>
            <a:r>
              <a:rPr lang="ar-SA" sz="2400" dirty="0"/>
              <a:t>شي</a:t>
            </a:r>
            <a:r>
              <a:rPr lang="en-US" sz="2400" dirty="0"/>
              <a:t>, </a:t>
            </a:r>
            <a:r>
              <a:rPr lang="ar-SA" sz="2400" dirty="0"/>
              <a:t>شى</a:t>
            </a:r>
            <a:endParaRPr lang="en-US" sz="2400" dirty="0"/>
          </a:p>
          <a:p>
            <a:pPr marL="381000" indent="-381000">
              <a:lnSpc>
                <a:spcPts val="2400"/>
              </a:lnSpc>
              <a:spcBef>
                <a:spcPct val="5000"/>
              </a:spcBef>
              <a:spcAft>
                <a:spcPts val="1000"/>
              </a:spcAft>
            </a:pPr>
            <a:r>
              <a:rPr lang="en-US" sz="2400" dirty="0"/>
              <a:t>Initial </a:t>
            </a:r>
            <a:r>
              <a:rPr lang="en-US" sz="2400" i="1" dirty="0"/>
              <a:t>alif</a:t>
            </a:r>
            <a:r>
              <a:rPr lang="en-US" sz="2400" dirty="0"/>
              <a:t> with or without </a:t>
            </a:r>
            <a:r>
              <a:rPr lang="en-US" sz="2400" i="1" dirty="0"/>
              <a:t>hamza/</a:t>
            </a:r>
            <a:r>
              <a:rPr lang="en-US" sz="2400" i="1" dirty="0" err="1"/>
              <a:t>madda</a:t>
            </a:r>
            <a:r>
              <a:rPr lang="en-US" sz="2400" i="1" dirty="0"/>
              <a:t>/</a:t>
            </a:r>
            <a:r>
              <a:rPr lang="en-US" sz="2400" i="1" dirty="0" err="1"/>
              <a:t>wasla</a:t>
            </a:r>
            <a:r>
              <a:rPr lang="en-US" sz="2400" i="1" dirty="0"/>
              <a:t>:</a:t>
            </a:r>
            <a:r>
              <a:rPr lang="en-US" sz="2400" dirty="0"/>
              <a:t> </a:t>
            </a:r>
            <a:r>
              <a:rPr lang="ar-SA" sz="2400" dirty="0"/>
              <a:t>اسم</a:t>
            </a:r>
            <a:r>
              <a:rPr lang="en-US" sz="2400" dirty="0"/>
              <a:t>, </a:t>
            </a:r>
            <a:r>
              <a:rPr lang="ar-SA" sz="2400" dirty="0"/>
              <a:t>إسم</a:t>
            </a:r>
            <a:endParaRPr lang="en-US" sz="2400" dirty="0"/>
          </a:p>
          <a:p>
            <a:pPr marL="381000" indent="-381000">
              <a:lnSpc>
                <a:spcPts val="2400"/>
              </a:lnSpc>
              <a:spcBef>
                <a:spcPct val="5000"/>
              </a:spcBef>
              <a:spcAft>
                <a:spcPts val="1000"/>
              </a:spcAft>
            </a:pPr>
            <a:r>
              <a:rPr lang="en-US" sz="2400" dirty="0"/>
              <a:t>Variations in spelling of Iraqi words: </a:t>
            </a:r>
            <a:r>
              <a:rPr lang="ar-SA" sz="2400" dirty="0"/>
              <a:t>وياي</a:t>
            </a:r>
            <a:r>
              <a:rPr lang="en-US" sz="2400" dirty="0"/>
              <a:t>, </a:t>
            </a:r>
            <a:r>
              <a:rPr lang="ar-SA" sz="2400" dirty="0"/>
              <a:t>ويايا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7245B-89DF-4E39-86D3-E156395201B0}" type="slidenum">
              <a:rPr lang="en-US"/>
              <a:pPr/>
              <a:t>17</a:t>
            </a:fld>
            <a:endParaRPr lang="en-US"/>
          </a:p>
        </p:txBody>
      </p:sp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3200"/>
              </a:lnSpc>
            </a:pPr>
            <a:r>
              <a:rPr lang="en-US" sz="3200"/>
              <a:t>Data Normalization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696200" cy="4038600"/>
          </a:xfrm>
        </p:spPr>
        <p:txBody>
          <a:bodyPr/>
          <a:lstStyle/>
          <a:p>
            <a:pPr marL="609600" indent="-609600">
              <a:lnSpc>
                <a:spcPts val="3000"/>
              </a:lnSpc>
              <a:spcAft>
                <a:spcPts val="1600"/>
              </a:spcAft>
              <a:buFont typeface="Monotype Sorts" pitchFamily="2" charset="2"/>
              <a:buNone/>
            </a:pPr>
            <a:r>
              <a:rPr lang="en-US" sz="2400"/>
              <a:t>Two types of normalization were applied for both ASR/MT system outputs &amp; references</a:t>
            </a:r>
          </a:p>
          <a:p>
            <a:pPr marL="990600" lvl="1" indent="-533400">
              <a:lnSpc>
                <a:spcPts val="2500"/>
              </a:lnSpc>
              <a:spcAft>
                <a:spcPts val="1600"/>
              </a:spcAft>
              <a:buClr>
                <a:schemeClr val="tx2"/>
              </a:buClr>
              <a:buFontTx/>
              <a:buAutoNum type="arabicPeriod"/>
            </a:pPr>
            <a:r>
              <a:rPr lang="en-US" sz="2000"/>
              <a:t>Rule based: simple diacritic normalization</a:t>
            </a:r>
          </a:p>
          <a:p>
            <a:pPr marL="1371600" lvl="2" indent="-457200">
              <a:lnSpc>
                <a:spcPts val="2500"/>
              </a:lnSpc>
              <a:spcAft>
                <a:spcPts val="1600"/>
              </a:spcAft>
              <a:buClr>
                <a:schemeClr val="tx2"/>
              </a:buClr>
              <a:buSzTx/>
            </a:pPr>
            <a:r>
              <a:rPr lang="en-US" sz="2000"/>
              <a:t>e.g. </a:t>
            </a:r>
            <a:r>
              <a:rPr lang="ar-SA" sz="2000">
                <a:cs typeface="Arial" charset="0"/>
              </a:rPr>
              <a:t>آ</a:t>
            </a:r>
            <a:r>
              <a:rPr lang="en-US" sz="2000"/>
              <a:t>,</a:t>
            </a:r>
            <a:r>
              <a:rPr lang="ar-SA" sz="2000">
                <a:cs typeface="Arial" charset="0"/>
              </a:rPr>
              <a:t>أ</a:t>
            </a:r>
            <a:r>
              <a:rPr lang="en-US" sz="2000"/>
              <a:t>,</a:t>
            </a:r>
            <a:r>
              <a:rPr lang="ar-SA" sz="2000">
                <a:cs typeface="Arial" charset="0"/>
              </a:rPr>
              <a:t>إ</a:t>
            </a:r>
            <a:r>
              <a:rPr lang="en-US" sz="2000"/>
              <a:t>   =&gt; </a:t>
            </a:r>
            <a:r>
              <a:rPr lang="ar-SA" sz="2000">
                <a:cs typeface="Arial" charset="0"/>
              </a:rPr>
              <a:t>ا</a:t>
            </a:r>
            <a:endParaRPr lang="en-US" sz="2000"/>
          </a:p>
          <a:p>
            <a:pPr marL="990600" lvl="1" indent="-533400">
              <a:lnSpc>
                <a:spcPts val="2500"/>
              </a:lnSpc>
              <a:spcAft>
                <a:spcPts val="1600"/>
              </a:spcAft>
              <a:buClr>
                <a:schemeClr val="tx2"/>
              </a:buClr>
              <a:buFontTx/>
              <a:buAutoNum type="arabicPeriod"/>
            </a:pPr>
            <a:r>
              <a:rPr lang="en-US" sz="2000"/>
              <a:t>GLM based: lexical substitution</a:t>
            </a:r>
          </a:p>
          <a:p>
            <a:pPr marL="1371600" lvl="2" indent="-457200">
              <a:lnSpc>
                <a:spcPts val="2500"/>
              </a:lnSpc>
              <a:spcAft>
                <a:spcPts val="1600"/>
              </a:spcAft>
              <a:buClr>
                <a:schemeClr val="tx2"/>
              </a:buClr>
              <a:buSzTx/>
            </a:pPr>
            <a:r>
              <a:rPr lang="en-US" sz="2000"/>
              <a:t>e.g. doesn’t   =&gt; does not</a:t>
            </a:r>
          </a:p>
          <a:p>
            <a:pPr marL="1371600" lvl="2" indent="-457200">
              <a:lnSpc>
                <a:spcPts val="2500"/>
              </a:lnSpc>
              <a:spcAft>
                <a:spcPts val="1600"/>
              </a:spcAft>
              <a:buClr>
                <a:schemeClr val="tx2"/>
              </a:buClr>
              <a:buSzTx/>
            </a:pPr>
            <a:r>
              <a:rPr lang="en-US" sz="2000"/>
              <a:t>e.g. </a:t>
            </a:r>
            <a:r>
              <a:rPr lang="ar-SA" sz="2000">
                <a:cs typeface="Arial" charset="0"/>
              </a:rPr>
              <a:t>ﺂﺑﺍی =&gt; ﺂﺒﻫﺍی</a:t>
            </a:r>
            <a:endParaRPr lang="en-US" sz="2000"/>
          </a:p>
          <a:p>
            <a:pPr marL="1371600" lvl="2" indent="-457200">
              <a:buFont typeface="Monotype Sorts" pitchFamily="2" charset="2"/>
              <a:buNone/>
            </a:pPr>
            <a:endParaRPr lang="en-US" sz="2000"/>
          </a:p>
          <a:p>
            <a:pPr marL="1371600" lvl="2" indent="-457200">
              <a:buFontTx/>
              <a:buAutoNum type="arabicPeriod"/>
            </a:pPr>
            <a:endParaRPr lang="en-US"/>
          </a:p>
          <a:p>
            <a:pPr marL="1371600" lvl="2" indent="-457200">
              <a:buFontTx/>
              <a:buChar char="–"/>
            </a:pPr>
            <a:endParaRPr lang="en-US"/>
          </a:p>
          <a:p>
            <a:pPr marL="609600" indent="-609600"/>
            <a:endParaRPr lang="ar-SA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68C7B-E836-4746-98C7-BBDB4F3329CA}" type="slidenum">
              <a:rPr lang="en-US"/>
              <a:pPr/>
              <a:t>18</a:t>
            </a:fld>
            <a:endParaRPr lang="en-US"/>
          </a:p>
        </p:txBody>
      </p:sp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543800" cy="533400"/>
          </a:xfrm>
        </p:spPr>
        <p:txBody>
          <a:bodyPr/>
          <a:lstStyle/>
          <a:p>
            <a:pPr algn="ctr"/>
            <a:r>
              <a:rPr lang="en-US"/>
              <a:t>Normalization for English to Arabic Text:  BLEU Scores</a:t>
            </a: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143000" y="1371600"/>
          <a:ext cx="6705600" cy="368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3557" name="Group 21"/>
          <p:cNvGraphicFramePr>
            <a:graphicFrameLocks noGrp="1"/>
          </p:cNvGraphicFramePr>
          <p:nvPr/>
        </p:nvGraphicFramePr>
        <p:xfrm>
          <a:off x="1447800" y="5029200"/>
          <a:ext cx="6096000" cy="802640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Norm0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Norm1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Norm2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Average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0.227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0.240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0.241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3558" name="Text Box 22"/>
          <p:cNvSpPr txBox="1">
            <a:spLocks noChangeArrowheads="1"/>
          </p:cNvSpPr>
          <p:nvPr/>
        </p:nvSpPr>
        <p:spPr bwMode="auto">
          <a:xfrm>
            <a:off x="1912938" y="5943600"/>
            <a:ext cx="5522666" cy="379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 smtClean="0"/>
              <a:t>*CS </a:t>
            </a:r>
            <a:r>
              <a:rPr lang="en-US" sz="1600" dirty="0"/>
              <a:t>= Statistical MT version of </a:t>
            </a:r>
            <a:r>
              <a:rPr lang="en-US" sz="1600" dirty="0" smtClean="0"/>
              <a:t>CR, </a:t>
            </a:r>
            <a:r>
              <a:rPr lang="en-US" sz="1600" dirty="0"/>
              <a:t>which is rule-based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A8271-D64A-4474-8CF7-5AA8AD4C9800}" type="slidenum">
              <a:rPr lang="en-US"/>
              <a:pPr/>
              <a:t>19</a:t>
            </a:fld>
            <a:endParaRPr lang="en-US"/>
          </a:p>
        </p:txBody>
      </p:sp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543800" cy="533400"/>
          </a:xfrm>
        </p:spPr>
        <p:txBody>
          <a:bodyPr/>
          <a:lstStyle/>
          <a:p>
            <a:pPr algn="ctr"/>
            <a:r>
              <a:rPr lang="en-US"/>
              <a:t>Normalization for Arabic to English Text:  BLEU Scores</a:t>
            </a: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1219200" y="1524000"/>
          <a:ext cx="7239000" cy="368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5588" name="Group 4"/>
          <p:cNvGraphicFramePr>
            <a:graphicFrameLocks noGrp="1"/>
          </p:cNvGraphicFramePr>
          <p:nvPr/>
        </p:nvGraphicFramePr>
        <p:xfrm>
          <a:off x="1447800" y="5257800"/>
          <a:ext cx="6096000" cy="838200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Norm0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Norm1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Norm2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Average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0.412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0.414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0.440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400"/>
              </a:lnSpc>
              <a:spcBef>
                <a:spcPts val="200"/>
              </a:spcBef>
            </a:pPr>
            <a:r>
              <a:rPr lang="en-US" dirty="0" smtClean="0"/>
              <a:t>For Iraqi Arabic to English MT, there is good agreement on the relative scores among all the automated measures and human judgments of the same data</a:t>
            </a:r>
          </a:p>
          <a:p>
            <a:pPr>
              <a:lnSpc>
                <a:spcPts val="2400"/>
              </a:lnSpc>
              <a:spcBef>
                <a:spcPts val="200"/>
              </a:spcBef>
            </a:pPr>
            <a:r>
              <a:rPr lang="en-US" dirty="0" smtClean="0"/>
              <a:t>For English to Iraqi Arabic MT, there is fairly good agreement among the automated measures, but relative scores are less similar to human judgments of the same data</a:t>
            </a:r>
          </a:p>
          <a:p>
            <a:pPr>
              <a:lnSpc>
                <a:spcPts val="2400"/>
              </a:lnSpc>
              <a:spcBef>
                <a:spcPts val="200"/>
              </a:spcBef>
            </a:pPr>
            <a:r>
              <a:rPr lang="en-US" dirty="0" smtClean="0"/>
              <a:t>Automated MT metrics exhibit a strong directional asymmetry with Arabic to English scoring higher than English to Arabic in spite of much lower WER for English</a:t>
            </a:r>
          </a:p>
          <a:p>
            <a:pPr>
              <a:lnSpc>
                <a:spcPts val="2400"/>
              </a:lnSpc>
              <a:spcBef>
                <a:spcPts val="200"/>
              </a:spcBef>
            </a:pPr>
            <a:r>
              <a:rPr lang="en-US" dirty="0" smtClean="0"/>
              <a:t>Human judgments exhibit the opposite asymmetry</a:t>
            </a:r>
          </a:p>
          <a:p>
            <a:pPr>
              <a:lnSpc>
                <a:spcPts val="2400"/>
              </a:lnSpc>
              <a:spcBef>
                <a:spcPts val="200"/>
              </a:spcBef>
            </a:pPr>
            <a:r>
              <a:rPr lang="en-US" dirty="0" smtClean="0"/>
              <a:t>Normalization improves BLEU scores.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B5731-25A7-49AA-A9FE-96AEEF53F9D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400"/>
              </a:lnSpc>
              <a:spcBef>
                <a:spcPts val="200"/>
              </a:spcBef>
            </a:pPr>
            <a:r>
              <a:rPr lang="en-US" dirty="0" smtClean="0"/>
              <a:t>More Arabic normalization, beginning with function words orthographically attached to a following word</a:t>
            </a:r>
          </a:p>
          <a:p>
            <a:pPr>
              <a:lnSpc>
                <a:spcPts val="2400"/>
              </a:lnSpc>
              <a:spcBef>
                <a:spcPts val="200"/>
              </a:spcBef>
            </a:pPr>
            <a:r>
              <a:rPr lang="en-US" dirty="0" smtClean="0"/>
              <a:t>Explore ways to overcome Arabic morphological variation without perfect analyses</a:t>
            </a:r>
          </a:p>
          <a:p>
            <a:pPr>
              <a:lnSpc>
                <a:spcPts val="2400"/>
              </a:lnSpc>
              <a:spcBef>
                <a:spcPts val="200"/>
              </a:spcBef>
            </a:pPr>
            <a:r>
              <a:rPr lang="en-US" dirty="0" smtClean="0"/>
              <a:t>Arabic </a:t>
            </a:r>
            <a:r>
              <a:rPr lang="en-US" dirty="0" err="1" smtClean="0"/>
              <a:t>WordNet</a:t>
            </a:r>
            <a:r>
              <a:rPr lang="en-US" dirty="0" smtClean="0"/>
              <a:t>?</a:t>
            </a:r>
          </a:p>
          <a:p>
            <a:pPr>
              <a:lnSpc>
                <a:spcPts val="2400"/>
              </a:lnSpc>
              <a:spcBef>
                <a:spcPts val="200"/>
              </a:spcBef>
            </a:pPr>
            <a:r>
              <a:rPr lang="en-US" dirty="0" err="1" smtClean="0"/>
              <a:t>Resampling</a:t>
            </a:r>
            <a:r>
              <a:rPr lang="en-US" dirty="0" smtClean="0"/>
              <a:t> to test for significance, stability of scores</a:t>
            </a:r>
          </a:p>
          <a:p>
            <a:pPr>
              <a:lnSpc>
                <a:spcPts val="2400"/>
              </a:lnSpc>
              <a:spcBef>
                <a:spcPts val="200"/>
              </a:spcBef>
            </a:pPr>
            <a:r>
              <a:rPr lang="en-US" dirty="0" smtClean="0"/>
              <a:t>Systematic contrast of live inputs and training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B5731-25A7-49AA-A9FE-96AEEF53F9D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F4728-406F-4D65-8325-72A4580E4188}" type="slidenum">
              <a:rPr lang="en-US"/>
              <a:pPr/>
              <a:t>22</a:t>
            </a:fld>
            <a:endParaRPr lang="en-US"/>
          </a:p>
        </p:txBody>
      </p:sp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Rerecorded Scenarios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178800" cy="4808538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en-US" sz="2400" dirty="0" smtClean="0"/>
              <a:t>Scripted from dialogs held back for training</a:t>
            </a:r>
            <a:endParaRPr lang="en-US" sz="2400" dirty="0"/>
          </a:p>
          <a:p>
            <a:pPr lvl="1">
              <a:lnSpc>
                <a:spcPts val="2400"/>
              </a:lnSpc>
            </a:pPr>
            <a:r>
              <a:rPr lang="en-US" sz="2000" dirty="0" smtClean="0"/>
              <a:t>New speakers recorded reading scripts</a:t>
            </a:r>
            <a:endParaRPr lang="en-US" sz="2000" dirty="0"/>
          </a:p>
          <a:p>
            <a:pPr lvl="1">
              <a:lnSpc>
                <a:spcPts val="2400"/>
              </a:lnSpc>
              <a:spcAft>
                <a:spcPts val="1200"/>
              </a:spcAft>
            </a:pPr>
            <a:r>
              <a:rPr lang="en-US" sz="2000" dirty="0"/>
              <a:t>Based </a:t>
            </a:r>
            <a:r>
              <a:rPr lang="en-US" sz="2000" dirty="0" smtClean="0"/>
              <a:t>on the </a:t>
            </a:r>
            <a:r>
              <a:rPr lang="en-US" sz="2000" dirty="0"/>
              <a:t>5 </a:t>
            </a:r>
            <a:r>
              <a:rPr lang="en-US" sz="2000" dirty="0" smtClean="0"/>
              <a:t>dialogs </a:t>
            </a:r>
            <a:r>
              <a:rPr lang="en-US" sz="2000" dirty="0"/>
              <a:t>used for hand selection</a:t>
            </a:r>
          </a:p>
          <a:p>
            <a:pPr>
              <a:lnSpc>
                <a:spcPts val="2800"/>
              </a:lnSpc>
            </a:pPr>
            <a:r>
              <a:rPr lang="en-US" sz="2400" dirty="0"/>
              <a:t>Dialogues are edited minimally</a:t>
            </a:r>
          </a:p>
          <a:p>
            <a:pPr lvl="1">
              <a:lnSpc>
                <a:spcPts val="2400"/>
              </a:lnSpc>
            </a:pPr>
            <a:r>
              <a:rPr lang="en-US" sz="2000" dirty="0"/>
              <a:t>Disfluencies, false starts, fillers removed from transcripts</a:t>
            </a:r>
          </a:p>
          <a:p>
            <a:pPr lvl="1">
              <a:lnSpc>
                <a:spcPts val="2400"/>
              </a:lnSpc>
            </a:pPr>
            <a:r>
              <a:rPr lang="en-US" sz="2000" dirty="0" smtClean="0"/>
              <a:t>A few </a:t>
            </a:r>
            <a:r>
              <a:rPr lang="en-US" sz="2000" dirty="0"/>
              <a:t>entire utterances deleted</a:t>
            </a:r>
          </a:p>
          <a:p>
            <a:pPr lvl="1">
              <a:lnSpc>
                <a:spcPts val="2400"/>
              </a:lnSpc>
              <a:spcAft>
                <a:spcPts val="1200"/>
              </a:spcAft>
            </a:pPr>
            <a:r>
              <a:rPr lang="en-US" sz="2000" dirty="0"/>
              <a:t>Instances of  </a:t>
            </a:r>
            <a:r>
              <a:rPr lang="ar-SA" altLang="zh-CN" dirty="0">
                <a:cs typeface="Arial" charset="0"/>
              </a:rPr>
              <a:t>قل</a:t>
            </a:r>
            <a:r>
              <a:rPr lang="en-US" altLang="zh-CN" dirty="0">
                <a:cs typeface="Arial" charset="0"/>
              </a:rPr>
              <a:t> </a:t>
            </a:r>
            <a:r>
              <a:rPr lang="ar-SA" altLang="zh-CN" dirty="0">
                <a:cs typeface="Arial" charset="0"/>
              </a:rPr>
              <a:t>له</a:t>
            </a:r>
            <a:r>
              <a:rPr lang="en-US" altLang="zh-CN" dirty="0">
                <a:ea typeface="宋体" charset="-122"/>
              </a:rPr>
              <a:t> </a:t>
            </a:r>
            <a:r>
              <a:rPr lang="en-US" sz="2000" dirty="0"/>
              <a:t> “tell him” removed</a:t>
            </a:r>
          </a:p>
          <a:p>
            <a:pPr>
              <a:lnSpc>
                <a:spcPts val="2800"/>
              </a:lnSpc>
            </a:pPr>
            <a:r>
              <a:rPr lang="en-US" sz="2400" dirty="0"/>
              <a:t>Scripts recorded at DLI</a:t>
            </a:r>
          </a:p>
          <a:p>
            <a:pPr lvl="1">
              <a:lnSpc>
                <a:spcPts val="2400"/>
              </a:lnSpc>
            </a:pPr>
            <a:r>
              <a:rPr lang="en-US" sz="2000" dirty="0"/>
              <a:t>138 English utterances, 141 Iraqi Arabic utterances</a:t>
            </a:r>
          </a:p>
          <a:p>
            <a:pPr lvl="1">
              <a:lnSpc>
                <a:spcPts val="2400"/>
              </a:lnSpc>
            </a:pPr>
            <a:r>
              <a:rPr lang="en-US" sz="2000" dirty="0"/>
              <a:t>89 English and 80 Arabic utterances have corresponding utterances in the hand and randomly selected sets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661FF-44E2-43D2-9C02-003BCA0D547A}" type="slidenum">
              <a:rPr lang="en-US"/>
              <a:pPr/>
              <a:t>23</a:t>
            </a:fld>
            <a:endParaRPr lang="en-US"/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620000" cy="533400"/>
          </a:xfrm>
        </p:spPr>
        <p:txBody>
          <a:bodyPr/>
          <a:lstStyle/>
          <a:p>
            <a:r>
              <a:rPr lang="en-US"/>
              <a:t>WER Original vs. Rerecorded Utterances</a:t>
            </a:r>
          </a:p>
        </p:txBody>
      </p:sp>
      <p:graphicFrame>
        <p:nvGraphicFramePr>
          <p:cNvPr id="201731" name="Object 3"/>
          <p:cNvGraphicFramePr>
            <a:graphicFrameLocks noChangeAspect="1"/>
          </p:cNvGraphicFramePr>
          <p:nvPr/>
        </p:nvGraphicFramePr>
        <p:xfrm>
          <a:off x="606425" y="1222375"/>
          <a:ext cx="7648575" cy="4006850"/>
        </p:xfrm>
        <a:graphic>
          <a:graphicData uri="http://schemas.openxmlformats.org/presentationml/2006/ole">
            <p:oleObj spid="_x0000_s166914" name="Chart" r:id="rId4" imgW="7181698" imgH="3762273" progId="MSGraph.Chart.8">
              <p:embed followColorScheme="full"/>
            </p:oleObj>
          </a:graphicData>
        </a:graphic>
      </p:graphicFrame>
      <p:graphicFrame>
        <p:nvGraphicFramePr>
          <p:cNvPr id="201732" name="Group 4"/>
          <p:cNvGraphicFramePr>
            <a:graphicFrameLocks noGrp="1"/>
          </p:cNvGraphicFramePr>
          <p:nvPr/>
        </p:nvGraphicFramePr>
        <p:xfrm>
          <a:off x="990600" y="5105400"/>
          <a:ext cx="7391400" cy="1018540"/>
        </p:xfrm>
        <a:graphic>
          <a:graphicData uri="http://schemas.openxmlformats.org/drawingml/2006/table">
            <a:tbl>
              <a:tblPr/>
              <a:tblGrid>
                <a:gridCol w="1477963"/>
                <a:gridCol w="1477962"/>
                <a:gridCol w="1479550"/>
                <a:gridCol w="1477963"/>
                <a:gridCol w="147796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English Offline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English Rerecorded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Arabic Offline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Arabic Rerecorded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Average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26.36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23.7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50.76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35.54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CCF6B-3DAC-4BC9-90CB-7CC233CF8169}" type="slidenum">
              <a:rPr lang="en-US"/>
              <a:pPr/>
              <a:t>24</a:t>
            </a:fld>
            <a:endParaRPr lang="en-US"/>
          </a:p>
        </p:txBody>
      </p:sp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620000" cy="533400"/>
          </a:xfrm>
        </p:spPr>
        <p:txBody>
          <a:bodyPr/>
          <a:lstStyle/>
          <a:p>
            <a:r>
              <a:rPr lang="en-US"/>
              <a:t>English to Iraqi Arabic BLEU Scores: Original vs. Rerecorded Utterances</a:t>
            </a:r>
          </a:p>
        </p:txBody>
      </p:sp>
      <p:graphicFrame>
        <p:nvGraphicFramePr>
          <p:cNvPr id="203779" name="Object 3"/>
          <p:cNvGraphicFramePr>
            <a:graphicFrameLocks noChangeAspect="1"/>
          </p:cNvGraphicFramePr>
          <p:nvPr/>
        </p:nvGraphicFramePr>
        <p:xfrm>
          <a:off x="606425" y="1222375"/>
          <a:ext cx="7648575" cy="4006850"/>
        </p:xfrm>
        <a:graphic>
          <a:graphicData uri="http://schemas.openxmlformats.org/presentationml/2006/ole">
            <p:oleObj spid="_x0000_s167938" name="Chart" r:id="rId4" imgW="7181698" imgH="3762273" progId="MSGraph.Chart.8">
              <p:embed followColorScheme="full"/>
            </p:oleObj>
          </a:graphicData>
        </a:graphic>
      </p:graphicFrame>
      <p:graphicFrame>
        <p:nvGraphicFramePr>
          <p:cNvPr id="203803" name="Group 27"/>
          <p:cNvGraphicFramePr>
            <a:graphicFrameLocks noGrp="1"/>
          </p:cNvGraphicFramePr>
          <p:nvPr/>
        </p:nvGraphicFramePr>
        <p:xfrm>
          <a:off x="2133600" y="5257800"/>
          <a:ext cx="4435475" cy="764540"/>
        </p:xfrm>
        <a:graphic>
          <a:graphicData uri="http://schemas.openxmlformats.org/drawingml/2006/table">
            <a:tbl>
              <a:tblPr/>
              <a:tblGrid>
                <a:gridCol w="1477963"/>
                <a:gridCol w="1477962"/>
                <a:gridCol w="1479550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Original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Rerecorded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Average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0.178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0.187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3802" name="Text Box 26"/>
          <p:cNvSpPr txBox="1">
            <a:spLocks noChangeArrowheads="1"/>
          </p:cNvSpPr>
          <p:nvPr/>
        </p:nvSpPr>
        <p:spPr bwMode="auto">
          <a:xfrm>
            <a:off x="5334000" y="1828800"/>
            <a:ext cx="2994025" cy="727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/>
              <a:t>*E2 = Statistical MT version of E, which is rule-based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11FF0-224B-4EE9-8E2F-3203D3A90406}" type="slidenum">
              <a:rPr lang="en-US"/>
              <a:pPr/>
              <a:t>25</a:t>
            </a:fld>
            <a:endParaRPr lang="en-US"/>
          </a:p>
        </p:txBody>
      </p:sp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620000" cy="533400"/>
          </a:xfrm>
        </p:spPr>
        <p:txBody>
          <a:bodyPr/>
          <a:lstStyle/>
          <a:p>
            <a:r>
              <a:rPr lang="en-US"/>
              <a:t>Iraqi Arabic to English BLEU Scores: Original vs. Rerecorded Utterances</a:t>
            </a:r>
          </a:p>
        </p:txBody>
      </p:sp>
      <p:graphicFrame>
        <p:nvGraphicFramePr>
          <p:cNvPr id="205827" name="Object 3"/>
          <p:cNvGraphicFramePr>
            <a:graphicFrameLocks noChangeAspect="1"/>
          </p:cNvGraphicFramePr>
          <p:nvPr/>
        </p:nvGraphicFramePr>
        <p:xfrm>
          <a:off x="606425" y="1222375"/>
          <a:ext cx="7648575" cy="4006850"/>
        </p:xfrm>
        <a:graphic>
          <a:graphicData uri="http://schemas.openxmlformats.org/presentationml/2006/ole">
            <p:oleObj spid="_x0000_s168962" name="Chart" r:id="rId4" imgW="7181698" imgH="3762273" progId="MSGraph.Chart.8">
              <p:embed followColorScheme="full"/>
            </p:oleObj>
          </a:graphicData>
        </a:graphic>
      </p:graphicFrame>
      <p:graphicFrame>
        <p:nvGraphicFramePr>
          <p:cNvPr id="205828" name="Group 4"/>
          <p:cNvGraphicFramePr>
            <a:graphicFrameLocks noGrp="1"/>
          </p:cNvGraphicFramePr>
          <p:nvPr/>
        </p:nvGraphicFramePr>
        <p:xfrm>
          <a:off x="2209800" y="5257800"/>
          <a:ext cx="4435475" cy="764540"/>
        </p:xfrm>
        <a:graphic>
          <a:graphicData uri="http://schemas.openxmlformats.org/drawingml/2006/table">
            <a:tbl>
              <a:tblPr/>
              <a:tblGrid>
                <a:gridCol w="1477963"/>
                <a:gridCol w="1477962"/>
                <a:gridCol w="1479550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Original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Rerecorded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Average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0.260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FDAA03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0.334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ts val="2500"/>
          </a:lnSpc>
          <a:spcBef>
            <a:spcPct val="0"/>
          </a:spcBef>
          <a:spcAft>
            <a:spcPts val="1000"/>
          </a:spcAft>
          <a:buClr>
            <a:srgbClr val="FDAA03"/>
          </a:buClr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ts val="2500"/>
          </a:lnSpc>
          <a:spcBef>
            <a:spcPct val="0"/>
          </a:spcBef>
          <a:spcAft>
            <a:spcPts val="1000"/>
          </a:spcAft>
          <a:buClr>
            <a:srgbClr val="FDAA03"/>
          </a:buClr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2cbriefing">
  <a:themeElements>
    <a:clrScheme name="c2cbriefing 9">
      <a:dk1>
        <a:srgbClr val="000000"/>
      </a:dk1>
      <a:lt1>
        <a:srgbClr val="FFFFFF"/>
      </a:lt1>
      <a:dk2>
        <a:srgbClr val="221F72"/>
      </a:dk2>
      <a:lt2>
        <a:srgbClr val="808080"/>
      </a:lt2>
      <a:accent1>
        <a:srgbClr val="FFCC99"/>
      </a:accent1>
      <a:accent2>
        <a:srgbClr val="FF9999"/>
      </a:accent2>
      <a:accent3>
        <a:srgbClr val="FFFFFF"/>
      </a:accent3>
      <a:accent4>
        <a:srgbClr val="000000"/>
      </a:accent4>
      <a:accent5>
        <a:srgbClr val="FFE2CA"/>
      </a:accent5>
      <a:accent6>
        <a:srgbClr val="E78A8A"/>
      </a:accent6>
      <a:hlink>
        <a:srgbClr val="0000FF"/>
      </a:hlink>
      <a:folHlink>
        <a:srgbClr val="990099"/>
      </a:folHlink>
    </a:clrScheme>
    <a:fontScheme name="c2cbrief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ts val="2500"/>
          </a:lnSpc>
          <a:spcBef>
            <a:spcPct val="0"/>
          </a:spcBef>
          <a:spcAft>
            <a:spcPts val="1000"/>
          </a:spcAft>
          <a:buClr>
            <a:srgbClr val="FDAA03"/>
          </a:buClr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ts val="2500"/>
          </a:lnSpc>
          <a:spcBef>
            <a:spcPct val="0"/>
          </a:spcBef>
          <a:spcAft>
            <a:spcPts val="1000"/>
          </a:spcAft>
          <a:buClr>
            <a:srgbClr val="FDAA03"/>
          </a:buClr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2cbrief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2cbrief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C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8AB9E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9">
        <a:dk1>
          <a:srgbClr val="000000"/>
        </a:dk1>
        <a:lt1>
          <a:srgbClr val="FFFFFF"/>
        </a:lt1>
        <a:dk2>
          <a:srgbClr val="221F72"/>
        </a:dk2>
        <a:lt2>
          <a:srgbClr val="808080"/>
        </a:lt2>
        <a:accent1>
          <a:srgbClr val="FFCC99"/>
        </a:accent1>
        <a:accent2>
          <a:srgbClr val="FF9999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8A8A"/>
        </a:accent6>
        <a:hlink>
          <a:srgbClr val="0000FF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C2C_Briefing_Template</Template>
  <TotalTime>6179</TotalTime>
  <Words>1447</Words>
  <Application>Microsoft PowerPoint</Application>
  <PresentationFormat>On-screen Show (4:3)</PresentationFormat>
  <Paragraphs>274</Paragraphs>
  <Slides>25</Slides>
  <Notes>25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Custom Design</vt:lpstr>
      <vt:lpstr>c2cbriefing</vt:lpstr>
      <vt:lpstr>Microsoft Graph Chart</vt:lpstr>
      <vt:lpstr>Applying Automated Metrics to Speech Translation Dialogs</vt:lpstr>
      <vt:lpstr>DARPA TRANSTAC:  Speech Translation for Tactical Communication</vt:lpstr>
      <vt:lpstr>Evaluation of Speech Translation</vt:lpstr>
      <vt:lpstr>Automated Metrics</vt:lpstr>
      <vt:lpstr>TRANSTAC Evaluations</vt:lpstr>
      <vt:lpstr>TRANSTAC Measures</vt:lpstr>
      <vt:lpstr>Issues for Offline Evaluation</vt:lpstr>
      <vt:lpstr>Training Data Unlike Actual Device Use</vt:lpstr>
      <vt:lpstr>Selection Process</vt:lpstr>
      <vt:lpstr>July 2007 Offline Data</vt:lpstr>
      <vt:lpstr>Human Judgments</vt:lpstr>
      <vt:lpstr>Measures for Iraqi Arabic to English</vt:lpstr>
      <vt:lpstr>Measures for English to Iraqi Arabic</vt:lpstr>
      <vt:lpstr>Directional Asymmetries in Measures</vt:lpstr>
      <vt:lpstr>Normalization for Automated Scoring</vt:lpstr>
      <vt:lpstr>Orthographic Variation:  Arabic</vt:lpstr>
      <vt:lpstr>Data Normalization</vt:lpstr>
      <vt:lpstr>Normalization for English to Arabic Text:  BLEU Scores</vt:lpstr>
      <vt:lpstr>Normalization for Arabic to English Text:  BLEU Scores</vt:lpstr>
      <vt:lpstr>Summary</vt:lpstr>
      <vt:lpstr>Future Work</vt:lpstr>
      <vt:lpstr>Rerecorded Scenarios</vt:lpstr>
      <vt:lpstr>WER Original vs. Rerecorded Utterances</vt:lpstr>
      <vt:lpstr>English to Iraqi Arabic BLEU Scores: Original vs. Rerecorded Utterances</vt:lpstr>
      <vt:lpstr>Iraqi Arabic to English BLEU Scores: Original vs. Rerecorded Utterances</vt:lpstr>
    </vt:vector>
  </TitlesOfParts>
  <Company>The MITRE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TitleHere</dc:title>
  <dc:creator>Sherri L. Condon</dc:creator>
  <dc:description>Version 1.0 _x000d_
5/20/2006</dc:description>
  <cp:lastModifiedBy>Sherri Condon</cp:lastModifiedBy>
  <cp:revision>91</cp:revision>
  <dcterms:created xsi:type="dcterms:W3CDTF">2007-12-10T21:09:07Z</dcterms:created>
  <dcterms:modified xsi:type="dcterms:W3CDTF">2008-05-29T11:28:51Z</dcterms:modified>
</cp:coreProperties>
</file>