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1"/>
    <p:sldMasterId id="2147483718" r:id="rId2"/>
  </p:sldMasterIdLst>
  <p:notesMasterIdLst>
    <p:notesMasterId r:id="rId18"/>
  </p:notesMasterIdLst>
  <p:handoutMasterIdLst>
    <p:handoutMasterId r:id="rId19"/>
  </p:handoutMasterIdLst>
  <p:sldIdLst>
    <p:sldId id="307" r:id="rId3"/>
    <p:sldId id="308" r:id="rId4"/>
    <p:sldId id="309" r:id="rId5"/>
    <p:sldId id="310" r:id="rId6"/>
    <p:sldId id="311" r:id="rId7"/>
    <p:sldId id="312" r:id="rId8"/>
    <p:sldId id="313" r:id="rId9"/>
    <p:sldId id="314" r:id="rId10"/>
    <p:sldId id="301" r:id="rId11"/>
    <p:sldId id="303" r:id="rId12"/>
    <p:sldId id="304" r:id="rId13"/>
    <p:sldId id="315" r:id="rId14"/>
    <p:sldId id="306" r:id="rId15"/>
    <p:sldId id="270" r:id="rId16"/>
    <p:sldId id="271" r:id="rId17"/>
  </p:sldIdLst>
  <p:sldSz cx="9144000" cy="6858000" type="screen4x3"/>
  <p:notesSz cx="6858000" cy="9144000"/>
  <p:defaultTex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F3AF35"/>
    <a:srgbClr val="F6AE1E"/>
    <a:srgbClr val="FFFFFF"/>
    <a:srgbClr val="000000"/>
    <a:srgbClr val="9C42E6"/>
    <a:srgbClr val="D1943B"/>
    <a:srgbClr val="F8F57B"/>
    <a:srgbClr val="D5B953"/>
    <a:srgbClr val="B87DF3"/>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3066" autoAdjust="0"/>
    <p:restoredTop sz="88028" autoAdjust="0"/>
  </p:normalViewPr>
  <p:slideViewPr>
    <p:cSldViewPr>
      <p:cViewPr varScale="1">
        <p:scale>
          <a:sx n="75" d="100"/>
          <a:sy n="75" d="100"/>
        </p:scale>
        <p:origin x="-1104" y="-84"/>
      </p:cViewPr>
      <p:guideLst>
        <p:guide orient="horz" pos="144"/>
        <p:guide orient="horz" pos="895"/>
        <p:guide orient="horz" pos="1484"/>
        <p:guide orient="horz" pos="1200"/>
        <p:guide orient="horz" pos="2736"/>
        <p:guide orient="horz" pos="4319"/>
        <p:guide pos="2880"/>
        <p:guide pos="240"/>
        <p:guide pos="460"/>
        <p:guide pos="5520"/>
        <p:guide pos="863"/>
        <p:guide pos="5299"/>
      </p:guideLst>
    </p:cSldViewPr>
  </p:slideViewPr>
  <p:notesTextViewPr>
    <p:cViewPr>
      <p:scale>
        <a:sx n="100" d="100"/>
        <a:sy n="100" d="100"/>
      </p:scale>
      <p:origin x="0" y="0"/>
    </p:cViewPr>
  </p:notesTextViewPr>
  <p:sorterViewPr>
    <p:cViewPr>
      <p:scale>
        <a:sx n="100" d="100"/>
        <a:sy n="100" d="100"/>
      </p:scale>
      <p:origin x="0" y="0"/>
    </p:cViewPr>
  </p:sorterViewPr>
  <p:notesViewPr>
    <p:cSldViewPr showGuides="1">
      <p:cViewPr varScale="1">
        <p:scale>
          <a:sx n="56" d="100"/>
          <a:sy n="56" d="100"/>
        </p:scale>
        <p:origin x="-1860"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EF3D08E-AE90-4C0D-9099-F69F1E0879D1}" type="doc">
      <dgm:prSet loTypeId="urn:microsoft.com/office/officeart/2005/8/layout/hList6" loCatId="list" qsTypeId="urn:microsoft.com/office/officeart/2005/8/quickstyle/3d1" qsCatId="3D" csTypeId="urn:microsoft.com/office/officeart/2005/8/colors/accent1_2" csCatId="accent1" phldr="1"/>
      <dgm:spPr/>
      <dgm:t>
        <a:bodyPr/>
        <a:lstStyle/>
        <a:p>
          <a:endParaRPr lang="en-US"/>
        </a:p>
      </dgm:t>
    </dgm:pt>
    <dgm:pt modelId="{9F5565FC-AE0A-4EAD-BFBD-1508FC26E14F}">
      <dgm:prSet phldrT="[Text]"/>
      <dgm:spPr/>
      <dgm:t>
        <a:bodyPr/>
        <a:lstStyle/>
        <a:p>
          <a:r>
            <a:rPr lang="en-US" dirty="0" smtClean="0"/>
            <a:t>Contact list</a:t>
          </a:r>
          <a:endParaRPr lang="en-US" dirty="0"/>
        </a:p>
      </dgm:t>
    </dgm:pt>
    <dgm:pt modelId="{03D5E577-5355-43E9-8864-6A201DA6BE64}" type="parTrans" cxnId="{D97BF0AD-8925-4CE9-A4C5-C7CF7EAEA4F4}">
      <dgm:prSet/>
      <dgm:spPr/>
      <dgm:t>
        <a:bodyPr/>
        <a:lstStyle/>
        <a:p>
          <a:endParaRPr lang="en-US"/>
        </a:p>
      </dgm:t>
    </dgm:pt>
    <dgm:pt modelId="{61A2C355-0213-4CFD-BCE9-5B9175F79633}" type="sibTrans" cxnId="{D97BF0AD-8925-4CE9-A4C5-C7CF7EAEA4F4}">
      <dgm:prSet/>
      <dgm:spPr/>
      <dgm:t>
        <a:bodyPr/>
        <a:lstStyle/>
        <a:p>
          <a:endParaRPr lang="en-US"/>
        </a:p>
      </dgm:t>
    </dgm:pt>
    <dgm:pt modelId="{8E9D92B8-AF80-4452-9CB3-6094AB5547F8}">
      <dgm:prSet phldrT="[Text]"/>
      <dgm:spPr/>
      <dgm:t>
        <a:bodyPr/>
        <a:lstStyle/>
        <a:p>
          <a:r>
            <a:rPr lang="ja-JP" altLang="en-US" smtClean="0"/>
            <a:t>連絡先リスト</a:t>
          </a:r>
          <a:endParaRPr lang="en-US" dirty="0"/>
        </a:p>
      </dgm:t>
    </dgm:pt>
    <dgm:pt modelId="{8D829D17-D026-4E3A-9C32-858D7C4C9E21}" type="parTrans" cxnId="{9FFA85D3-B48F-419B-9D12-3C0A5C031704}">
      <dgm:prSet/>
      <dgm:spPr/>
      <dgm:t>
        <a:bodyPr/>
        <a:lstStyle/>
        <a:p>
          <a:endParaRPr lang="en-US"/>
        </a:p>
      </dgm:t>
    </dgm:pt>
    <dgm:pt modelId="{F61BF0FD-929E-4447-91F7-24E18996C9A7}" type="sibTrans" cxnId="{9FFA85D3-B48F-419B-9D12-3C0A5C031704}">
      <dgm:prSet/>
      <dgm:spPr/>
      <dgm:t>
        <a:bodyPr/>
        <a:lstStyle/>
        <a:p>
          <a:endParaRPr lang="en-US"/>
        </a:p>
      </dgm:t>
    </dgm:pt>
    <dgm:pt modelId="{CF4FB5BD-B3B8-4AB3-B0C5-A4AD4E7E6FDD}">
      <dgm:prSet phldrT="[Text]"/>
      <dgm:spPr/>
      <dgm:t>
        <a:bodyPr/>
        <a:lstStyle/>
        <a:p>
          <a:r>
            <a:rPr lang="en-US" dirty="0" smtClean="0"/>
            <a:t>This is contact list</a:t>
          </a:r>
          <a:endParaRPr lang="en-US" dirty="0"/>
        </a:p>
      </dgm:t>
    </dgm:pt>
    <dgm:pt modelId="{881F573A-C60D-4F0C-9983-833A56406800}" type="parTrans" cxnId="{00E5474A-415A-4000-8B0D-0D84E8398CFF}">
      <dgm:prSet/>
      <dgm:spPr/>
      <dgm:t>
        <a:bodyPr/>
        <a:lstStyle/>
        <a:p>
          <a:endParaRPr lang="en-US"/>
        </a:p>
      </dgm:t>
    </dgm:pt>
    <dgm:pt modelId="{36B5A776-9EB5-4815-88B2-D409352FF7F1}" type="sibTrans" cxnId="{00E5474A-415A-4000-8B0D-0D84E8398CFF}">
      <dgm:prSet/>
      <dgm:spPr/>
      <dgm:t>
        <a:bodyPr/>
        <a:lstStyle/>
        <a:p>
          <a:endParaRPr lang="en-US"/>
        </a:p>
      </dgm:t>
    </dgm:pt>
    <dgm:pt modelId="{EC0D34DB-5C12-4BD6-8FF3-29568429549C}">
      <dgm:prSet phldrT="[Text]"/>
      <dgm:spPr/>
      <dgm:t>
        <a:bodyPr/>
        <a:lstStyle/>
        <a:p>
          <a:r>
            <a:rPr lang="ja-JP" altLang="en-US" smtClean="0"/>
            <a:t>連絡先リスト</a:t>
          </a:r>
          <a:endParaRPr lang="en-US" dirty="0"/>
        </a:p>
      </dgm:t>
    </dgm:pt>
    <dgm:pt modelId="{5AC036EA-F698-45D4-B207-0013394F2B23}" type="parTrans" cxnId="{DEE571E7-AE23-4963-8241-C3C5CC58CA03}">
      <dgm:prSet/>
      <dgm:spPr/>
      <dgm:t>
        <a:bodyPr/>
        <a:lstStyle/>
        <a:p>
          <a:endParaRPr lang="en-US"/>
        </a:p>
      </dgm:t>
    </dgm:pt>
    <dgm:pt modelId="{AF2A00A1-A265-4EAB-A059-E5387AA7F560}" type="sibTrans" cxnId="{DEE571E7-AE23-4963-8241-C3C5CC58CA03}">
      <dgm:prSet/>
      <dgm:spPr/>
      <dgm:t>
        <a:bodyPr/>
        <a:lstStyle/>
        <a:p>
          <a:endParaRPr lang="en-US"/>
        </a:p>
      </dgm:t>
    </dgm:pt>
    <dgm:pt modelId="{DA7675DB-4067-41F7-AE23-EF921BB51543}">
      <dgm:prSet phldrT="[Text]"/>
      <dgm:spPr/>
      <dgm:t>
        <a:bodyPr/>
        <a:lstStyle/>
        <a:p>
          <a:r>
            <a:rPr lang="en-US" dirty="0" smtClean="0"/>
            <a:t>I have its contact </a:t>
          </a:r>
          <a:r>
            <a:rPr lang="en-US" dirty="0" err="1" smtClean="0"/>
            <a:t>lits</a:t>
          </a:r>
          <a:endParaRPr lang="en-US" dirty="0"/>
        </a:p>
      </dgm:t>
    </dgm:pt>
    <dgm:pt modelId="{B23BF3C7-9E9B-49B1-813B-0870CEBCA00C}" type="parTrans" cxnId="{B5B8AE37-8011-468D-83B5-25CC10154D86}">
      <dgm:prSet/>
      <dgm:spPr/>
      <dgm:t>
        <a:bodyPr/>
        <a:lstStyle/>
        <a:p>
          <a:endParaRPr lang="en-US"/>
        </a:p>
      </dgm:t>
    </dgm:pt>
    <dgm:pt modelId="{61C26B93-DE49-49D8-8D4D-469D6DC1F313}" type="sibTrans" cxnId="{B5B8AE37-8011-468D-83B5-25CC10154D86}">
      <dgm:prSet/>
      <dgm:spPr/>
      <dgm:t>
        <a:bodyPr/>
        <a:lstStyle/>
        <a:p>
          <a:endParaRPr lang="en-US"/>
        </a:p>
      </dgm:t>
    </dgm:pt>
    <dgm:pt modelId="{91A1B98A-B7B8-42F5-83E0-4EBE0610D167}">
      <dgm:prSet phldrT="[Text]"/>
      <dgm:spPr/>
      <dgm:t>
        <a:bodyPr/>
        <a:lstStyle/>
        <a:p>
          <a:r>
            <a:rPr lang="ja-JP" altLang="en-US" smtClean="0"/>
            <a:t>連絡先リスト</a:t>
          </a:r>
          <a:endParaRPr lang="en-US" dirty="0"/>
        </a:p>
      </dgm:t>
    </dgm:pt>
    <dgm:pt modelId="{F6015050-24EF-4016-9AF0-9E38929717F7}" type="parTrans" cxnId="{728967C3-B0F4-418B-A420-F0F6EE886877}">
      <dgm:prSet/>
      <dgm:spPr/>
      <dgm:t>
        <a:bodyPr/>
        <a:lstStyle/>
        <a:p>
          <a:endParaRPr lang="en-US"/>
        </a:p>
      </dgm:t>
    </dgm:pt>
    <dgm:pt modelId="{393C3A6B-0EE7-4E54-99F0-C62E90E76373}" type="sibTrans" cxnId="{728967C3-B0F4-418B-A420-F0F6EE886877}">
      <dgm:prSet/>
      <dgm:spPr/>
      <dgm:t>
        <a:bodyPr/>
        <a:lstStyle/>
        <a:p>
          <a:endParaRPr lang="en-US"/>
        </a:p>
      </dgm:t>
    </dgm:pt>
    <dgm:pt modelId="{22A36F6C-92E6-4479-B7A8-EA1419EDFDB7}">
      <dgm:prSet phldrT="[Text]"/>
      <dgm:spPr/>
      <dgm:t>
        <a:bodyPr/>
        <a:lstStyle/>
        <a:p>
          <a:r>
            <a:rPr lang="en-US" dirty="0" smtClean="0"/>
            <a:t>Contact list damns</a:t>
          </a:r>
          <a:endParaRPr lang="en-US" dirty="0"/>
        </a:p>
      </dgm:t>
    </dgm:pt>
    <dgm:pt modelId="{BAC5AA23-8BAD-4EC9-95D6-EB23284E5FDC}" type="parTrans" cxnId="{A9C4429B-A131-46B0-AB94-B0B6E0EC50BD}">
      <dgm:prSet/>
      <dgm:spPr/>
      <dgm:t>
        <a:bodyPr/>
        <a:lstStyle/>
        <a:p>
          <a:endParaRPr lang="en-US"/>
        </a:p>
      </dgm:t>
    </dgm:pt>
    <dgm:pt modelId="{80642432-28C3-4DA5-8209-0DF184C67DB8}" type="sibTrans" cxnId="{A9C4429B-A131-46B0-AB94-B0B6E0EC50BD}">
      <dgm:prSet/>
      <dgm:spPr/>
      <dgm:t>
        <a:bodyPr/>
        <a:lstStyle/>
        <a:p>
          <a:endParaRPr lang="en-US"/>
        </a:p>
      </dgm:t>
    </dgm:pt>
    <dgm:pt modelId="{F8C6C8D2-2DD1-48B7-8BDA-858CF812D7D6}">
      <dgm:prSet phldrT="[Text]"/>
      <dgm:spPr/>
      <dgm:t>
        <a:bodyPr/>
        <a:lstStyle/>
        <a:p>
          <a:r>
            <a:rPr lang="ja-JP" altLang="en-US" smtClean="0"/>
            <a:t>連絡先リスト</a:t>
          </a:r>
          <a:endParaRPr lang="en-US" dirty="0"/>
        </a:p>
      </dgm:t>
    </dgm:pt>
    <dgm:pt modelId="{3964F6A3-90D9-4402-84AA-915A559E061D}" type="parTrans" cxnId="{F3DA512B-6005-47EB-ADC3-2105DAAA9735}">
      <dgm:prSet/>
      <dgm:spPr/>
      <dgm:t>
        <a:bodyPr/>
        <a:lstStyle/>
        <a:p>
          <a:endParaRPr lang="en-US"/>
        </a:p>
      </dgm:t>
    </dgm:pt>
    <dgm:pt modelId="{A7AC58B2-18C5-498E-9B50-671494868F8A}" type="sibTrans" cxnId="{F3DA512B-6005-47EB-ADC3-2105DAAA9735}">
      <dgm:prSet/>
      <dgm:spPr/>
      <dgm:t>
        <a:bodyPr/>
        <a:lstStyle/>
        <a:p>
          <a:endParaRPr lang="en-US"/>
        </a:p>
      </dgm:t>
    </dgm:pt>
    <dgm:pt modelId="{C67E3585-6A45-4B47-B19E-69198BF7F312}">
      <dgm:prSet phldrT="[Text]"/>
      <dgm:spPr/>
      <dgm:t>
        <a:bodyPr/>
        <a:lstStyle/>
        <a:p>
          <a:r>
            <a:rPr lang="ja-JP" altLang="en-US" smtClean="0"/>
            <a:t>連絡先リスト</a:t>
          </a:r>
          <a:endParaRPr lang="en-US" dirty="0"/>
        </a:p>
      </dgm:t>
    </dgm:pt>
    <dgm:pt modelId="{E6F00166-8A41-4831-9507-4A4A9BCA3573}" type="parTrans" cxnId="{5C806958-4331-4555-8E5A-AD1CB118BC8A}">
      <dgm:prSet/>
      <dgm:spPr/>
      <dgm:t>
        <a:bodyPr/>
        <a:lstStyle/>
        <a:p>
          <a:endParaRPr lang="en-US"/>
        </a:p>
      </dgm:t>
    </dgm:pt>
    <dgm:pt modelId="{1CB62523-70EF-4D26-9BEB-41E68BCCB077}" type="sibTrans" cxnId="{5C806958-4331-4555-8E5A-AD1CB118BC8A}">
      <dgm:prSet/>
      <dgm:spPr/>
      <dgm:t>
        <a:bodyPr/>
        <a:lstStyle/>
        <a:p>
          <a:endParaRPr lang="en-US"/>
        </a:p>
      </dgm:t>
    </dgm:pt>
    <dgm:pt modelId="{11C00BE8-CD57-4573-90D7-7A16CA14FF79}">
      <dgm:prSet phldrT="[Text]"/>
      <dgm:spPr/>
      <dgm:t>
        <a:bodyPr/>
        <a:lstStyle/>
        <a:p>
          <a:r>
            <a:rPr lang="en-US" dirty="0" smtClean="0"/>
            <a:t>Contact list exists.</a:t>
          </a:r>
          <a:endParaRPr lang="en-US" dirty="0"/>
        </a:p>
      </dgm:t>
    </dgm:pt>
    <dgm:pt modelId="{4EE10129-C171-4138-84B1-2BDA27BDEAEC}" type="parTrans" cxnId="{2D18941A-4CC9-4287-8E99-97086BCB10E7}">
      <dgm:prSet/>
      <dgm:spPr/>
      <dgm:t>
        <a:bodyPr/>
        <a:lstStyle/>
        <a:p>
          <a:endParaRPr lang="en-US"/>
        </a:p>
      </dgm:t>
    </dgm:pt>
    <dgm:pt modelId="{B7054B3C-011B-4C50-B72A-6123A2C1DA25}" type="sibTrans" cxnId="{2D18941A-4CC9-4287-8E99-97086BCB10E7}">
      <dgm:prSet/>
      <dgm:spPr/>
      <dgm:t>
        <a:bodyPr/>
        <a:lstStyle/>
        <a:p>
          <a:endParaRPr lang="en-US"/>
        </a:p>
      </dgm:t>
    </dgm:pt>
    <dgm:pt modelId="{F464D627-D3F4-4D48-831B-56B2C6546A6D}">
      <dgm:prSet phldrT="[Text]"/>
      <dgm:spPr/>
      <dgm:t>
        <a:bodyPr/>
        <a:lstStyle/>
        <a:p>
          <a:r>
            <a:rPr lang="ja-JP" altLang="en-US" smtClean="0"/>
            <a:t>連絡先リスト</a:t>
          </a:r>
          <a:endParaRPr lang="en-US" dirty="0"/>
        </a:p>
      </dgm:t>
    </dgm:pt>
    <dgm:pt modelId="{A85CD77B-1DB5-454B-B787-FED83010BD7B}" type="parTrans" cxnId="{345D10AA-8121-4F19-B2EB-DC14F9A0EC8D}">
      <dgm:prSet/>
      <dgm:spPr/>
      <dgm:t>
        <a:bodyPr/>
        <a:lstStyle/>
        <a:p>
          <a:endParaRPr lang="en-US"/>
        </a:p>
      </dgm:t>
    </dgm:pt>
    <dgm:pt modelId="{6A398C73-81FD-4496-B8B5-4721DC7E0307}" type="sibTrans" cxnId="{345D10AA-8121-4F19-B2EB-DC14F9A0EC8D}">
      <dgm:prSet/>
      <dgm:spPr/>
      <dgm:t>
        <a:bodyPr/>
        <a:lstStyle/>
        <a:p>
          <a:endParaRPr lang="en-US"/>
        </a:p>
      </dgm:t>
    </dgm:pt>
    <dgm:pt modelId="{46EEE587-16B1-4515-991E-C329079631F9}">
      <dgm:prSet phldrT="[Text]"/>
      <dgm:spPr/>
      <dgm:t>
        <a:bodyPr/>
        <a:lstStyle/>
        <a:p>
          <a:r>
            <a:rPr lang="en-US" dirty="0" smtClean="0"/>
            <a:t>With contact list</a:t>
          </a:r>
          <a:endParaRPr lang="en-US" dirty="0"/>
        </a:p>
      </dgm:t>
    </dgm:pt>
    <dgm:pt modelId="{3C2E9ECE-3A2A-4C2D-94E3-873E286296A1}" type="sibTrans" cxnId="{A0CE9025-2511-477D-A937-196968EE7869}">
      <dgm:prSet/>
      <dgm:spPr/>
      <dgm:t>
        <a:bodyPr/>
        <a:lstStyle/>
        <a:p>
          <a:endParaRPr lang="en-US"/>
        </a:p>
      </dgm:t>
    </dgm:pt>
    <dgm:pt modelId="{EC99638E-154B-4988-A0F2-10EA4F587B4B}" type="parTrans" cxnId="{A0CE9025-2511-477D-A937-196968EE7869}">
      <dgm:prSet/>
      <dgm:spPr/>
      <dgm:t>
        <a:bodyPr/>
        <a:lstStyle/>
        <a:p>
          <a:endParaRPr lang="en-US"/>
        </a:p>
      </dgm:t>
    </dgm:pt>
    <dgm:pt modelId="{A9B41AE9-27E8-4BAE-A892-DF500E3723B7}" type="pres">
      <dgm:prSet presAssocID="{5EF3D08E-AE90-4C0D-9099-F69F1E0879D1}" presName="Name0" presStyleCnt="0">
        <dgm:presLayoutVars>
          <dgm:dir/>
          <dgm:resizeHandles val="exact"/>
        </dgm:presLayoutVars>
      </dgm:prSet>
      <dgm:spPr/>
      <dgm:t>
        <a:bodyPr/>
        <a:lstStyle/>
        <a:p>
          <a:endParaRPr lang="en-US"/>
        </a:p>
      </dgm:t>
    </dgm:pt>
    <dgm:pt modelId="{1C306D7E-0EDC-49BD-BB67-1BC7F16BA3A4}" type="pres">
      <dgm:prSet presAssocID="{9F5565FC-AE0A-4EAD-BFBD-1508FC26E14F}" presName="node" presStyleLbl="node1" presStyleIdx="0" presStyleCnt="6">
        <dgm:presLayoutVars>
          <dgm:bulletEnabled val="1"/>
        </dgm:presLayoutVars>
      </dgm:prSet>
      <dgm:spPr/>
      <dgm:t>
        <a:bodyPr/>
        <a:lstStyle/>
        <a:p>
          <a:endParaRPr lang="en-US"/>
        </a:p>
      </dgm:t>
    </dgm:pt>
    <dgm:pt modelId="{89796312-C15D-4CD1-ACA1-AA6008D8103C}" type="pres">
      <dgm:prSet presAssocID="{61A2C355-0213-4CFD-BCE9-5B9175F79633}" presName="sibTrans" presStyleCnt="0"/>
      <dgm:spPr/>
    </dgm:pt>
    <dgm:pt modelId="{090AC11E-65FD-4E19-A3EF-CA979CB84E70}" type="pres">
      <dgm:prSet presAssocID="{CF4FB5BD-B3B8-4AB3-B0C5-A4AD4E7E6FDD}" presName="node" presStyleLbl="node1" presStyleIdx="1" presStyleCnt="6">
        <dgm:presLayoutVars>
          <dgm:bulletEnabled val="1"/>
        </dgm:presLayoutVars>
      </dgm:prSet>
      <dgm:spPr/>
      <dgm:t>
        <a:bodyPr/>
        <a:lstStyle/>
        <a:p>
          <a:endParaRPr lang="en-US"/>
        </a:p>
      </dgm:t>
    </dgm:pt>
    <dgm:pt modelId="{1CDCFB87-11D5-4019-B88D-D0AC4828D6A2}" type="pres">
      <dgm:prSet presAssocID="{36B5A776-9EB5-4815-88B2-D409352FF7F1}" presName="sibTrans" presStyleCnt="0"/>
      <dgm:spPr/>
    </dgm:pt>
    <dgm:pt modelId="{22AAFBCC-C376-4735-8FE2-7BA877E975B3}" type="pres">
      <dgm:prSet presAssocID="{DA7675DB-4067-41F7-AE23-EF921BB51543}" presName="node" presStyleLbl="node1" presStyleIdx="2" presStyleCnt="6">
        <dgm:presLayoutVars>
          <dgm:bulletEnabled val="1"/>
        </dgm:presLayoutVars>
      </dgm:prSet>
      <dgm:spPr/>
      <dgm:t>
        <a:bodyPr/>
        <a:lstStyle/>
        <a:p>
          <a:endParaRPr lang="en-US"/>
        </a:p>
      </dgm:t>
    </dgm:pt>
    <dgm:pt modelId="{A8048359-9D7E-453B-8663-215BB2C581F8}" type="pres">
      <dgm:prSet presAssocID="{61C26B93-DE49-49D8-8D4D-469D6DC1F313}" presName="sibTrans" presStyleCnt="0"/>
      <dgm:spPr/>
    </dgm:pt>
    <dgm:pt modelId="{1BF08F4F-E9E4-4F06-9446-7B6DD7998BBD}" type="pres">
      <dgm:prSet presAssocID="{22A36F6C-92E6-4479-B7A8-EA1419EDFDB7}" presName="node" presStyleLbl="node1" presStyleIdx="3" presStyleCnt="6">
        <dgm:presLayoutVars>
          <dgm:bulletEnabled val="1"/>
        </dgm:presLayoutVars>
      </dgm:prSet>
      <dgm:spPr/>
      <dgm:t>
        <a:bodyPr/>
        <a:lstStyle/>
        <a:p>
          <a:endParaRPr lang="en-US"/>
        </a:p>
      </dgm:t>
    </dgm:pt>
    <dgm:pt modelId="{0230FD36-6724-44A0-9E59-135CB19B44F5}" type="pres">
      <dgm:prSet presAssocID="{80642432-28C3-4DA5-8209-0DF184C67DB8}" presName="sibTrans" presStyleCnt="0"/>
      <dgm:spPr/>
    </dgm:pt>
    <dgm:pt modelId="{7D14E15C-B472-4478-AC35-F67A094D57A0}" type="pres">
      <dgm:prSet presAssocID="{46EEE587-16B1-4515-991E-C329079631F9}" presName="node" presStyleLbl="node1" presStyleIdx="4" presStyleCnt="6">
        <dgm:presLayoutVars>
          <dgm:bulletEnabled val="1"/>
        </dgm:presLayoutVars>
      </dgm:prSet>
      <dgm:spPr/>
      <dgm:t>
        <a:bodyPr/>
        <a:lstStyle/>
        <a:p>
          <a:endParaRPr lang="en-US"/>
        </a:p>
      </dgm:t>
    </dgm:pt>
    <dgm:pt modelId="{AEFBFEB5-775E-4988-A31F-CC49CD50772B}" type="pres">
      <dgm:prSet presAssocID="{3C2E9ECE-3A2A-4C2D-94E3-873E286296A1}" presName="sibTrans" presStyleCnt="0"/>
      <dgm:spPr/>
    </dgm:pt>
    <dgm:pt modelId="{202E6164-DE7D-4836-AF42-01F42DF4456A}" type="pres">
      <dgm:prSet presAssocID="{11C00BE8-CD57-4573-90D7-7A16CA14FF79}" presName="node" presStyleLbl="node1" presStyleIdx="5" presStyleCnt="6">
        <dgm:presLayoutVars>
          <dgm:bulletEnabled val="1"/>
        </dgm:presLayoutVars>
      </dgm:prSet>
      <dgm:spPr/>
      <dgm:t>
        <a:bodyPr/>
        <a:lstStyle/>
        <a:p>
          <a:endParaRPr lang="en-US"/>
        </a:p>
      </dgm:t>
    </dgm:pt>
  </dgm:ptLst>
  <dgm:cxnLst>
    <dgm:cxn modelId="{80F1A45E-5F90-470F-9A71-0E1F7E805730}" type="presOf" srcId="{91A1B98A-B7B8-42F5-83E0-4EBE0610D167}" destId="{22AAFBCC-C376-4735-8FE2-7BA877E975B3}" srcOrd="0" destOrd="1" presId="urn:microsoft.com/office/officeart/2005/8/layout/hList6"/>
    <dgm:cxn modelId="{2778C811-E6CC-40C0-B511-75ABF0038C75}" type="presOf" srcId="{F8C6C8D2-2DD1-48B7-8BDA-858CF812D7D6}" destId="{1BF08F4F-E9E4-4F06-9446-7B6DD7998BBD}" srcOrd="0" destOrd="1" presId="urn:microsoft.com/office/officeart/2005/8/layout/hList6"/>
    <dgm:cxn modelId="{CDA62182-4987-46CE-BC54-AE4F9F740570}" type="presOf" srcId="{C67E3585-6A45-4B47-B19E-69198BF7F312}" destId="{7D14E15C-B472-4478-AC35-F67A094D57A0}" srcOrd="0" destOrd="1" presId="urn:microsoft.com/office/officeart/2005/8/layout/hList6"/>
    <dgm:cxn modelId="{E38FDF11-6E3A-47BA-B129-5CBA230F471D}" type="presOf" srcId="{46EEE587-16B1-4515-991E-C329079631F9}" destId="{7D14E15C-B472-4478-AC35-F67A094D57A0}" srcOrd="0" destOrd="0" presId="urn:microsoft.com/office/officeart/2005/8/layout/hList6"/>
    <dgm:cxn modelId="{345D10AA-8121-4F19-B2EB-DC14F9A0EC8D}" srcId="{11C00BE8-CD57-4573-90D7-7A16CA14FF79}" destId="{F464D627-D3F4-4D48-831B-56B2C6546A6D}" srcOrd="0" destOrd="0" parTransId="{A85CD77B-1DB5-454B-B787-FED83010BD7B}" sibTransId="{6A398C73-81FD-4496-B8B5-4721DC7E0307}"/>
    <dgm:cxn modelId="{B5B8AE37-8011-468D-83B5-25CC10154D86}" srcId="{5EF3D08E-AE90-4C0D-9099-F69F1E0879D1}" destId="{DA7675DB-4067-41F7-AE23-EF921BB51543}" srcOrd="2" destOrd="0" parTransId="{B23BF3C7-9E9B-49B1-813B-0870CEBCA00C}" sibTransId="{61C26B93-DE49-49D8-8D4D-469D6DC1F313}"/>
    <dgm:cxn modelId="{47E13C55-7035-4BEB-BFF2-292ADA80636E}" type="presOf" srcId="{8E9D92B8-AF80-4452-9CB3-6094AB5547F8}" destId="{1C306D7E-0EDC-49BD-BB67-1BC7F16BA3A4}" srcOrd="0" destOrd="1" presId="urn:microsoft.com/office/officeart/2005/8/layout/hList6"/>
    <dgm:cxn modelId="{F3DA512B-6005-47EB-ADC3-2105DAAA9735}" srcId="{22A36F6C-92E6-4479-B7A8-EA1419EDFDB7}" destId="{F8C6C8D2-2DD1-48B7-8BDA-858CF812D7D6}" srcOrd="0" destOrd="0" parTransId="{3964F6A3-90D9-4402-84AA-915A559E061D}" sibTransId="{A7AC58B2-18C5-498E-9B50-671494868F8A}"/>
    <dgm:cxn modelId="{DEE571E7-AE23-4963-8241-C3C5CC58CA03}" srcId="{CF4FB5BD-B3B8-4AB3-B0C5-A4AD4E7E6FDD}" destId="{EC0D34DB-5C12-4BD6-8FF3-29568429549C}" srcOrd="0" destOrd="0" parTransId="{5AC036EA-F698-45D4-B207-0013394F2B23}" sibTransId="{AF2A00A1-A265-4EAB-A059-E5387AA7F560}"/>
    <dgm:cxn modelId="{9FFA85D3-B48F-419B-9D12-3C0A5C031704}" srcId="{9F5565FC-AE0A-4EAD-BFBD-1508FC26E14F}" destId="{8E9D92B8-AF80-4452-9CB3-6094AB5547F8}" srcOrd="0" destOrd="0" parTransId="{8D829D17-D026-4E3A-9C32-858D7C4C9E21}" sibTransId="{F61BF0FD-929E-4447-91F7-24E18996C9A7}"/>
    <dgm:cxn modelId="{985AF804-2EC7-434A-9A6F-4AAE6497674A}" type="presOf" srcId="{11C00BE8-CD57-4573-90D7-7A16CA14FF79}" destId="{202E6164-DE7D-4836-AF42-01F42DF4456A}" srcOrd="0" destOrd="0" presId="urn:microsoft.com/office/officeart/2005/8/layout/hList6"/>
    <dgm:cxn modelId="{D97BF0AD-8925-4CE9-A4C5-C7CF7EAEA4F4}" srcId="{5EF3D08E-AE90-4C0D-9099-F69F1E0879D1}" destId="{9F5565FC-AE0A-4EAD-BFBD-1508FC26E14F}" srcOrd="0" destOrd="0" parTransId="{03D5E577-5355-43E9-8864-6A201DA6BE64}" sibTransId="{61A2C355-0213-4CFD-BCE9-5B9175F79633}"/>
    <dgm:cxn modelId="{B575D328-07FE-410D-8816-E0E9D0007698}" type="presOf" srcId="{F464D627-D3F4-4D48-831B-56B2C6546A6D}" destId="{202E6164-DE7D-4836-AF42-01F42DF4456A}" srcOrd="0" destOrd="1" presId="urn:microsoft.com/office/officeart/2005/8/layout/hList6"/>
    <dgm:cxn modelId="{F2F0A326-C571-40A1-A816-2C44B50FB36C}" type="presOf" srcId="{CF4FB5BD-B3B8-4AB3-B0C5-A4AD4E7E6FDD}" destId="{090AC11E-65FD-4E19-A3EF-CA979CB84E70}" srcOrd="0" destOrd="0" presId="urn:microsoft.com/office/officeart/2005/8/layout/hList6"/>
    <dgm:cxn modelId="{728967C3-B0F4-418B-A420-F0F6EE886877}" srcId="{DA7675DB-4067-41F7-AE23-EF921BB51543}" destId="{91A1B98A-B7B8-42F5-83E0-4EBE0610D167}" srcOrd="0" destOrd="0" parTransId="{F6015050-24EF-4016-9AF0-9E38929717F7}" sibTransId="{393C3A6B-0EE7-4E54-99F0-C62E90E76373}"/>
    <dgm:cxn modelId="{E040EE50-2CA3-46C6-894D-3FBE16AC844C}" type="presOf" srcId="{DA7675DB-4067-41F7-AE23-EF921BB51543}" destId="{22AAFBCC-C376-4735-8FE2-7BA877E975B3}" srcOrd="0" destOrd="0" presId="urn:microsoft.com/office/officeart/2005/8/layout/hList6"/>
    <dgm:cxn modelId="{00E5474A-415A-4000-8B0D-0D84E8398CFF}" srcId="{5EF3D08E-AE90-4C0D-9099-F69F1E0879D1}" destId="{CF4FB5BD-B3B8-4AB3-B0C5-A4AD4E7E6FDD}" srcOrd="1" destOrd="0" parTransId="{881F573A-C60D-4F0C-9983-833A56406800}" sibTransId="{36B5A776-9EB5-4815-88B2-D409352FF7F1}"/>
    <dgm:cxn modelId="{76C7EC6E-56B7-4C63-AC8E-05A3C90E23B5}" type="presOf" srcId="{5EF3D08E-AE90-4C0D-9099-F69F1E0879D1}" destId="{A9B41AE9-27E8-4BAE-A892-DF500E3723B7}" srcOrd="0" destOrd="0" presId="urn:microsoft.com/office/officeart/2005/8/layout/hList6"/>
    <dgm:cxn modelId="{2D18941A-4CC9-4287-8E99-97086BCB10E7}" srcId="{5EF3D08E-AE90-4C0D-9099-F69F1E0879D1}" destId="{11C00BE8-CD57-4573-90D7-7A16CA14FF79}" srcOrd="5" destOrd="0" parTransId="{4EE10129-C171-4138-84B1-2BDA27BDEAEC}" sibTransId="{B7054B3C-011B-4C50-B72A-6123A2C1DA25}"/>
    <dgm:cxn modelId="{EE2D537A-D57E-4728-B30D-8FD6B75BEB4F}" type="presOf" srcId="{9F5565FC-AE0A-4EAD-BFBD-1508FC26E14F}" destId="{1C306D7E-0EDC-49BD-BB67-1BC7F16BA3A4}" srcOrd="0" destOrd="0" presId="urn:microsoft.com/office/officeart/2005/8/layout/hList6"/>
    <dgm:cxn modelId="{5C806958-4331-4555-8E5A-AD1CB118BC8A}" srcId="{46EEE587-16B1-4515-991E-C329079631F9}" destId="{C67E3585-6A45-4B47-B19E-69198BF7F312}" srcOrd="0" destOrd="0" parTransId="{E6F00166-8A41-4831-9507-4A4A9BCA3573}" sibTransId="{1CB62523-70EF-4D26-9BEB-41E68BCCB077}"/>
    <dgm:cxn modelId="{23E0C35F-BC07-41F5-BD5B-6971A193D4A7}" type="presOf" srcId="{22A36F6C-92E6-4479-B7A8-EA1419EDFDB7}" destId="{1BF08F4F-E9E4-4F06-9446-7B6DD7998BBD}" srcOrd="0" destOrd="0" presId="urn:microsoft.com/office/officeart/2005/8/layout/hList6"/>
    <dgm:cxn modelId="{A9C4429B-A131-46B0-AB94-B0B6E0EC50BD}" srcId="{5EF3D08E-AE90-4C0D-9099-F69F1E0879D1}" destId="{22A36F6C-92E6-4479-B7A8-EA1419EDFDB7}" srcOrd="3" destOrd="0" parTransId="{BAC5AA23-8BAD-4EC9-95D6-EB23284E5FDC}" sibTransId="{80642432-28C3-4DA5-8209-0DF184C67DB8}"/>
    <dgm:cxn modelId="{A0CE9025-2511-477D-A937-196968EE7869}" srcId="{5EF3D08E-AE90-4C0D-9099-F69F1E0879D1}" destId="{46EEE587-16B1-4515-991E-C329079631F9}" srcOrd="4" destOrd="0" parTransId="{EC99638E-154B-4988-A0F2-10EA4F587B4B}" sibTransId="{3C2E9ECE-3A2A-4C2D-94E3-873E286296A1}"/>
    <dgm:cxn modelId="{1A357900-AF19-4FE7-A2E9-0CDBFD611EEF}" type="presOf" srcId="{EC0D34DB-5C12-4BD6-8FF3-29568429549C}" destId="{090AC11E-65FD-4E19-A3EF-CA979CB84E70}" srcOrd="0" destOrd="1" presId="urn:microsoft.com/office/officeart/2005/8/layout/hList6"/>
    <dgm:cxn modelId="{AA3FD023-AA58-404A-AA9B-5795AC66BB0E}" type="presParOf" srcId="{A9B41AE9-27E8-4BAE-A892-DF500E3723B7}" destId="{1C306D7E-0EDC-49BD-BB67-1BC7F16BA3A4}" srcOrd="0" destOrd="0" presId="urn:microsoft.com/office/officeart/2005/8/layout/hList6"/>
    <dgm:cxn modelId="{FB1EA109-F14C-4CD3-A2A3-FBBD3DF13C1A}" type="presParOf" srcId="{A9B41AE9-27E8-4BAE-A892-DF500E3723B7}" destId="{89796312-C15D-4CD1-ACA1-AA6008D8103C}" srcOrd="1" destOrd="0" presId="urn:microsoft.com/office/officeart/2005/8/layout/hList6"/>
    <dgm:cxn modelId="{C94E4999-9A0E-413E-A41A-7205D82D4D44}" type="presParOf" srcId="{A9B41AE9-27E8-4BAE-A892-DF500E3723B7}" destId="{090AC11E-65FD-4E19-A3EF-CA979CB84E70}" srcOrd="2" destOrd="0" presId="urn:microsoft.com/office/officeart/2005/8/layout/hList6"/>
    <dgm:cxn modelId="{4E85C82F-4D92-4C19-8B22-D41BA28AA6C7}" type="presParOf" srcId="{A9B41AE9-27E8-4BAE-A892-DF500E3723B7}" destId="{1CDCFB87-11D5-4019-B88D-D0AC4828D6A2}" srcOrd="3" destOrd="0" presId="urn:microsoft.com/office/officeart/2005/8/layout/hList6"/>
    <dgm:cxn modelId="{0570839E-0625-4A76-9916-A4832F8BA333}" type="presParOf" srcId="{A9B41AE9-27E8-4BAE-A892-DF500E3723B7}" destId="{22AAFBCC-C376-4735-8FE2-7BA877E975B3}" srcOrd="4" destOrd="0" presId="urn:microsoft.com/office/officeart/2005/8/layout/hList6"/>
    <dgm:cxn modelId="{DFE5C22E-E460-4962-8035-79AF36726A1D}" type="presParOf" srcId="{A9B41AE9-27E8-4BAE-A892-DF500E3723B7}" destId="{A8048359-9D7E-453B-8663-215BB2C581F8}" srcOrd="5" destOrd="0" presId="urn:microsoft.com/office/officeart/2005/8/layout/hList6"/>
    <dgm:cxn modelId="{E62C581A-D7A1-470D-B7CD-4C446E088D2D}" type="presParOf" srcId="{A9B41AE9-27E8-4BAE-A892-DF500E3723B7}" destId="{1BF08F4F-E9E4-4F06-9446-7B6DD7998BBD}" srcOrd="6" destOrd="0" presId="urn:microsoft.com/office/officeart/2005/8/layout/hList6"/>
    <dgm:cxn modelId="{3EBA31CE-D112-45C1-A0B3-1B210705378C}" type="presParOf" srcId="{A9B41AE9-27E8-4BAE-A892-DF500E3723B7}" destId="{0230FD36-6724-44A0-9E59-135CB19B44F5}" srcOrd="7" destOrd="0" presId="urn:microsoft.com/office/officeart/2005/8/layout/hList6"/>
    <dgm:cxn modelId="{200A0C2C-3CE1-46D5-B81A-BC4F979EA638}" type="presParOf" srcId="{A9B41AE9-27E8-4BAE-A892-DF500E3723B7}" destId="{7D14E15C-B472-4478-AC35-F67A094D57A0}" srcOrd="8" destOrd="0" presId="urn:microsoft.com/office/officeart/2005/8/layout/hList6"/>
    <dgm:cxn modelId="{11F3DE81-5655-4FAB-9CB2-37A43F750544}" type="presParOf" srcId="{A9B41AE9-27E8-4BAE-A892-DF500E3723B7}" destId="{AEFBFEB5-775E-4988-A31F-CC49CD50772B}" srcOrd="9" destOrd="0" presId="urn:microsoft.com/office/officeart/2005/8/layout/hList6"/>
    <dgm:cxn modelId="{BE3D92E1-3C16-431C-BCF6-49C78FD80846}" type="presParOf" srcId="{A9B41AE9-27E8-4BAE-A892-DF500E3723B7}" destId="{202E6164-DE7D-4836-AF42-01F42DF4456A}" srcOrd="10" destOrd="0" presId="urn:microsoft.com/office/officeart/2005/8/layout/hList6"/>
  </dgm:cxnLst>
  <dgm:bg/>
  <dgm:whole/>
</dgm:dataModel>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C3F5198-D814-4F07-A84F-942E63C84983}" type="datetimeFigureOut">
              <a:rPr lang="en-US" smtClean="0"/>
              <a:pPr/>
              <a:t>5/29/2008</a:t>
            </a:fld>
            <a:endParaRPr lang="en-US"/>
          </a:p>
        </p:txBody>
      </p:sp>
      <p:sp>
        <p:nvSpPr>
          <p:cNvPr id="4" name="Footer Placeholder 3"/>
          <p:cNvSpPr>
            <a:spLocks noGrp="1"/>
          </p:cNvSpPr>
          <p:nvPr>
            <p:ph type="ftr" sz="quarter" idx="2"/>
          </p:nvPr>
        </p:nvSpPr>
        <p:spPr>
          <a:xfrm>
            <a:off x="0" y="8685213"/>
            <a:ext cx="6248400" cy="457200"/>
          </a:xfrm>
          <a:prstGeom prst="rect">
            <a:avLst/>
          </a:prstGeom>
        </p:spPr>
        <p:txBody>
          <a:bodyPr vert="horz" lIns="91440" tIns="45720" rIns="91440" bIns="45720" rtlCol="0" anchor="b"/>
          <a:lstStyle>
            <a:lvl1pPr algn="l">
              <a:defRPr sz="1200"/>
            </a:lvl1pPr>
          </a:lstStyle>
          <a:p>
            <a:r>
              <a:rPr lang="en-US" sz="500"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rPr>
            </a:br>
            <a:r>
              <a:rPr lang="en-US" sz="500" dirty="0" smtClean="0">
                <a:solidFill>
                  <a:srgbClr val="000000"/>
                </a:solidFill>
              </a:rPr>
              <a:t>MICROSOFT MAKES NO WARRANTIES, EXPRESS, IMPLIED OR STATUTORY, AS TO THE INFORMATION IN THIS PRESENTATION.</a:t>
            </a:r>
          </a:p>
        </p:txBody>
      </p:sp>
      <p:sp>
        <p:nvSpPr>
          <p:cNvPr id="5" name="Slide Number Placeholder 4"/>
          <p:cNvSpPr>
            <a:spLocks noGrp="1"/>
          </p:cNvSpPr>
          <p:nvPr>
            <p:ph type="sldNum" sz="quarter" idx="3"/>
          </p:nvPr>
        </p:nvSpPr>
        <p:spPr>
          <a:xfrm>
            <a:off x="6248399" y="8685213"/>
            <a:ext cx="608013" cy="457200"/>
          </a:xfrm>
          <a:prstGeom prst="rect">
            <a:avLst/>
          </a:prstGeom>
        </p:spPr>
        <p:txBody>
          <a:bodyPr vert="horz" lIns="91440" tIns="45720" rIns="91440" bIns="45720" rtlCol="0" anchor="b"/>
          <a:lstStyle>
            <a:lvl1pPr algn="r">
              <a:defRPr sz="1200"/>
            </a:lvl1pPr>
          </a:lstStyle>
          <a:p>
            <a:fld id="{8980CB99-47E3-46F4-AAEB-3919FBEFC014}"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C3FBCD4-166E-446F-AF18-7D4A0CF9AEF6}" type="datetimeFigureOut">
              <a:rPr lang="en-US" smtClean="0"/>
              <a:pPr/>
              <a:t>5/29/2008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685213"/>
            <a:ext cx="6172200" cy="457200"/>
          </a:xfrm>
          <a:prstGeom prst="rect">
            <a:avLst/>
          </a:prstGeom>
        </p:spPr>
        <p:txBody>
          <a:bodyPr vert="horz" lIns="91440" tIns="45720" rIns="91440" bIns="45720" rtlCol="0" anchor="b"/>
          <a:lstStyle>
            <a:lvl1pPr algn="l">
              <a:defRPr sz="500">
                <a:latin typeface="Segoe" pitchFamily="34" charset="0"/>
              </a:defRPr>
            </a:lvl1pPr>
          </a:lstStyle>
          <a:p>
            <a:r>
              <a:rPr lang="en-US" sz="500"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rPr>
            </a:br>
            <a:r>
              <a:rPr lang="en-US" sz="500" dirty="0" smtClean="0">
                <a:solidFill>
                  <a:srgbClr val="000000"/>
                </a:solidFill>
              </a:rPr>
              <a:t>MICROSOFT MAKES NO WARRANTIES, EXPRESS, IMPLIED OR STATUTORY, AS TO THE INFORMATION IN THIS PRESENTATION.</a:t>
            </a:r>
          </a:p>
        </p:txBody>
      </p:sp>
      <p:sp>
        <p:nvSpPr>
          <p:cNvPr id="7" name="Slide Number Placeholder 6"/>
          <p:cNvSpPr>
            <a:spLocks noGrp="1"/>
          </p:cNvSpPr>
          <p:nvPr>
            <p:ph type="sldNum" sz="quarter" idx="5"/>
          </p:nvPr>
        </p:nvSpPr>
        <p:spPr>
          <a:xfrm>
            <a:off x="6172199" y="8685213"/>
            <a:ext cx="684213" cy="457200"/>
          </a:xfrm>
          <a:prstGeom prst="rect">
            <a:avLst/>
          </a:prstGeom>
        </p:spPr>
        <p:txBody>
          <a:bodyPr vert="horz" lIns="91440" tIns="45720" rIns="91440" bIns="45720" rtlCol="0" anchor="b"/>
          <a:lstStyle>
            <a:lvl1pPr algn="r">
              <a:defRPr sz="1200"/>
            </a:lvl1pPr>
          </a:lstStyle>
          <a:p>
            <a:fld id="{8B263312-38AA-4E1E-B2B5-0F8F122B24FE}"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363" rtl="0" eaLnBrk="1" latinLnBrk="0" hangingPunct="1">
      <a:lnSpc>
        <a:spcPct val="90000"/>
      </a:lnSpc>
      <a:spcAft>
        <a:spcPts val="333"/>
      </a:spcAft>
      <a:defRPr sz="900" kern="1200">
        <a:solidFill>
          <a:schemeClr val="tx1"/>
        </a:solidFill>
        <a:latin typeface="Segoe" pitchFamily="34" charset="0"/>
        <a:ea typeface="+mn-ea"/>
        <a:cs typeface="+mn-cs"/>
      </a:defRPr>
    </a:lvl1pPr>
    <a:lvl2pPr marL="212981" indent="-105829" algn="l" defTabSz="914363" rtl="0" eaLnBrk="1" latinLnBrk="0" hangingPunct="1">
      <a:lnSpc>
        <a:spcPct val="90000"/>
      </a:lnSpc>
      <a:spcAft>
        <a:spcPts val="333"/>
      </a:spcAft>
      <a:buFont typeface="Arial" pitchFamily="34" charset="0"/>
      <a:buChar char="•"/>
      <a:defRPr sz="900" kern="1200">
        <a:solidFill>
          <a:schemeClr val="tx1"/>
        </a:solidFill>
        <a:latin typeface="Segoe" pitchFamily="34" charset="0"/>
        <a:ea typeface="+mn-ea"/>
        <a:cs typeface="+mn-cs"/>
      </a:defRPr>
    </a:lvl2pPr>
    <a:lvl3pPr marL="328070" indent="-115090" algn="l" defTabSz="914363" rtl="0" eaLnBrk="1" latinLnBrk="0" hangingPunct="1">
      <a:lnSpc>
        <a:spcPct val="90000"/>
      </a:lnSpc>
      <a:spcAft>
        <a:spcPts val="333"/>
      </a:spcAft>
      <a:buFont typeface="Arial" pitchFamily="34" charset="0"/>
      <a:buChar char="•"/>
      <a:defRPr sz="900" kern="1200">
        <a:solidFill>
          <a:schemeClr val="tx1"/>
        </a:solidFill>
        <a:latin typeface="Segoe" pitchFamily="34" charset="0"/>
        <a:ea typeface="+mn-ea"/>
        <a:cs typeface="+mn-cs"/>
      </a:defRPr>
    </a:lvl3pPr>
    <a:lvl4pPr marL="482846" indent="-146838" algn="l" defTabSz="914363" rtl="0" eaLnBrk="1" latinLnBrk="0" hangingPunct="1">
      <a:lnSpc>
        <a:spcPct val="90000"/>
      </a:lnSpc>
      <a:spcAft>
        <a:spcPts val="333"/>
      </a:spcAft>
      <a:buFont typeface="Arial" pitchFamily="34" charset="0"/>
      <a:buChar char="•"/>
      <a:defRPr sz="900" kern="1200">
        <a:solidFill>
          <a:schemeClr val="tx1"/>
        </a:solidFill>
        <a:latin typeface="Segoe" pitchFamily="34" charset="0"/>
        <a:ea typeface="+mn-ea"/>
        <a:cs typeface="+mn-cs"/>
      </a:defRPr>
    </a:lvl4pPr>
    <a:lvl5pPr marL="615132" indent="-115090" algn="l" defTabSz="914363" rtl="0" eaLnBrk="1" latinLnBrk="0" hangingPunct="1">
      <a:lnSpc>
        <a:spcPct val="90000"/>
      </a:lnSpc>
      <a:spcAft>
        <a:spcPts val="333"/>
      </a:spcAft>
      <a:buFont typeface="Arial" pitchFamily="34" charset="0"/>
      <a:buChar char="•"/>
      <a:defRPr sz="900" kern="1200">
        <a:solidFill>
          <a:schemeClr val="tx1"/>
        </a:solidFill>
        <a:latin typeface="Segoe" pitchFamily="34" charset="0"/>
        <a:ea typeface="+mn-ea"/>
        <a:cs typeface="+mn-cs"/>
      </a:defRPr>
    </a:lvl5pPr>
    <a:lvl6pPr marL="2285909" algn="l" defTabSz="914363" rtl="0" eaLnBrk="1" latinLnBrk="0" hangingPunct="1">
      <a:defRPr sz="1200" kern="1200">
        <a:solidFill>
          <a:schemeClr val="tx1"/>
        </a:solidFill>
        <a:latin typeface="+mn-lt"/>
        <a:ea typeface="+mn-ea"/>
        <a:cs typeface="+mn-cs"/>
      </a:defRPr>
    </a:lvl6pPr>
    <a:lvl7pPr marL="2743090" algn="l" defTabSz="914363" rtl="0" eaLnBrk="1" latinLnBrk="0" hangingPunct="1">
      <a:defRPr sz="1200" kern="1200">
        <a:solidFill>
          <a:schemeClr val="tx1"/>
        </a:solidFill>
        <a:latin typeface="+mn-lt"/>
        <a:ea typeface="+mn-ea"/>
        <a:cs typeface="+mn-cs"/>
      </a:defRPr>
    </a:lvl7pPr>
    <a:lvl8pPr marL="3200272" algn="l" defTabSz="914363" rtl="0" eaLnBrk="1" latinLnBrk="0" hangingPunct="1">
      <a:defRPr sz="1200" kern="1200">
        <a:solidFill>
          <a:schemeClr val="tx1"/>
        </a:solidFill>
        <a:latin typeface="+mn-lt"/>
        <a:ea typeface="+mn-ea"/>
        <a:cs typeface="+mn-cs"/>
      </a:defRPr>
    </a:lvl8pPr>
    <a:lvl9pPr marL="3657454" algn="l" defTabSz="91436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5/29/2008 10:40 AM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rPr>
            </a:br>
            <a:r>
              <a:rPr lang="en-US" sz="500" dirty="0" smtClean="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9</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fld id="{8B263312-38AA-4E1E-B2B5-0F8F122B24FE}" type="slidenum">
              <a:rPr lang="en-US" smtClean="0"/>
              <a:pPr/>
              <a:t>10</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fld id="{8B263312-38AA-4E1E-B2B5-0F8F122B24FE}" type="slidenum">
              <a:rPr lang="en-US" smtClean="0"/>
              <a:pPr/>
              <a:t>11</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fld id="{8B263312-38AA-4E1E-B2B5-0F8F122B24FE}" type="slidenum">
              <a:rPr lang="en-US" smtClean="0"/>
              <a:pPr/>
              <a:t>13</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5/29/2008 10:40 AM</a:t>
            </a:fld>
            <a:endParaRPr lang="en-US"/>
          </a:p>
        </p:txBody>
      </p:sp>
      <p:sp>
        <p:nvSpPr>
          <p:cNvPr id="6" name="Footer Placeholder 5"/>
          <p:cNvSpPr>
            <a:spLocks noGrp="1"/>
          </p:cNvSpPr>
          <p:nvPr>
            <p:ph type="ftr" sz="quarter" idx="12"/>
          </p:nvPr>
        </p:nvSpPr>
        <p:spPr/>
        <p:txBody>
          <a:bodyPr/>
          <a:lstStyle/>
          <a:p>
            <a:r>
              <a:rPr lang="en-US" smtClean="0">
                <a:solidFill>
                  <a:srgbClr val="000000"/>
                </a:solidFill>
              </a:rPr>
              <a:t>© 2007 Microsoft Corporation. All rights reserved. Microsoft, Windows, Windows Vista and other product names are or may be registered trademarks and/or trademarks in the U.S. and/or other countries.</a:t>
            </a:r>
          </a:p>
          <a:p>
            <a:r>
              <a:rPr lang="en-US"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mtClean="0">
                <a:solidFill>
                  <a:srgbClr val="000000"/>
                </a:solidFill>
              </a:rPr>
            </a:br>
            <a:r>
              <a:rPr lang="en-US" smtClean="0">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14</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5/29/2008 10:40 AM</a:t>
            </a:fld>
            <a:endParaRPr lang="en-US"/>
          </a:p>
        </p:txBody>
      </p:sp>
      <p:sp>
        <p:nvSpPr>
          <p:cNvPr id="6" name="Footer Placeholder 5"/>
          <p:cNvSpPr>
            <a:spLocks noGrp="1"/>
          </p:cNvSpPr>
          <p:nvPr>
            <p:ph type="ftr" sz="quarter" idx="12"/>
          </p:nvPr>
        </p:nvSpPr>
        <p:spPr/>
        <p:txBody>
          <a:bodyPr/>
          <a:lstStyle/>
          <a:p>
            <a:r>
              <a:rPr lang="en-US" smtClean="0">
                <a:solidFill>
                  <a:srgbClr val="000000"/>
                </a:solidFill>
              </a:rPr>
              <a:t>© 2007 Microsoft Corporation. All rights reserved. Microsoft, Windows, Windows Vista and other product names are or may be registered trademarks and/or trademarks in the U.S. and/or other countries.</a:t>
            </a:r>
          </a:p>
          <a:p>
            <a:r>
              <a:rPr lang="en-US"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mtClean="0">
                <a:solidFill>
                  <a:srgbClr val="000000"/>
                </a:solidFill>
              </a:rPr>
            </a:br>
            <a:r>
              <a:rPr lang="en-US" smtClean="0">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15</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Segoe" pitchFamily="34" charset="0"/>
                <a:ea typeface="+mn-ea"/>
                <a:cs typeface="+mn-cs"/>
              </a:defRPr>
            </a:lvl1pPr>
          </a:lstStyle>
          <a:p>
            <a:pPr lvl="0"/>
            <a:r>
              <a:rPr lang="en-US" dirty="0" smtClean="0"/>
              <a:t>click to…</a:t>
            </a:r>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WALKIN - Prints in GRAYSCALE">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_Title and Content">
    <p:bg bwMode="black">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0" y="6238875"/>
            <a:ext cx="9144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Segoe Semibold" pitchFamily="34" charset="0"/>
              </a:defRPr>
            </a:lvl1pPr>
          </a:lstStyle>
          <a:p>
            <a:pPr lvl="0"/>
            <a:r>
              <a:rPr lang="en-US" smtClean="0"/>
              <a:t>Click to edit Master text styles</a:t>
            </a:r>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722313" y="1905000"/>
            <a:ext cx="8040688" cy="193899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12.xml"/><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0" y="1412875"/>
            <a:ext cx="8382000" cy="2135969"/>
          </a:xfrm>
          <a:prstGeom prst="rect">
            <a:avLst/>
          </a:prstGeom>
        </p:spPr>
        <p:txBody>
          <a:bodyPr vert="horz"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dk1" tx1="lt1" bg2="dk2" tx2="lt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Lst>
  <p:transition>
    <p:fade/>
  </p:transition>
  <p:txStyles>
    <p:titleStyle>
      <a:lvl1pPr algn="l" defTabSz="914363" rtl="0" eaLnBrk="1" latinLnBrk="0" hangingPunct="1">
        <a:lnSpc>
          <a:spcPct val="90000"/>
        </a:lnSpc>
        <a:spcBef>
          <a:spcPct val="0"/>
        </a:spcBef>
        <a:buNone/>
        <a:defRPr lang="en-US" sz="4800" b="0" kern="1200" cap="none"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Segoe" pitchFamily="34" charset="0"/>
          <a:ea typeface="+mn-ea"/>
          <a:cs typeface="Arial" charset="0"/>
        </a:defRPr>
      </a:lvl1pPr>
    </p:titleStyle>
    <p:bodyStyle>
      <a:lvl1pPr marL="396875" indent="-396875" algn="l" defTabSz="914363" rtl="0" eaLnBrk="1" latinLnBrk="0" hangingPunct="1">
        <a:lnSpc>
          <a:spcPct val="90000"/>
        </a:lnSpc>
        <a:spcBef>
          <a:spcPct val="20000"/>
        </a:spcBef>
        <a:buFontTx/>
        <a:buBlip>
          <a:blip r:embed="rId14"/>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15"/>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15"/>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15"/>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15"/>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4"/>
          <a:srcRect b="10453"/>
          <a:stretch>
            <a:fillRect/>
          </a:stretch>
        </p:blipFill>
        <p:spPr>
          <a:xfrm>
            <a:off x="0" y="1299706"/>
            <a:ext cx="9144000" cy="5558294"/>
          </a:xfrm>
          <a:prstGeom prst="rect">
            <a:avLst/>
          </a:prstGeom>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 bg1="lt1" tx1="dk1" bg2="lt2" tx2="dk2" accent1="accent1" accent2="accent2" accent3="accent3" accent4="accent4" accent5="accent5" accent6="accent6" hlink="hlink" folHlink="folHlink"/>
  <p:sldLayoutIdLst>
    <p:sldLayoutId id="2147483721" r:id="rId1"/>
  </p:sldLayoutIdLst>
  <p:transition>
    <p:fade/>
  </p:transition>
  <p:txStyles>
    <p:titleStyle>
      <a:lvl1pPr algn="l" defTabSz="914363" rtl="0" eaLnBrk="1" latinLnBrk="0" hangingPunct="1">
        <a:lnSpc>
          <a:spcPct val="90000"/>
        </a:lnSpc>
        <a:spcBef>
          <a:spcPct val="0"/>
        </a:spcBef>
        <a:buNone/>
        <a:defRPr lang="en-US" sz="4800" b="0" kern="1200" cap="none" spc="-125"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Segoe" pitchFamily="34" charset="0"/>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219705"/>
            <a:ext cx="7681913" cy="1523495"/>
          </a:xfrm>
        </p:spPr>
        <p:txBody>
          <a:bodyPr/>
          <a:lstStyle/>
          <a:p>
            <a:r>
              <a:rPr sz="4400" b="1" smtClean="0"/>
              <a:t>Post-MT Term Swapper: Supplementing a Statistical Machine Translation System with a User Dictionary</a:t>
            </a:r>
            <a:endParaRPr sz="4400" b="1"/>
          </a:p>
        </p:txBody>
      </p:sp>
      <p:sp>
        <p:nvSpPr>
          <p:cNvPr id="3" name="Subtitle 2"/>
          <p:cNvSpPr>
            <a:spLocks noGrp="1"/>
          </p:cNvSpPr>
          <p:nvPr>
            <p:ph type="subTitle" idx="1"/>
          </p:nvPr>
        </p:nvSpPr>
        <p:spPr>
          <a:xfrm>
            <a:off x="730249" y="4038600"/>
            <a:ext cx="7681913" cy="461665"/>
          </a:xfrm>
        </p:spPr>
        <p:txBody>
          <a:bodyPr/>
          <a:lstStyle/>
          <a:p>
            <a:endParaRPr lang="en-US" dirty="0" smtClean="0"/>
          </a:p>
          <a:p>
            <a:pPr algn="ctr"/>
            <a:r>
              <a:rPr lang="en-US" dirty="0" smtClean="0"/>
              <a:t>Masaki Itagaki </a:t>
            </a:r>
            <a:r>
              <a:rPr lang="en-US" sz="2000" dirty="0" smtClean="0"/>
              <a:t>(Language Excellence)</a:t>
            </a:r>
          </a:p>
          <a:p>
            <a:pPr algn="ctr"/>
            <a:r>
              <a:rPr lang="en-US" dirty="0" smtClean="0"/>
              <a:t>Takako Aikawa </a:t>
            </a:r>
            <a:r>
              <a:rPr lang="en-US" sz="2000" dirty="0" smtClean="0"/>
              <a:t>(Machine Translation Incubation at MSR)</a:t>
            </a:r>
          </a:p>
          <a:p>
            <a:pPr algn="ctr"/>
            <a:r>
              <a:rPr lang="en-US" dirty="0" smtClean="0"/>
              <a:t>Microsoft</a:t>
            </a:r>
            <a:endParaRPr lang="en-US" dirty="0"/>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smtClean="0"/>
              <a:t>Motivation</a:t>
            </a:r>
            <a:endParaRPr lang="en-US" dirty="0"/>
          </a:p>
        </p:txBody>
      </p:sp>
      <p:sp>
        <p:nvSpPr>
          <p:cNvPr id="6" name="Text Placeholder 5"/>
          <p:cNvSpPr>
            <a:spLocks noGrp="1"/>
          </p:cNvSpPr>
          <p:nvPr>
            <p:ph type="body" sz="quarter" idx="10"/>
          </p:nvPr>
        </p:nvSpPr>
        <p:spPr>
          <a:xfrm>
            <a:off x="228600" y="1138023"/>
            <a:ext cx="8763000" cy="5096780"/>
          </a:xfrm>
        </p:spPr>
        <p:txBody>
          <a:bodyPr/>
          <a:lstStyle/>
          <a:p>
            <a:r>
              <a:rPr lang="en-US" dirty="0" smtClean="0"/>
              <a:t>MSR-MT </a:t>
            </a:r>
            <a:r>
              <a:rPr lang="en-US" sz="2000" dirty="0" smtClean="0"/>
              <a:t>(Quirk, et al 2005)</a:t>
            </a:r>
          </a:p>
          <a:p>
            <a:pPr lvl="1"/>
            <a:r>
              <a:rPr lang="en-US" dirty="0" smtClean="0"/>
              <a:t>A statistical machine translation</a:t>
            </a:r>
          </a:p>
          <a:p>
            <a:pPr lvl="1"/>
            <a:r>
              <a:rPr lang="en-US" dirty="0" smtClean="0"/>
              <a:t>Training with bilingual contents from software, user guides, Web contents, etc.</a:t>
            </a:r>
          </a:p>
          <a:p>
            <a:pPr lvl="1"/>
            <a:r>
              <a:rPr lang="en-US" dirty="0" smtClean="0"/>
              <a:t>Used for localizing software and user contents</a:t>
            </a:r>
          </a:p>
          <a:p>
            <a:r>
              <a:rPr lang="en-US" dirty="0" smtClean="0"/>
              <a:t>Issues</a:t>
            </a:r>
          </a:p>
          <a:p>
            <a:pPr lvl="1"/>
            <a:r>
              <a:rPr lang="en-US" dirty="0" smtClean="0"/>
              <a:t>SMT may not use “product-specific translations”.</a:t>
            </a:r>
          </a:p>
          <a:p>
            <a:pPr lvl="1"/>
            <a:r>
              <a:rPr lang="en-US" i="1" dirty="0" smtClean="0"/>
              <a:t>“Contact list</a:t>
            </a:r>
            <a:r>
              <a:rPr lang="en-US" dirty="0" smtClean="0"/>
              <a:t>”</a:t>
            </a:r>
          </a:p>
          <a:p>
            <a:pPr lvl="2"/>
            <a:r>
              <a:rPr lang="ja-JP" altLang="en-US" smtClean="0"/>
              <a:t>連絡先リスト：</a:t>
            </a:r>
            <a:r>
              <a:rPr lang="en-US" altLang="ja-JP" dirty="0" smtClean="0"/>
              <a:t>Windows, Office etc</a:t>
            </a:r>
          </a:p>
          <a:p>
            <a:pPr lvl="2"/>
            <a:r>
              <a:rPr lang="ja-JP" altLang="en-US" smtClean="0"/>
              <a:t>メンバー リスト</a:t>
            </a:r>
            <a:r>
              <a:rPr lang="en-US" altLang="ja-JP" dirty="0" smtClean="0"/>
              <a:t>: Windows Live</a:t>
            </a:r>
            <a:endParaRPr lang="en-US" dirty="0" smtClean="0"/>
          </a:p>
          <a:p>
            <a:pPr>
              <a:buNone/>
            </a:pPr>
            <a:endParaRPr lang="en-US" dirty="0" smtClean="0"/>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mtClean="0"/>
              <a:t>Conditions</a:t>
            </a:r>
            <a:endParaRPr lang="en-US" dirty="0"/>
          </a:p>
        </p:txBody>
      </p:sp>
      <p:sp>
        <p:nvSpPr>
          <p:cNvPr id="3" name="Text Placeholder 2"/>
          <p:cNvSpPr>
            <a:spLocks noGrp="1"/>
          </p:cNvSpPr>
          <p:nvPr>
            <p:ph type="body" sz="quarter" idx="10"/>
          </p:nvPr>
        </p:nvSpPr>
        <p:spPr>
          <a:xfrm>
            <a:off x="381000" y="1411552"/>
            <a:ext cx="8382000" cy="4013406"/>
          </a:xfrm>
        </p:spPr>
        <p:txBody>
          <a:bodyPr/>
          <a:lstStyle/>
          <a:p>
            <a:r>
              <a:rPr lang="en-US" dirty="0" smtClean="0"/>
              <a:t>Do not apply dictionary data BEFORE MT’s input sentence analysis</a:t>
            </a:r>
          </a:p>
          <a:p>
            <a:pPr lvl="1"/>
            <a:r>
              <a:rPr lang="en-US" dirty="0" smtClean="0"/>
              <a:t>This could diffuse “</a:t>
            </a:r>
            <a:r>
              <a:rPr lang="en-US" dirty="0" err="1" smtClean="0"/>
              <a:t>treelet</a:t>
            </a:r>
            <a:r>
              <a:rPr lang="en-US" dirty="0" smtClean="0"/>
              <a:t> mapping” (e.g. “access information”).</a:t>
            </a:r>
          </a:p>
          <a:p>
            <a:r>
              <a:rPr lang="en-US" dirty="0" smtClean="0"/>
              <a:t>Try to find a “black box” solution</a:t>
            </a:r>
          </a:p>
          <a:p>
            <a:pPr lvl="1"/>
            <a:r>
              <a:rPr lang="en-US" dirty="0" smtClean="0"/>
              <a:t>Do not touch MT engine itself: Customize mapping information “by products” is not realistic. </a:t>
            </a:r>
          </a:p>
          <a:p>
            <a:pPr lvl="1"/>
            <a:r>
              <a:rPr lang="en-US" dirty="0" smtClean="0"/>
              <a:t>The solution should work for ANY MT systems</a:t>
            </a:r>
            <a:endParaRPr lang="en-US" dirty="0"/>
          </a:p>
        </p:txBody>
      </p:sp>
      <p:sp>
        <p:nvSpPr>
          <p:cNvPr id="4" name="TextBox 3"/>
          <p:cNvSpPr txBox="1"/>
          <p:nvPr/>
        </p:nvSpPr>
        <p:spPr>
          <a:xfrm>
            <a:off x="838200" y="5562600"/>
            <a:ext cx="7315200" cy="646331"/>
          </a:xfrm>
          <a:prstGeom prst="rect">
            <a:avLst/>
          </a:prstGeom>
          <a:noFill/>
          <a:ln w="22225">
            <a:solidFill>
              <a:srgbClr val="FF0066"/>
            </a:solidFill>
          </a:ln>
        </p:spPr>
        <p:txBody>
          <a:bodyPr wrap="square" rtlCol="0">
            <a:spAutoFit/>
          </a:bodyPr>
          <a:lstStyle/>
          <a:p>
            <a:pPr algn="ctr"/>
            <a:r>
              <a:rPr lang="en-US" sz="3600" dirty="0" smtClean="0"/>
              <a:t>Correct translations in MT output.</a:t>
            </a:r>
            <a:endParaRPr lang="en-US" sz="3600" dirty="0"/>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304800" y="2972962"/>
            <a:ext cx="8839200" cy="1041311"/>
          </a:xfrm>
          <a:prstGeom prst="rect">
            <a:avLst/>
          </a:prstGeom>
          <a:noFill/>
        </p:spPr>
        <p:txBody>
          <a:bodyPr wrap="square" rtlCol="0">
            <a:spAutoFit/>
          </a:bodyPr>
          <a:lstStyle/>
          <a:p>
            <a:pPr>
              <a:lnSpc>
                <a:spcPts val="3700"/>
              </a:lnSpc>
            </a:pPr>
            <a:r>
              <a:rPr lang="en-US" sz="2400" dirty="0" smtClean="0"/>
              <a:t>[Source] 	Your </a:t>
            </a:r>
            <a:r>
              <a:rPr lang="en-US" sz="2400" b="1" u="sng" dirty="0" smtClean="0"/>
              <a:t>contact list</a:t>
            </a:r>
            <a:r>
              <a:rPr lang="en-US" sz="2400" dirty="0" smtClean="0"/>
              <a:t> is empty.</a:t>
            </a:r>
          </a:p>
          <a:p>
            <a:pPr>
              <a:lnSpc>
                <a:spcPts val="3700"/>
              </a:lnSpc>
            </a:pPr>
            <a:r>
              <a:rPr lang="en-US" sz="2400" dirty="0" smtClean="0"/>
              <a:t>[Target] 	</a:t>
            </a:r>
            <a:r>
              <a:rPr lang="ja-JP" altLang="en-US" sz="2400" smtClean="0"/>
              <a:t>連絡先リストが空です。</a:t>
            </a:r>
            <a:endParaRPr lang="en-US" sz="2400" dirty="0"/>
          </a:p>
        </p:txBody>
      </p:sp>
      <p:sp>
        <p:nvSpPr>
          <p:cNvPr id="2" name="Title 1"/>
          <p:cNvSpPr>
            <a:spLocks noGrp="1"/>
          </p:cNvSpPr>
          <p:nvPr>
            <p:ph type="title"/>
          </p:nvPr>
        </p:nvSpPr>
        <p:spPr>
          <a:xfrm>
            <a:off x="381000" y="97203"/>
            <a:ext cx="8382000" cy="664797"/>
          </a:xfrm>
        </p:spPr>
        <p:txBody>
          <a:bodyPr/>
          <a:lstStyle/>
          <a:p>
            <a:r>
              <a:rPr smtClean="0"/>
              <a:t>Overview</a:t>
            </a:r>
            <a:endParaRPr lang="en-US" dirty="0"/>
          </a:p>
        </p:txBody>
      </p:sp>
      <p:sp>
        <p:nvSpPr>
          <p:cNvPr id="5" name="Rounded Rectangle 4"/>
          <p:cNvSpPr/>
          <p:nvPr/>
        </p:nvSpPr>
        <p:spPr bwMode="auto">
          <a:xfrm>
            <a:off x="381000" y="762000"/>
            <a:ext cx="8229600" cy="381000"/>
          </a:xfrm>
          <a:prstGeom prst="roundRect">
            <a:avLst>
              <a:gd name="adj" fmla="val 9033"/>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defTabSz="914099" fontAlgn="base">
              <a:spcBef>
                <a:spcPct val="0"/>
              </a:spcBef>
              <a:spcAft>
                <a:spcPct val="0"/>
              </a:spcAft>
            </a:pPr>
            <a:r>
              <a:rPr lang="en-US" sz="2300" dirty="0" smtClean="0">
                <a:solidFill>
                  <a:srgbClr val="FFFFFF"/>
                </a:solidFill>
                <a:effectLst>
                  <a:outerShdw blurRad="38100" dist="38100" dir="2700000" algn="tl">
                    <a:srgbClr val="000000">
                      <a:alpha val="43137"/>
                    </a:srgbClr>
                  </a:outerShdw>
                </a:effectLst>
                <a:latin typeface="Segoe" pitchFamily="34" charset="0"/>
              </a:rPr>
              <a:t>Step 1: Get a raw MT output</a:t>
            </a:r>
          </a:p>
        </p:txBody>
      </p:sp>
      <p:sp>
        <p:nvSpPr>
          <p:cNvPr id="6" name="TextBox 5"/>
          <p:cNvSpPr txBox="1"/>
          <p:nvPr/>
        </p:nvSpPr>
        <p:spPr>
          <a:xfrm>
            <a:off x="304800" y="1144162"/>
            <a:ext cx="8839200" cy="989438"/>
          </a:xfrm>
          <a:prstGeom prst="rect">
            <a:avLst/>
          </a:prstGeom>
          <a:noFill/>
        </p:spPr>
        <p:txBody>
          <a:bodyPr wrap="square" rtlCol="0">
            <a:spAutoFit/>
          </a:bodyPr>
          <a:lstStyle/>
          <a:p>
            <a:pPr>
              <a:lnSpc>
                <a:spcPts val="3700"/>
              </a:lnSpc>
            </a:pPr>
            <a:r>
              <a:rPr lang="en-US" sz="2400" dirty="0" smtClean="0"/>
              <a:t>[Source] 	Your contact list is empty.</a:t>
            </a:r>
          </a:p>
          <a:p>
            <a:pPr>
              <a:lnSpc>
                <a:spcPts val="3700"/>
              </a:lnSpc>
            </a:pPr>
            <a:r>
              <a:rPr lang="en-US" sz="2400" dirty="0" smtClean="0"/>
              <a:t>[Target] 	</a:t>
            </a:r>
            <a:r>
              <a:rPr lang="ja-JP" altLang="en-US" sz="2400" smtClean="0"/>
              <a:t>連絡先リストが空です。</a:t>
            </a:r>
            <a:endParaRPr lang="en-US" sz="2400" dirty="0"/>
          </a:p>
        </p:txBody>
      </p:sp>
      <p:sp>
        <p:nvSpPr>
          <p:cNvPr id="7" name="Rounded Rectangle 6"/>
          <p:cNvSpPr/>
          <p:nvPr/>
        </p:nvSpPr>
        <p:spPr bwMode="auto">
          <a:xfrm>
            <a:off x="381000" y="2514600"/>
            <a:ext cx="8229600" cy="381000"/>
          </a:xfrm>
          <a:prstGeom prst="roundRect">
            <a:avLst>
              <a:gd name="adj" fmla="val 9033"/>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defTabSz="914099" fontAlgn="base">
              <a:spcBef>
                <a:spcPct val="0"/>
              </a:spcBef>
              <a:spcAft>
                <a:spcPct val="0"/>
              </a:spcAft>
            </a:pPr>
            <a:r>
              <a:rPr lang="en-US" sz="2300" dirty="0" smtClean="0">
                <a:solidFill>
                  <a:srgbClr val="FFFFFF"/>
                </a:solidFill>
                <a:effectLst>
                  <a:outerShdw blurRad="38100" dist="38100" dir="2700000" algn="tl">
                    <a:srgbClr val="000000">
                      <a:alpha val="43137"/>
                    </a:srgbClr>
                  </a:outerShdw>
                </a:effectLst>
                <a:latin typeface="Segoe" pitchFamily="34" charset="0"/>
              </a:rPr>
              <a:t>Step 2: Identity noun terms</a:t>
            </a:r>
          </a:p>
        </p:txBody>
      </p:sp>
      <p:sp>
        <p:nvSpPr>
          <p:cNvPr id="11" name="TextBox 10"/>
          <p:cNvSpPr txBox="1"/>
          <p:nvPr/>
        </p:nvSpPr>
        <p:spPr>
          <a:xfrm>
            <a:off x="381000" y="4648200"/>
            <a:ext cx="8839200" cy="989438"/>
          </a:xfrm>
          <a:prstGeom prst="rect">
            <a:avLst/>
          </a:prstGeom>
          <a:noFill/>
        </p:spPr>
        <p:txBody>
          <a:bodyPr wrap="square" rtlCol="0">
            <a:spAutoFit/>
          </a:bodyPr>
          <a:lstStyle/>
          <a:p>
            <a:pPr>
              <a:lnSpc>
                <a:spcPts val="3700"/>
              </a:lnSpc>
            </a:pPr>
            <a:r>
              <a:rPr lang="en-US" sz="2400" dirty="0" smtClean="0"/>
              <a:t>[Source] 	Your contact list is empty.</a:t>
            </a:r>
          </a:p>
          <a:p>
            <a:pPr>
              <a:lnSpc>
                <a:spcPts val="3700"/>
              </a:lnSpc>
            </a:pPr>
            <a:r>
              <a:rPr lang="en-US" sz="2400" dirty="0" smtClean="0"/>
              <a:t>[Target] 	</a:t>
            </a:r>
            <a:r>
              <a:rPr lang="ja-JP" altLang="en-US" sz="2400" smtClean="0"/>
              <a:t>連絡先リストが空です。</a:t>
            </a:r>
            <a:endParaRPr lang="en-US" sz="2400" dirty="0"/>
          </a:p>
        </p:txBody>
      </p:sp>
      <p:sp>
        <p:nvSpPr>
          <p:cNvPr id="12" name="Rounded Rectangle 11"/>
          <p:cNvSpPr/>
          <p:nvPr/>
        </p:nvSpPr>
        <p:spPr bwMode="auto">
          <a:xfrm>
            <a:off x="381000" y="4114800"/>
            <a:ext cx="6096000" cy="381000"/>
          </a:xfrm>
          <a:prstGeom prst="roundRect">
            <a:avLst>
              <a:gd name="adj" fmla="val 9033"/>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defTabSz="914099" fontAlgn="base">
              <a:spcBef>
                <a:spcPct val="0"/>
              </a:spcBef>
              <a:spcAft>
                <a:spcPct val="0"/>
              </a:spcAft>
            </a:pPr>
            <a:r>
              <a:rPr lang="en-US" sz="2300" dirty="0" smtClean="0">
                <a:solidFill>
                  <a:srgbClr val="FFFFFF"/>
                </a:solidFill>
                <a:effectLst>
                  <a:outerShdw blurRad="38100" dist="38100" dir="2700000" algn="tl">
                    <a:srgbClr val="000000">
                      <a:alpha val="43137"/>
                    </a:srgbClr>
                  </a:outerShdw>
                </a:effectLst>
                <a:latin typeface="Segoe" pitchFamily="34" charset="0"/>
              </a:rPr>
              <a:t>Step 3: Find a match in the user dictionary </a:t>
            </a:r>
          </a:p>
        </p:txBody>
      </p:sp>
      <p:sp>
        <p:nvSpPr>
          <p:cNvPr id="13" name="Rounded Rectangle 12"/>
          <p:cNvSpPr/>
          <p:nvPr/>
        </p:nvSpPr>
        <p:spPr bwMode="auto">
          <a:xfrm>
            <a:off x="2959100" y="4724400"/>
            <a:ext cx="1524000" cy="457200"/>
          </a:xfrm>
          <a:prstGeom prst="roundRect">
            <a:avLst/>
          </a:prstGeom>
          <a:noFill/>
          <a:ln w="66675" cmpd="sng">
            <a:solidFill>
              <a:srgbClr val="FFFF00"/>
            </a:solidFill>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smtClean="0">
              <a:solidFill>
                <a:srgbClr val="FFFFFF"/>
              </a:solidFill>
              <a:effectLst>
                <a:outerShdw blurRad="38100" dist="38100" dir="2700000" algn="tl">
                  <a:srgbClr val="000000">
                    <a:alpha val="43137"/>
                  </a:srgbClr>
                </a:outerShdw>
              </a:effectLst>
              <a:latin typeface="Segoe" pitchFamily="34" charset="0"/>
            </a:endParaRPr>
          </a:p>
        </p:txBody>
      </p:sp>
      <p:sp>
        <p:nvSpPr>
          <p:cNvPr id="14" name="Rounded Rectangle 13"/>
          <p:cNvSpPr/>
          <p:nvPr/>
        </p:nvSpPr>
        <p:spPr bwMode="auto">
          <a:xfrm>
            <a:off x="6781800" y="4114800"/>
            <a:ext cx="2201333" cy="1143000"/>
          </a:xfrm>
          <a:prstGeom prst="roundRect">
            <a:avLst>
              <a:gd name="adj" fmla="val 9033"/>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2300" dirty="0" smtClean="0">
                <a:solidFill>
                  <a:srgbClr val="FFFFFF"/>
                </a:solidFill>
                <a:effectLst>
                  <a:outerShdw blurRad="38100" dist="38100" dir="2700000" algn="tl">
                    <a:srgbClr val="000000">
                      <a:alpha val="43137"/>
                    </a:srgbClr>
                  </a:outerShdw>
                </a:effectLst>
                <a:latin typeface="Segoe" pitchFamily="34" charset="0"/>
              </a:rPr>
              <a:t>[</a:t>
            </a:r>
            <a:r>
              <a:rPr lang="en-US" sz="2300" dirty="0" err="1" smtClean="0">
                <a:solidFill>
                  <a:srgbClr val="FFFFFF"/>
                </a:solidFill>
                <a:effectLst>
                  <a:outerShdw blurRad="38100" dist="38100" dir="2700000" algn="tl">
                    <a:srgbClr val="000000">
                      <a:alpha val="43137"/>
                    </a:srgbClr>
                  </a:outerShdw>
                </a:effectLst>
                <a:latin typeface="Segoe" pitchFamily="34" charset="0"/>
              </a:rPr>
              <a:t>Dict</a:t>
            </a:r>
            <a:r>
              <a:rPr lang="en-US" sz="2300" dirty="0" smtClean="0">
                <a:solidFill>
                  <a:srgbClr val="FFFFFF"/>
                </a:solidFill>
                <a:effectLst>
                  <a:outerShdw blurRad="38100" dist="38100" dir="2700000" algn="tl">
                    <a:srgbClr val="000000">
                      <a:alpha val="43137"/>
                    </a:srgbClr>
                  </a:outerShdw>
                </a:effectLst>
                <a:latin typeface="Segoe" pitchFamily="34" charset="0"/>
              </a:rPr>
              <a:t>]</a:t>
            </a:r>
          </a:p>
          <a:p>
            <a:pPr algn="ctr" defTabSz="914099" fontAlgn="base">
              <a:spcBef>
                <a:spcPct val="0"/>
              </a:spcBef>
              <a:spcAft>
                <a:spcPct val="0"/>
              </a:spcAft>
            </a:pPr>
            <a:r>
              <a:rPr lang="en-US" sz="2300" dirty="0" smtClean="0">
                <a:solidFill>
                  <a:srgbClr val="FFFFFF"/>
                </a:solidFill>
                <a:effectLst>
                  <a:outerShdw blurRad="38100" dist="38100" dir="2700000" algn="tl">
                    <a:srgbClr val="000000">
                      <a:alpha val="43137"/>
                    </a:srgbClr>
                  </a:outerShdw>
                </a:effectLst>
                <a:latin typeface="Segoe" pitchFamily="34" charset="0"/>
              </a:rPr>
              <a:t>contact list = </a:t>
            </a:r>
            <a:r>
              <a:rPr lang="ja-JP" altLang="en-US" sz="2000" b="1" smtClean="0">
                <a:solidFill>
                  <a:srgbClr val="FFFFFF"/>
                </a:solidFill>
                <a:effectLst>
                  <a:outerShdw blurRad="38100" dist="38100" dir="2700000" algn="tl">
                    <a:srgbClr val="000000">
                      <a:alpha val="43137"/>
                    </a:srgbClr>
                  </a:outerShdw>
                </a:effectLst>
                <a:latin typeface="Segoe" pitchFamily="34" charset="0"/>
              </a:rPr>
              <a:t>メンバーリスト</a:t>
            </a:r>
            <a:endParaRPr lang="en-US" sz="2300" b="1" dirty="0" smtClean="0">
              <a:solidFill>
                <a:srgbClr val="FFFFFF"/>
              </a:solidFill>
              <a:effectLst>
                <a:outerShdw blurRad="38100" dist="38100" dir="2700000" algn="tl">
                  <a:srgbClr val="000000">
                    <a:alpha val="43137"/>
                  </a:srgbClr>
                </a:outerShdw>
              </a:effectLst>
              <a:latin typeface="Segoe" pitchFamily="34" charset="0"/>
            </a:endParaRPr>
          </a:p>
        </p:txBody>
      </p:sp>
      <p:sp>
        <p:nvSpPr>
          <p:cNvPr id="15" name="Rounded Rectangle 14"/>
          <p:cNvSpPr/>
          <p:nvPr/>
        </p:nvSpPr>
        <p:spPr bwMode="auto">
          <a:xfrm>
            <a:off x="457200" y="5715000"/>
            <a:ext cx="6096000" cy="381000"/>
          </a:xfrm>
          <a:prstGeom prst="roundRect">
            <a:avLst>
              <a:gd name="adj" fmla="val 9033"/>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defTabSz="914099" fontAlgn="base">
              <a:spcBef>
                <a:spcPct val="0"/>
              </a:spcBef>
              <a:spcAft>
                <a:spcPct val="0"/>
              </a:spcAft>
            </a:pPr>
            <a:r>
              <a:rPr lang="en-US" sz="2300" dirty="0" smtClean="0">
                <a:solidFill>
                  <a:srgbClr val="FFFFFF"/>
                </a:solidFill>
                <a:effectLst>
                  <a:outerShdw blurRad="38100" dist="38100" dir="2700000" algn="tl">
                    <a:srgbClr val="000000">
                      <a:alpha val="43137"/>
                    </a:srgbClr>
                  </a:outerShdw>
                </a:effectLst>
                <a:latin typeface="Segoe" pitchFamily="34" charset="0"/>
              </a:rPr>
              <a:t>Step 4: Swap the translation </a:t>
            </a:r>
          </a:p>
        </p:txBody>
      </p:sp>
      <p:sp>
        <p:nvSpPr>
          <p:cNvPr id="16" name="TextBox 15"/>
          <p:cNvSpPr txBox="1"/>
          <p:nvPr/>
        </p:nvSpPr>
        <p:spPr>
          <a:xfrm>
            <a:off x="381000" y="6190651"/>
            <a:ext cx="8839200" cy="566822"/>
          </a:xfrm>
          <a:prstGeom prst="rect">
            <a:avLst/>
          </a:prstGeom>
          <a:noFill/>
        </p:spPr>
        <p:txBody>
          <a:bodyPr wrap="square" rtlCol="0">
            <a:spAutoFit/>
          </a:bodyPr>
          <a:lstStyle/>
          <a:p>
            <a:pPr>
              <a:lnSpc>
                <a:spcPts val="3700"/>
              </a:lnSpc>
            </a:pPr>
            <a:r>
              <a:rPr lang="en-US" sz="2400" dirty="0" smtClean="0"/>
              <a:t>[Target] 	</a:t>
            </a:r>
            <a:r>
              <a:rPr lang="ja-JP" altLang="en-US" sz="2400" b="1" smtClean="0"/>
              <a:t>メンバー リスト</a:t>
            </a:r>
            <a:r>
              <a:rPr lang="ja-JP" altLang="en-US" sz="2400" smtClean="0"/>
              <a:t>が空です。</a:t>
            </a:r>
            <a:endParaRPr lang="en-US" sz="2400" dirty="0"/>
          </a:p>
        </p:txBody>
      </p:sp>
      <p:sp>
        <p:nvSpPr>
          <p:cNvPr id="17" name="Rounded Rectangle 16"/>
          <p:cNvSpPr/>
          <p:nvPr/>
        </p:nvSpPr>
        <p:spPr bwMode="auto">
          <a:xfrm>
            <a:off x="2209800" y="6248400"/>
            <a:ext cx="2362200" cy="457200"/>
          </a:xfrm>
          <a:prstGeom prst="roundRect">
            <a:avLst/>
          </a:prstGeom>
          <a:noFill/>
          <a:ln w="66675" cmpd="sng">
            <a:solidFill>
              <a:srgbClr val="FF0066"/>
            </a:solidFill>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smtClean="0">
              <a:solidFill>
                <a:srgbClr val="FFFFFF"/>
              </a:solidFill>
              <a:effectLst>
                <a:outerShdw blurRad="38100" dist="38100" dir="2700000" algn="tl">
                  <a:srgbClr val="000000">
                    <a:alpha val="43137"/>
                  </a:srgbClr>
                </a:outerShdw>
              </a:effectLst>
              <a:latin typeface="Segoe" pitchFamily="34" charset="0"/>
            </a:endParaRPr>
          </a:p>
        </p:txBody>
      </p:sp>
      <p:cxnSp>
        <p:nvCxnSpPr>
          <p:cNvPr id="19" name="Straight Arrow Connector 18"/>
          <p:cNvCxnSpPr/>
          <p:nvPr/>
        </p:nvCxnSpPr>
        <p:spPr>
          <a:xfrm flipV="1">
            <a:off x="4483100" y="4724400"/>
            <a:ext cx="2514600" cy="76200"/>
          </a:xfrm>
          <a:prstGeom prst="straightConnector1">
            <a:avLst/>
          </a:prstGeom>
          <a:ln w="47625">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10800000" flipV="1">
            <a:off x="4648200" y="5029200"/>
            <a:ext cx="2286000" cy="1219200"/>
          </a:xfrm>
          <a:prstGeom prst="straightConnector1">
            <a:avLst/>
          </a:prstGeom>
          <a:ln w="47625">
            <a:solidFill>
              <a:srgbClr val="FF0066"/>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664797"/>
          </a:xfrm>
        </p:spPr>
        <p:txBody>
          <a:bodyPr/>
          <a:lstStyle/>
          <a:p>
            <a:r>
              <a:rPr smtClean="0"/>
              <a:t>Identifying a translation</a:t>
            </a:r>
            <a:endParaRPr lang="en-US" dirty="0"/>
          </a:p>
        </p:txBody>
      </p:sp>
      <p:sp>
        <p:nvSpPr>
          <p:cNvPr id="3" name="Text Placeholder 2"/>
          <p:cNvSpPr>
            <a:spLocks noGrp="1"/>
          </p:cNvSpPr>
          <p:nvPr>
            <p:ph type="body" sz="quarter" idx="10"/>
          </p:nvPr>
        </p:nvSpPr>
        <p:spPr>
          <a:xfrm>
            <a:off x="381000" y="1411552"/>
            <a:ext cx="8382000" cy="3964162"/>
          </a:xfrm>
        </p:spPr>
        <p:txBody>
          <a:bodyPr/>
          <a:lstStyle/>
          <a:p>
            <a:r>
              <a:rPr lang="en-US" dirty="0" smtClean="0"/>
              <a:t>How MT translates “contact list”?</a:t>
            </a:r>
          </a:p>
          <a:p>
            <a:pPr lvl="1"/>
            <a:r>
              <a:rPr lang="en-US" dirty="0" smtClean="0"/>
              <a:t>Contact list</a:t>
            </a:r>
          </a:p>
          <a:p>
            <a:pPr lvl="2"/>
            <a:r>
              <a:rPr lang="ja-JP" altLang="en-US" b="1" u="sng" smtClean="0"/>
              <a:t>連絡先リスト</a:t>
            </a:r>
            <a:endParaRPr lang="en-US" b="1" u="sng" dirty="0" smtClean="0"/>
          </a:p>
          <a:p>
            <a:pPr lvl="1"/>
            <a:r>
              <a:rPr lang="en-US" dirty="0" smtClean="0"/>
              <a:t>This is a contact list.</a:t>
            </a:r>
          </a:p>
          <a:p>
            <a:pPr lvl="2"/>
            <a:r>
              <a:rPr lang="ja-JP" altLang="en-US" smtClean="0"/>
              <a:t>これは、</a:t>
            </a:r>
            <a:r>
              <a:rPr lang="ja-JP" altLang="en-US" b="1" u="sng" smtClean="0"/>
              <a:t>連絡先の一覧</a:t>
            </a:r>
            <a:r>
              <a:rPr lang="ja-JP" altLang="en-US" smtClean="0"/>
              <a:t>です。</a:t>
            </a:r>
            <a:endParaRPr lang="en-US" altLang="ja-JP" dirty="0" smtClean="0"/>
          </a:p>
          <a:p>
            <a:pPr lvl="1"/>
            <a:r>
              <a:rPr lang="en-US" dirty="0" smtClean="0"/>
              <a:t>My contact list already exists.</a:t>
            </a:r>
          </a:p>
          <a:p>
            <a:pPr lvl="2"/>
            <a:r>
              <a:rPr lang="ja-JP" altLang="en-US" smtClean="0"/>
              <a:t>既に自分の</a:t>
            </a:r>
            <a:r>
              <a:rPr lang="ja-JP" altLang="en-US" b="1" u="sng" smtClean="0"/>
              <a:t>連絡先リスト</a:t>
            </a:r>
            <a:r>
              <a:rPr lang="ja-JP" altLang="en-US" smtClean="0"/>
              <a:t>が存在する。</a:t>
            </a:r>
            <a:endParaRPr lang="en-US" altLang="ja-JP" dirty="0" smtClean="0"/>
          </a:p>
          <a:p>
            <a:pPr lvl="1"/>
            <a:r>
              <a:rPr lang="en-US" dirty="0" smtClean="0"/>
              <a:t>(contact list)</a:t>
            </a:r>
          </a:p>
          <a:p>
            <a:pPr lvl="2"/>
            <a:r>
              <a:rPr lang="ja-JP" altLang="en-US" smtClean="0"/>
              <a:t>（</a:t>
            </a:r>
            <a:r>
              <a:rPr lang="ja-JP" altLang="en-US" b="1" u="sng" smtClean="0"/>
              <a:t>連絡先</a:t>
            </a:r>
            <a:r>
              <a:rPr lang="ja-JP" altLang="en-US" smtClean="0"/>
              <a:t>）</a:t>
            </a:r>
            <a:endParaRPr lang="en-US" altLang="ja-JP" dirty="0" smtClean="0"/>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mtClean="0"/>
              <a:t>Translation templates</a:t>
            </a:r>
            <a:endParaRPr lang="en-US" dirty="0"/>
          </a:p>
        </p:txBody>
      </p:sp>
      <p:sp>
        <p:nvSpPr>
          <p:cNvPr id="3" name="Text Placeholder 2"/>
          <p:cNvSpPr>
            <a:spLocks noGrp="1"/>
          </p:cNvSpPr>
          <p:nvPr>
            <p:ph type="body" sz="quarter" idx="10"/>
          </p:nvPr>
        </p:nvSpPr>
        <p:spPr>
          <a:xfrm>
            <a:off x="304800" y="1261205"/>
            <a:ext cx="8382000" cy="1329595"/>
          </a:xfrm>
        </p:spPr>
        <p:txBody>
          <a:bodyPr/>
          <a:lstStyle/>
          <a:p>
            <a:r>
              <a:rPr lang="en-US" dirty="0" smtClean="0"/>
              <a:t>Found 15 pattern sentences (or </a:t>
            </a:r>
            <a:r>
              <a:rPr lang="en-US" i="1" dirty="0" smtClean="0"/>
              <a:t>templates</a:t>
            </a:r>
            <a:r>
              <a:rPr lang="en-US" dirty="0" smtClean="0"/>
              <a:t>)that may generate most of the variations.</a:t>
            </a:r>
            <a:endParaRPr lang="en-US" dirty="0"/>
          </a:p>
        </p:txBody>
      </p:sp>
      <p:graphicFrame>
        <p:nvGraphicFramePr>
          <p:cNvPr id="6" name="Table 5"/>
          <p:cNvGraphicFramePr>
            <a:graphicFrameLocks noGrp="1"/>
          </p:cNvGraphicFramePr>
          <p:nvPr/>
        </p:nvGraphicFramePr>
        <p:xfrm>
          <a:off x="304800" y="2895600"/>
          <a:ext cx="8610600" cy="3758642"/>
        </p:xfrm>
        <a:graphic>
          <a:graphicData uri="http://schemas.openxmlformats.org/drawingml/2006/table">
            <a:tbl>
              <a:tblPr firstRow="1" bandRow="1">
                <a:tableStyleId>{21E4AEA4-8DFA-4A89-87EB-49C32662AFE0}</a:tableStyleId>
              </a:tblPr>
              <a:tblGrid>
                <a:gridCol w="2057400"/>
                <a:gridCol w="1680696"/>
                <a:gridCol w="4872504"/>
              </a:tblGrid>
              <a:tr h="469257">
                <a:tc>
                  <a:txBody>
                    <a:bodyPr/>
                    <a:lstStyle/>
                    <a:p>
                      <a:r>
                        <a:rPr lang="en-US" sz="2400" dirty="0" smtClean="0"/>
                        <a:t>Templates</a:t>
                      </a:r>
                      <a:endParaRPr lang="en-US" sz="2400" dirty="0"/>
                    </a:p>
                  </a:txBody>
                  <a:tcPr/>
                </a:tc>
                <a:tc>
                  <a:txBody>
                    <a:bodyPr/>
                    <a:lstStyle/>
                    <a:p>
                      <a:r>
                        <a:rPr lang="en-US" sz="2400" dirty="0" smtClean="0"/>
                        <a:t>Patterns</a:t>
                      </a:r>
                    </a:p>
                  </a:txBody>
                  <a:tcPr/>
                </a:tc>
                <a:tc>
                  <a:txBody>
                    <a:bodyPr/>
                    <a:lstStyle/>
                    <a:p>
                      <a:r>
                        <a:rPr lang="en-US" sz="2400" dirty="0" smtClean="0"/>
                        <a:t>Descriptions</a:t>
                      </a:r>
                      <a:endParaRPr lang="en-US" sz="2400" dirty="0"/>
                    </a:p>
                  </a:txBody>
                  <a:tcPr/>
                </a:tc>
              </a:tr>
              <a:tr h="599998">
                <a:tc>
                  <a:txBody>
                    <a:bodyPr/>
                    <a:lstStyle/>
                    <a:p>
                      <a:r>
                        <a:rPr lang="en-US" sz="2000" dirty="0" smtClean="0"/>
                        <a:t>SUBJ + V</a:t>
                      </a:r>
                      <a:endParaRPr lang="en-US" sz="2000" dirty="0"/>
                    </a:p>
                  </a:txBody>
                  <a:tcPr/>
                </a:tc>
                <a:tc>
                  <a:txBody>
                    <a:bodyPr/>
                    <a:lstStyle/>
                    <a:p>
                      <a:r>
                        <a:rPr lang="en-US" sz="2000" b="1" dirty="0" smtClean="0"/>
                        <a:t>X exists</a:t>
                      </a:r>
                      <a:endParaRPr lang="en-US" sz="2000" b="1" dirty="0"/>
                    </a:p>
                  </a:txBody>
                  <a:tcPr/>
                </a:tc>
                <a:tc>
                  <a:txBody>
                    <a:bodyPr/>
                    <a:lstStyle/>
                    <a:p>
                      <a:r>
                        <a:rPr lang="en-US" sz="2000" dirty="0" smtClean="0"/>
                        <a:t>A term as the subject of an intransitive verb.</a:t>
                      </a:r>
                      <a:endParaRPr lang="en-US" sz="2000" dirty="0"/>
                    </a:p>
                  </a:txBody>
                  <a:tcPr/>
                </a:tc>
              </a:tr>
              <a:tr h="788351">
                <a:tc>
                  <a:txBody>
                    <a:bodyPr/>
                    <a:lstStyle/>
                    <a:p>
                      <a:r>
                        <a:rPr lang="en-US" sz="2000" dirty="0" smtClean="0"/>
                        <a:t>PREP_WITH</a:t>
                      </a:r>
                      <a:endParaRPr lang="en-US" sz="2000" dirty="0"/>
                    </a:p>
                  </a:txBody>
                  <a:tcPr/>
                </a:tc>
                <a:tc>
                  <a:txBody>
                    <a:bodyPr/>
                    <a:lstStyle/>
                    <a:p>
                      <a:r>
                        <a:rPr lang="en-US" sz="2000" b="1" dirty="0" smtClean="0"/>
                        <a:t>with X</a:t>
                      </a:r>
                      <a:endParaRPr lang="en-US" sz="2000" b="1" dirty="0"/>
                    </a:p>
                  </a:txBody>
                  <a:tcPr/>
                </a:tc>
                <a:tc>
                  <a:txBody>
                    <a:bodyPr/>
                    <a:lstStyle/>
                    <a:p>
                      <a:r>
                        <a:rPr lang="en-US" sz="2000" dirty="0" smtClean="0"/>
                        <a:t>A term following a common preposition, “with”</a:t>
                      </a:r>
                      <a:endParaRPr lang="en-US" sz="2000" dirty="0"/>
                    </a:p>
                  </a:txBody>
                  <a:tcPr/>
                </a:tc>
              </a:tr>
              <a:tr h="599998">
                <a:tc>
                  <a:txBody>
                    <a:bodyPr/>
                    <a:lstStyle/>
                    <a:p>
                      <a:r>
                        <a:rPr lang="en-US" sz="2000" dirty="0" smtClean="0"/>
                        <a:t>SUBJ+BE</a:t>
                      </a:r>
                      <a:endParaRPr lang="en-US" sz="2000" dirty="0"/>
                    </a:p>
                  </a:txBody>
                  <a:tcPr/>
                </a:tc>
                <a:tc>
                  <a:txBody>
                    <a:bodyPr/>
                    <a:lstStyle/>
                    <a:p>
                      <a:r>
                        <a:rPr lang="en-US" sz="2000" b="1" dirty="0" smtClean="0"/>
                        <a:t>X is a word. </a:t>
                      </a:r>
                      <a:endParaRPr lang="en-US" sz="2000" b="1" dirty="0"/>
                    </a:p>
                  </a:txBody>
                  <a:tcPr/>
                </a:tc>
                <a:tc>
                  <a:txBody>
                    <a:bodyPr/>
                    <a:lstStyle/>
                    <a:p>
                      <a:r>
                        <a:rPr lang="en-US" sz="2000" dirty="0" smtClean="0"/>
                        <a:t>A term as the subject of a copula.</a:t>
                      </a:r>
                      <a:endParaRPr lang="en-US" sz="2000" dirty="0"/>
                    </a:p>
                  </a:txBody>
                  <a:tcPr/>
                </a:tc>
              </a:tr>
              <a:tr h="599998">
                <a:tc>
                  <a:txBody>
                    <a:bodyPr/>
                    <a:lstStyle/>
                    <a:p>
                      <a:r>
                        <a:rPr lang="en-US" sz="2000" dirty="0" smtClean="0"/>
                        <a:t>OBJ_V	</a:t>
                      </a:r>
                      <a:endParaRPr lang="en-US" sz="2000" dirty="0"/>
                    </a:p>
                  </a:txBody>
                  <a:tcPr/>
                </a:tc>
                <a:tc>
                  <a:txBody>
                    <a:bodyPr/>
                    <a:lstStyle/>
                    <a:p>
                      <a:r>
                        <a:rPr lang="en-US" sz="2000" b="1" dirty="0" smtClean="0"/>
                        <a:t>Select X.</a:t>
                      </a:r>
                      <a:endParaRPr lang="en-US" sz="2000" b="1" dirty="0"/>
                    </a:p>
                  </a:txBody>
                  <a:tcPr/>
                </a:tc>
                <a:tc>
                  <a:txBody>
                    <a:bodyPr/>
                    <a:lstStyle/>
                    <a:p>
                      <a:r>
                        <a:rPr lang="en-US" sz="2000" dirty="0" smtClean="0"/>
                        <a:t>A term as an object of a transitive verb.</a:t>
                      </a:r>
                      <a:endParaRPr lang="en-US" sz="2000" dirty="0"/>
                    </a:p>
                  </a:txBody>
                  <a:tcPr/>
                </a:tc>
              </a:tr>
              <a:tr h="599998">
                <a:tc>
                  <a:txBody>
                    <a:bodyPr/>
                    <a:lstStyle/>
                    <a:p>
                      <a:r>
                        <a:rPr lang="en-US" sz="2000" dirty="0" smtClean="0"/>
                        <a:t>PARENTHESIS</a:t>
                      </a:r>
                      <a:endParaRPr lang="en-US" sz="2000" dirty="0"/>
                    </a:p>
                  </a:txBody>
                  <a:tcPr/>
                </a:tc>
                <a:tc>
                  <a:txBody>
                    <a:bodyPr/>
                    <a:lstStyle/>
                    <a:p>
                      <a:r>
                        <a:rPr lang="en-US" sz="2000" b="1" dirty="0" smtClean="0"/>
                        <a:t>(X)</a:t>
                      </a:r>
                      <a:endParaRPr lang="en-US" sz="2000" b="1" dirty="0"/>
                    </a:p>
                  </a:txBody>
                  <a:tcPr/>
                </a:tc>
                <a:tc>
                  <a:txBody>
                    <a:bodyPr/>
                    <a:lstStyle/>
                    <a:p>
                      <a:pPr marL="0" marR="0" indent="0" algn="l" defTabSz="914363" rtl="0" eaLnBrk="1" fontAlgn="auto" latinLnBrk="0" hangingPunct="1">
                        <a:lnSpc>
                          <a:spcPct val="100000"/>
                        </a:lnSpc>
                        <a:spcBef>
                          <a:spcPts val="0"/>
                        </a:spcBef>
                        <a:spcAft>
                          <a:spcPts val="0"/>
                        </a:spcAft>
                        <a:buClrTx/>
                        <a:buSzTx/>
                        <a:buFontTx/>
                        <a:buNone/>
                        <a:tabLst/>
                        <a:defRPr/>
                      </a:pPr>
                      <a:r>
                        <a:rPr lang="en-US" sz="2000" dirty="0" smtClean="0"/>
                        <a:t>A term in parenthesis.</a:t>
                      </a:r>
                      <a:endParaRPr lang="en-US" sz="2000" dirty="0"/>
                    </a:p>
                  </a:txBody>
                  <a:tcPr/>
                </a:tc>
              </a:tr>
            </a:tbl>
          </a:graphicData>
        </a:graphic>
      </p:graphicFrame>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747897"/>
          </a:xfrm>
        </p:spPr>
        <p:txBody>
          <a:bodyPr/>
          <a:lstStyle/>
          <a:p>
            <a:r>
              <a:rPr sz="5400" smtClean="0"/>
              <a:t>Process</a:t>
            </a:r>
            <a:endParaRPr lang="en-US" sz="5400" dirty="0"/>
          </a:p>
        </p:txBody>
      </p:sp>
      <p:sp>
        <p:nvSpPr>
          <p:cNvPr id="3" name="Text Placeholder 2"/>
          <p:cNvSpPr>
            <a:spLocks noGrp="1"/>
          </p:cNvSpPr>
          <p:nvPr>
            <p:ph type="body" sz="quarter" idx="10"/>
          </p:nvPr>
        </p:nvSpPr>
        <p:spPr>
          <a:xfrm>
            <a:off x="381000" y="1102287"/>
            <a:ext cx="8382000" cy="498598"/>
          </a:xfrm>
        </p:spPr>
        <p:txBody>
          <a:bodyPr/>
          <a:lstStyle/>
          <a:p>
            <a:r>
              <a:rPr lang="en-US" sz="3600" dirty="0" smtClean="0"/>
              <a:t>How “contact list” could be translated?</a:t>
            </a:r>
            <a:endParaRPr lang="en-US" sz="3600" dirty="0"/>
          </a:p>
        </p:txBody>
      </p:sp>
      <p:sp>
        <p:nvSpPr>
          <p:cNvPr id="5" name="Rounded Rectangle 4"/>
          <p:cNvSpPr/>
          <p:nvPr/>
        </p:nvSpPr>
        <p:spPr bwMode="auto">
          <a:xfrm>
            <a:off x="3361267" y="1828800"/>
            <a:ext cx="2353733" cy="533400"/>
          </a:xfrm>
          <a:prstGeom prst="roundRect">
            <a:avLst>
              <a:gd name="adj" fmla="val 9033"/>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2800" b="1" dirty="0" smtClean="0">
                <a:solidFill>
                  <a:srgbClr val="FFFFFF"/>
                </a:solidFill>
                <a:effectLst>
                  <a:outerShdw blurRad="38100" dist="38100" dir="2700000" algn="tl">
                    <a:srgbClr val="000000">
                      <a:alpha val="43137"/>
                    </a:srgbClr>
                  </a:outerShdw>
                </a:effectLst>
                <a:latin typeface="Segoe" pitchFamily="34" charset="0"/>
              </a:rPr>
              <a:t>contact list</a:t>
            </a:r>
          </a:p>
        </p:txBody>
      </p:sp>
      <p:graphicFrame>
        <p:nvGraphicFramePr>
          <p:cNvPr id="6" name="Diagram 5"/>
          <p:cNvGraphicFramePr/>
          <p:nvPr/>
        </p:nvGraphicFramePr>
        <p:xfrm>
          <a:off x="1600200" y="3200400"/>
          <a:ext cx="6096000" cy="1397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8" name="Straight Arrow Connector 7"/>
          <p:cNvCxnSpPr/>
          <p:nvPr/>
        </p:nvCxnSpPr>
        <p:spPr>
          <a:xfrm rot="10800000" flipV="1">
            <a:off x="2209800" y="2362200"/>
            <a:ext cx="2286000" cy="762000"/>
          </a:xfrm>
          <a:prstGeom prst="straightConnector1">
            <a:avLst/>
          </a:prstGeom>
          <a:ln w="63500">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4529667" y="2362202"/>
            <a:ext cx="1947333" cy="685800"/>
          </a:xfrm>
          <a:prstGeom prst="straightConnector1">
            <a:avLst/>
          </a:prstGeom>
          <a:ln w="63500">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10800000" flipV="1">
            <a:off x="3505200" y="2362200"/>
            <a:ext cx="990600" cy="762000"/>
          </a:xfrm>
          <a:prstGeom prst="straightConnector1">
            <a:avLst/>
          </a:prstGeom>
          <a:ln w="63500">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rot="16200000" flipH="1">
            <a:off x="4453465" y="2438400"/>
            <a:ext cx="762000" cy="609600"/>
          </a:xfrm>
          <a:prstGeom prst="straightConnector1">
            <a:avLst/>
          </a:prstGeom>
          <a:ln w="63500">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4191000" y="2667000"/>
            <a:ext cx="914400" cy="369332"/>
          </a:xfrm>
          <a:prstGeom prst="rect">
            <a:avLst/>
          </a:prstGeom>
          <a:noFill/>
        </p:spPr>
        <p:txBody>
          <a:bodyPr wrap="square" rtlCol="0">
            <a:spAutoFit/>
          </a:bodyPr>
          <a:lstStyle/>
          <a:p>
            <a:r>
              <a:rPr lang="en-US" b="1" dirty="0" smtClean="0"/>
              <a:t>MT</a:t>
            </a:r>
            <a:endParaRPr lang="en-US" b="1" dirty="0"/>
          </a:p>
        </p:txBody>
      </p:sp>
      <p:sp>
        <p:nvSpPr>
          <p:cNvPr id="21" name="TextBox 20"/>
          <p:cNvSpPr txBox="1"/>
          <p:nvPr/>
        </p:nvSpPr>
        <p:spPr>
          <a:xfrm>
            <a:off x="2438400" y="2514600"/>
            <a:ext cx="914400" cy="369332"/>
          </a:xfrm>
          <a:prstGeom prst="rect">
            <a:avLst/>
          </a:prstGeom>
          <a:noFill/>
        </p:spPr>
        <p:txBody>
          <a:bodyPr wrap="square" rtlCol="0">
            <a:spAutoFit/>
          </a:bodyPr>
          <a:lstStyle/>
          <a:p>
            <a:r>
              <a:rPr lang="en-US" b="1" dirty="0" smtClean="0"/>
              <a:t>MT</a:t>
            </a:r>
            <a:endParaRPr lang="en-US" b="1" dirty="0"/>
          </a:p>
        </p:txBody>
      </p:sp>
      <p:sp>
        <p:nvSpPr>
          <p:cNvPr id="22" name="TextBox 21"/>
          <p:cNvSpPr txBox="1"/>
          <p:nvPr/>
        </p:nvSpPr>
        <p:spPr>
          <a:xfrm>
            <a:off x="5638800" y="2438400"/>
            <a:ext cx="914400" cy="369332"/>
          </a:xfrm>
          <a:prstGeom prst="rect">
            <a:avLst/>
          </a:prstGeom>
          <a:noFill/>
        </p:spPr>
        <p:txBody>
          <a:bodyPr wrap="square" rtlCol="0">
            <a:spAutoFit/>
          </a:bodyPr>
          <a:lstStyle/>
          <a:p>
            <a:r>
              <a:rPr lang="en-US" b="1" dirty="0" smtClean="0"/>
              <a:t>MT</a:t>
            </a:r>
            <a:endParaRPr lang="en-US" b="1" dirty="0"/>
          </a:p>
        </p:txBody>
      </p:sp>
      <p:sp>
        <p:nvSpPr>
          <p:cNvPr id="24" name="Down Arrow 23"/>
          <p:cNvSpPr/>
          <p:nvPr/>
        </p:nvSpPr>
        <p:spPr bwMode="auto">
          <a:xfrm>
            <a:off x="2362200" y="4953000"/>
            <a:ext cx="4343400" cy="1219199"/>
          </a:xfrm>
          <a:prstGeom prst="downArrow">
            <a:avLst>
              <a:gd name="adj1" fmla="val 50000"/>
              <a:gd name="adj2" fmla="val 36458"/>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smtClean="0">
              <a:solidFill>
                <a:srgbClr val="FFFFFF"/>
              </a:solidFill>
              <a:effectLst>
                <a:outerShdw blurRad="38100" dist="38100" dir="2700000" algn="tl">
                  <a:srgbClr val="000000">
                    <a:alpha val="43137"/>
                  </a:srgbClr>
                </a:outerShdw>
              </a:effectLst>
              <a:latin typeface="Segoe" pitchFamily="34" charset="0"/>
            </a:endParaRPr>
          </a:p>
        </p:txBody>
      </p:sp>
      <p:sp>
        <p:nvSpPr>
          <p:cNvPr id="25" name="TextBox 24"/>
          <p:cNvSpPr txBox="1"/>
          <p:nvPr/>
        </p:nvSpPr>
        <p:spPr>
          <a:xfrm>
            <a:off x="152400" y="6248400"/>
            <a:ext cx="8991600" cy="461665"/>
          </a:xfrm>
          <a:prstGeom prst="rect">
            <a:avLst/>
          </a:prstGeom>
          <a:noFill/>
        </p:spPr>
        <p:txBody>
          <a:bodyPr wrap="square" rtlCol="0">
            <a:spAutoFit/>
          </a:bodyPr>
          <a:lstStyle/>
          <a:p>
            <a:r>
              <a:rPr lang="en-US" sz="2400" dirty="0" smtClean="0"/>
              <a:t>Candidates: </a:t>
            </a:r>
            <a:r>
              <a:rPr lang="ja-JP" altLang="en-US" sz="2400" smtClean="0"/>
              <a:t>連絡先リスト、連絡先の一覧、メンバーリスト </a:t>
            </a:r>
            <a:r>
              <a:rPr lang="en-US" altLang="ja-JP" sz="2400" dirty="0" smtClean="0"/>
              <a:t>etc</a:t>
            </a:r>
            <a:r>
              <a:rPr lang="en-US" sz="2400" dirty="0" smtClean="0"/>
              <a:t> </a:t>
            </a:r>
            <a:endParaRPr lang="en-US" sz="2400" dirty="0"/>
          </a:p>
        </p:txBody>
      </p:sp>
      <p:sp>
        <p:nvSpPr>
          <p:cNvPr id="15" name="TextBox 14"/>
          <p:cNvSpPr txBox="1"/>
          <p:nvPr/>
        </p:nvSpPr>
        <p:spPr>
          <a:xfrm>
            <a:off x="1600200" y="4731603"/>
            <a:ext cx="6248400" cy="830997"/>
          </a:xfrm>
          <a:prstGeom prst="rect">
            <a:avLst/>
          </a:prstGeom>
          <a:solidFill>
            <a:schemeClr val="accent1">
              <a:alpha val="41000"/>
            </a:schemeClr>
          </a:solidFill>
          <a:ln w="41275">
            <a:solidFill>
              <a:srgbClr val="FFC000"/>
            </a:solidFill>
            <a:bevel/>
          </a:ln>
        </p:spPr>
        <p:txBody>
          <a:bodyPr wrap="square" rtlCol="0">
            <a:spAutoFit/>
          </a:bodyPr>
          <a:lstStyle/>
          <a:p>
            <a:pPr algn="ctr"/>
            <a:r>
              <a:rPr lang="en-US" sz="2400" b="1" dirty="0" smtClean="0"/>
              <a:t>Strip out all “template text translations”: e.g. “This is”, “is a word”, etc</a:t>
            </a:r>
            <a:endParaRPr lang="en-US" sz="2400" b="1" dirty="0"/>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304800" y="2972962"/>
            <a:ext cx="8839200" cy="989438"/>
          </a:xfrm>
          <a:prstGeom prst="rect">
            <a:avLst/>
          </a:prstGeom>
          <a:noFill/>
        </p:spPr>
        <p:txBody>
          <a:bodyPr wrap="square" rtlCol="0">
            <a:spAutoFit/>
          </a:bodyPr>
          <a:lstStyle/>
          <a:p>
            <a:pPr>
              <a:lnSpc>
                <a:spcPts val="3700"/>
              </a:lnSpc>
            </a:pPr>
            <a:r>
              <a:rPr lang="en-US" sz="2400" dirty="0" smtClean="0"/>
              <a:t>[Source] 	Your contact list is empty.</a:t>
            </a:r>
          </a:p>
          <a:p>
            <a:pPr>
              <a:lnSpc>
                <a:spcPts val="3700"/>
              </a:lnSpc>
            </a:pPr>
            <a:r>
              <a:rPr lang="en-US" sz="2400" dirty="0" smtClean="0"/>
              <a:t>[Target] 	</a:t>
            </a:r>
            <a:r>
              <a:rPr lang="ja-JP" altLang="en-US" sz="2400" smtClean="0"/>
              <a:t>連絡先リストが空です。</a:t>
            </a:r>
            <a:endParaRPr lang="en-US" sz="2400" dirty="0"/>
          </a:p>
        </p:txBody>
      </p:sp>
      <p:sp>
        <p:nvSpPr>
          <p:cNvPr id="2" name="Title 1"/>
          <p:cNvSpPr>
            <a:spLocks noGrp="1"/>
          </p:cNvSpPr>
          <p:nvPr>
            <p:ph type="title"/>
          </p:nvPr>
        </p:nvSpPr>
        <p:spPr>
          <a:xfrm>
            <a:off x="381000" y="97203"/>
            <a:ext cx="8382000" cy="664797"/>
          </a:xfrm>
        </p:spPr>
        <p:txBody>
          <a:bodyPr/>
          <a:lstStyle/>
          <a:p>
            <a:r>
              <a:rPr smtClean="0"/>
              <a:t>Overview </a:t>
            </a:r>
            <a:r>
              <a:rPr lang="en-US" dirty="0" smtClean="0"/>
              <a:t>–</a:t>
            </a:r>
            <a:r>
              <a:rPr smtClean="0"/>
              <a:t> again</a:t>
            </a:r>
            <a:r>
              <a:rPr lang="en-US" dirty="0" smtClean="0"/>
              <a:t>…</a:t>
            </a:r>
            <a:endParaRPr lang="en-US" dirty="0"/>
          </a:p>
        </p:txBody>
      </p:sp>
      <p:sp>
        <p:nvSpPr>
          <p:cNvPr id="5" name="Rounded Rectangle 4"/>
          <p:cNvSpPr/>
          <p:nvPr/>
        </p:nvSpPr>
        <p:spPr bwMode="auto">
          <a:xfrm>
            <a:off x="381000" y="762000"/>
            <a:ext cx="8229600" cy="381000"/>
          </a:xfrm>
          <a:prstGeom prst="roundRect">
            <a:avLst>
              <a:gd name="adj" fmla="val 9033"/>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defTabSz="914099" fontAlgn="base">
              <a:spcBef>
                <a:spcPct val="0"/>
              </a:spcBef>
              <a:spcAft>
                <a:spcPct val="0"/>
              </a:spcAft>
            </a:pPr>
            <a:r>
              <a:rPr lang="en-US" sz="2300" dirty="0" smtClean="0">
                <a:solidFill>
                  <a:srgbClr val="FFFFFF"/>
                </a:solidFill>
                <a:effectLst>
                  <a:outerShdw blurRad="38100" dist="38100" dir="2700000" algn="tl">
                    <a:srgbClr val="000000">
                      <a:alpha val="43137"/>
                    </a:srgbClr>
                  </a:outerShdw>
                </a:effectLst>
                <a:latin typeface="Segoe" pitchFamily="34" charset="0"/>
              </a:rPr>
              <a:t>Step 1: Get a raw MT output</a:t>
            </a:r>
          </a:p>
        </p:txBody>
      </p:sp>
      <p:sp>
        <p:nvSpPr>
          <p:cNvPr id="6" name="TextBox 5"/>
          <p:cNvSpPr txBox="1"/>
          <p:nvPr/>
        </p:nvSpPr>
        <p:spPr>
          <a:xfrm>
            <a:off x="304800" y="1144162"/>
            <a:ext cx="8839200" cy="989438"/>
          </a:xfrm>
          <a:prstGeom prst="rect">
            <a:avLst/>
          </a:prstGeom>
          <a:noFill/>
        </p:spPr>
        <p:txBody>
          <a:bodyPr wrap="square" rtlCol="0">
            <a:spAutoFit/>
          </a:bodyPr>
          <a:lstStyle/>
          <a:p>
            <a:pPr>
              <a:lnSpc>
                <a:spcPts val="3700"/>
              </a:lnSpc>
            </a:pPr>
            <a:r>
              <a:rPr lang="en-US" sz="2400" dirty="0" smtClean="0"/>
              <a:t>[Source] 	Your contact list is empty.</a:t>
            </a:r>
          </a:p>
          <a:p>
            <a:pPr>
              <a:lnSpc>
                <a:spcPts val="3700"/>
              </a:lnSpc>
            </a:pPr>
            <a:r>
              <a:rPr lang="en-US" sz="2400" dirty="0" smtClean="0"/>
              <a:t>[Target] 	</a:t>
            </a:r>
            <a:r>
              <a:rPr lang="ja-JP" altLang="en-US" sz="2400" smtClean="0"/>
              <a:t>連絡先リストが空です。</a:t>
            </a:r>
            <a:endParaRPr lang="en-US" sz="2400" dirty="0"/>
          </a:p>
        </p:txBody>
      </p:sp>
      <p:sp>
        <p:nvSpPr>
          <p:cNvPr id="7" name="Rounded Rectangle 6"/>
          <p:cNvSpPr/>
          <p:nvPr/>
        </p:nvSpPr>
        <p:spPr bwMode="auto">
          <a:xfrm>
            <a:off x="381000" y="2514600"/>
            <a:ext cx="8229600" cy="381000"/>
          </a:xfrm>
          <a:prstGeom prst="roundRect">
            <a:avLst>
              <a:gd name="adj" fmla="val 9033"/>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defTabSz="914099" fontAlgn="base">
              <a:spcBef>
                <a:spcPct val="0"/>
              </a:spcBef>
              <a:spcAft>
                <a:spcPct val="0"/>
              </a:spcAft>
            </a:pPr>
            <a:r>
              <a:rPr lang="en-US" sz="2300" dirty="0" smtClean="0">
                <a:solidFill>
                  <a:srgbClr val="FFFFFF"/>
                </a:solidFill>
                <a:effectLst>
                  <a:outerShdw blurRad="38100" dist="38100" dir="2700000" algn="tl">
                    <a:srgbClr val="000000">
                      <a:alpha val="43137"/>
                    </a:srgbClr>
                  </a:outerShdw>
                </a:effectLst>
                <a:latin typeface="Segoe" pitchFamily="34" charset="0"/>
              </a:rPr>
              <a:t>Step 2: Identity noun terms</a:t>
            </a:r>
          </a:p>
        </p:txBody>
      </p:sp>
      <p:sp>
        <p:nvSpPr>
          <p:cNvPr id="9" name="Rounded Rectangle 8"/>
          <p:cNvSpPr/>
          <p:nvPr/>
        </p:nvSpPr>
        <p:spPr bwMode="auto">
          <a:xfrm>
            <a:off x="2895600" y="3049162"/>
            <a:ext cx="1524000" cy="457200"/>
          </a:xfrm>
          <a:prstGeom prst="roundRect">
            <a:avLst/>
          </a:prstGeom>
          <a:noFill/>
          <a:ln w="66675" cmpd="sng">
            <a:solidFill>
              <a:srgbClr val="FFFF00"/>
            </a:solidFill>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smtClean="0">
              <a:solidFill>
                <a:srgbClr val="FFFFFF"/>
              </a:solidFill>
              <a:effectLst>
                <a:outerShdw blurRad="38100" dist="38100" dir="2700000" algn="tl">
                  <a:srgbClr val="000000">
                    <a:alpha val="43137"/>
                  </a:srgbClr>
                </a:outerShdw>
              </a:effectLst>
              <a:latin typeface="Segoe" pitchFamily="34" charset="0"/>
            </a:endParaRPr>
          </a:p>
        </p:txBody>
      </p:sp>
      <p:sp>
        <p:nvSpPr>
          <p:cNvPr id="11" name="TextBox 10"/>
          <p:cNvSpPr txBox="1"/>
          <p:nvPr/>
        </p:nvSpPr>
        <p:spPr>
          <a:xfrm>
            <a:off x="381000" y="4648200"/>
            <a:ext cx="8839200" cy="989438"/>
          </a:xfrm>
          <a:prstGeom prst="rect">
            <a:avLst/>
          </a:prstGeom>
          <a:noFill/>
        </p:spPr>
        <p:txBody>
          <a:bodyPr wrap="square" rtlCol="0">
            <a:spAutoFit/>
          </a:bodyPr>
          <a:lstStyle/>
          <a:p>
            <a:pPr>
              <a:lnSpc>
                <a:spcPts val="3700"/>
              </a:lnSpc>
            </a:pPr>
            <a:r>
              <a:rPr lang="en-US" sz="2400" dirty="0" smtClean="0"/>
              <a:t>[Source] 	Your contact list is empty.</a:t>
            </a:r>
          </a:p>
          <a:p>
            <a:pPr>
              <a:lnSpc>
                <a:spcPts val="3700"/>
              </a:lnSpc>
            </a:pPr>
            <a:r>
              <a:rPr lang="en-US" sz="2400" dirty="0" smtClean="0"/>
              <a:t>[Target] 	</a:t>
            </a:r>
            <a:r>
              <a:rPr lang="ja-JP" altLang="en-US" sz="2400" smtClean="0"/>
              <a:t>連絡先リストが空です。</a:t>
            </a:r>
            <a:endParaRPr lang="en-US" sz="2400" dirty="0"/>
          </a:p>
        </p:txBody>
      </p:sp>
      <p:sp>
        <p:nvSpPr>
          <p:cNvPr id="12" name="Rounded Rectangle 11"/>
          <p:cNvSpPr/>
          <p:nvPr/>
        </p:nvSpPr>
        <p:spPr bwMode="auto">
          <a:xfrm>
            <a:off x="381000" y="4114800"/>
            <a:ext cx="6096000" cy="381000"/>
          </a:xfrm>
          <a:prstGeom prst="roundRect">
            <a:avLst>
              <a:gd name="adj" fmla="val 9033"/>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defTabSz="914099" fontAlgn="base">
              <a:spcBef>
                <a:spcPct val="0"/>
              </a:spcBef>
              <a:spcAft>
                <a:spcPct val="0"/>
              </a:spcAft>
            </a:pPr>
            <a:r>
              <a:rPr lang="en-US" sz="2300" dirty="0" smtClean="0">
                <a:solidFill>
                  <a:srgbClr val="FFFFFF"/>
                </a:solidFill>
                <a:effectLst>
                  <a:outerShdw blurRad="38100" dist="38100" dir="2700000" algn="tl">
                    <a:srgbClr val="000000">
                      <a:alpha val="43137"/>
                    </a:srgbClr>
                  </a:outerShdw>
                </a:effectLst>
                <a:latin typeface="Segoe" pitchFamily="34" charset="0"/>
              </a:rPr>
              <a:t>Step 3: Find a match in the user dictionary </a:t>
            </a:r>
          </a:p>
        </p:txBody>
      </p:sp>
      <p:sp>
        <p:nvSpPr>
          <p:cNvPr id="13" name="Rounded Rectangle 12"/>
          <p:cNvSpPr/>
          <p:nvPr/>
        </p:nvSpPr>
        <p:spPr bwMode="auto">
          <a:xfrm>
            <a:off x="2971800" y="4724400"/>
            <a:ext cx="1524000" cy="457200"/>
          </a:xfrm>
          <a:prstGeom prst="roundRect">
            <a:avLst/>
          </a:prstGeom>
          <a:noFill/>
          <a:ln w="66675" cmpd="sng">
            <a:solidFill>
              <a:srgbClr val="FFFF00"/>
            </a:solidFill>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smtClean="0">
              <a:solidFill>
                <a:srgbClr val="FFFFFF"/>
              </a:solidFill>
              <a:effectLst>
                <a:outerShdw blurRad="38100" dist="38100" dir="2700000" algn="tl">
                  <a:srgbClr val="000000">
                    <a:alpha val="43137"/>
                  </a:srgbClr>
                </a:outerShdw>
              </a:effectLst>
              <a:latin typeface="Segoe" pitchFamily="34" charset="0"/>
            </a:endParaRPr>
          </a:p>
        </p:txBody>
      </p:sp>
      <p:sp>
        <p:nvSpPr>
          <p:cNvPr id="14" name="Rounded Rectangle 13"/>
          <p:cNvSpPr/>
          <p:nvPr/>
        </p:nvSpPr>
        <p:spPr bwMode="auto">
          <a:xfrm>
            <a:off x="6781800" y="4114800"/>
            <a:ext cx="2201333" cy="1143000"/>
          </a:xfrm>
          <a:prstGeom prst="roundRect">
            <a:avLst>
              <a:gd name="adj" fmla="val 9033"/>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2300" dirty="0" smtClean="0">
                <a:solidFill>
                  <a:srgbClr val="FFFFFF"/>
                </a:solidFill>
                <a:effectLst>
                  <a:outerShdw blurRad="38100" dist="38100" dir="2700000" algn="tl">
                    <a:srgbClr val="000000">
                      <a:alpha val="43137"/>
                    </a:srgbClr>
                  </a:outerShdw>
                </a:effectLst>
                <a:latin typeface="Segoe" pitchFamily="34" charset="0"/>
              </a:rPr>
              <a:t>[</a:t>
            </a:r>
            <a:r>
              <a:rPr lang="en-US" sz="2300" dirty="0" err="1" smtClean="0">
                <a:solidFill>
                  <a:srgbClr val="FFFFFF"/>
                </a:solidFill>
                <a:effectLst>
                  <a:outerShdw blurRad="38100" dist="38100" dir="2700000" algn="tl">
                    <a:srgbClr val="000000">
                      <a:alpha val="43137"/>
                    </a:srgbClr>
                  </a:outerShdw>
                </a:effectLst>
                <a:latin typeface="Segoe" pitchFamily="34" charset="0"/>
              </a:rPr>
              <a:t>Dict</a:t>
            </a:r>
            <a:r>
              <a:rPr lang="en-US" sz="2300" dirty="0" smtClean="0">
                <a:solidFill>
                  <a:srgbClr val="FFFFFF"/>
                </a:solidFill>
                <a:effectLst>
                  <a:outerShdw blurRad="38100" dist="38100" dir="2700000" algn="tl">
                    <a:srgbClr val="000000">
                      <a:alpha val="43137"/>
                    </a:srgbClr>
                  </a:outerShdw>
                </a:effectLst>
                <a:latin typeface="Segoe" pitchFamily="34" charset="0"/>
              </a:rPr>
              <a:t>]</a:t>
            </a:r>
          </a:p>
          <a:p>
            <a:pPr algn="ctr" defTabSz="914099" fontAlgn="base">
              <a:spcBef>
                <a:spcPct val="0"/>
              </a:spcBef>
              <a:spcAft>
                <a:spcPct val="0"/>
              </a:spcAft>
            </a:pPr>
            <a:r>
              <a:rPr lang="en-US" sz="2300" dirty="0" smtClean="0">
                <a:solidFill>
                  <a:srgbClr val="FFFFFF"/>
                </a:solidFill>
                <a:effectLst>
                  <a:outerShdw blurRad="38100" dist="38100" dir="2700000" algn="tl">
                    <a:srgbClr val="000000">
                      <a:alpha val="43137"/>
                    </a:srgbClr>
                  </a:outerShdw>
                </a:effectLst>
                <a:latin typeface="Segoe" pitchFamily="34" charset="0"/>
              </a:rPr>
              <a:t>contact list = </a:t>
            </a:r>
            <a:r>
              <a:rPr lang="ja-JP" altLang="en-US" sz="2000" b="1" smtClean="0">
                <a:solidFill>
                  <a:srgbClr val="FFFFFF"/>
                </a:solidFill>
                <a:effectLst>
                  <a:outerShdw blurRad="38100" dist="38100" dir="2700000" algn="tl">
                    <a:srgbClr val="000000">
                      <a:alpha val="43137"/>
                    </a:srgbClr>
                  </a:outerShdw>
                </a:effectLst>
                <a:latin typeface="Segoe" pitchFamily="34" charset="0"/>
              </a:rPr>
              <a:t>メンバーリスト</a:t>
            </a:r>
            <a:endParaRPr lang="en-US" sz="2300" b="1" dirty="0" smtClean="0">
              <a:solidFill>
                <a:srgbClr val="FFFFFF"/>
              </a:solidFill>
              <a:effectLst>
                <a:outerShdw blurRad="38100" dist="38100" dir="2700000" algn="tl">
                  <a:srgbClr val="000000">
                    <a:alpha val="43137"/>
                  </a:srgbClr>
                </a:outerShdw>
              </a:effectLst>
              <a:latin typeface="Segoe" pitchFamily="34" charset="0"/>
            </a:endParaRPr>
          </a:p>
        </p:txBody>
      </p:sp>
      <p:sp>
        <p:nvSpPr>
          <p:cNvPr id="15" name="Rounded Rectangle 14"/>
          <p:cNvSpPr/>
          <p:nvPr/>
        </p:nvSpPr>
        <p:spPr bwMode="auto">
          <a:xfrm>
            <a:off x="457200" y="5715000"/>
            <a:ext cx="6096000" cy="381000"/>
          </a:xfrm>
          <a:prstGeom prst="roundRect">
            <a:avLst>
              <a:gd name="adj" fmla="val 9033"/>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defTabSz="914099" fontAlgn="base">
              <a:spcBef>
                <a:spcPct val="0"/>
              </a:spcBef>
              <a:spcAft>
                <a:spcPct val="0"/>
              </a:spcAft>
            </a:pPr>
            <a:r>
              <a:rPr lang="en-US" sz="2300" dirty="0" smtClean="0">
                <a:solidFill>
                  <a:srgbClr val="FFFFFF"/>
                </a:solidFill>
                <a:effectLst>
                  <a:outerShdw blurRad="38100" dist="38100" dir="2700000" algn="tl">
                    <a:srgbClr val="000000">
                      <a:alpha val="43137"/>
                    </a:srgbClr>
                  </a:outerShdw>
                </a:effectLst>
                <a:latin typeface="Segoe" pitchFamily="34" charset="0"/>
              </a:rPr>
              <a:t>Step 4: Swap the translation </a:t>
            </a:r>
          </a:p>
        </p:txBody>
      </p:sp>
      <p:sp>
        <p:nvSpPr>
          <p:cNvPr id="16" name="TextBox 15"/>
          <p:cNvSpPr txBox="1"/>
          <p:nvPr/>
        </p:nvSpPr>
        <p:spPr>
          <a:xfrm>
            <a:off x="381000" y="6190651"/>
            <a:ext cx="8839200" cy="566822"/>
          </a:xfrm>
          <a:prstGeom prst="rect">
            <a:avLst/>
          </a:prstGeom>
          <a:noFill/>
        </p:spPr>
        <p:txBody>
          <a:bodyPr wrap="square" rtlCol="0">
            <a:spAutoFit/>
          </a:bodyPr>
          <a:lstStyle/>
          <a:p>
            <a:pPr>
              <a:lnSpc>
                <a:spcPts val="3700"/>
              </a:lnSpc>
            </a:pPr>
            <a:r>
              <a:rPr lang="en-US" sz="2400" dirty="0" smtClean="0"/>
              <a:t>[Target] 	</a:t>
            </a:r>
            <a:r>
              <a:rPr lang="ja-JP" altLang="en-US" sz="2400" b="1" smtClean="0"/>
              <a:t>メンバー リスト</a:t>
            </a:r>
            <a:r>
              <a:rPr lang="ja-JP" altLang="en-US" sz="2400" smtClean="0"/>
              <a:t>が空です。</a:t>
            </a:r>
            <a:endParaRPr lang="en-US" sz="2400" dirty="0"/>
          </a:p>
        </p:txBody>
      </p:sp>
      <p:sp>
        <p:nvSpPr>
          <p:cNvPr id="17" name="Rounded Rectangle 16"/>
          <p:cNvSpPr/>
          <p:nvPr/>
        </p:nvSpPr>
        <p:spPr bwMode="auto">
          <a:xfrm>
            <a:off x="2209800" y="6248400"/>
            <a:ext cx="2362200" cy="457200"/>
          </a:xfrm>
          <a:prstGeom prst="roundRect">
            <a:avLst/>
          </a:prstGeom>
          <a:noFill/>
          <a:ln w="66675" cmpd="sng">
            <a:solidFill>
              <a:srgbClr val="FF0066"/>
            </a:solidFill>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smtClean="0">
              <a:solidFill>
                <a:srgbClr val="FFFFFF"/>
              </a:solidFill>
              <a:effectLst>
                <a:outerShdw blurRad="38100" dist="38100" dir="2700000" algn="tl">
                  <a:srgbClr val="000000">
                    <a:alpha val="43137"/>
                  </a:srgbClr>
                </a:outerShdw>
              </a:effectLst>
              <a:latin typeface="Segoe" pitchFamily="34" charset="0"/>
            </a:endParaRPr>
          </a:p>
        </p:txBody>
      </p:sp>
      <p:cxnSp>
        <p:nvCxnSpPr>
          <p:cNvPr id="19" name="Straight Arrow Connector 18"/>
          <p:cNvCxnSpPr/>
          <p:nvPr/>
        </p:nvCxnSpPr>
        <p:spPr>
          <a:xfrm flipV="1">
            <a:off x="4495800" y="4724400"/>
            <a:ext cx="2514600" cy="76200"/>
          </a:xfrm>
          <a:prstGeom prst="straightConnector1">
            <a:avLst/>
          </a:prstGeom>
          <a:ln w="47625">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10800000" flipV="1">
            <a:off x="4648200" y="5029200"/>
            <a:ext cx="2286000" cy="1219200"/>
          </a:xfrm>
          <a:prstGeom prst="straightConnector1">
            <a:avLst/>
          </a:prstGeom>
          <a:ln w="47625">
            <a:solidFill>
              <a:srgbClr val="FF0066"/>
            </a:solidFill>
            <a:tailEnd type="arrow"/>
          </a:ln>
        </p:spPr>
        <p:style>
          <a:lnRef idx="1">
            <a:schemeClr val="accent1"/>
          </a:lnRef>
          <a:fillRef idx="0">
            <a:schemeClr val="accent1"/>
          </a:fillRef>
          <a:effectRef idx="0">
            <a:schemeClr val="accent1"/>
          </a:effectRef>
          <a:fontRef idx="minor">
            <a:schemeClr val="tx1"/>
          </a:fontRef>
        </p:style>
      </p:cxnSp>
      <p:sp>
        <p:nvSpPr>
          <p:cNvPr id="18" name="Rounded Rectangle 17"/>
          <p:cNvSpPr/>
          <p:nvPr/>
        </p:nvSpPr>
        <p:spPr bwMode="auto">
          <a:xfrm>
            <a:off x="2209800" y="5181600"/>
            <a:ext cx="1905000" cy="457200"/>
          </a:xfrm>
          <a:prstGeom prst="roundRect">
            <a:avLst/>
          </a:prstGeom>
          <a:noFill/>
          <a:ln w="66675" cmpd="sng">
            <a:solidFill>
              <a:srgbClr val="FF0066"/>
            </a:solidFill>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smtClean="0">
              <a:solidFill>
                <a:srgbClr val="FFFFFF"/>
              </a:solidFill>
              <a:effectLst>
                <a:outerShdw blurRad="38100" dist="38100" dir="2700000" algn="tl">
                  <a:srgbClr val="000000">
                    <a:alpha val="43137"/>
                  </a:srgbClr>
                </a:outerShdw>
              </a:effectLst>
              <a:latin typeface="Segoe" pitchFamily="34" charset="0"/>
            </a:endParaRPr>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53998"/>
          </a:xfrm>
        </p:spPr>
        <p:txBody>
          <a:bodyPr/>
          <a:lstStyle/>
          <a:p>
            <a:r>
              <a:rPr sz="4000" smtClean="0"/>
              <a:t>Coverage Experiment, using MSR-MT</a:t>
            </a:r>
            <a:endParaRPr lang="en-US" sz="4000" dirty="0"/>
          </a:p>
        </p:txBody>
      </p:sp>
      <p:sp>
        <p:nvSpPr>
          <p:cNvPr id="3" name="Text Placeholder 2"/>
          <p:cNvSpPr>
            <a:spLocks noGrp="1"/>
          </p:cNvSpPr>
          <p:nvPr>
            <p:ph type="body" sz="quarter" idx="10"/>
          </p:nvPr>
        </p:nvSpPr>
        <p:spPr>
          <a:xfrm>
            <a:off x="381000" y="1600200"/>
            <a:ext cx="8458200" cy="4953000"/>
          </a:xfrm>
        </p:spPr>
        <p:txBody>
          <a:bodyPr/>
          <a:lstStyle/>
          <a:p>
            <a:r>
              <a:rPr lang="en-US" dirty="0" smtClean="0"/>
              <a:t>Design</a:t>
            </a:r>
          </a:p>
          <a:p>
            <a:pPr lvl="1"/>
            <a:r>
              <a:rPr lang="en-US" dirty="0" smtClean="0"/>
              <a:t>A Dummy User Dictionary: 634 nouns</a:t>
            </a:r>
          </a:p>
          <a:p>
            <a:pPr lvl="1"/>
            <a:endParaRPr lang="en-US" dirty="0" smtClean="0"/>
          </a:p>
          <a:p>
            <a:pPr lvl="1"/>
            <a:endParaRPr lang="en-US" dirty="0" smtClean="0"/>
          </a:p>
          <a:p>
            <a:pPr lvl="1"/>
            <a:endParaRPr lang="en-US" dirty="0" smtClean="0"/>
          </a:p>
          <a:p>
            <a:pPr lvl="1">
              <a:buNone/>
            </a:pPr>
            <a:endParaRPr lang="en-US" dirty="0" smtClean="0"/>
          </a:p>
          <a:p>
            <a:pPr lvl="1"/>
            <a:r>
              <a:rPr lang="en-US" dirty="0" smtClean="0"/>
              <a:t>Language Pairs: English-&gt;Japanese, Chinese, and Korean systems</a:t>
            </a:r>
          </a:p>
          <a:p>
            <a:pPr lvl="1"/>
            <a:r>
              <a:rPr lang="en-US" dirty="0" smtClean="0"/>
              <a:t>Test data: 500 sentences from a game product</a:t>
            </a:r>
          </a:p>
          <a:p>
            <a:pPr lvl="1">
              <a:buNone/>
            </a:pPr>
            <a:r>
              <a:rPr lang="en-US" sz="2000" dirty="0" smtClean="0"/>
              <a:t>(for each sentence, (at least) one candidate(s) for DUMMY)</a:t>
            </a:r>
          </a:p>
          <a:p>
            <a:pPr lvl="1">
              <a:buNone/>
            </a:pPr>
            <a:endParaRPr lang="en-US" dirty="0" smtClean="0"/>
          </a:p>
          <a:p>
            <a:pPr lvl="1">
              <a:buNone/>
            </a:pPr>
            <a:endParaRPr lang="en-US" dirty="0" smtClean="0"/>
          </a:p>
          <a:p>
            <a:pPr lvl="1"/>
            <a:endParaRPr lang="en-US" dirty="0"/>
          </a:p>
        </p:txBody>
      </p:sp>
      <p:sp>
        <p:nvSpPr>
          <p:cNvPr id="4" name="Rounded Rectangle 3"/>
          <p:cNvSpPr/>
          <p:nvPr/>
        </p:nvSpPr>
        <p:spPr bwMode="auto">
          <a:xfrm>
            <a:off x="1524000" y="2514600"/>
            <a:ext cx="2819400" cy="1524000"/>
          </a:xfrm>
          <a:prstGeom prst="roundRect">
            <a:avLst/>
          </a:prstGeom>
          <a:ln>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1200" dirty="0" smtClean="0">
                <a:ln>
                  <a:solidFill>
                    <a:sysClr val="windowText" lastClr="000000"/>
                  </a:solidFill>
                </a:ln>
                <a:solidFill>
                  <a:sysClr val="windowText" lastClr="000000"/>
                </a:solidFill>
                <a:effectLst>
                  <a:outerShdw blurRad="38100" dist="38100" dir="2700000" algn="tl">
                    <a:srgbClr val="000000">
                      <a:alpha val="43137"/>
                    </a:srgbClr>
                  </a:outerShdw>
                </a:effectLst>
                <a:latin typeface="Segoe" pitchFamily="34" charset="0"/>
              </a:rPr>
              <a:t>Aztec army</a:t>
            </a:r>
          </a:p>
          <a:p>
            <a:pPr algn="ctr" defTabSz="914099" fontAlgn="base">
              <a:spcBef>
                <a:spcPct val="0"/>
              </a:spcBef>
              <a:spcAft>
                <a:spcPct val="0"/>
              </a:spcAft>
            </a:pPr>
            <a:r>
              <a:rPr lang="en-US" sz="1200" dirty="0" smtClean="0">
                <a:ln>
                  <a:solidFill>
                    <a:sysClr val="windowText" lastClr="000000"/>
                  </a:solidFill>
                </a:ln>
                <a:solidFill>
                  <a:sysClr val="windowText" lastClr="000000"/>
                </a:solidFill>
                <a:effectLst>
                  <a:outerShdw blurRad="38100" dist="38100" dir="2700000" algn="tl">
                    <a:srgbClr val="000000">
                      <a:alpha val="43137"/>
                    </a:srgbClr>
                  </a:outerShdw>
                </a:effectLst>
                <a:latin typeface="Segoe" pitchFamily="34" charset="0"/>
              </a:rPr>
              <a:t>British Fort Command building</a:t>
            </a:r>
          </a:p>
          <a:p>
            <a:pPr algn="ctr" defTabSz="914099" fontAlgn="base">
              <a:spcBef>
                <a:spcPct val="0"/>
              </a:spcBef>
              <a:spcAft>
                <a:spcPct val="0"/>
              </a:spcAft>
            </a:pPr>
            <a:r>
              <a:rPr lang="en-US" sz="1200" dirty="0" smtClean="0">
                <a:ln>
                  <a:solidFill>
                    <a:sysClr val="windowText" lastClr="000000"/>
                  </a:solidFill>
                </a:ln>
                <a:solidFill>
                  <a:sysClr val="windowText" lastClr="000000"/>
                </a:solidFill>
                <a:effectLst>
                  <a:outerShdw blurRad="38100" dist="38100" dir="2700000" algn="tl">
                    <a:srgbClr val="000000">
                      <a:alpha val="43137"/>
                    </a:srgbClr>
                  </a:outerShdw>
                </a:effectLst>
                <a:latin typeface="Segoe" pitchFamily="34" charset="0"/>
              </a:rPr>
              <a:t>.</a:t>
            </a:r>
          </a:p>
          <a:p>
            <a:pPr algn="ctr" defTabSz="914099" fontAlgn="base">
              <a:spcBef>
                <a:spcPct val="0"/>
              </a:spcBef>
              <a:spcAft>
                <a:spcPct val="0"/>
              </a:spcAft>
            </a:pPr>
            <a:r>
              <a:rPr lang="en-US" sz="1200" dirty="0" smtClean="0">
                <a:ln>
                  <a:solidFill>
                    <a:sysClr val="windowText" lastClr="000000"/>
                  </a:solidFill>
                </a:ln>
                <a:solidFill>
                  <a:sysClr val="windowText" lastClr="000000"/>
                </a:solidFill>
                <a:effectLst>
                  <a:outerShdw blurRad="38100" dist="38100" dir="2700000" algn="tl">
                    <a:srgbClr val="000000">
                      <a:alpha val="43137"/>
                    </a:srgbClr>
                  </a:outerShdw>
                </a:effectLst>
                <a:latin typeface="Segoe" pitchFamily="34" charset="0"/>
              </a:rPr>
              <a:t>.</a:t>
            </a:r>
          </a:p>
          <a:p>
            <a:pPr algn="ctr" defTabSz="914099" fontAlgn="base">
              <a:spcBef>
                <a:spcPct val="0"/>
              </a:spcBef>
              <a:spcAft>
                <a:spcPct val="0"/>
              </a:spcAft>
            </a:pPr>
            <a:r>
              <a:rPr lang="en-US" sz="1200" dirty="0" smtClean="0">
                <a:ln>
                  <a:solidFill>
                    <a:sysClr val="windowText" lastClr="000000"/>
                  </a:solidFill>
                </a:ln>
                <a:solidFill>
                  <a:sysClr val="windowText" lastClr="000000"/>
                </a:solidFill>
                <a:effectLst>
                  <a:outerShdw blurRad="38100" dist="38100" dir="2700000" algn="tl">
                    <a:srgbClr val="000000">
                      <a:alpha val="43137"/>
                    </a:srgbClr>
                  </a:outerShdw>
                </a:effectLst>
                <a:latin typeface="Segoe" pitchFamily="34" charset="0"/>
              </a:rPr>
              <a:t>.</a:t>
            </a:r>
          </a:p>
          <a:p>
            <a:pPr algn="ctr" defTabSz="914099" fontAlgn="base">
              <a:spcBef>
                <a:spcPct val="0"/>
              </a:spcBef>
              <a:spcAft>
                <a:spcPct val="0"/>
              </a:spcAft>
            </a:pPr>
            <a:r>
              <a:rPr lang="en-US" sz="1200" dirty="0" smtClean="0">
                <a:ln>
                  <a:solidFill>
                    <a:sysClr val="windowText" lastClr="000000"/>
                  </a:solidFill>
                </a:ln>
                <a:solidFill>
                  <a:sysClr val="windowText" lastClr="000000"/>
                </a:solidFill>
                <a:effectLst>
                  <a:outerShdw blurRad="38100" dist="38100" dir="2700000" algn="tl">
                    <a:srgbClr val="000000">
                      <a:alpha val="43137"/>
                    </a:srgbClr>
                  </a:outerShdw>
                </a:effectLst>
                <a:latin typeface="Segoe" pitchFamily="34" charset="0"/>
              </a:rPr>
              <a:t>etc.</a:t>
            </a:r>
          </a:p>
        </p:txBody>
      </p:sp>
      <p:sp>
        <p:nvSpPr>
          <p:cNvPr id="5" name="Rounded Rectangle 4"/>
          <p:cNvSpPr/>
          <p:nvPr/>
        </p:nvSpPr>
        <p:spPr bwMode="auto">
          <a:xfrm>
            <a:off x="4572000" y="2514600"/>
            <a:ext cx="2819400" cy="1524000"/>
          </a:xfrm>
          <a:prstGeom prst="roundRect">
            <a:avLst/>
          </a:prstGeom>
          <a:ln>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1200" dirty="0" smtClean="0">
                <a:ln>
                  <a:solidFill>
                    <a:sysClr val="windowText" lastClr="000000"/>
                  </a:solidFill>
                </a:ln>
                <a:solidFill>
                  <a:sysClr val="windowText" lastClr="000000"/>
                </a:solidFill>
                <a:effectLst>
                  <a:outerShdw blurRad="38100" dist="38100" dir="2700000" algn="tl">
                    <a:srgbClr val="000000">
                      <a:alpha val="43137"/>
                    </a:srgbClr>
                  </a:outerShdw>
                </a:effectLst>
                <a:latin typeface="Segoe" pitchFamily="34" charset="0"/>
              </a:rPr>
              <a:t>DUMMY</a:t>
            </a:r>
          </a:p>
          <a:p>
            <a:pPr algn="ctr" defTabSz="914099" fontAlgn="base">
              <a:spcBef>
                <a:spcPct val="0"/>
              </a:spcBef>
              <a:spcAft>
                <a:spcPct val="0"/>
              </a:spcAft>
            </a:pPr>
            <a:r>
              <a:rPr lang="en-US" sz="1200" dirty="0" smtClean="0">
                <a:ln>
                  <a:solidFill>
                    <a:sysClr val="windowText" lastClr="000000"/>
                  </a:solidFill>
                </a:ln>
                <a:solidFill>
                  <a:sysClr val="windowText" lastClr="000000"/>
                </a:solidFill>
                <a:effectLst>
                  <a:outerShdw blurRad="38100" dist="38100" dir="2700000" algn="tl">
                    <a:srgbClr val="000000">
                      <a:alpha val="43137"/>
                    </a:srgbClr>
                  </a:outerShdw>
                </a:effectLst>
                <a:latin typeface="Segoe" pitchFamily="34" charset="0"/>
              </a:rPr>
              <a:t>DUMMY</a:t>
            </a:r>
          </a:p>
          <a:p>
            <a:pPr algn="ctr" defTabSz="914099" fontAlgn="base">
              <a:spcBef>
                <a:spcPct val="0"/>
              </a:spcBef>
              <a:spcAft>
                <a:spcPct val="0"/>
              </a:spcAft>
            </a:pPr>
            <a:r>
              <a:rPr lang="en-US" sz="1200" dirty="0" smtClean="0">
                <a:ln>
                  <a:solidFill>
                    <a:sysClr val="windowText" lastClr="000000"/>
                  </a:solidFill>
                </a:ln>
                <a:solidFill>
                  <a:sysClr val="windowText" lastClr="000000"/>
                </a:solidFill>
                <a:effectLst>
                  <a:outerShdw blurRad="38100" dist="38100" dir="2700000" algn="tl">
                    <a:srgbClr val="000000">
                      <a:alpha val="43137"/>
                    </a:srgbClr>
                  </a:outerShdw>
                </a:effectLst>
                <a:latin typeface="Segoe" pitchFamily="34" charset="0"/>
              </a:rPr>
              <a:t>DUMMY</a:t>
            </a:r>
          </a:p>
          <a:p>
            <a:pPr algn="ctr" defTabSz="914099" fontAlgn="base">
              <a:spcBef>
                <a:spcPct val="0"/>
              </a:spcBef>
              <a:spcAft>
                <a:spcPct val="0"/>
              </a:spcAft>
            </a:pPr>
            <a:r>
              <a:rPr lang="en-US" sz="1200" dirty="0" smtClean="0">
                <a:ln>
                  <a:solidFill>
                    <a:sysClr val="windowText" lastClr="000000"/>
                  </a:solidFill>
                </a:ln>
                <a:solidFill>
                  <a:sysClr val="windowText" lastClr="000000"/>
                </a:solidFill>
                <a:effectLst>
                  <a:outerShdw blurRad="38100" dist="38100" dir="2700000" algn="tl">
                    <a:srgbClr val="000000">
                      <a:alpha val="43137"/>
                    </a:srgbClr>
                  </a:outerShdw>
                </a:effectLst>
                <a:latin typeface="Segoe" pitchFamily="34" charset="0"/>
              </a:rPr>
              <a:t>DUMMY</a:t>
            </a:r>
          </a:p>
          <a:p>
            <a:pPr algn="ctr" defTabSz="914099" fontAlgn="base">
              <a:spcBef>
                <a:spcPct val="0"/>
              </a:spcBef>
              <a:spcAft>
                <a:spcPct val="0"/>
              </a:spcAft>
            </a:pPr>
            <a:r>
              <a:rPr lang="en-US" sz="1200" dirty="0" smtClean="0">
                <a:ln>
                  <a:solidFill>
                    <a:sysClr val="windowText" lastClr="000000"/>
                  </a:solidFill>
                </a:ln>
                <a:solidFill>
                  <a:sysClr val="windowText" lastClr="000000"/>
                </a:solidFill>
                <a:effectLst>
                  <a:outerShdw blurRad="38100" dist="38100" dir="2700000" algn="tl">
                    <a:srgbClr val="000000">
                      <a:alpha val="43137"/>
                    </a:srgbClr>
                  </a:outerShdw>
                </a:effectLst>
                <a:latin typeface="Segoe" pitchFamily="34" charset="0"/>
              </a:rPr>
              <a:t>DUMMY</a:t>
            </a:r>
          </a:p>
          <a:p>
            <a:pPr algn="ctr" defTabSz="914099" fontAlgn="base">
              <a:spcBef>
                <a:spcPct val="0"/>
              </a:spcBef>
              <a:spcAft>
                <a:spcPct val="0"/>
              </a:spcAft>
            </a:pPr>
            <a:r>
              <a:rPr lang="en-US" sz="1200" dirty="0" smtClean="0">
                <a:ln>
                  <a:solidFill>
                    <a:sysClr val="windowText" lastClr="000000"/>
                  </a:solidFill>
                </a:ln>
                <a:solidFill>
                  <a:sysClr val="windowText" lastClr="000000"/>
                </a:solidFill>
                <a:effectLst>
                  <a:outerShdw blurRad="38100" dist="38100" dir="2700000" algn="tl">
                    <a:srgbClr val="000000">
                      <a:alpha val="43137"/>
                    </a:srgbClr>
                  </a:outerShdw>
                </a:effectLst>
                <a:latin typeface="Segoe" pitchFamily="34" charset="0"/>
              </a:rPr>
              <a:t>DUMMY</a:t>
            </a:r>
          </a:p>
          <a:p>
            <a:pPr algn="ctr" defTabSz="914099" fontAlgn="base">
              <a:spcBef>
                <a:spcPct val="0"/>
              </a:spcBef>
              <a:spcAft>
                <a:spcPct val="0"/>
              </a:spcAft>
            </a:pPr>
            <a:r>
              <a:rPr lang="en-US" sz="1200" dirty="0" smtClean="0">
                <a:ln>
                  <a:solidFill>
                    <a:sysClr val="windowText" lastClr="000000"/>
                  </a:solidFill>
                </a:ln>
                <a:solidFill>
                  <a:sysClr val="windowText" lastClr="000000"/>
                </a:solidFill>
                <a:effectLst>
                  <a:outerShdw blurRad="38100" dist="38100" dir="2700000" algn="tl">
                    <a:srgbClr val="000000">
                      <a:alpha val="43137"/>
                    </a:srgbClr>
                  </a:outerShdw>
                </a:effectLst>
                <a:latin typeface="Segoe" pitchFamily="34" charset="0"/>
              </a:rPr>
              <a:t>DUMMY</a:t>
            </a:r>
          </a:p>
        </p:txBody>
      </p:sp>
      <p:graphicFrame>
        <p:nvGraphicFramePr>
          <p:cNvPr id="6" name="Table 5"/>
          <p:cNvGraphicFramePr>
            <a:graphicFrameLocks noGrp="1"/>
          </p:cNvGraphicFramePr>
          <p:nvPr/>
        </p:nvGraphicFramePr>
        <p:xfrm>
          <a:off x="1143000" y="5181600"/>
          <a:ext cx="7010400" cy="1066800"/>
        </p:xfrm>
        <a:graphic>
          <a:graphicData uri="http://schemas.openxmlformats.org/drawingml/2006/table">
            <a:tbl>
              <a:tblPr firstRow="1" bandRow="1">
                <a:tableStyleId>{5C22544A-7EE6-4342-B048-85BDC9FD1C3A}</a:tableStyleId>
              </a:tblPr>
              <a:tblGrid>
                <a:gridCol w="2336800"/>
                <a:gridCol w="2336800"/>
                <a:gridCol w="2336800"/>
              </a:tblGrid>
              <a:tr h="533400">
                <a:tc>
                  <a:txBody>
                    <a:bodyPr/>
                    <a:lstStyle/>
                    <a:p>
                      <a:r>
                        <a:rPr lang="en-US" dirty="0" smtClean="0">
                          <a:ln>
                            <a:solidFill>
                              <a:sysClr val="windowText" lastClr="000000"/>
                            </a:solidFill>
                          </a:ln>
                          <a:solidFill>
                            <a:sysClr val="windowText" lastClr="000000"/>
                          </a:solidFill>
                        </a:rPr>
                        <a:t>EJ</a:t>
                      </a:r>
                      <a:endParaRPr lang="en-US" dirty="0">
                        <a:ln>
                          <a:solidFill>
                            <a:sysClr val="windowText" lastClr="000000"/>
                          </a:solidFill>
                        </a:ln>
                        <a:solidFill>
                          <a:sysClr val="windowText" lastClr="000000"/>
                        </a:solidFill>
                      </a:endParaRPr>
                    </a:p>
                  </a:txBody>
                  <a:tcPr/>
                </a:tc>
                <a:tc>
                  <a:txBody>
                    <a:bodyPr/>
                    <a:lstStyle/>
                    <a:p>
                      <a:r>
                        <a:rPr lang="en-US" dirty="0" smtClean="0">
                          <a:ln>
                            <a:solidFill>
                              <a:sysClr val="windowText" lastClr="000000"/>
                            </a:solidFill>
                          </a:ln>
                          <a:solidFill>
                            <a:sysClr val="windowText" lastClr="000000"/>
                          </a:solidFill>
                        </a:rPr>
                        <a:t>EC</a:t>
                      </a:r>
                      <a:endParaRPr lang="en-US" dirty="0">
                        <a:ln>
                          <a:solidFill>
                            <a:sysClr val="windowText" lastClr="000000"/>
                          </a:solidFill>
                        </a:ln>
                        <a:solidFill>
                          <a:sysClr val="windowText" lastClr="000000"/>
                        </a:solidFill>
                      </a:endParaRPr>
                    </a:p>
                  </a:txBody>
                  <a:tcPr/>
                </a:tc>
                <a:tc>
                  <a:txBody>
                    <a:bodyPr/>
                    <a:lstStyle/>
                    <a:p>
                      <a:r>
                        <a:rPr lang="en-US" dirty="0" smtClean="0">
                          <a:ln>
                            <a:solidFill>
                              <a:sysClr val="windowText" lastClr="000000"/>
                            </a:solidFill>
                          </a:ln>
                          <a:solidFill>
                            <a:sysClr val="windowText" lastClr="000000"/>
                          </a:solidFill>
                        </a:rPr>
                        <a:t>EK</a:t>
                      </a:r>
                      <a:endParaRPr lang="en-US" dirty="0">
                        <a:ln>
                          <a:solidFill>
                            <a:sysClr val="windowText" lastClr="000000"/>
                          </a:solidFill>
                        </a:ln>
                        <a:solidFill>
                          <a:sysClr val="windowText" lastClr="000000"/>
                        </a:solidFill>
                      </a:endParaRPr>
                    </a:p>
                  </a:txBody>
                  <a:tcPr/>
                </a:tc>
              </a:tr>
              <a:tr h="533400">
                <a:tc>
                  <a:txBody>
                    <a:bodyPr/>
                    <a:lstStyle/>
                    <a:p>
                      <a:r>
                        <a:rPr lang="en-US" dirty="0" smtClean="0"/>
                        <a:t>90.6%</a:t>
                      </a:r>
                      <a:endParaRPr lang="en-US" dirty="0"/>
                    </a:p>
                  </a:txBody>
                  <a:tcPr/>
                </a:tc>
                <a:tc>
                  <a:txBody>
                    <a:bodyPr/>
                    <a:lstStyle/>
                    <a:p>
                      <a:r>
                        <a:rPr lang="en-US" dirty="0" smtClean="0"/>
                        <a:t>92%</a:t>
                      </a:r>
                      <a:endParaRPr lang="en-US" dirty="0"/>
                    </a:p>
                  </a:txBody>
                  <a:tcPr/>
                </a:tc>
                <a:tc>
                  <a:txBody>
                    <a:bodyPr/>
                    <a:lstStyle/>
                    <a:p>
                      <a:r>
                        <a:rPr lang="en-US" dirty="0" smtClean="0"/>
                        <a:t>86%</a:t>
                      </a:r>
                      <a:endParaRPr lang="en-US" dirty="0"/>
                    </a:p>
                  </a:txBody>
                  <a:tcPr/>
                </a:tc>
              </a:tr>
            </a:tbl>
          </a:graphicData>
        </a:graphic>
      </p:graphicFrame>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mtClean="0"/>
              <a:t>Error Analysis</a:t>
            </a:r>
            <a:endParaRPr lang="en-US" dirty="0"/>
          </a:p>
        </p:txBody>
      </p:sp>
      <p:sp>
        <p:nvSpPr>
          <p:cNvPr id="3" name="Text Placeholder 2"/>
          <p:cNvSpPr>
            <a:spLocks noGrp="1"/>
          </p:cNvSpPr>
          <p:nvPr>
            <p:ph type="body" sz="quarter" idx="10"/>
          </p:nvPr>
        </p:nvSpPr>
        <p:spPr>
          <a:xfrm>
            <a:off x="381000" y="1295400"/>
            <a:ext cx="8382000" cy="443198"/>
          </a:xfrm>
        </p:spPr>
        <p:txBody>
          <a:bodyPr/>
          <a:lstStyle/>
          <a:p>
            <a:pPr>
              <a:buNone/>
            </a:pPr>
            <a:r>
              <a:rPr lang="en-US" dirty="0" smtClean="0"/>
              <a:t>Why not 100%?</a:t>
            </a:r>
            <a:endParaRPr lang="en-US" dirty="0"/>
          </a:p>
        </p:txBody>
      </p:sp>
      <p:sp>
        <p:nvSpPr>
          <p:cNvPr id="4" name="Rectangle 3"/>
          <p:cNvSpPr/>
          <p:nvPr/>
        </p:nvSpPr>
        <p:spPr bwMode="auto">
          <a:xfrm>
            <a:off x="457200" y="2057400"/>
            <a:ext cx="8077200" cy="2895600"/>
          </a:xfrm>
          <a:prstGeom prst="rect">
            <a:avLst/>
          </a:prstGeom>
          <a:ln>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2300" dirty="0" smtClean="0">
                <a:ln>
                  <a:solidFill>
                    <a:schemeClr val="bg1"/>
                  </a:solidFill>
                </a:ln>
                <a:solidFill>
                  <a:sysClr val="windowText" lastClr="000000"/>
                </a:solidFill>
                <a:effectLst>
                  <a:outerShdw blurRad="38100" dist="38100" dir="2700000" algn="tl">
                    <a:srgbClr val="000000">
                      <a:alpha val="43137"/>
                    </a:srgbClr>
                  </a:outerShdw>
                </a:effectLst>
                <a:latin typeface="Segoe" pitchFamily="34" charset="0"/>
              </a:rPr>
              <a:t>[Input] Choose what </a:t>
            </a:r>
            <a:r>
              <a:rPr lang="en-US" sz="2300" i="1" u="sng" dirty="0" err="1" smtClean="0">
                <a:ln>
                  <a:solidFill>
                    <a:schemeClr val="bg1"/>
                  </a:solidFill>
                </a:ln>
                <a:solidFill>
                  <a:sysClr val="windowText" lastClr="000000"/>
                </a:solidFill>
                <a:effectLst>
                  <a:outerShdw blurRad="38100" dist="38100" dir="2700000" algn="tl">
                    <a:srgbClr val="000000">
                      <a:alpha val="43137"/>
                    </a:srgbClr>
                  </a:outerShdw>
                </a:effectLst>
                <a:latin typeface="Segoe" pitchFamily="34" charset="0"/>
              </a:rPr>
              <a:t>shader</a:t>
            </a:r>
            <a:r>
              <a:rPr lang="en-US" sz="2300" i="1" u="sng" dirty="0" smtClean="0">
                <a:ln>
                  <a:solidFill>
                    <a:schemeClr val="bg1"/>
                  </a:solidFill>
                </a:ln>
                <a:solidFill>
                  <a:sysClr val="windowText" lastClr="000000"/>
                </a:solidFill>
                <a:effectLst>
                  <a:outerShdw blurRad="38100" dist="38100" dir="2700000" algn="tl">
                    <a:srgbClr val="000000">
                      <a:alpha val="43137"/>
                    </a:srgbClr>
                  </a:outerShdw>
                </a:effectLst>
                <a:latin typeface="Segoe" pitchFamily="34" charset="0"/>
              </a:rPr>
              <a:t> model </a:t>
            </a:r>
            <a:r>
              <a:rPr lang="en-US" sz="2300" dirty="0" smtClean="0">
                <a:ln>
                  <a:solidFill>
                    <a:schemeClr val="bg1"/>
                  </a:solidFill>
                </a:ln>
                <a:solidFill>
                  <a:sysClr val="windowText" lastClr="000000"/>
                </a:solidFill>
                <a:effectLst>
                  <a:outerShdw blurRad="38100" dist="38100" dir="2700000" algn="tl">
                    <a:srgbClr val="000000">
                      <a:alpha val="43137"/>
                    </a:srgbClr>
                  </a:outerShdw>
                </a:effectLst>
                <a:latin typeface="Segoe" pitchFamily="34" charset="0"/>
              </a:rPr>
              <a:t>to use.</a:t>
            </a:r>
          </a:p>
          <a:p>
            <a:pPr algn="ctr" defTabSz="914099" fontAlgn="base">
              <a:spcBef>
                <a:spcPct val="0"/>
              </a:spcBef>
              <a:spcAft>
                <a:spcPct val="0"/>
              </a:spcAft>
            </a:pPr>
            <a:r>
              <a:rPr lang="en-US" sz="2300" dirty="0" smtClean="0">
                <a:ln>
                  <a:solidFill>
                    <a:schemeClr val="bg1"/>
                  </a:solidFill>
                </a:ln>
                <a:solidFill>
                  <a:sysClr val="windowText" lastClr="000000"/>
                </a:solidFill>
                <a:effectLst>
                  <a:outerShdw blurRad="38100" dist="38100" dir="2700000" algn="tl">
                    <a:srgbClr val="000000">
                      <a:alpha val="43137"/>
                    </a:srgbClr>
                  </a:outerShdw>
                </a:effectLst>
                <a:latin typeface="Segoe" pitchFamily="34" charset="0"/>
              </a:rPr>
              <a:t>[Dictionary]: </a:t>
            </a:r>
            <a:r>
              <a:rPr lang="en-US" sz="2300" dirty="0" err="1" smtClean="0">
                <a:ln>
                  <a:solidFill>
                    <a:schemeClr val="bg1"/>
                  </a:solidFill>
                </a:ln>
                <a:solidFill>
                  <a:sysClr val="windowText" lastClr="000000"/>
                </a:solidFill>
                <a:effectLst>
                  <a:outerShdw blurRad="38100" dist="38100" dir="2700000" algn="tl">
                    <a:srgbClr val="000000">
                      <a:alpha val="43137"/>
                    </a:srgbClr>
                  </a:outerShdw>
                </a:effectLst>
                <a:latin typeface="Segoe" pitchFamily="34" charset="0"/>
              </a:rPr>
              <a:t>shader</a:t>
            </a:r>
            <a:r>
              <a:rPr lang="en-US" sz="2300" dirty="0" smtClean="0">
                <a:ln>
                  <a:solidFill>
                    <a:schemeClr val="bg1"/>
                  </a:solidFill>
                </a:ln>
                <a:solidFill>
                  <a:sysClr val="windowText" lastClr="000000"/>
                </a:solidFill>
                <a:effectLst>
                  <a:outerShdw blurRad="38100" dist="38100" dir="2700000" algn="tl">
                    <a:srgbClr val="000000">
                      <a:alpha val="43137"/>
                    </a:srgbClr>
                  </a:outerShdw>
                </a:effectLst>
                <a:latin typeface="Segoe" pitchFamily="34" charset="0"/>
              </a:rPr>
              <a:t> model: [DUMMY] (</a:t>
            </a:r>
            <a:r>
              <a:rPr lang="ja-JP" altLang="en-US" sz="2300" smtClean="0">
                <a:ln>
                  <a:solidFill>
                    <a:schemeClr val="bg1"/>
                  </a:solidFill>
                </a:ln>
                <a:solidFill>
                  <a:sysClr val="windowText" lastClr="000000"/>
                </a:solidFill>
                <a:effectLst>
                  <a:outerShdw blurRad="38100" dist="38100" dir="2700000" algn="tl">
                    <a:srgbClr val="000000">
                      <a:alpha val="43137"/>
                    </a:srgbClr>
                  </a:outerShdw>
                </a:effectLst>
                <a:latin typeface="Segoe" pitchFamily="34" charset="0"/>
              </a:rPr>
              <a:t>シェーダのモデル</a:t>
            </a:r>
            <a:r>
              <a:rPr lang="en-US" altLang="ja-JP" sz="2300" dirty="0" smtClean="0">
                <a:ln>
                  <a:solidFill>
                    <a:schemeClr val="bg1"/>
                  </a:solidFill>
                </a:ln>
                <a:solidFill>
                  <a:sysClr val="windowText" lastClr="000000"/>
                </a:solidFill>
                <a:effectLst>
                  <a:outerShdw blurRad="38100" dist="38100" dir="2700000" algn="tl">
                    <a:srgbClr val="000000">
                      <a:alpha val="43137"/>
                    </a:srgbClr>
                  </a:outerShdw>
                </a:effectLst>
                <a:latin typeface="Segoe" pitchFamily="34" charset="0"/>
              </a:rPr>
              <a:t>)</a:t>
            </a:r>
          </a:p>
          <a:p>
            <a:pPr algn="ctr" defTabSz="914099" fontAlgn="base">
              <a:spcBef>
                <a:spcPct val="0"/>
              </a:spcBef>
              <a:spcAft>
                <a:spcPct val="0"/>
              </a:spcAft>
            </a:pPr>
            <a:r>
              <a:rPr lang="en-US" sz="2300" dirty="0" smtClean="0">
                <a:ln>
                  <a:solidFill>
                    <a:schemeClr val="bg1"/>
                  </a:solidFill>
                </a:ln>
                <a:solidFill>
                  <a:sysClr val="windowText" lastClr="000000"/>
                </a:solidFill>
                <a:effectLst>
                  <a:outerShdw blurRad="38100" dist="38100" dir="2700000" algn="tl">
                    <a:srgbClr val="000000">
                      <a:alpha val="43137"/>
                    </a:srgbClr>
                  </a:outerShdw>
                </a:effectLst>
                <a:latin typeface="Segoe" pitchFamily="34" charset="0"/>
              </a:rPr>
              <a:t>[MT Output] </a:t>
            </a:r>
            <a:r>
              <a:rPr lang="ja-JP" altLang="en-US" sz="2300" smtClean="0">
                <a:ln>
                  <a:solidFill>
                    <a:schemeClr val="bg1"/>
                  </a:solidFill>
                </a:ln>
                <a:solidFill>
                  <a:sysClr val="windowText" lastClr="000000"/>
                </a:solidFill>
                <a:effectLst>
                  <a:outerShdw blurRad="38100" dist="38100" dir="2700000" algn="tl">
                    <a:srgbClr val="000000">
                      <a:alpha val="43137"/>
                    </a:srgbClr>
                  </a:outerShdw>
                </a:effectLst>
                <a:latin typeface="Segoe" pitchFamily="34" charset="0"/>
              </a:rPr>
              <a:t>どの</a:t>
            </a:r>
            <a:r>
              <a:rPr lang="ja-JP" altLang="en-US" sz="2300" u="sng" smtClean="0">
                <a:ln>
                  <a:solidFill>
                    <a:schemeClr val="bg1"/>
                  </a:solidFill>
                </a:ln>
                <a:solidFill>
                  <a:srgbClr val="FF0000"/>
                </a:solidFill>
                <a:effectLst>
                  <a:outerShdw blurRad="38100" dist="38100" dir="2700000" algn="tl">
                    <a:srgbClr val="000000">
                      <a:alpha val="43137"/>
                    </a:srgbClr>
                  </a:outerShdw>
                </a:effectLst>
                <a:latin typeface="Segoe" pitchFamily="34" charset="0"/>
              </a:rPr>
              <a:t>シェーダ</a:t>
            </a:r>
            <a:r>
              <a:rPr lang="ja-JP" altLang="en-US" sz="2300" smtClean="0">
                <a:ln>
                  <a:solidFill>
                    <a:schemeClr val="bg1"/>
                  </a:solidFill>
                </a:ln>
                <a:solidFill>
                  <a:sysClr val="windowText" lastClr="000000"/>
                </a:solidFill>
                <a:effectLst>
                  <a:outerShdw blurRad="38100" dist="38100" dir="2700000" algn="tl">
                    <a:srgbClr val="000000">
                      <a:alpha val="43137"/>
                    </a:srgbClr>
                  </a:outerShdw>
                </a:effectLst>
                <a:latin typeface="Segoe" pitchFamily="34" charset="0"/>
              </a:rPr>
              <a:t>を使用して</a:t>
            </a:r>
            <a:r>
              <a:rPr lang="ja-JP" altLang="en-US" sz="2300" u="sng" smtClean="0">
                <a:ln>
                  <a:solidFill>
                    <a:schemeClr val="bg1"/>
                  </a:solidFill>
                </a:ln>
                <a:solidFill>
                  <a:srgbClr val="FF0000"/>
                </a:solidFill>
                <a:effectLst>
                  <a:outerShdw blurRad="38100" dist="38100" dir="2700000" algn="tl">
                    <a:srgbClr val="000000">
                      <a:alpha val="43137"/>
                    </a:srgbClr>
                  </a:outerShdw>
                </a:effectLst>
                <a:latin typeface="Segoe" pitchFamily="34" charset="0"/>
              </a:rPr>
              <a:t>モデル</a:t>
            </a:r>
            <a:r>
              <a:rPr lang="ja-JP" altLang="en-US" sz="2300" smtClean="0">
                <a:ln>
                  <a:solidFill>
                    <a:schemeClr val="bg1"/>
                  </a:solidFill>
                </a:ln>
                <a:solidFill>
                  <a:sysClr val="windowText" lastClr="000000"/>
                </a:solidFill>
                <a:effectLst>
                  <a:outerShdw blurRad="38100" dist="38100" dir="2700000" algn="tl">
                    <a:srgbClr val="000000">
                      <a:alpha val="43137"/>
                    </a:srgbClr>
                  </a:outerShdw>
                </a:effectLst>
                <a:latin typeface="Segoe" pitchFamily="34" charset="0"/>
              </a:rPr>
              <a:t>を選択します。</a:t>
            </a:r>
            <a:endParaRPr lang="en-US" sz="2300" dirty="0" smtClean="0">
              <a:ln>
                <a:solidFill>
                  <a:schemeClr val="bg1"/>
                </a:solidFill>
              </a:ln>
              <a:solidFill>
                <a:sysClr val="windowText" lastClr="000000"/>
              </a:solidFill>
              <a:effectLst>
                <a:outerShdw blurRad="38100" dist="38100" dir="2700000" algn="tl">
                  <a:srgbClr val="000000">
                    <a:alpha val="43137"/>
                  </a:srgbClr>
                </a:outerShdw>
              </a:effectLst>
              <a:latin typeface="Segoe" pitchFamily="34" charset="0"/>
            </a:endParaRPr>
          </a:p>
          <a:p>
            <a:pPr algn="ctr" defTabSz="914099" fontAlgn="base">
              <a:spcBef>
                <a:spcPct val="0"/>
              </a:spcBef>
              <a:spcAft>
                <a:spcPct val="0"/>
              </a:spcAft>
            </a:pPr>
            <a:endParaRPr lang="en-US" sz="2300" dirty="0" smtClean="0">
              <a:ln>
                <a:solidFill>
                  <a:schemeClr val="bg1"/>
                </a:solidFill>
              </a:ln>
              <a:solidFill>
                <a:sysClr val="windowText" lastClr="000000"/>
              </a:solidFill>
              <a:effectLst>
                <a:outerShdw blurRad="38100" dist="38100" dir="2700000" algn="tl">
                  <a:srgbClr val="000000">
                    <a:alpha val="43137"/>
                  </a:srgbClr>
                </a:outerShdw>
              </a:effectLst>
              <a:latin typeface="Segoe" pitchFamily="34" charset="0"/>
            </a:endParaRPr>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329595"/>
          </a:xfrm>
        </p:spPr>
        <p:txBody>
          <a:bodyPr/>
          <a:lstStyle/>
          <a:p>
            <a:r>
              <a:rPr smtClean="0"/>
              <a:t>Impact of Term Swapper on MT Quality</a:t>
            </a:r>
            <a:endParaRPr lang="en-US" dirty="0"/>
          </a:p>
        </p:txBody>
      </p:sp>
      <p:sp>
        <p:nvSpPr>
          <p:cNvPr id="3" name="Text Placeholder 2"/>
          <p:cNvSpPr>
            <a:spLocks noGrp="1"/>
          </p:cNvSpPr>
          <p:nvPr>
            <p:ph type="body" sz="quarter" idx="10"/>
          </p:nvPr>
        </p:nvSpPr>
        <p:spPr>
          <a:xfrm>
            <a:off x="304800" y="2057400"/>
            <a:ext cx="8382000" cy="4173450"/>
          </a:xfrm>
        </p:spPr>
        <p:txBody>
          <a:bodyPr/>
          <a:lstStyle/>
          <a:p>
            <a:pPr>
              <a:buNone/>
            </a:pPr>
            <a:r>
              <a:rPr lang="en-US" dirty="0" smtClean="0"/>
              <a:t>Experiment Design</a:t>
            </a:r>
          </a:p>
          <a:p>
            <a:pPr>
              <a:buFont typeface="Arial" pitchFamily="34" charset="0"/>
              <a:buChar char="•"/>
            </a:pPr>
            <a:r>
              <a:rPr lang="en-US" dirty="0" smtClean="0"/>
              <a:t>Bleu, Edit Distance</a:t>
            </a:r>
          </a:p>
          <a:p>
            <a:pPr>
              <a:buFont typeface="Arial" pitchFamily="34" charset="0"/>
              <a:buChar char="•"/>
            </a:pPr>
            <a:r>
              <a:rPr lang="en-US" dirty="0" smtClean="0"/>
              <a:t>Three MT systems </a:t>
            </a:r>
          </a:p>
          <a:p>
            <a:pPr>
              <a:buFont typeface="Arial" pitchFamily="34" charset="0"/>
              <a:buChar char="•"/>
            </a:pPr>
            <a:r>
              <a:rPr lang="en-US" dirty="0" smtClean="0"/>
              <a:t>A “real” user dictionary with real entries </a:t>
            </a:r>
          </a:p>
          <a:p>
            <a:pPr>
              <a:buNone/>
            </a:pPr>
            <a:r>
              <a:rPr lang="en-US" sz="2400" dirty="0" smtClean="0"/>
              <a:t>				(634 noun entries)</a:t>
            </a:r>
          </a:p>
          <a:p>
            <a:pPr>
              <a:buFont typeface="Arial" pitchFamily="34" charset="0"/>
              <a:buChar char="•"/>
            </a:pPr>
            <a:r>
              <a:rPr lang="en-US" dirty="0" smtClean="0"/>
              <a:t>Language Pair: English -&gt; Japanese</a:t>
            </a:r>
            <a:endParaRPr lang="en-US" sz="2400" dirty="0" smtClean="0"/>
          </a:p>
          <a:p>
            <a:pPr>
              <a:buFont typeface="Arial" pitchFamily="34" charset="0"/>
              <a:buChar char="•"/>
            </a:pPr>
            <a:r>
              <a:rPr lang="en-US" dirty="0" smtClean="0"/>
              <a:t>500 sentences from a game domain </a:t>
            </a:r>
            <a:r>
              <a:rPr lang="en-US" sz="2000" dirty="0" smtClean="0"/>
              <a:t>(=same as those used for the coverage experiment)</a:t>
            </a:r>
          </a:p>
          <a:p>
            <a:pPr>
              <a:buFont typeface="Arial" pitchFamily="34" charset="0"/>
              <a:buChar char="•"/>
            </a:pPr>
            <a:endParaRPr lang="en-US" sz="2000" dirty="0"/>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mtClean="0"/>
              <a:t>Results</a:t>
            </a:r>
            <a:endParaRPr lang="en-US" dirty="0"/>
          </a:p>
        </p:txBody>
      </p:sp>
      <p:graphicFrame>
        <p:nvGraphicFramePr>
          <p:cNvPr id="4" name="Table 3"/>
          <p:cNvGraphicFramePr>
            <a:graphicFrameLocks noGrp="1"/>
          </p:cNvGraphicFramePr>
          <p:nvPr/>
        </p:nvGraphicFramePr>
        <p:xfrm>
          <a:off x="457200" y="1066800"/>
          <a:ext cx="8229600" cy="1529080"/>
        </p:xfrm>
        <a:graphic>
          <a:graphicData uri="http://schemas.openxmlformats.org/drawingml/2006/table">
            <a:tbl>
              <a:tblPr firstRow="1" bandRow="1">
                <a:tableStyleId>{5C22544A-7EE6-4342-B048-85BDC9FD1C3A}</a:tableStyleId>
              </a:tblPr>
              <a:tblGrid>
                <a:gridCol w="2209800"/>
                <a:gridCol w="2819400"/>
                <a:gridCol w="3200400"/>
              </a:tblGrid>
              <a:tr h="563880">
                <a:tc>
                  <a:txBody>
                    <a:bodyPr/>
                    <a:lstStyle/>
                    <a:p>
                      <a:r>
                        <a:rPr lang="en-US" sz="2400" dirty="0" smtClean="0">
                          <a:solidFill>
                            <a:schemeClr val="bg1"/>
                          </a:solidFill>
                        </a:rPr>
                        <a:t>MSR-MT</a:t>
                      </a:r>
                      <a:endParaRPr lang="en-US" sz="2400" dirty="0">
                        <a:solidFill>
                          <a:schemeClr val="bg1"/>
                        </a:solidFill>
                      </a:endParaRPr>
                    </a:p>
                  </a:txBody>
                  <a:tcPr/>
                </a:tc>
                <a:tc>
                  <a:txBody>
                    <a:bodyPr/>
                    <a:lstStyle/>
                    <a:p>
                      <a:r>
                        <a:rPr lang="en-US" sz="1800" dirty="0" smtClean="0">
                          <a:solidFill>
                            <a:schemeClr val="bg1"/>
                          </a:solidFill>
                        </a:rPr>
                        <a:t>Without</a:t>
                      </a:r>
                      <a:r>
                        <a:rPr lang="en-US" sz="1800" baseline="0" dirty="0" smtClean="0">
                          <a:solidFill>
                            <a:schemeClr val="bg1"/>
                          </a:solidFill>
                        </a:rPr>
                        <a:t> Term Swapper</a:t>
                      </a:r>
                      <a:endParaRPr lang="en-US" sz="1800" dirty="0">
                        <a:solidFill>
                          <a:schemeClr val="bg1"/>
                        </a:solidFill>
                      </a:endParaRPr>
                    </a:p>
                  </a:txBody>
                  <a:tcPr/>
                </a:tc>
                <a:tc>
                  <a:txBody>
                    <a:bodyPr/>
                    <a:lstStyle/>
                    <a:p>
                      <a:pPr marL="0" marR="0" indent="0" algn="l" defTabSz="914363" rtl="0" eaLnBrk="1" fontAlgn="auto" latinLnBrk="0" hangingPunct="1">
                        <a:lnSpc>
                          <a:spcPct val="100000"/>
                        </a:lnSpc>
                        <a:spcBef>
                          <a:spcPts val="0"/>
                        </a:spcBef>
                        <a:spcAft>
                          <a:spcPts val="0"/>
                        </a:spcAft>
                        <a:buClrTx/>
                        <a:buSzTx/>
                        <a:buFontTx/>
                        <a:buNone/>
                        <a:tabLst/>
                        <a:defRPr/>
                      </a:pPr>
                      <a:r>
                        <a:rPr lang="en-US" sz="1800" dirty="0" smtClean="0">
                          <a:solidFill>
                            <a:schemeClr val="bg1"/>
                          </a:solidFill>
                        </a:rPr>
                        <a:t>With </a:t>
                      </a:r>
                      <a:r>
                        <a:rPr lang="en-US" sz="1800" baseline="0" dirty="0" smtClean="0">
                          <a:solidFill>
                            <a:schemeClr val="bg1"/>
                          </a:solidFill>
                        </a:rPr>
                        <a:t>Term Swapper</a:t>
                      </a:r>
                      <a:endParaRPr lang="en-US" sz="1800" dirty="0" smtClean="0">
                        <a:solidFill>
                          <a:schemeClr val="bg1"/>
                        </a:solidFill>
                      </a:endParaRPr>
                    </a:p>
                  </a:txBody>
                  <a:tcPr/>
                </a:tc>
              </a:tr>
              <a:tr h="482600">
                <a:tc>
                  <a:txBody>
                    <a:bodyPr/>
                    <a:lstStyle/>
                    <a:p>
                      <a:r>
                        <a:rPr lang="en-US" sz="2400" dirty="0" smtClean="0"/>
                        <a:t>Bleu</a:t>
                      </a:r>
                      <a:endParaRPr lang="en-US" sz="2400" dirty="0"/>
                    </a:p>
                  </a:txBody>
                  <a:tcPr/>
                </a:tc>
                <a:tc>
                  <a:txBody>
                    <a:bodyPr/>
                    <a:lstStyle/>
                    <a:p>
                      <a:r>
                        <a:rPr lang="en-US" sz="2400" dirty="0" smtClean="0"/>
                        <a:t>12.43</a:t>
                      </a:r>
                      <a:endParaRPr lang="en-US" sz="2400" dirty="0"/>
                    </a:p>
                  </a:txBody>
                  <a:tcPr/>
                </a:tc>
                <a:tc>
                  <a:txBody>
                    <a:bodyPr/>
                    <a:lstStyle/>
                    <a:p>
                      <a:r>
                        <a:rPr lang="en-US" sz="2400" dirty="0" smtClean="0"/>
                        <a:t>22.51 </a:t>
                      </a:r>
                      <a:endParaRPr lang="en-US" sz="2400" dirty="0"/>
                    </a:p>
                  </a:txBody>
                  <a:tcPr/>
                </a:tc>
              </a:tr>
              <a:tr h="482600">
                <a:tc>
                  <a:txBody>
                    <a:bodyPr/>
                    <a:lstStyle/>
                    <a:p>
                      <a:r>
                        <a:rPr lang="en-US" sz="2400" dirty="0" smtClean="0"/>
                        <a:t>Edit-distance</a:t>
                      </a:r>
                      <a:endParaRPr lang="en-US" sz="2400" dirty="0"/>
                    </a:p>
                  </a:txBody>
                  <a:tcPr/>
                </a:tc>
                <a:tc>
                  <a:txBody>
                    <a:bodyPr/>
                    <a:lstStyle/>
                    <a:p>
                      <a:r>
                        <a:rPr lang="en-US" sz="2400" dirty="0" smtClean="0"/>
                        <a:t>0.63</a:t>
                      </a:r>
                      <a:endParaRPr lang="en-US" sz="2400" dirty="0"/>
                    </a:p>
                  </a:txBody>
                  <a:tcPr/>
                </a:tc>
                <a:tc>
                  <a:txBody>
                    <a:bodyPr/>
                    <a:lstStyle/>
                    <a:p>
                      <a:r>
                        <a:rPr lang="en-US" sz="2400" dirty="0" smtClean="0"/>
                        <a:t>0.52</a:t>
                      </a:r>
                      <a:endParaRPr lang="en-US" sz="2400" dirty="0"/>
                    </a:p>
                  </a:txBody>
                  <a:tcPr/>
                </a:tc>
              </a:tr>
            </a:tbl>
          </a:graphicData>
        </a:graphic>
      </p:graphicFrame>
      <p:graphicFrame>
        <p:nvGraphicFramePr>
          <p:cNvPr id="5" name="Table 4"/>
          <p:cNvGraphicFramePr>
            <a:graphicFrameLocks noGrp="1"/>
          </p:cNvGraphicFramePr>
          <p:nvPr/>
        </p:nvGraphicFramePr>
        <p:xfrm>
          <a:off x="457200" y="2971800"/>
          <a:ext cx="8229600" cy="1371600"/>
        </p:xfrm>
        <a:graphic>
          <a:graphicData uri="http://schemas.openxmlformats.org/drawingml/2006/table">
            <a:tbl>
              <a:tblPr firstRow="1" bandRow="1">
                <a:tableStyleId>{5C22544A-7EE6-4342-B048-85BDC9FD1C3A}</a:tableStyleId>
              </a:tblPr>
              <a:tblGrid>
                <a:gridCol w="2133600"/>
                <a:gridCol w="2856689"/>
                <a:gridCol w="3239311"/>
              </a:tblGrid>
              <a:tr h="457200">
                <a:tc>
                  <a:txBody>
                    <a:bodyPr/>
                    <a:lstStyle/>
                    <a:p>
                      <a:r>
                        <a:rPr lang="en-US" sz="2400" dirty="0" smtClean="0">
                          <a:solidFill>
                            <a:schemeClr val="bg1"/>
                          </a:solidFill>
                        </a:rPr>
                        <a:t>System A</a:t>
                      </a:r>
                      <a:endParaRPr lang="en-US" sz="2400" dirty="0">
                        <a:solidFill>
                          <a:schemeClr val="bg1"/>
                        </a:solidFill>
                      </a:endParaRPr>
                    </a:p>
                  </a:txBody>
                  <a:tcPr/>
                </a:tc>
                <a:tc>
                  <a:txBody>
                    <a:bodyPr/>
                    <a:lstStyle/>
                    <a:p>
                      <a:pPr marL="0" marR="0" indent="0" algn="l" defTabSz="914363" rtl="0" eaLnBrk="1" fontAlgn="auto" latinLnBrk="0" hangingPunct="1">
                        <a:lnSpc>
                          <a:spcPct val="100000"/>
                        </a:lnSpc>
                        <a:spcBef>
                          <a:spcPts val="0"/>
                        </a:spcBef>
                        <a:spcAft>
                          <a:spcPts val="0"/>
                        </a:spcAft>
                        <a:buClrTx/>
                        <a:buSzTx/>
                        <a:buFontTx/>
                        <a:buNone/>
                        <a:tabLst/>
                        <a:defRPr/>
                      </a:pPr>
                      <a:r>
                        <a:rPr lang="en-US" sz="1800" dirty="0" smtClean="0">
                          <a:solidFill>
                            <a:schemeClr val="bg1"/>
                          </a:solidFill>
                        </a:rPr>
                        <a:t>Without</a:t>
                      </a:r>
                      <a:r>
                        <a:rPr lang="en-US" sz="1800" baseline="0" dirty="0" smtClean="0">
                          <a:solidFill>
                            <a:schemeClr val="bg1"/>
                          </a:solidFill>
                        </a:rPr>
                        <a:t> Term Swapper</a:t>
                      </a:r>
                      <a:endParaRPr lang="en-US" sz="1800" dirty="0" smtClean="0">
                        <a:solidFill>
                          <a:schemeClr val="bg1"/>
                        </a:solidFill>
                      </a:endParaRPr>
                    </a:p>
                  </a:txBody>
                  <a:tcPr/>
                </a:tc>
                <a:tc>
                  <a:txBody>
                    <a:bodyPr/>
                    <a:lstStyle/>
                    <a:p>
                      <a:pPr marL="0" marR="0" indent="0" algn="l" defTabSz="914363" rtl="0" eaLnBrk="1" fontAlgn="auto" latinLnBrk="0" hangingPunct="1">
                        <a:lnSpc>
                          <a:spcPct val="100000"/>
                        </a:lnSpc>
                        <a:spcBef>
                          <a:spcPts val="0"/>
                        </a:spcBef>
                        <a:spcAft>
                          <a:spcPts val="0"/>
                        </a:spcAft>
                        <a:buClrTx/>
                        <a:buSzTx/>
                        <a:buFontTx/>
                        <a:buNone/>
                        <a:tabLst/>
                        <a:defRPr/>
                      </a:pPr>
                      <a:r>
                        <a:rPr lang="en-US" sz="1800" dirty="0" smtClean="0">
                          <a:solidFill>
                            <a:schemeClr val="bg1"/>
                          </a:solidFill>
                        </a:rPr>
                        <a:t>With </a:t>
                      </a:r>
                      <a:r>
                        <a:rPr lang="en-US" sz="1800" baseline="0" dirty="0" smtClean="0">
                          <a:solidFill>
                            <a:schemeClr val="bg1"/>
                          </a:solidFill>
                        </a:rPr>
                        <a:t>Term Swapper</a:t>
                      </a:r>
                      <a:endParaRPr lang="en-US" sz="1800" dirty="0" smtClean="0">
                        <a:solidFill>
                          <a:schemeClr val="bg1"/>
                        </a:solidFill>
                      </a:endParaRPr>
                    </a:p>
                  </a:txBody>
                  <a:tcPr/>
                </a:tc>
              </a:tr>
              <a:tr h="457200">
                <a:tc>
                  <a:txBody>
                    <a:bodyPr/>
                    <a:lstStyle/>
                    <a:p>
                      <a:r>
                        <a:rPr lang="en-US" sz="2400" dirty="0" smtClean="0"/>
                        <a:t>Bleu</a:t>
                      </a:r>
                      <a:endParaRPr lang="en-US" sz="2400" dirty="0"/>
                    </a:p>
                  </a:txBody>
                  <a:tcPr/>
                </a:tc>
                <a:tc>
                  <a:txBody>
                    <a:bodyPr/>
                    <a:lstStyle/>
                    <a:p>
                      <a:r>
                        <a:rPr lang="en-US" sz="2400" dirty="0" smtClean="0"/>
                        <a:t>6.39</a:t>
                      </a:r>
                      <a:endParaRPr lang="en-US" sz="2400" dirty="0"/>
                    </a:p>
                  </a:txBody>
                  <a:tcPr/>
                </a:tc>
                <a:tc>
                  <a:txBody>
                    <a:bodyPr/>
                    <a:lstStyle/>
                    <a:p>
                      <a:r>
                        <a:rPr lang="en-US" sz="2400" dirty="0" smtClean="0"/>
                        <a:t>13.80</a:t>
                      </a:r>
                      <a:endParaRPr lang="en-US" sz="2400" dirty="0"/>
                    </a:p>
                  </a:txBody>
                  <a:tcPr/>
                </a:tc>
              </a:tr>
              <a:tr h="457200">
                <a:tc>
                  <a:txBody>
                    <a:bodyPr/>
                    <a:lstStyle/>
                    <a:p>
                      <a:r>
                        <a:rPr lang="en-US" sz="2400" dirty="0" smtClean="0"/>
                        <a:t>Edit-distance</a:t>
                      </a:r>
                      <a:endParaRPr lang="en-US" sz="2400" dirty="0"/>
                    </a:p>
                  </a:txBody>
                  <a:tcPr/>
                </a:tc>
                <a:tc>
                  <a:txBody>
                    <a:bodyPr/>
                    <a:lstStyle/>
                    <a:p>
                      <a:r>
                        <a:rPr lang="en-US" sz="2400" dirty="0" smtClean="0"/>
                        <a:t>0.66</a:t>
                      </a:r>
                      <a:endParaRPr lang="en-US" sz="2400" dirty="0"/>
                    </a:p>
                  </a:txBody>
                  <a:tcPr/>
                </a:tc>
                <a:tc>
                  <a:txBody>
                    <a:bodyPr/>
                    <a:lstStyle/>
                    <a:p>
                      <a:r>
                        <a:rPr lang="en-US" sz="2400" dirty="0" smtClean="0"/>
                        <a:t>0.6</a:t>
                      </a:r>
                      <a:endParaRPr lang="en-US" sz="2400" dirty="0"/>
                    </a:p>
                  </a:txBody>
                  <a:tcPr/>
                </a:tc>
              </a:tr>
            </a:tbl>
          </a:graphicData>
        </a:graphic>
      </p:graphicFrame>
      <p:graphicFrame>
        <p:nvGraphicFramePr>
          <p:cNvPr id="6" name="Table 5"/>
          <p:cNvGraphicFramePr>
            <a:graphicFrameLocks noGrp="1"/>
          </p:cNvGraphicFramePr>
          <p:nvPr/>
        </p:nvGraphicFramePr>
        <p:xfrm>
          <a:off x="457200" y="4724400"/>
          <a:ext cx="8229601" cy="1676400"/>
        </p:xfrm>
        <a:graphic>
          <a:graphicData uri="http://schemas.openxmlformats.org/drawingml/2006/table">
            <a:tbl>
              <a:tblPr firstRow="1" bandRow="1">
                <a:tableStyleId>{5C22544A-7EE6-4342-B048-85BDC9FD1C3A}</a:tableStyleId>
              </a:tblPr>
              <a:tblGrid>
                <a:gridCol w="2096219"/>
                <a:gridCol w="2806522"/>
                <a:gridCol w="3326860"/>
              </a:tblGrid>
              <a:tr h="558800">
                <a:tc>
                  <a:txBody>
                    <a:bodyPr/>
                    <a:lstStyle/>
                    <a:p>
                      <a:pPr marL="0" marR="0" indent="0" algn="l" defTabSz="914363" rtl="0" eaLnBrk="1" fontAlgn="auto" latinLnBrk="0" hangingPunct="1">
                        <a:lnSpc>
                          <a:spcPct val="100000"/>
                        </a:lnSpc>
                        <a:spcBef>
                          <a:spcPts val="0"/>
                        </a:spcBef>
                        <a:spcAft>
                          <a:spcPts val="0"/>
                        </a:spcAft>
                        <a:buClrTx/>
                        <a:buSzTx/>
                        <a:buFontTx/>
                        <a:buNone/>
                        <a:tabLst/>
                        <a:defRPr/>
                      </a:pPr>
                      <a:r>
                        <a:rPr lang="en-US" sz="2400" dirty="0" smtClean="0">
                          <a:solidFill>
                            <a:schemeClr val="bg1"/>
                          </a:solidFill>
                        </a:rPr>
                        <a:t>System B</a:t>
                      </a:r>
                    </a:p>
                  </a:txBody>
                  <a:tcPr/>
                </a:tc>
                <a:tc>
                  <a:txBody>
                    <a:bodyPr/>
                    <a:lstStyle/>
                    <a:p>
                      <a:pPr marL="0" marR="0" indent="0" algn="l" defTabSz="914363" rtl="0" eaLnBrk="1" fontAlgn="auto" latinLnBrk="0" hangingPunct="1">
                        <a:lnSpc>
                          <a:spcPct val="100000"/>
                        </a:lnSpc>
                        <a:spcBef>
                          <a:spcPts val="0"/>
                        </a:spcBef>
                        <a:spcAft>
                          <a:spcPts val="0"/>
                        </a:spcAft>
                        <a:buClrTx/>
                        <a:buSzTx/>
                        <a:buFontTx/>
                        <a:buNone/>
                        <a:tabLst/>
                        <a:defRPr/>
                      </a:pPr>
                      <a:r>
                        <a:rPr lang="en-US" sz="1800" dirty="0" smtClean="0">
                          <a:solidFill>
                            <a:schemeClr val="bg1"/>
                          </a:solidFill>
                        </a:rPr>
                        <a:t>Without</a:t>
                      </a:r>
                      <a:r>
                        <a:rPr lang="en-US" sz="1800" baseline="0" dirty="0" smtClean="0">
                          <a:solidFill>
                            <a:schemeClr val="bg1"/>
                          </a:solidFill>
                        </a:rPr>
                        <a:t> Term Swapper</a:t>
                      </a:r>
                      <a:endParaRPr lang="en-US" sz="1800" dirty="0" smtClean="0">
                        <a:solidFill>
                          <a:schemeClr val="bg1"/>
                        </a:solidFill>
                      </a:endParaRPr>
                    </a:p>
                  </a:txBody>
                  <a:tcPr/>
                </a:tc>
                <a:tc>
                  <a:txBody>
                    <a:bodyPr/>
                    <a:lstStyle/>
                    <a:p>
                      <a:pPr marL="0" marR="0" indent="0" algn="l" defTabSz="914363" rtl="0" eaLnBrk="1" fontAlgn="auto" latinLnBrk="0" hangingPunct="1">
                        <a:lnSpc>
                          <a:spcPct val="100000"/>
                        </a:lnSpc>
                        <a:spcBef>
                          <a:spcPts val="0"/>
                        </a:spcBef>
                        <a:spcAft>
                          <a:spcPts val="0"/>
                        </a:spcAft>
                        <a:buClrTx/>
                        <a:buSzTx/>
                        <a:buFontTx/>
                        <a:buNone/>
                        <a:tabLst/>
                        <a:defRPr/>
                      </a:pPr>
                      <a:r>
                        <a:rPr lang="en-US" sz="1800" dirty="0" smtClean="0">
                          <a:solidFill>
                            <a:schemeClr val="bg1"/>
                          </a:solidFill>
                        </a:rPr>
                        <a:t>With </a:t>
                      </a:r>
                      <a:r>
                        <a:rPr lang="en-US" sz="1800" baseline="0" dirty="0" smtClean="0">
                          <a:solidFill>
                            <a:schemeClr val="bg1"/>
                          </a:solidFill>
                        </a:rPr>
                        <a:t>Term Swapper</a:t>
                      </a:r>
                      <a:endParaRPr lang="en-US" sz="1800" dirty="0" smtClean="0">
                        <a:solidFill>
                          <a:schemeClr val="bg1"/>
                        </a:solidFill>
                      </a:endParaRPr>
                    </a:p>
                  </a:txBody>
                  <a:tcPr/>
                </a:tc>
              </a:tr>
              <a:tr h="558800">
                <a:tc>
                  <a:txBody>
                    <a:bodyPr/>
                    <a:lstStyle/>
                    <a:p>
                      <a:r>
                        <a:rPr lang="en-US" sz="2400" dirty="0" smtClean="0"/>
                        <a:t>Bleu</a:t>
                      </a:r>
                      <a:endParaRPr lang="en-US" sz="2400" dirty="0"/>
                    </a:p>
                  </a:txBody>
                  <a:tcPr/>
                </a:tc>
                <a:tc>
                  <a:txBody>
                    <a:bodyPr/>
                    <a:lstStyle/>
                    <a:p>
                      <a:r>
                        <a:rPr lang="en-US" sz="2400" dirty="0" smtClean="0"/>
                        <a:t>5.93</a:t>
                      </a:r>
                      <a:endParaRPr lang="en-US" sz="2400" dirty="0"/>
                    </a:p>
                  </a:txBody>
                  <a:tcPr/>
                </a:tc>
                <a:tc>
                  <a:txBody>
                    <a:bodyPr/>
                    <a:lstStyle/>
                    <a:p>
                      <a:r>
                        <a:rPr lang="en-US" sz="2400" dirty="0" smtClean="0"/>
                        <a:t>18.26</a:t>
                      </a:r>
                      <a:endParaRPr lang="en-US" sz="2400" dirty="0"/>
                    </a:p>
                  </a:txBody>
                  <a:tcPr/>
                </a:tc>
              </a:tr>
              <a:tr h="558800">
                <a:tc>
                  <a:txBody>
                    <a:bodyPr/>
                    <a:lstStyle/>
                    <a:p>
                      <a:r>
                        <a:rPr lang="en-US" sz="2400" dirty="0" smtClean="0"/>
                        <a:t>Edit-distance</a:t>
                      </a:r>
                      <a:endParaRPr lang="en-US" sz="2400" dirty="0"/>
                    </a:p>
                  </a:txBody>
                  <a:tcPr/>
                </a:tc>
                <a:tc>
                  <a:txBody>
                    <a:bodyPr/>
                    <a:lstStyle/>
                    <a:p>
                      <a:r>
                        <a:rPr lang="en-US" sz="2400" dirty="0" smtClean="0"/>
                        <a:t>0.66</a:t>
                      </a:r>
                      <a:endParaRPr lang="en-US" sz="2400" dirty="0"/>
                    </a:p>
                  </a:txBody>
                  <a:tcPr/>
                </a:tc>
                <a:tc>
                  <a:txBody>
                    <a:bodyPr/>
                    <a:lstStyle/>
                    <a:p>
                      <a:r>
                        <a:rPr lang="en-US" sz="2400" dirty="0" smtClean="0"/>
                        <a:t>0.56</a:t>
                      </a:r>
                      <a:endParaRPr lang="en-US" sz="2400" dirty="0"/>
                    </a:p>
                  </a:txBody>
                  <a:tcPr/>
                </a:tc>
              </a:tr>
            </a:tbl>
          </a:graphicData>
        </a:graphic>
      </p:graphicFrame>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mtClean="0"/>
              <a:t>Future Work</a:t>
            </a:r>
            <a:endParaRPr lang="en-US" dirty="0"/>
          </a:p>
        </p:txBody>
      </p:sp>
      <p:sp>
        <p:nvSpPr>
          <p:cNvPr id="3" name="Text Placeholder 2"/>
          <p:cNvSpPr>
            <a:spLocks noGrp="1"/>
          </p:cNvSpPr>
          <p:nvPr>
            <p:ph type="body" sz="quarter" idx="10"/>
          </p:nvPr>
        </p:nvSpPr>
        <p:spPr>
          <a:xfrm>
            <a:off x="381000" y="1411552"/>
            <a:ext cx="8382000" cy="4481227"/>
          </a:xfrm>
        </p:spPr>
        <p:txBody>
          <a:bodyPr/>
          <a:lstStyle/>
          <a:p>
            <a:endParaRPr lang="en-US" dirty="0" smtClean="0"/>
          </a:p>
          <a:p>
            <a:r>
              <a:rPr lang="en-US" dirty="0" smtClean="0"/>
              <a:t>An automatic way to leverage our templates?</a:t>
            </a:r>
          </a:p>
          <a:p>
            <a:endParaRPr lang="en-US" dirty="0" smtClean="0"/>
          </a:p>
          <a:p>
            <a:r>
              <a:rPr lang="en-US" dirty="0" smtClean="0"/>
              <a:t>Term Swapper for languages with rich inflections/agreement?</a:t>
            </a:r>
          </a:p>
          <a:p>
            <a:pPr>
              <a:buNone/>
            </a:pPr>
            <a:endParaRPr lang="en-US" dirty="0" smtClean="0"/>
          </a:p>
          <a:p>
            <a:r>
              <a:rPr lang="en-US" dirty="0" smtClean="0"/>
              <a:t>Term Swapper for other types of lexical items (not just for nouns)?</a:t>
            </a:r>
            <a:endParaRPr lang="en-US" dirty="0"/>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200400" y="2819400"/>
            <a:ext cx="3763963" cy="1384994"/>
          </a:xfrm>
        </p:spPr>
        <p:txBody>
          <a:bodyPr/>
          <a:lstStyle/>
          <a:p>
            <a:r>
              <a:rPr smtClean="0"/>
              <a:t>Q&amp;A</a:t>
            </a:r>
            <a:endParaRPr lang="en-US" dirty="0"/>
          </a:p>
        </p:txBody>
      </p:sp>
      <p:sp>
        <p:nvSpPr>
          <p:cNvPr id="5" name="Title 4"/>
          <p:cNvSpPr>
            <a:spLocks noGrp="1"/>
          </p:cNvSpPr>
          <p:nvPr>
            <p:ph type="ctrTitle"/>
          </p:nvPr>
        </p:nvSpPr>
        <p:spPr>
          <a:xfrm>
            <a:off x="914400" y="685800"/>
            <a:ext cx="7043208" cy="1523494"/>
          </a:xfrm>
        </p:spPr>
        <p:txBody>
          <a:bodyPr/>
          <a:lstStyle/>
          <a:p>
            <a:pPr algn="ctr"/>
            <a:r>
              <a:rPr smtClean="0"/>
              <a:t>Thank you!!</a:t>
            </a:r>
            <a:endParaRPr lang="en-US" dirty="0"/>
          </a:p>
        </p:txBody>
      </p:sp>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Microsoft logo and tagline"/>
          <p:cNvPicPr>
            <a:picLocks noChangeAspect="1" noChangeArrowheads="1"/>
          </p:cNvPicPr>
          <p:nvPr/>
        </p:nvPicPr>
        <p:blipFill>
          <a:blip r:embed="rId3"/>
          <a:srcRect/>
          <a:stretch>
            <a:fillRect/>
          </a:stretch>
        </p:blipFill>
        <p:spPr bwMode="black">
          <a:xfrm>
            <a:off x="1602053" y="2787386"/>
            <a:ext cx="5939896" cy="1283229"/>
          </a:xfrm>
          <a:prstGeom prst="rect">
            <a:avLst/>
          </a:prstGeom>
          <a:noFill/>
        </p:spPr>
      </p:pic>
      <p:sp>
        <p:nvSpPr>
          <p:cNvPr id="5" name="Text Box 3"/>
          <p:cNvSpPr txBox="1">
            <a:spLocks noChangeArrowheads="1"/>
          </p:cNvSpPr>
          <p:nvPr/>
        </p:nvSpPr>
        <p:spPr bwMode="blackWhite">
          <a:xfrm>
            <a:off x="381000" y="6083573"/>
            <a:ext cx="8382000" cy="523206"/>
          </a:xfrm>
          <a:prstGeom prst="rect">
            <a:avLst/>
          </a:prstGeom>
          <a:noFill/>
          <a:ln w="12700">
            <a:noFill/>
            <a:miter lim="800000"/>
            <a:headEnd type="none" w="sm" len="sm"/>
            <a:tailEnd type="none" w="sm" len="sm"/>
          </a:ln>
          <a:effectLst/>
        </p:spPr>
        <p:txBody>
          <a:bodyPr vert="horz" wrap="square" lIns="91425" tIns="45713" rIns="91425" bIns="45713" numCol="1" anchor="t" anchorCtr="0" compatLnSpc="1">
            <a:prstTxWarp prst="textNoShape">
              <a:avLst/>
            </a:prstTxWarp>
            <a:spAutoFit/>
          </a:bodyPr>
          <a:lstStyle/>
          <a:p>
            <a:pPr algn="ctr" defTabSz="914099" eaLnBrk="0" hangingPunct="0"/>
            <a:r>
              <a:rPr lang="en-US" sz="700" dirty="0">
                <a:latin typeface="Segoe" pitchFamily="34" charset="0"/>
                <a:cs typeface="Arial" charset="0"/>
              </a:rPr>
              <a:t>© </a:t>
            </a:r>
            <a:r>
              <a:rPr lang="en-US" sz="700" dirty="0" smtClean="0">
                <a:latin typeface="Segoe" pitchFamily="34" charset="0"/>
                <a:cs typeface="Arial" charset="0"/>
              </a:rPr>
              <a:t>2007 Microsoft </a:t>
            </a:r>
            <a:r>
              <a:rPr lang="en-US" sz="700" dirty="0">
                <a:latin typeface="Segoe" pitchFamily="34" charset="0"/>
                <a:cs typeface="Arial" charset="0"/>
              </a:rPr>
              <a:t>Corporation. All rights reserved. Microsoft, Windows, Windows Vista and other product names are or may be registered trademarks and/or trademarks in the U.S. and/or other countries.</a:t>
            </a:r>
          </a:p>
          <a:p>
            <a:pPr algn="ctr" defTabSz="914099" eaLnBrk="0" hangingPunct="0"/>
            <a:r>
              <a:rPr lang="en-US" sz="700" dirty="0">
                <a:latin typeface="Segoe" pitchFamily="34" charset="0"/>
                <a:cs typeface="Arial"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700" dirty="0">
                <a:latin typeface="Segoe" pitchFamily="34" charset="0"/>
                <a:cs typeface="Arial" charset="0"/>
              </a:rPr>
            </a:br>
            <a:r>
              <a:rPr lang="en-US" sz="700" dirty="0">
                <a:latin typeface="Segoe" pitchFamily="34" charset="0"/>
                <a:cs typeface="Arial" charset="0"/>
              </a:rPr>
              <a:t>MICROSOFT MAKES NO WARRANTIES, EXPRESS, IMPLIED OR STATUTORY, AS TO THE INFORMATION IN THIS PRESENTATION.</a:t>
            </a:r>
          </a:p>
        </p:txBody>
      </p:sp>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1_Blue and ribbons template Segoe">
  <a:themeElements>
    <a:clrScheme name="Blue Template-Template">
      <a:dk1>
        <a:srgbClr val="000000"/>
      </a:dk1>
      <a:lt1>
        <a:srgbClr val="FFFFFF"/>
      </a:lt1>
      <a:dk2>
        <a:srgbClr val="050595"/>
      </a:dk2>
      <a:lt2>
        <a:srgbClr val="FFFF99"/>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Blue-Purple TT">
      <a:majorFont>
        <a:latin typeface="Segoe"/>
        <a:ea typeface=""/>
        <a:cs typeface=""/>
      </a:majorFont>
      <a:minorFont>
        <a:latin typeface="Segoe"/>
        <a:ea typeface=""/>
        <a:cs typeface=""/>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rgbClr val="FFFFFF"/>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2.xml><?xml version="1.0" encoding="utf-8"?>
<a:theme xmlns:a="http://schemas.openxmlformats.org/drawingml/2006/main" name="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Blue-Purple TT">
      <a:majorFont>
        <a:latin typeface="Segoe"/>
        <a:ea typeface=""/>
        <a:cs typeface=""/>
      </a:majorFont>
      <a:minorFont>
        <a:latin typeface="Segoe"/>
        <a:ea typeface=""/>
        <a:cs typeface=""/>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1_Blue and ribbons template Segoe</Template>
  <TotalTime>1331</TotalTime>
  <Words>1199</Words>
  <Application>Microsoft Office PowerPoint</Application>
  <PresentationFormat>On-screen Show (4:3)</PresentationFormat>
  <Paragraphs>198</Paragraphs>
  <Slides>15</Slides>
  <Notes>7</Notes>
  <HiddenSlides>0</HiddenSlides>
  <MMClips>0</MMClips>
  <ScaleCrop>false</ScaleCrop>
  <HeadingPairs>
    <vt:vector size="4" baseType="variant">
      <vt:variant>
        <vt:lpstr>Theme</vt:lpstr>
      </vt:variant>
      <vt:variant>
        <vt:i4>2</vt:i4>
      </vt:variant>
      <vt:variant>
        <vt:lpstr>Slide Titles</vt:lpstr>
      </vt:variant>
      <vt:variant>
        <vt:i4>15</vt:i4>
      </vt:variant>
    </vt:vector>
  </HeadingPairs>
  <TitlesOfParts>
    <vt:vector size="17" baseType="lpstr">
      <vt:lpstr>1_Blue and ribbons template Segoe</vt:lpstr>
      <vt:lpstr>White with Courier font for code slides</vt:lpstr>
      <vt:lpstr>Post-MT Term Swapper: Supplementing a Statistical Machine Translation System with a User Dictionary</vt:lpstr>
      <vt:lpstr>Motivation</vt:lpstr>
      <vt:lpstr>Conditions</vt:lpstr>
      <vt:lpstr>Overview</vt:lpstr>
      <vt:lpstr>Identifying a translation</vt:lpstr>
      <vt:lpstr>Translation templates</vt:lpstr>
      <vt:lpstr>Process</vt:lpstr>
      <vt:lpstr>Overview – again…</vt:lpstr>
      <vt:lpstr>Coverage Experiment, using MSR-MT</vt:lpstr>
      <vt:lpstr>Error Analysis</vt:lpstr>
      <vt:lpstr>Impact of Term Swapper on MT Quality</vt:lpstr>
      <vt:lpstr>Results</vt:lpstr>
      <vt:lpstr>Future Work</vt:lpstr>
      <vt:lpstr>Thank you!!</vt:lpstr>
      <vt:lpstr>Slide 15</vt:lpstr>
    </vt:vector>
  </TitlesOfParts>
  <Manager>&lt;Content Manager Name Here&gt;</Manager>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subject>&lt;Event Name Here&gt;</dc:subject>
  <dc:creator>Bruce A Fenske</dc:creator>
  <dc:description>Template:_x000d_
Formatting:_x000d_
Event Date:_x000d_
Event Location:_x000d_
Audience:</dc:description>
  <cp:lastModifiedBy>Masaki Itagaki</cp:lastModifiedBy>
  <cp:revision>33</cp:revision>
  <dcterms:created xsi:type="dcterms:W3CDTF">2008-04-29T22:46:11Z</dcterms:created>
  <dcterms:modified xsi:type="dcterms:W3CDTF">2008-05-29T11:06:18Z</dcterms:modified>
</cp:coreProperties>
</file>