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4" r:id="rId1"/>
  </p:sldMasterIdLst>
  <p:notesMasterIdLst>
    <p:notesMasterId r:id="rId43"/>
  </p:notesMasterIdLst>
  <p:handoutMasterIdLst>
    <p:handoutMasterId r:id="rId44"/>
  </p:handoutMasterIdLst>
  <p:sldIdLst>
    <p:sldId id="256" r:id="rId2"/>
    <p:sldId id="294" r:id="rId3"/>
    <p:sldId id="281" r:id="rId4"/>
    <p:sldId id="293" r:id="rId5"/>
    <p:sldId id="287" r:id="rId6"/>
    <p:sldId id="288" r:id="rId7"/>
    <p:sldId id="289" r:id="rId8"/>
    <p:sldId id="300" r:id="rId9"/>
    <p:sldId id="301" r:id="rId10"/>
    <p:sldId id="302" r:id="rId11"/>
    <p:sldId id="291" r:id="rId12"/>
    <p:sldId id="290" r:id="rId13"/>
    <p:sldId id="262" r:id="rId14"/>
    <p:sldId id="265" r:id="rId15"/>
    <p:sldId id="266" r:id="rId16"/>
    <p:sldId id="299" r:id="rId17"/>
    <p:sldId id="267" r:id="rId18"/>
    <p:sldId id="270" r:id="rId19"/>
    <p:sldId id="279" r:id="rId20"/>
    <p:sldId id="273" r:id="rId21"/>
    <p:sldId id="305" r:id="rId22"/>
    <p:sldId id="304" r:id="rId23"/>
    <p:sldId id="274" r:id="rId24"/>
    <p:sldId id="276" r:id="rId25"/>
    <p:sldId id="277" r:id="rId26"/>
    <p:sldId id="295" r:id="rId27"/>
    <p:sldId id="296" r:id="rId28"/>
    <p:sldId id="303" r:id="rId29"/>
    <p:sldId id="272" r:id="rId30"/>
    <p:sldId id="264" r:id="rId31"/>
    <p:sldId id="259" r:id="rId32"/>
    <p:sldId id="261" r:id="rId33"/>
    <p:sldId id="258" r:id="rId34"/>
    <p:sldId id="257" r:id="rId35"/>
    <p:sldId id="280" r:id="rId36"/>
    <p:sldId id="268" r:id="rId37"/>
    <p:sldId id="260" r:id="rId38"/>
    <p:sldId id="282" r:id="rId39"/>
    <p:sldId id="283" r:id="rId40"/>
    <p:sldId id="285" r:id="rId41"/>
    <p:sldId id="263" r:id="rId4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0244" autoAdjust="0"/>
  </p:normalViewPr>
  <p:slideViewPr>
    <p:cSldViewPr>
      <p:cViewPr varScale="1">
        <p:scale>
          <a:sx n="67" d="100"/>
          <a:sy n="67" d="100"/>
        </p:scale>
        <p:origin x="-91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xpress\share\comp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arky\Documents\ASJ200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style val="10"/>
  <c:chart>
    <c:plotArea>
      <c:layout>
        <c:manualLayout>
          <c:layoutTarget val="inner"/>
          <c:xMode val="edge"/>
          <c:yMode val="edge"/>
          <c:x val="0.17275602379106672"/>
          <c:y val="4.3895747599451314E-2"/>
          <c:w val="0.78659672095697053"/>
          <c:h val="0.82175345365780172"/>
        </c:manualLayout>
      </c:layout>
      <c:barChart>
        <c:barDir val="bar"/>
        <c:grouping val="percentStacked"/>
        <c:ser>
          <c:idx val="0"/>
          <c:order val="0"/>
          <c:cat>
            <c:strRef>
              <c:f>Sheet1!$A$1:$C$1</c:f>
              <c:strCache>
                <c:ptCount val="3"/>
                <c:pt idx="0">
                  <c:v>Background</c:v>
                </c:pt>
                <c:pt idx="1">
                  <c:v>Mode</c:v>
                </c:pt>
                <c:pt idx="2">
                  <c:v>Gender</c:v>
                </c:pt>
              </c:strCache>
            </c:strRef>
          </c:cat>
          <c:val>
            <c:numRef>
              <c:f>Sheet1!$A$2:$C$2</c:f>
              <c:numCache>
                <c:formatCode>General</c:formatCode>
                <c:ptCount val="3"/>
                <c:pt idx="0">
                  <c:v>52.8</c:v>
                </c:pt>
                <c:pt idx="1">
                  <c:v>93.9</c:v>
                </c:pt>
                <c:pt idx="2">
                  <c:v>54.6</c:v>
                </c:pt>
              </c:numCache>
            </c:numRef>
          </c:val>
        </c:ser>
        <c:ser>
          <c:idx val="1"/>
          <c:order val="1"/>
          <c:cat>
            <c:strRef>
              <c:f>Sheet1!$A$1:$C$1</c:f>
              <c:strCache>
                <c:ptCount val="3"/>
                <c:pt idx="0">
                  <c:v>Background</c:v>
                </c:pt>
                <c:pt idx="1">
                  <c:v>Mode</c:v>
                </c:pt>
                <c:pt idx="2">
                  <c:v>Gender</c:v>
                </c:pt>
              </c:strCache>
            </c:strRef>
          </c:cat>
          <c:val>
            <c:numRef>
              <c:f>Sheet1!$A$3:$C$3</c:f>
              <c:numCache>
                <c:formatCode>General</c:formatCode>
                <c:ptCount val="3"/>
                <c:pt idx="0">
                  <c:v>33.700000000000003</c:v>
                </c:pt>
                <c:pt idx="1">
                  <c:v>6.1</c:v>
                </c:pt>
                <c:pt idx="2">
                  <c:v>45.4</c:v>
                </c:pt>
              </c:numCache>
            </c:numRef>
          </c:val>
        </c:ser>
        <c:ser>
          <c:idx val="2"/>
          <c:order val="2"/>
          <c:cat>
            <c:strRef>
              <c:f>Sheet1!$A$1:$C$1</c:f>
              <c:strCache>
                <c:ptCount val="3"/>
                <c:pt idx="0">
                  <c:v>Background</c:v>
                </c:pt>
                <c:pt idx="1">
                  <c:v>Mode</c:v>
                </c:pt>
                <c:pt idx="2">
                  <c:v>Gender</c:v>
                </c:pt>
              </c:strCache>
            </c:strRef>
          </c:cat>
          <c:val>
            <c:numRef>
              <c:f>Sheet1!$A$4:$C$4</c:f>
              <c:numCache>
                <c:formatCode>General</c:formatCode>
                <c:ptCount val="3"/>
                <c:pt idx="0">
                  <c:v>13.5</c:v>
                </c:pt>
              </c:numCache>
            </c:numRef>
          </c:val>
        </c:ser>
        <c:overlap val="100"/>
        <c:axId val="127781504"/>
        <c:axId val="128131456"/>
      </c:barChart>
      <c:catAx>
        <c:axId val="127781504"/>
        <c:scaling>
          <c:orientation val="minMax"/>
        </c:scaling>
        <c:axPos val="l"/>
        <c:numFmt formatCode="General" sourceLinked="1"/>
        <c:tickLblPos val="nextTo"/>
        <c:txPr>
          <a:bodyPr/>
          <a:lstStyle/>
          <a:p>
            <a:pPr>
              <a:defRPr sz="2400">
                <a:solidFill>
                  <a:schemeClr val="tx1">
                    <a:lumMod val="85000"/>
                  </a:schemeClr>
                </a:solidFill>
              </a:defRPr>
            </a:pPr>
            <a:endParaRPr lang="ja-JP"/>
          </a:p>
        </c:txPr>
        <c:crossAx val="128131456"/>
        <c:crosses val="autoZero"/>
        <c:auto val="1"/>
        <c:lblAlgn val="ctr"/>
        <c:lblOffset val="100"/>
      </c:catAx>
      <c:valAx>
        <c:axId val="128131456"/>
        <c:scaling>
          <c:orientation val="minMax"/>
        </c:scaling>
        <c:axPos val="b"/>
        <c:majorGridlines/>
        <c:numFmt formatCode="0%" sourceLinked="1"/>
        <c:tickLblPos val="nextTo"/>
        <c:txPr>
          <a:bodyPr/>
          <a:lstStyle/>
          <a:p>
            <a:pPr>
              <a:defRPr sz="2000">
                <a:solidFill>
                  <a:schemeClr val="tx1">
                    <a:lumMod val="85000"/>
                  </a:schemeClr>
                </a:solidFill>
                <a:latin typeface="Arial Unicode MS" pitchFamily="34" charset="-128"/>
                <a:ea typeface="Arial Unicode MS" pitchFamily="34" charset="-128"/>
                <a:cs typeface="Arial Unicode MS" pitchFamily="34" charset="-128"/>
              </a:defRPr>
            </a:pPr>
            <a:endParaRPr lang="ja-JP"/>
          </a:p>
        </c:txPr>
        <c:crossAx val="127781504"/>
        <c:crosses val="autoZero"/>
        <c:crossBetween val="between"/>
      </c:valAx>
    </c:plotArea>
    <c:plotVisOnly val="1"/>
    <c:dispBlanksAs val="gap"/>
  </c:chart>
  <c:txPr>
    <a:bodyPr/>
    <a:lstStyle/>
    <a:p>
      <a:pPr>
        <a:defRPr sz="1800"/>
      </a:pPr>
      <a:endParaRPr lang="ja-JP"/>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style val="10"/>
  <c:chart>
    <c:autoTitleDeleted val="1"/>
    <c:plotArea>
      <c:layout/>
      <c:barChart>
        <c:barDir val="col"/>
        <c:grouping val="clustered"/>
        <c:ser>
          <c:idx val="0"/>
          <c:order val="0"/>
          <c:tx>
            <c:strRef>
              <c:f>WERResultLREC!$G$1</c:f>
              <c:strCache>
                <c:ptCount val="1"/>
                <c:pt idx="0">
                  <c:v>No adaptation</c:v>
                </c:pt>
              </c:strCache>
            </c:strRef>
          </c:tx>
          <c:dLbls>
            <c:txPr>
              <a:bodyPr/>
              <a:lstStyle/>
              <a:p>
                <a:pPr>
                  <a:defRPr>
                    <a:latin typeface="Arial Unicode MS" pitchFamily="34" charset="-128"/>
                    <a:ea typeface="Arial Unicode MS" pitchFamily="34" charset="-128"/>
                    <a:cs typeface="Arial Unicode MS" pitchFamily="34" charset="-128"/>
                  </a:defRPr>
                </a:pPr>
                <a:endParaRPr lang="ja-JP"/>
              </a:p>
            </c:txPr>
            <c:showVal val="1"/>
          </c:dLbls>
          <c:cat>
            <c:strRef>
              <c:f>WERResultLREC!$F$2:$F$6</c:f>
              <c:strCache>
                <c:ptCount val="5"/>
                <c:pt idx="0">
                  <c:v>F0</c:v>
                </c:pt>
                <c:pt idx="1">
                  <c:v>F1</c:v>
                </c:pt>
                <c:pt idx="2">
                  <c:v>F3</c:v>
                </c:pt>
                <c:pt idx="3">
                  <c:v>F4</c:v>
                </c:pt>
                <c:pt idx="4">
                  <c:v>Overall</c:v>
                </c:pt>
              </c:strCache>
            </c:strRef>
          </c:cat>
          <c:val>
            <c:numRef>
              <c:f>WERResultLREC!$G$2:$G$6</c:f>
              <c:numCache>
                <c:formatCode>0.0_ </c:formatCode>
                <c:ptCount val="5"/>
                <c:pt idx="0">
                  <c:v>26</c:v>
                </c:pt>
                <c:pt idx="1">
                  <c:v>43.6</c:v>
                </c:pt>
                <c:pt idx="2">
                  <c:v>56.4</c:v>
                </c:pt>
                <c:pt idx="3">
                  <c:v>41.5</c:v>
                </c:pt>
                <c:pt idx="4">
                  <c:v>38.4</c:v>
                </c:pt>
              </c:numCache>
            </c:numRef>
          </c:val>
        </c:ser>
        <c:ser>
          <c:idx val="1"/>
          <c:order val="1"/>
          <c:tx>
            <c:strRef>
              <c:f>WERResultLREC!$H$1</c:f>
              <c:strCache>
                <c:ptCount val="1"/>
                <c:pt idx="0">
                  <c:v>F-condition adapt.</c:v>
                </c:pt>
              </c:strCache>
            </c:strRef>
          </c:tx>
          <c:dLbls>
            <c:dLbl>
              <c:idx val="0"/>
              <c:layout>
                <c:manualLayout>
                  <c:x val="1.0558069381598794E-2"/>
                  <c:y val="2.4264485181182131E-3"/>
                </c:manualLayout>
              </c:layout>
              <c:showVal val="1"/>
            </c:dLbl>
            <c:dLbl>
              <c:idx val="2"/>
              <c:layout>
                <c:manualLayout>
                  <c:x val="9.0497737556561059E-3"/>
                  <c:y val="-4.8528970362364263E-3"/>
                </c:manualLayout>
              </c:layout>
              <c:showVal val="1"/>
            </c:dLbl>
            <c:dLbl>
              <c:idx val="3"/>
              <c:layout>
                <c:manualLayout>
                  <c:x val="7.54147812971343E-3"/>
                  <c:y val="0"/>
                </c:manualLayout>
              </c:layout>
              <c:showVal val="1"/>
            </c:dLbl>
            <c:dLbl>
              <c:idx val="4"/>
              <c:layout>
                <c:manualLayout>
                  <c:x val="1.5082956259426961E-2"/>
                  <c:y val="-7.2793455543546512E-3"/>
                </c:manualLayout>
              </c:layout>
              <c:showVal val="1"/>
            </c:dLbl>
            <c:txPr>
              <a:bodyPr/>
              <a:lstStyle/>
              <a:p>
                <a:pPr>
                  <a:defRPr>
                    <a:latin typeface="Arial Unicode MS" pitchFamily="34" charset="-128"/>
                    <a:ea typeface="Arial Unicode MS" pitchFamily="34" charset="-128"/>
                    <a:cs typeface="Arial Unicode MS" pitchFamily="34" charset="-128"/>
                  </a:defRPr>
                </a:pPr>
                <a:endParaRPr lang="ja-JP"/>
              </a:p>
            </c:txPr>
            <c:showVal val="1"/>
          </c:dLbls>
          <c:cat>
            <c:strRef>
              <c:f>WERResultLREC!$F$2:$F$6</c:f>
              <c:strCache>
                <c:ptCount val="5"/>
                <c:pt idx="0">
                  <c:v>F0</c:v>
                </c:pt>
                <c:pt idx="1">
                  <c:v>F1</c:v>
                </c:pt>
                <c:pt idx="2">
                  <c:v>F3</c:v>
                </c:pt>
                <c:pt idx="3">
                  <c:v>F4</c:v>
                </c:pt>
                <c:pt idx="4">
                  <c:v>Overall</c:v>
                </c:pt>
              </c:strCache>
            </c:strRef>
          </c:cat>
          <c:val>
            <c:numRef>
              <c:f>WERResultLREC!$H$2:$H$6</c:f>
              <c:numCache>
                <c:formatCode>0.0_ </c:formatCode>
                <c:ptCount val="5"/>
                <c:pt idx="0">
                  <c:v>22.299999999999986</c:v>
                </c:pt>
                <c:pt idx="1">
                  <c:v>35.900000000000006</c:v>
                </c:pt>
                <c:pt idx="2">
                  <c:v>38.4</c:v>
                </c:pt>
                <c:pt idx="3">
                  <c:v>34.200000000000003</c:v>
                </c:pt>
                <c:pt idx="4">
                  <c:v>30.799999999999986</c:v>
                </c:pt>
              </c:numCache>
            </c:numRef>
          </c:val>
        </c:ser>
        <c:ser>
          <c:idx val="2"/>
          <c:order val="2"/>
          <c:tx>
            <c:strRef>
              <c:f>WERResultLREC!$I$1</c:f>
              <c:strCache>
                <c:ptCount val="1"/>
                <c:pt idx="0">
                  <c:v>Speaker adapt.</c:v>
                </c:pt>
              </c:strCache>
            </c:strRef>
          </c:tx>
          <c:dLbls>
            <c:dLbl>
              <c:idx val="0"/>
              <c:layout>
                <c:manualLayout>
                  <c:x val="2.4132730015082957E-2"/>
                  <c:y val="7.2793455543547405E-3"/>
                </c:manualLayout>
              </c:layout>
              <c:showVal val="1"/>
            </c:dLbl>
            <c:dLbl>
              <c:idx val="1"/>
              <c:layout>
                <c:manualLayout>
                  <c:x val="1.5082956259426851E-2"/>
                  <c:y val="-4.8528970362364263E-3"/>
                </c:manualLayout>
              </c:layout>
              <c:showVal val="1"/>
            </c:dLbl>
            <c:dLbl>
              <c:idx val="2"/>
              <c:layout>
                <c:manualLayout>
                  <c:x val="1.5082956259426851E-2"/>
                  <c:y val="1.21320515316526E-2"/>
                </c:manualLayout>
              </c:layout>
              <c:showVal val="1"/>
            </c:dLbl>
            <c:dLbl>
              <c:idx val="3"/>
              <c:layout>
                <c:manualLayout>
                  <c:x val="4.5248868778280478E-3"/>
                  <c:y val="1.213224259059106E-2"/>
                </c:manualLayout>
              </c:layout>
              <c:showVal val="1"/>
            </c:dLbl>
            <c:dLbl>
              <c:idx val="4"/>
              <c:layout>
                <c:manualLayout>
                  <c:x val="1.2066365007541479E-2"/>
                  <c:y val="1.4558691108709282E-2"/>
                </c:manualLayout>
              </c:layout>
              <c:showVal val="1"/>
            </c:dLbl>
            <c:txPr>
              <a:bodyPr/>
              <a:lstStyle/>
              <a:p>
                <a:pPr>
                  <a:defRPr>
                    <a:latin typeface="Arial Unicode MS" pitchFamily="34" charset="-128"/>
                    <a:ea typeface="Arial Unicode MS" pitchFamily="34" charset="-128"/>
                    <a:cs typeface="Arial Unicode MS" pitchFamily="34" charset="-128"/>
                  </a:defRPr>
                </a:pPr>
                <a:endParaRPr lang="ja-JP"/>
              </a:p>
            </c:txPr>
            <c:showVal val="1"/>
          </c:dLbls>
          <c:cat>
            <c:strRef>
              <c:f>WERResultLREC!$F$2:$F$6</c:f>
              <c:strCache>
                <c:ptCount val="5"/>
                <c:pt idx="0">
                  <c:v>F0</c:v>
                </c:pt>
                <c:pt idx="1">
                  <c:v>F1</c:v>
                </c:pt>
                <c:pt idx="2">
                  <c:v>F3</c:v>
                </c:pt>
                <c:pt idx="3">
                  <c:v>F4</c:v>
                </c:pt>
                <c:pt idx="4">
                  <c:v>Overall</c:v>
                </c:pt>
              </c:strCache>
            </c:strRef>
          </c:cat>
          <c:val>
            <c:numRef>
              <c:f>WERResultLREC!$I$2:$I$6</c:f>
              <c:numCache>
                <c:formatCode>0.0_ </c:formatCode>
                <c:ptCount val="5"/>
                <c:pt idx="0">
                  <c:v>21.799999999999986</c:v>
                </c:pt>
                <c:pt idx="1">
                  <c:v>36.9</c:v>
                </c:pt>
                <c:pt idx="2">
                  <c:v>38</c:v>
                </c:pt>
                <c:pt idx="3">
                  <c:v>31.900000000000006</c:v>
                </c:pt>
                <c:pt idx="4">
                  <c:v>29.099999999999987</c:v>
                </c:pt>
              </c:numCache>
            </c:numRef>
          </c:val>
        </c:ser>
        <c:gapWidth val="75"/>
        <c:axId val="128340736"/>
        <c:axId val="128342272"/>
      </c:barChart>
      <c:catAx>
        <c:axId val="128340736"/>
        <c:scaling>
          <c:orientation val="minMax"/>
        </c:scaling>
        <c:axPos val="b"/>
        <c:majorTickMark val="none"/>
        <c:tickLblPos val="nextTo"/>
        <c:txPr>
          <a:bodyPr/>
          <a:lstStyle/>
          <a:p>
            <a:pPr>
              <a:defRPr>
                <a:solidFill>
                  <a:schemeClr val="tx1">
                    <a:lumMod val="85000"/>
                  </a:schemeClr>
                </a:solidFill>
                <a:latin typeface="Arial Unicode MS" pitchFamily="34" charset="-128"/>
                <a:ea typeface="Arial Unicode MS" pitchFamily="34" charset="-128"/>
                <a:cs typeface="Arial Unicode MS" pitchFamily="34" charset="-128"/>
              </a:defRPr>
            </a:pPr>
            <a:endParaRPr lang="ja-JP"/>
          </a:p>
        </c:txPr>
        <c:crossAx val="128342272"/>
        <c:crosses val="autoZero"/>
        <c:auto val="1"/>
        <c:lblAlgn val="ctr"/>
        <c:lblOffset val="100"/>
      </c:catAx>
      <c:valAx>
        <c:axId val="128342272"/>
        <c:scaling>
          <c:orientation val="minMax"/>
          <c:min val="20"/>
        </c:scaling>
        <c:axPos val="l"/>
        <c:majorGridlines/>
        <c:title>
          <c:tx>
            <c:rich>
              <a:bodyPr rot="-5400000" vert="horz"/>
              <a:lstStyle/>
              <a:p>
                <a:pPr>
                  <a:defRPr>
                    <a:solidFill>
                      <a:schemeClr val="tx1">
                        <a:lumMod val="85000"/>
                      </a:schemeClr>
                    </a:solidFill>
                  </a:defRPr>
                </a:pPr>
                <a:r>
                  <a:rPr lang="en-US">
                    <a:solidFill>
                      <a:schemeClr val="tx1">
                        <a:lumMod val="85000"/>
                      </a:schemeClr>
                    </a:solidFill>
                  </a:rPr>
                  <a:t>WER (%)</a:t>
                </a:r>
              </a:p>
            </c:rich>
          </c:tx>
          <c:layout/>
        </c:title>
        <c:numFmt formatCode="0_ " sourceLinked="0"/>
        <c:majorTickMark val="none"/>
        <c:tickLblPos val="nextTo"/>
        <c:txPr>
          <a:bodyPr/>
          <a:lstStyle/>
          <a:p>
            <a:pPr>
              <a:defRPr>
                <a:solidFill>
                  <a:schemeClr val="tx1">
                    <a:lumMod val="85000"/>
                  </a:schemeClr>
                </a:solidFill>
                <a:latin typeface="Arial Unicode MS" pitchFamily="34" charset="-128"/>
                <a:ea typeface="Arial Unicode MS" pitchFamily="34" charset="-128"/>
                <a:cs typeface="Arial Unicode MS" pitchFamily="34" charset="-128"/>
              </a:defRPr>
            </a:pPr>
            <a:endParaRPr lang="ja-JP"/>
          </a:p>
        </c:txPr>
        <c:crossAx val="128340736"/>
        <c:crosses val="autoZero"/>
        <c:crossBetween val="between"/>
        <c:majorUnit val="4"/>
      </c:valAx>
    </c:plotArea>
    <c:legend>
      <c:legendPos val="b"/>
      <c:layout/>
      <c:txPr>
        <a:bodyPr/>
        <a:lstStyle/>
        <a:p>
          <a:pPr>
            <a:defRPr>
              <a:solidFill>
                <a:schemeClr val="tx1">
                  <a:lumMod val="85000"/>
                </a:schemeClr>
              </a:solidFill>
            </a:defRPr>
          </a:pPr>
          <a:endParaRPr lang="ja-JP"/>
        </a:p>
      </c:txPr>
    </c:legend>
    <c:plotVisOnly val="1"/>
  </c:chart>
  <c:txPr>
    <a:bodyPr/>
    <a:lstStyle/>
    <a:p>
      <a:pPr>
        <a:defRPr sz="1800"/>
      </a:pPr>
      <a:endParaRPr lang="ja-JP"/>
    </a:p>
  </c:txPr>
  <c:externalData r:id="rId1"/>
</c:chartSpace>
</file>

<file path=ppt/drawings/drawing1.xml><?xml version="1.0" encoding="utf-8"?>
<c:userShapes xmlns:c="http://schemas.openxmlformats.org/drawingml/2006/chart">
  <cdr:relSizeAnchor xmlns:cdr="http://schemas.openxmlformats.org/drawingml/2006/chartDrawing">
    <cdr:from>
      <cdr:x>0.36036</cdr:x>
      <cdr:y>0.13271</cdr:y>
    </cdr:from>
    <cdr:to>
      <cdr:x>0.50733</cdr:x>
      <cdr:y>0.1965</cdr:y>
    </cdr:to>
    <cdr:sp macro="" textlink="">
      <cdr:nvSpPr>
        <cdr:cNvPr id="2" name="テキスト ボックス 1"/>
        <cdr:cNvSpPr txBox="1"/>
      </cdr:nvSpPr>
      <cdr:spPr>
        <a:xfrm xmlns:a="http://schemas.openxmlformats.org/drawingml/2006/main">
          <a:off x="2857520" y="708256"/>
          <a:ext cx="1165403" cy="340431"/>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altLang="ja-JP" sz="2400" dirty="0">
              <a:solidFill>
                <a:schemeClr val="bg1">
                  <a:lumMod val="95000"/>
                  <a:lumOff val="5000"/>
                </a:schemeClr>
              </a:solidFill>
            </a:rPr>
            <a:t>female</a:t>
          </a:r>
          <a:endParaRPr lang="ja-JP" altLang="en-US" sz="2400">
            <a:solidFill>
              <a:schemeClr val="bg1">
                <a:lumMod val="95000"/>
                <a:lumOff val="5000"/>
              </a:schemeClr>
            </a:solidFill>
          </a:endParaRPr>
        </a:p>
      </cdr:txBody>
    </cdr:sp>
  </cdr:relSizeAnchor>
  <cdr:relSizeAnchor xmlns:cdr="http://schemas.openxmlformats.org/drawingml/2006/chartDrawing">
    <cdr:from>
      <cdr:x>0.71847</cdr:x>
      <cdr:y>0.13036</cdr:y>
    </cdr:from>
    <cdr:to>
      <cdr:x>0.86544</cdr:x>
      <cdr:y>0.19415</cdr:y>
    </cdr:to>
    <cdr:sp macro="" textlink="">
      <cdr:nvSpPr>
        <cdr:cNvPr id="3" name="テキスト ボックス 1"/>
        <cdr:cNvSpPr txBox="1"/>
      </cdr:nvSpPr>
      <cdr:spPr>
        <a:xfrm xmlns:a="http://schemas.openxmlformats.org/drawingml/2006/main">
          <a:off x="5697197" y="695715"/>
          <a:ext cx="1165402" cy="34043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ja-JP" sz="2400">
              <a:solidFill>
                <a:schemeClr val="bg1">
                  <a:lumMod val="95000"/>
                  <a:lumOff val="5000"/>
                </a:schemeClr>
              </a:solidFill>
            </a:rPr>
            <a:t>male</a:t>
          </a:r>
          <a:endParaRPr lang="ja-JP" altLang="en-US" sz="2400">
            <a:solidFill>
              <a:schemeClr val="bg1">
                <a:lumMod val="95000"/>
                <a:lumOff val="5000"/>
              </a:schemeClr>
            </a:solidFill>
          </a:endParaRPr>
        </a:p>
      </cdr:txBody>
    </cdr:sp>
  </cdr:relSizeAnchor>
  <cdr:relSizeAnchor xmlns:cdr="http://schemas.openxmlformats.org/drawingml/2006/chartDrawing">
    <cdr:from>
      <cdr:x>0.48184</cdr:x>
      <cdr:y>0.40382</cdr:y>
    </cdr:from>
    <cdr:to>
      <cdr:x>0.67648</cdr:x>
      <cdr:y>0.46761</cdr:y>
    </cdr:to>
    <cdr:sp macro="" textlink="">
      <cdr:nvSpPr>
        <cdr:cNvPr id="4" name="テキスト ボックス 1"/>
        <cdr:cNvSpPr txBox="1"/>
      </cdr:nvSpPr>
      <cdr:spPr>
        <a:xfrm xmlns:a="http://schemas.openxmlformats.org/drawingml/2006/main">
          <a:off x="3820811" y="2155099"/>
          <a:ext cx="1543404" cy="34043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altLang="ja-JP" sz="2400">
              <a:solidFill>
                <a:schemeClr val="bg1">
                  <a:lumMod val="95000"/>
                  <a:lumOff val="5000"/>
                </a:schemeClr>
              </a:solidFill>
            </a:rPr>
            <a:t>planned</a:t>
          </a:r>
          <a:endParaRPr lang="ja-JP" altLang="en-US" sz="2400">
            <a:solidFill>
              <a:schemeClr val="bg1">
                <a:lumMod val="95000"/>
                <a:lumOff val="5000"/>
              </a:schemeClr>
            </a:solidFill>
          </a:endParaRPr>
        </a:p>
      </cdr:txBody>
    </cdr:sp>
  </cdr:relSizeAnchor>
  <cdr:relSizeAnchor xmlns:cdr="http://schemas.openxmlformats.org/drawingml/2006/chartDrawing">
    <cdr:from>
      <cdr:x>0.65916</cdr:x>
      <cdr:y>0.27738</cdr:y>
    </cdr:from>
    <cdr:to>
      <cdr:x>0.91045</cdr:x>
      <cdr:y>0.34116</cdr:y>
    </cdr:to>
    <cdr:sp macro="" textlink="">
      <cdr:nvSpPr>
        <cdr:cNvPr id="5" name="テキスト ボックス 1"/>
        <cdr:cNvSpPr txBox="1"/>
      </cdr:nvSpPr>
      <cdr:spPr>
        <a:xfrm xmlns:a="http://schemas.openxmlformats.org/drawingml/2006/main">
          <a:off x="5226891" y="1480322"/>
          <a:ext cx="1992625" cy="34037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ja-JP" sz="2400" dirty="0">
              <a:solidFill>
                <a:schemeClr val="tx1">
                  <a:lumMod val="85000"/>
                </a:schemeClr>
              </a:solidFill>
            </a:rPr>
            <a:t>spontaneous</a:t>
          </a:r>
          <a:endParaRPr lang="ja-JP" altLang="en-US" sz="2400">
            <a:solidFill>
              <a:schemeClr val="tx1">
                <a:lumMod val="85000"/>
              </a:schemeClr>
            </a:solidFill>
          </a:endParaRPr>
        </a:p>
      </cdr:txBody>
    </cdr:sp>
  </cdr:relSizeAnchor>
  <cdr:relSizeAnchor xmlns:cdr="http://schemas.openxmlformats.org/drawingml/2006/chartDrawing">
    <cdr:from>
      <cdr:x>0.85586</cdr:x>
      <cdr:y>0.34804</cdr:y>
    </cdr:from>
    <cdr:to>
      <cdr:x>0.90991</cdr:x>
      <cdr:y>0.42835</cdr:y>
    </cdr:to>
    <cdr:sp macro="" textlink="">
      <cdr:nvSpPr>
        <cdr:cNvPr id="7" name="直線矢印コネクタ 6"/>
        <cdr:cNvSpPr/>
      </cdr:nvSpPr>
      <cdr:spPr>
        <a:xfrm xmlns:a="http://schemas.openxmlformats.org/drawingml/2006/main">
          <a:off x="6786610" y="1857389"/>
          <a:ext cx="428627" cy="428628"/>
        </a:xfrm>
        <a:prstGeom xmlns:a="http://schemas.openxmlformats.org/drawingml/2006/main" prst="straightConnector1">
          <a:avLst/>
        </a:prstGeom>
        <a:ln xmlns:a="http://schemas.openxmlformats.org/drawingml/2006/main">
          <a:solidFill>
            <a:schemeClr val="tx1">
              <a:lumMod val="85000"/>
            </a:schemeClr>
          </a:solidFill>
          <a:tailEnd type="arrow"/>
        </a:ln>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ja-JP"/>
        </a:p>
      </cdr:txBody>
    </cdr:sp>
  </cdr:relSizeAnchor>
  <cdr:relSizeAnchor xmlns:cdr="http://schemas.openxmlformats.org/drawingml/2006/chartDrawing">
    <cdr:from>
      <cdr:x>0.3422</cdr:x>
      <cdr:y>0.68036</cdr:y>
    </cdr:from>
    <cdr:to>
      <cdr:x>0.48916</cdr:x>
      <cdr:y>0.74415</cdr:y>
    </cdr:to>
    <cdr:sp macro="" textlink="">
      <cdr:nvSpPr>
        <cdr:cNvPr id="11" name="テキスト ボックス 1"/>
        <cdr:cNvSpPr txBox="1"/>
      </cdr:nvSpPr>
      <cdr:spPr>
        <a:xfrm xmlns:a="http://schemas.openxmlformats.org/drawingml/2006/main">
          <a:off x="2713519" y="3630920"/>
          <a:ext cx="1165314" cy="34043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altLang="ja-JP" sz="2400" dirty="0" smtClean="0">
              <a:solidFill>
                <a:schemeClr val="bg1">
                  <a:lumMod val="95000"/>
                  <a:lumOff val="5000"/>
                </a:schemeClr>
              </a:solidFill>
            </a:rPr>
            <a:t>noise</a:t>
          </a:r>
          <a:endParaRPr lang="ja-JP" altLang="en-US" sz="2400">
            <a:solidFill>
              <a:schemeClr val="bg1">
                <a:lumMod val="95000"/>
                <a:lumOff val="5000"/>
              </a:schemeClr>
            </a:solidFill>
          </a:endParaRPr>
        </a:p>
      </cdr:txBody>
    </cdr:sp>
  </cdr:relSizeAnchor>
  <cdr:relSizeAnchor xmlns:cdr="http://schemas.openxmlformats.org/drawingml/2006/chartDrawing">
    <cdr:from>
      <cdr:x>0.65841</cdr:x>
      <cdr:y>0.67738</cdr:y>
    </cdr:from>
    <cdr:to>
      <cdr:x>0.80538</cdr:x>
      <cdr:y>0.74117</cdr:y>
    </cdr:to>
    <cdr:sp macro="" textlink="">
      <cdr:nvSpPr>
        <cdr:cNvPr id="12" name="テキスト ボックス 1"/>
        <cdr:cNvSpPr txBox="1"/>
      </cdr:nvSpPr>
      <cdr:spPr>
        <a:xfrm xmlns:a="http://schemas.openxmlformats.org/drawingml/2006/main">
          <a:off x="5220944" y="3615016"/>
          <a:ext cx="1165402" cy="34043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altLang="ja-JP" sz="2400">
              <a:solidFill>
                <a:schemeClr val="bg1">
                  <a:lumMod val="95000"/>
                  <a:lumOff val="5000"/>
                </a:schemeClr>
              </a:solidFill>
            </a:rPr>
            <a:t>clean</a:t>
          </a:r>
          <a:endParaRPr lang="ja-JP" altLang="en-US" sz="2400">
            <a:solidFill>
              <a:schemeClr val="bg1">
                <a:lumMod val="95000"/>
                <a:lumOff val="5000"/>
              </a:schemeClr>
            </a:solidFill>
          </a:endParaRPr>
        </a:p>
      </cdr:txBody>
    </cdr:sp>
  </cdr:relSizeAnchor>
  <cdr:relSizeAnchor xmlns:cdr="http://schemas.openxmlformats.org/drawingml/2006/chartDrawing">
    <cdr:from>
      <cdr:x>0.84445</cdr:x>
      <cdr:y>0.67758</cdr:y>
    </cdr:from>
    <cdr:to>
      <cdr:x>0.9914</cdr:x>
      <cdr:y>0.74136</cdr:y>
    </cdr:to>
    <cdr:sp macro="" textlink="">
      <cdr:nvSpPr>
        <cdr:cNvPr id="13" name="テキスト ボックス 1"/>
        <cdr:cNvSpPr txBox="1"/>
      </cdr:nvSpPr>
      <cdr:spPr>
        <a:xfrm xmlns:a="http://schemas.openxmlformats.org/drawingml/2006/main">
          <a:off x="6997806" y="3616078"/>
          <a:ext cx="1217747" cy="34037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altLang="ja-JP" sz="2400" dirty="0">
              <a:solidFill>
                <a:schemeClr val="bg1">
                  <a:lumMod val="95000"/>
                  <a:lumOff val="5000"/>
                </a:schemeClr>
              </a:solidFill>
            </a:rPr>
            <a:t>music</a:t>
          </a:r>
          <a:endParaRPr lang="ja-JP" altLang="en-US" sz="2400">
            <a:solidFill>
              <a:schemeClr val="bg1">
                <a:lumMod val="95000"/>
                <a:lumOff val="5000"/>
              </a:schemeClr>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6DDA05F0-110B-4E4E-9F35-5DF6AF394623}" type="datetimeFigureOut">
              <a:rPr kumimoji="1" lang="ja-JP" altLang="en-US" smtClean="0"/>
              <a:pPr/>
              <a:t>2008/5/29</a:t>
            </a:fld>
            <a:endParaRPr kumimoji="1" lang="ja-JP" altLang="en-US"/>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F5B415B8-60EC-4B62-9D4E-E2262A9F0DE7}"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E546A052-68E6-45C3-BE99-415D41A98DC7}" type="datetimeFigureOut">
              <a:rPr kumimoji="1" lang="ja-JP" altLang="en-US" smtClean="0"/>
              <a:pPr/>
              <a:t>2008/5/29</a:t>
            </a:fld>
            <a:endParaRPr kumimoji="1" lang="ja-JP" altLang="en-US"/>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B658E29-75DA-46BC-8295-C16DBEF70807}"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fld id="{4B658E29-75DA-46BC-8295-C16DBEF70807}" type="slidenum">
              <a:rPr kumimoji="1" lang="ja-JP" altLang="en-US" smtClean="0"/>
              <a:pPr/>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altLang="ja-JP" dirty="0" smtClean="0"/>
              <a:t>Starting</a:t>
            </a:r>
            <a:r>
              <a:rPr kumimoji="1" lang="en-US" altLang="ja-JP" baseline="0" dirty="0" smtClean="0"/>
              <a:t> in 1987, the study on Thai isolated syllable recognition system was reported. Later Thai isolated word recognition, connected sub-word recognition system were studied. Till several years ago, research was focused on continuous speech recognition for small specific tasks such as an email system. There were also reports about the development of Thai LVCSR system. These are all newspaper read speech recognition system. Then, we are now aiming at applying the speech recognition technology to the real-world applications. And we came up with the broadcast news LVCSR system. This is more challenging to the existing LVCSR system because the system needs to handle with practical data such as noise and spontaneity</a:t>
            </a:r>
            <a:endParaRPr kumimoji="1" lang="ja-JP" altLang="en-US"/>
          </a:p>
        </p:txBody>
      </p:sp>
      <p:sp>
        <p:nvSpPr>
          <p:cNvPr id="4" name="Slide Number Placeholder 3"/>
          <p:cNvSpPr>
            <a:spLocks noGrp="1"/>
          </p:cNvSpPr>
          <p:nvPr>
            <p:ph type="sldNum" sz="quarter" idx="10"/>
          </p:nvPr>
        </p:nvSpPr>
        <p:spPr/>
        <p:txBody>
          <a:bodyPr/>
          <a:lstStyle/>
          <a:p>
            <a:fld id="{4B658E29-75DA-46BC-8295-C16DBEF70807}" type="slidenum">
              <a:rPr kumimoji="1" lang="ja-JP" altLang="en-US" smtClean="0"/>
              <a:pPr/>
              <a:t>2</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fld id="{4B658E29-75DA-46BC-8295-C16DBEF70807}" type="slidenum">
              <a:rPr kumimoji="1" lang="ja-JP" altLang="en-US" smtClean="0"/>
              <a:pPr/>
              <a:t>3</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altLang="ja-JP" dirty="0" smtClean="0"/>
              <a:t>Starting</a:t>
            </a:r>
            <a:r>
              <a:rPr kumimoji="1" lang="en-US" altLang="ja-JP" baseline="0" dirty="0" smtClean="0"/>
              <a:t> in 1987, the study on Thai isolated syllable recognition system was reported. Later Thai isolated word recognition, connected sub-word recognition system were studied. Till several years ago, research was focused on continuous speech recognition for small specific tasks such as an email system. There were also reports about the development of Thai LVCSR system. These are all newspaper read speech recognition system. Then, we are now aiming at applying the speech recognition technology to the real-world applications. And we came up with the broadcast news LVCSR system. This is more challenging to the existing LVCSR system because the system needs to handle with practical data such as noise and spontaneity</a:t>
            </a:r>
            <a:endParaRPr kumimoji="1" lang="ja-JP" altLang="en-US"/>
          </a:p>
        </p:txBody>
      </p:sp>
      <p:sp>
        <p:nvSpPr>
          <p:cNvPr id="4" name="Slide Number Placeholder 3"/>
          <p:cNvSpPr>
            <a:spLocks noGrp="1"/>
          </p:cNvSpPr>
          <p:nvPr>
            <p:ph type="sldNum" sz="quarter" idx="10"/>
          </p:nvPr>
        </p:nvSpPr>
        <p:spPr/>
        <p:txBody>
          <a:bodyPr/>
          <a:lstStyle/>
          <a:p>
            <a:fld id="{4B658E29-75DA-46BC-8295-C16DBEF70807}" type="slidenum">
              <a:rPr kumimoji="1" lang="ja-JP" altLang="en-US" smtClean="0"/>
              <a:pPr/>
              <a:t>26</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altLang="ja-JP" dirty="0" smtClean="0"/>
              <a:t>From literature we found</a:t>
            </a:r>
            <a:r>
              <a:rPr kumimoji="1" lang="en-US" altLang="ja-JP" baseline="0" dirty="0" smtClean="0"/>
              <a:t> these corpora.</a:t>
            </a:r>
            <a:endParaRPr kumimoji="1" lang="ja-JP" altLang="en-US"/>
          </a:p>
        </p:txBody>
      </p:sp>
      <p:sp>
        <p:nvSpPr>
          <p:cNvPr id="4" name="Slide Number Placeholder 3"/>
          <p:cNvSpPr>
            <a:spLocks noGrp="1"/>
          </p:cNvSpPr>
          <p:nvPr>
            <p:ph type="sldNum" sz="quarter" idx="10"/>
          </p:nvPr>
        </p:nvSpPr>
        <p:spPr/>
        <p:txBody>
          <a:bodyPr/>
          <a:lstStyle/>
          <a:p>
            <a:fld id="{4B658E29-75DA-46BC-8295-C16DBEF70807}" type="slidenum">
              <a:rPr kumimoji="1" lang="ja-JP" altLang="en-US" smtClean="0"/>
              <a:pPr/>
              <a:t>27</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83055843-88A8-4AF9-841F-5553AE096F9F}" type="datetime1">
              <a:rPr kumimoji="1" lang="ja-JP" altLang="en-US" smtClean="0"/>
              <a:pPr/>
              <a:t>2008/5/29</a:t>
            </a:fld>
            <a:endParaRPr kumimoji="1" lang="ja-JP" altLang="en-US"/>
          </a:p>
        </p:txBody>
      </p:sp>
      <p:sp>
        <p:nvSpPr>
          <p:cNvPr id="17" name="Footer Placeholder 16"/>
          <p:cNvSpPr>
            <a:spLocks noGrp="1"/>
          </p:cNvSpPr>
          <p:nvPr>
            <p:ph type="ftr" sz="quarter" idx="11"/>
          </p:nvPr>
        </p:nvSpPr>
        <p:spPr/>
        <p:txBody>
          <a:bodyPr/>
          <a:lstStyle>
            <a:extLst/>
          </a:lstStyle>
          <a:p>
            <a:endParaRPr kumimoji="1" lang="ja-JP" altLang="en-US"/>
          </a:p>
        </p:txBody>
      </p:sp>
      <p:sp>
        <p:nvSpPr>
          <p:cNvPr id="29" name="Slide Number Placeholder 28"/>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ltLang="ja-JP"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ltLang="ja-JP"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altLang="ja-JP"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altLang="ja-JP" smtClean="0"/>
              <a:t>Click to edit Master text styles</a:t>
            </a:r>
          </a:p>
          <a:p>
            <a:pPr lvl="1" eaLnBrk="1" latinLnBrk="0" hangingPunct="1"/>
            <a:r>
              <a:rPr lang="en-US" altLang="ja-JP" smtClean="0"/>
              <a:t>Second level</a:t>
            </a:r>
          </a:p>
          <a:p>
            <a:pPr lvl="2" eaLnBrk="1" latinLnBrk="0" hangingPunct="1"/>
            <a:r>
              <a:rPr lang="en-US" altLang="ja-JP" smtClean="0"/>
              <a:t>Third level</a:t>
            </a:r>
          </a:p>
          <a:p>
            <a:pPr lvl="3" eaLnBrk="1" latinLnBrk="0" hangingPunct="1"/>
            <a:r>
              <a:rPr lang="en-US" altLang="ja-JP" smtClean="0"/>
              <a:t>Fourth level</a:t>
            </a:r>
          </a:p>
          <a:p>
            <a:pPr lvl="4" eaLnBrk="1" latinLnBrk="0" hangingPunct="1"/>
            <a:r>
              <a:rPr lang="en-US" altLang="ja-JP" smtClean="0"/>
              <a:t>Fifth level</a:t>
            </a:r>
            <a:endParaRPr kumimoji="0" lang="en-US"/>
          </a:p>
        </p:txBody>
      </p:sp>
      <p:sp>
        <p:nvSpPr>
          <p:cNvPr id="4" name="Date Placeholder 3"/>
          <p:cNvSpPr>
            <a:spLocks noGrp="1"/>
          </p:cNvSpPr>
          <p:nvPr>
            <p:ph type="dt" sz="half" idx="10"/>
          </p:nvPr>
        </p:nvSpPr>
        <p:spPr/>
        <p:txBody>
          <a:bodyPr/>
          <a:lstStyle>
            <a:extLst/>
          </a:lstStyle>
          <a:p>
            <a:fld id="{A7D7EFC9-F4DA-4607-B41D-2CFED07C848D}" type="datetime1">
              <a:rPr kumimoji="1" lang="ja-JP" altLang="en-US" smtClean="0"/>
              <a:pPr/>
              <a:t>2008/5/29</a:t>
            </a:fld>
            <a:endParaRPr kumimoji="1" lang="ja-JP" altLang="en-US"/>
          </a:p>
        </p:txBody>
      </p:sp>
      <p:sp>
        <p:nvSpPr>
          <p:cNvPr id="5" name="Footer Placeholder 4"/>
          <p:cNvSpPr>
            <a:spLocks noGrp="1"/>
          </p:cNvSpPr>
          <p:nvPr>
            <p:ph type="ftr" sz="quarter" idx="11"/>
          </p:nvPr>
        </p:nvSpPr>
        <p:spPr/>
        <p:txBody>
          <a:bodyPr/>
          <a:lstStyle>
            <a:extLst/>
          </a:lstStyle>
          <a:p>
            <a:endParaRPr kumimoji="1" lang="ja-JP" altLang="en-US"/>
          </a:p>
        </p:txBody>
      </p:sp>
      <p:sp>
        <p:nvSpPr>
          <p:cNvPr id="6" name="Slide Number Placeholder 5"/>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ltLang="ja-JP" smtClean="0"/>
              <a:t>Click to edit Master text styles</a:t>
            </a:r>
          </a:p>
        </p:txBody>
      </p:sp>
      <p:sp>
        <p:nvSpPr>
          <p:cNvPr id="4" name="Date Placeholder 3"/>
          <p:cNvSpPr>
            <a:spLocks noGrp="1"/>
          </p:cNvSpPr>
          <p:nvPr>
            <p:ph type="dt" sz="half" idx="10"/>
          </p:nvPr>
        </p:nvSpPr>
        <p:spPr/>
        <p:txBody>
          <a:bodyPr/>
          <a:lstStyle>
            <a:extLst/>
          </a:lstStyle>
          <a:p>
            <a:fld id="{3C20AEF5-F035-4842-A460-8AF1F8BBA814}" type="datetime1">
              <a:rPr kumimoji="1" lang="ja-JP" altLang="en-US" smtClean="0"/>
              <a:pPr/>
              <a:t>2008/5/29</a:t>
            </a:fld>
            <a:endParaRPr kumimoji="1" lang="ja-JP" altLang="en-US"/>
          </a:p>
        </p:txBody>
      </p:sp>
      <p:sp>
        <p:nvSpPr>
          <p:cNvPr id="5" name="Footer Placeholder 4"/>
          <p:cNvSpPr>
            <a:spLocks noGrp="1"/>
          </p:cNvSpPr>
          <p:nvPr>
            <p:ph type="ftr" sz="quarter" idx="11"/>
          </p:nvPr>
        </p:nvSpPr>
        <p:spPr/>
        <p:txBody>
          <a:bodyPr/>
          <a:lstStyle>
            <a:extLst/>
          </a:lstStyle>
          <a:p>
            <a:endParaRPr kumimoji="1" lang="ja-JP" altLang="en-US"/>
          </a:p>
        </p:txBody>
      </p:sp>
      <p:sp>
        <p:nvSpPr>
          <p:cNvPr id="6" name="Slide Number Placeholder 5"/>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ltLang="ja-JP"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altLang="ja-JP"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ltLang="ja-JP" smtClean="0"/>
              <a:t>Click to edit Master text styles</a:t>
            </a:r>
          </a:p>
          <a:p>
            <a:pPr lvl="1" eaLnBrk="1" latinLnBrk="0" hangingPunct="1"/>
            <a:r>
              <a:rPr lang="en-US" altLang="ja-JP" smtClean="0"/>
              <a:t>Second level</a:t>
            </a:r>
          </a:p>
          <a:p>
            <a:pPr lvl="2" eaLnBrk="1" latinLnBrk="0" hangingPunct="1"/>
            <a:r>
              <a:rPr lang="en-US" altLang="ja-JP" smtClean="0"/>
              <a:t>Third level</a:t>
            </a:r>
          </a:p>
          <a:p>
            <a:pPr lvl="3" eaLnBrk="1" latinLnBrk="0" hangingPunct="1"/>
            <a:r>
              <a:rPr lang="en-US" altLang="ja-JP" smtClean="0"/>
              <a:t>Fourth level</a:t>
            </a:r>
          </a:p>
          <a:p>
            <a:pPr lvl="4" eaLnBrk="1" latinLnBrk="0" hangingPunct="1"/>
            <a:r>
              <a:rPr lang="en-US" altLang="ja-JP"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ltLang="ja-JP" smtClean="0"/>
              <a:t>Click to edit Master text styles</a:t>
            </a:r>
          </a:p>
          <a:p>
            <a:pPr lvl="1" eaLnBrk="1" latinLnBrk="0" hangingPunct="1"/>
            <a:r>
              <a:rPr lang="en-US" altLang="ja-JP" smtClean="0"/>
              <a:t>Second level</a:t>
            </a:r>
          </a:p>
          <a:p>
            <a:pPr lvl="2" eaLnBrk="1" latinLnBrk="0" hangingPunct="1"/>
            <a:r>
              <a:rPr lang="en-US" altLang="ja-JP" smtClean="0"/>
              <a:t>Third level</a:t>
            </a:r>
          </a:p>
          <a:p>
            <a:pPr lvl="3" eaLnBrk="1" latinLnBrk="0" hangingPunct="1"/>
            <a:r>
              <a:rPr lang="en-US" altLang="ja-JP" smtClean="0"/>
              <a:t>Fourth level</a:t>
            </a:r>
          </a:p>
          <a:p>
            <a:pPr lvl="4" eaLnBrk="1" latinLnBrk="0" hangingPunct="1"/>
            <a:r>
              <a:rPr lang="en-US" altLang="ja-JP" smtClean="0"/>
              <a:t>Fifth level</a:t>
            </a:r>
            <a:endParaRPr kumimoji="0" lang="en-US"/>
          </a:p>
        </p:txBody>
      </p:sp>
      <p:sp>
        <p:nvSpPr>
          <p:cNvPr id="5" name="Date Placeholder 4"/>
          <p:cNvSpPr>
            <a:spLocks noGrp="1"/>
          </p:cNvSpPr>
          <p:nvPr>
            <p:ph type="dt" sz="half" idx="10"/>
          </p:nvPr>
        </p:nvSpPr>
        <p:spPr/>
        <p:txBody>
          <a:bodyPr/>
          <a:lstStyle>
            <a:extLst/>
          </a:lstStyle>
          <a:p>
            <a:fld id="{0AEC3A64-5548-4E97-87AE-66010D03575D}" type="datetime1">
              <a:rPr kumimoji="1" lang="ja-JP" altLang="en-US" smtClean="0"/>
              <a:pPr/>
              <a:t>2008/5/29</a:t>
            </a:fld>
            <a:endParaRPr kumimoji="1" lang="ja-JP" altLang="en-US"/>
          </a:p>
        </p:txBody>
      </p:sp>
      <p:sp>
        <p:nvSpPr>
          <p:cNvPr id="6" name="Footer Placeholder 5"/>
          <p:cNvSpPr>
            <a:spLocks noGrp="1"/>
          </p:cNvSpPr>
          <p:nvPr>
            <p:ph type="ftr" sz="quarter" idx="11"/>
          </p:nvPr>
        </p:nvSpPr>
        <p:spPr/>
        <p:txBody>
          <a:bodyPr/>
          <a:lstStyle>
            <a:extLst/>
          </a:lstStyle>
          <a:p>
            <a:endParaRPr kumimoji="1" lang="ja-JP" altLang="en-US"/>
          </a:p>
        </p:txBody>
      </p:sp>
      <p:sp>
        <p:nvSpPr>
          <p:cNvPr id="7" name="Slide Number Placeholder 6"/>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ltLang="ja-JP"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ltLang="ja-JP"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ltLang="ja-JP"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ltLang="ja-JP" smtClean="0"/>
              <a:t>Click to edit Master text styles</a:t>
            </a:r>
          </a:p>
          <a:p>
            <a:pPr lvl="1" eaLnBrk="1" latinLnBrk="0" hangingPunct="1"/>
            <a:r>
              <a:rPr lang="en-US" altLang="ja-JP" smtClean="0"/>
              <a:t>Second level</a:t>
            </a:r>
          </a:p>
          <a:p>
            <a:pPr lvl="2" eaLnBrk="1" latinLnBrk="0" hangingPunct="1"/>
            <a:r>
              <a:rPr lang="en-US" altLang="ja-JP" smtClean="0"/>
              <a:t>Third level</a:t>
            </a:r>
          </a:p>
          <a:p>
            <a:pPr lvl="3" eaLnBrk="1" latinLnBrk="0" hangingPunct="1"/>
            <a:r>
              <a:rPr lang="en-US" altLang="ja-JP" smtClean="0"/>
              <a:t>Fourth level</a:t>
            </a:r>
          </a:p>
          <a:p>
            <a:pPr lvl="4" eaLnBrk="1" latinLnBrk="0" hangingPunct="1"/>
            <a:r>
              <a:rPr lang="en-US" altLang="ja-JP"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ltLang="ja-JP" smtClean="0"/>
              <a:t>Click to edit Master text styles</a:t>
            </a:r>
          </a:p>
          <a:p>
            <a:pPr lvl="1" eaLnBrk="1" latinLnBrk="0" hangingPunct="1"/>
            <a:r>
              <a:rPr lang="en-US" altLang="ja-JP" smtClean="0"/>
              <a:t>Second level</a:t>
            </a:r>
          </a:p>
          <a:p>
            <a:pPr lvl="2" eaLnBrk="1" latinLnBrk="0" hangingPunct="1"/>
            <a:r>
              <a:rPr lang="en-US" altLang="ja-JP" smtClean="0"/>
              <a:t>Third level</a:t>
            </a:r>
          </a:p>
          <a:p>
            <a:pPr lvl="3" eaLnBrk="1" latinLnBrk="0" hangingPunct="1"/>
            <a:r>
              <a:rPr lang="en-US" altLang="ja-JP" smtClean="0"/>
              <a:t>Fourth level</a:t>
            </a:r>
          </a:p>
          <a:p>
            <a:pPr lvl="4" eaLnBrk="1" latinLnBrk="0" hangingPunct="1"/>
            <a:r>
              <a:rPr lang="en-US" altLang="ja-JP" smtClean="0"/>
              <a:t>Fifth level</a:t>
            </a:r>
            <a:endParaRPr kumimoji="0" lang="en-US"/>
          </a:p>
        </p:txBody>
      </p:sp>
      <p:sp>
        <p:nvSpPr>
          <p:cNvPr id="7" name="Date Placeholder 6"/>
          <p:cNvSpPr>
            <a:spLocks noGrp="1"/>
          </p:cNvSpPr>
          <p:nvPr>
            <p:ph type="dt" sz="half" idx="10"/>
          </p:nvPr>
        </p:nvSpPr>
        <p:spPr/>
        <p:txBody>
          <a:bodyPr/>
          <a:lstStyle>
            <a:extLst/>
          </a:lstStyle>
          <a:p>
            <a:fld id="{ED6504A3-8D04-44FE-9BB9-500A60428379}" type="datetime1">
              <a:rPr kumimoji="1" lang="ja-JP" altLang="en-US" smtClean="0"/>
              <a:pPr/>
              <a:t>2008/5/29</a:t>
            </a:fld>
            <a:endParaRPr kumimoji="1" lang="ja-JP" altLang="en-US"/>
          </a:p>
        </p:txBody>
      </p:sp>
      <p:sp>
        <p:nvSpPr>
          <p:cNvPr id="8" name="Footer Placeholder 7"/>
          <p:cNvSpPr>
            <a:spLocks noGrp="1"/>
          </p:cNvSpPr>
          <p:nvPr>
            <p:ph type="ftr" sz="quarter" idx="11"/>
          </p:nvPr>
        </p:nvSpPr>
        <p:spPr/>
        <p:txBody>
          <a:bodyPr/>
          <a:lstStyle>
            <a:extLst/>
          </a:lstStyle>
          <a:p>
            <a:endParaRPr kumimoji="1" lang="ja-JP" altLang="en-US"/>
          </a:p>
        </p:txBody>
      </p:sp>
      <p:sp>
        <p:nvSpPr>
          <p:cNvPr id="9" name="Slide Number Placeholder 8"/>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ltLang="ja-JP"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B0B6FFC-2792-4B86-B8A7-A5B514E7C107}" type="datetime1">
              <a:rPr kumimoji="1" lang="ja-JP" altLang="en-US" smtClean="0"/>
              <a:pPr/>
              <a:t>2008/5/29</a:t>
            </a:fld>
            <a:endParaRPr kumimoji="1" lang="ja-JP" altLang="en-US"/>
          </a:p>
        </p:txBody>
      </p:sp>
      <p:sp>
        <p:nvSpPr>
          <p:cNvPr id="4" name="Footer Placeholder 3"/>
          <p:cNvSpPr>
            <a:spLocks noGrp="1"/>
          </p:cNvSpPr>
          <p:nvPr>
            <p:ph type="ftr" sz="quarter" idx="11"/>
          </p:nvPr>
        </p:nvSpPr>
        <p:spPr/>
        <p:txBody>
          <a:bodyPr/>
          <a:lstStyle>
            <a:extLst/>
          </a:lstStyle>
          <a:p>
            <a:endParaRPr kumimoji="1" lang="ja-JP" altLang="en-US"/>
          </a:p>
        </p:txBody>
      </p:sp>
      <p:sp>
        <p:nvSpPr>
          <p:cNvPr id="5" name="Slide Number Placeholder 4"/>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95E963E-AA03-46F3-ACC8-BA0E7C942280}" type="datetime1">
              <a:rPr kumimoji="1" lang="ja-JP" altLang="en-US" smtClean="0"/>
              <a:pPr/>
              <a:t>2008/5/29</a:t>
            </a:fld>
            <a:endParaRPr kumimoji="1" lang="ja-JP" altLang="en-US"/>
          </a:p>
        </p:txBody>
      </p:sp>
      <p:sp>
        <p:nvSpPr>
          <p:cNvPr id="3" name="Footer Placeholder 2"/>
          <p:cNvSpPr>
            <a:spLocks noGrp="1"/>
          </p:cNvSpPr>
          <p:nvPr>
            <p:ph type="ftr" sz="quarter" idx="11"/>
          </p:nvPr>
        </p:nvSpPr>
        <p:spPr/>
        <p:txBody>
          <a:bodyPr/>
          <a:lstStyle>
            <a:extLst/>
          </a:lstStyle>
          <a:p>
            <a:endParaRPr kumimoji="1" lang="ja-JP" altLang="en-US"/>
          </a:p>
        </p:txBody>
      </p:sp>
      <p:sp>
        <p:nvSpPr>
          <p:cNvPr id="4" name="Slide Number Placeholder 3"/>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ltLang="ja-JP"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ltLang="ja-JP"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ltLang="ja-JP" smtClean="0"/>
              <a:t>Click to edit Master text styles</a:t>
            </a:r>
          </a:p>
          <a:p>
            <a:pPr lvl="1" eaLnBrk="1" latinLnBrk="0" hangingPunct="1"/>
            <a:r>
              <a:rPr lang="en-US" altLang="ja-JP" smtClean="0"/>
              <a:t>Second level</a:t>
            </a:r>
          </a:p>
          <a:p>
            <a:pPr lvl="2" eaLnBrk="1" latinLnBrk="0" hangingPunct="1"/>
            <a:r>
              <a:rPr lang="en-US" altLang="ja-JP" smtClean="0"/>
              <a:t>Third level</a:t>
            </a:r>
          </a:p>
          <a:p>
            <a:pPr lvl="3" eaLnBrk="1" latinLnBrk="0" hangingPunct="1"/>
            <a:r>
              <a:rPr lang="en-US" altLang="ja-JP" smtClean="0"/>
              <a:t>Fourth level</a:t>
            </a:r>
          </a:p>
          <a:p>
            <a:pPr lvl="4" eaLnBrk="1" latinLnBrk="0" hangingPunct="1"/>
            <a:r>
              <a:rPr lang="en-US" altLang="ja-JP" smtClean="0"/>
              <a:t>Fifth level</a:t>
            </a:r>
            <a:endParaRPr kumimoji="0" lang="en-US"/>
          </a:p>
        </p:txBody>
      </p:sp>
      <p:sp>
        <p:nvSpPr>
          <p:cNvPr id="5" name="Date Placeholder 4"/>
          <p:cNvSpPr>
            <a:spLocks noGrp="1"/>
          </p:cNvSpPr>
          <p:nvPr>
            <p:ph type="dt" sz="half" idx="10"/>
          </p:nvPr>
        </p:nvSpPr>
        <p:spPr/>
        <p:txBody>
          <a:bodyPr/>
          <a:lstStyle>
            <a:extLst/>
          </a:lstStyle>
          <a:p>
            <a:fld id="{5362F54D-C5D8-4751-B9AD-384201D8470A}" type="datetime1">
              <a:rPr kumimoji="1" lang="ja-JP" altLang="en-US" smtClean="0"/>
              <a:pPr/>
              <a:t>2008/5/29</a:t>
            </a:fld>
            <a:endParaRPr kumimoji="1" lang="ja-JP" altLang="en-US"/>
          </a:p>
        </p:txBody>
      </p:sp>
      <p:sp>
        <p:nvSpPr>
          <p:cNvPr id="6" name="Footer Placeholder 5"/>
          <p:cNvSpPr>
            <a:spLocks noGrp="1"/>
          </p:cNvSpPr>
          <p:nvPr>
            <p:ph type="ftr" sz="quarter" idx="11"/>
          </p:nvPr>
        </p:nvSpPr>
        <p:spPr/>
        <p:txBody>
          <a:bodyPr/>
          <a:lstStyle>
            <a:extLst/>
          </a:lstStyle>
          <a:p>
            <a:endParaRPr kumimoji="1" lang="ja-JP" altLang="en-US"/>
          </a:p>
        </p:txBody>
      </p:sp>
      <p:sp>
        <p:nvSpPr>
          <p:cNvPr id="7" name="Slide Number Placeholder 6"/>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ltLang="ja-JP"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ltLang="ja-JP"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ltLang="ja-JP"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9BCF6BA0-D163-4799-B506-DC4DFC26C02E}" type="datetime1">
              <a:rPr kumimoji="1" lang="ja-JP" altLang="en-US" smtClean="0"/>
              <a:pPr/>
              <a:t>2008/5/29</a:t>
            </a:fld>
            <a:endParaRPr kumimoji="1" lang="ja-JP" alt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kumimoji="1" lang="ja-JP" alt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A68A95D0-748C-4F4A-8DE9-D3810E8E6713}"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altLang="ja-JP"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altLang="ja-JP" smtClean="0"/>
              <a:t>Click to edit Master text styles</a:t>
            </a:r>
          </a:p>
          <a:p>
            <a:pPr lvl="1" eaLnBrk="1" latinLnBrk="0" hangingPunct="1"/>
            <a:r>
              <a:rPr lang="en-US" altLang="ja-JP" smtClean="0"/>
              <a:t>Second level</a:t>
            </a:r>
          </a:p>
          <a:p>
            <a:pPr lvl="2" eaLnBrk="1" latinLnBrk="0" hangingPunct="1"/>
            <a:r>
              <a:rPr lang="en-US" altLang="ja-JP" smtClean="0"/>
              <a:t>Third level</a:t>
            </a:r>
          </a:p>
          <a:p>
            <a:pPr lvl="3" eaLnBrk="1" latinLnBrk="0" hangingPunct="1"/>
            <a:r>
              <a:rPr lang="en-US" altLang="ja-JP" smtClean="0"/>
              <a:t>Fourth level</a:t>
            </a:r>
          </a:p>
          <a:p>
            <a:pPr lvl="4" eaLnBrk="1" latinLnBrk="0" hangingPunct="1"/>
            <a:r>
              <a:rPr lang="en-US" altLang="ja-JP" smtClean="0"/>
              <a:t>Fifth level</a:t>
            </a:r>
            <a:endParaRPr kumimoji="0" lang="en-US"/>
          </a:p>
        </p:txBody>
      </p:sp>
      <p:sp>
        <p:nvSpPr>
          <p:cNvPr id="4" name="Date Placeholder 3"/>
          <p:cNvSpPr>
            <a:spLocks noGrp="1"/>
          </p:cNvSpPr>
          <p:nvPr>
            <p:ph type="dt" sz="half" idx="10"/>
          </p:nvPr>
        </p:nvSpPr>
        <p:spPr/>
        <p:txBody>
          <a:bodyPr/>
          <a:lstStyle>
            <a:extLst/>
          </a:lstStyle>
          <a:p>
            <a:fld id="{69A93213-7E33-48CC-B0E7-629C0EDF107B}" type="datetime1">
              <a:rPr kumimoji="1" lang="ja-JP" altLang="en-US" smtClean="0"/>
              <a:pPr/>
              <a:t>2008/5/29</a:t>
            </a:fld>
            <a:endParaRPr kumimoji="1" lang="ja-JP" altLang="en-US"/>
          </a:p>
        </p:txBody>
      </p:sp>
      <p:sp>
        <p:nvSpPr>
          <p:cNvPr id="5" name="Footer Placeholder 4"/>
          <p:cNvSpPr>
            <a:spLocks noGrp="1"/>
          </p:cNvSpPr>
          <p:nvPr>
            <p:ph type="ftr" sz="quarter" idx="11"/>
          </p:nvPr>
        </p:nvSpPr>
        <p:spPr/>
        <p:txBody>
          <a:bodyPr/>
          <a:lstStyle>
            <a:extLst/>
          </a:lstStyle>
          <a:p>
            <a:endParaRPr kumimoji="1" lang="ja-JP" altLang="en-US"/>
          </a:p>
        </p:txBody>
      </p:sp>
      <p:sp>
        <p:nvSpPr>
          <p:cNvPr id="6" name="Slide Number Placeholder 5"/>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altLang="ja-JP"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altLang="ja-JP" smtClean="0"/>
              <a:t>Click to edit Master text styles</a:t>
            </a:r>
          </a:p>
          <a:p>
            <a:pPr lvl="1" eaLnBrk="1" latinLnBrk="0" hangingPunct="1"/>
            <a:r>
              <a:rPr lang="en-US" altLang="ja-JP" smtClean="0"/>
              <a:t>Second level</a:t>
            </a:r>
          </a:p>
          <a:p>
            <a:pPr lvl="2" eaLnBrk="1" latinLnBrk="0" hangingPunct="1"/>
            <a:r>
              <a:rPr lang="en-US" altLang="ja-JP" smtClean="0"/>
              <a:t>Third level</a:t>
            </a:r>
          </a:p>
          <a:p>
            <a:pPr lvl="3" eaLnBrk="1" latinLnBrk="0" hangingPunct="1"/>
            <a:r>
              <a:rPr lang="en-US" altLang="ja-JP" smtClean="0"/>
              <a:t>Fourth level</a:t>
            </a:r>
          </a:p>
          <a:p>
            <a:pPr lvl="4" eaLnBrk="1" latinLnBrk="0" hangingPunct="1"/>
            <a:r>
              <a:rPr lang="en-US" altLang="ja-JP" smtClean="0"/>
              <a:t>Fifth level</a:t>
            </a:r>
            <a:endParaRPr kumimoji="0" lang="en-US"/>
          </a:p>
        </p:txBody>
      </p:sp>
      <p:sp>
        <p:nvSpPr>
          <p:cNvPr id="4" name="Date Placeholder 3"/>
          <p:cNvSpPr>
            <a:spLocks noGrp="1"/>
          </p:cNvSpPr>
          <p:nvPr>
            <p:ph type="dt" sz="half" idx="10"/>
          </p:nvPr>
        </p:nvSpPr>
        <p:spPr/>
        <p:txBody>
          <a:bodyPr/>
          <a:lstStyle>
            <a:extLst/>
          </a:lstStyle>
          <a:p>
            <a:fld id="{0EAAAF18-7B6F-4CAC-8312-C179C76F084D}" type="datetime1">
              <a:rPr kumimoji="1" lang="ja-JP" altLang="en-US" smtClean="0"/>
              <a:pPr/>
              <a:t>2008/5/29</a:t>
            </a:fld>
            <a:endParaRPr kumimoji="1" lang="ja-JP" altLang="en-US"/>
          </a:p>
        </p:txBody>
      </p:sp>
      <p:sp>
        <p:nvSpPr>
          <p:cNvPr id="5" name="Footer Placeholder 4"/>
          <p:cNvSpPr>
            <a:spLocks noGrp="1"/>
          </p:cNvSpPr>
          <p:nvPr>
            <p:ph type="ftr" sz="quarter" idx="11"/>
          </p:nvPr>
        </p:nvSpPr>
        <p:spPr/>
        <p:txBody>
          <a:bodyPr/>
          <a:lstStyle>
            <a:extLst/>
          </a:lstStyle>
          <a:p>
            <a:endParaRPr kumimoji="1" lang="ja-JP" altLang="en-US"/>
          </a:p>
        </p:txBody>
      </p:sp>
      <p:sp>
        <p:nvSpPr>
          <p:cNvPr id="6" name="Slide Number Placeholder 5"/>
          <p:cNvSpPr>
            <a:spLocks noGrp="1"/>
          </p:cNvSpPr>
          <p:nvPr>
            <p:ph type="sldNum" sz="quarter" idx="12"/>
          </p:nvPr>
        </p:nvSpPr>
        <p:spPr/>
        <p:txBody>
          <a:bodyPr/>
          <a:lstStyle>
            <a:extLst/>
          </a:lstStyle>
          <a:p>
            <a:fld id="{A68A95D0-748C-4F4A-8DE9-D3810E8E6713}"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altLang="ja-JP"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altLang="ja-JP" smtClean="0"/>
              <a:t>Click to edit Master text styles</a:t>
            </a:r>
          </a:p>
          <a:p>
            <a:pPr lvl="1" eaLnBrk="1" latinLnBrk="0" hangingPunct="1"/>
            <a:r>
              <a:rPr kumimoji="0" lang="en-US" altLang="ja-JP" smtClean="0"/>
              <a:t>Second level</a:t>
            </a:r>
          </a:p>
          <a:p>
            <a:pPr lvl="2" eaLnBrk="1" latinLnBrk="0" hangingPunct="1"/>
            <a:r>
              <a:rPr kumimoji="0" lang="en-US" altLang="ja-JP" smtClean="0"/>
              <a:t>Third level</a:t>
            </a:r>
          </a:p>
          <a:p>
            <a:pPr lvl="3" eaLnBrk="1" latinLnBrk="0" hangingPunct="1"/>
            <a:r>
              <a:rPr kumimoji="0" lang="en-US" altLang="ja-JP" smtClean="0"/>
              <a:t>Fourth level</a:t>
            </a:r>
          </a:p>
          <a:p>
            <a:pPr lvl="4" eaLnBrk="1" latinLnBrk="0" hangingPunct="1"/>
            <a:r>
              <a:rPr kumimoji="0" lang="en-US" altLang="ja-JP"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2CD48F14-D353-402C-9B2B-E0FA5C94D02D}" type="datetime1">
              <a:rPr kumimoji="1" lang="ja-JP" altLang="en-US" smtClean="0"/>
              <a:pPr/>
              <a:t>2008/5/29</a:t>
            </a:fld>
            <a:endParaRPr kumimoji="1" lang="ja-JP" alt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kumimoji="1" lang="ja-JP" alt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A68A95D0-748C-4F4A-8DE9-D3810E8E6713}" type="slidenum">
              <a:rPr kumimoji="1" lang="ja-JP" altLang="en-US" smtClean="0"/>
              <a:pPr/>
              <a:t>‹#›</a:t>
            </a:fld>
            <a:endParaRPr kumimoji="1" lang="ja-JP" alt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rtl="0" eaLnBrk="1" latinLnBrk="0" hangingPunct="1">
        <a:spcBef>
          <a:spcPct val="0"/>
        </a:spcBef>
        <a:buNone/>
        <a:defRPr kumimoji="1"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1"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1"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1"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1"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1"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1"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214554"/>
            <a:ext cx="8286808" cy="1673352"/>
          </a:xfrm>
        </p:spPr>
        <p:txBody>
          <a:bodyPr>
            <a:normAutofit/>
          </a:bodyPr>
          <a:lstStyle/>
          <a:p>
            <a:r>
              <a:rPr kumimoji="1" lang="en-US" altLang="ja-JP" dirty="0" smtClean="0"/>
              <a:t>Thai Broadcast News Corpus Construction and Evaluation</a:t>
            </a:r>
            <a:endParaRPr kumimoji="1" lang="ja-JP" altLang="en-US"/>
          </a:p>
        </p:txBody>
      </p:sp>
      <p:sp>
        <p:nvSpPr>
          <p:cNvPr id="3" name="Subtitle 2"/>
          <p:cNvSpPr>
            <a:spLocks noGrp="1"/>
          </p:cNvSpPr>
          <p:nvPr>
            <p:ph type="subTitle" idx="1"/>
          </p:nvPr>
        </p:nvSpPr>
        <p:spPr>
          <a:xfrm>
            <a:off x="857224" y="3714752"/>
            <a:ext cx="8072462" cy="2571768"/>
          </a:xfrm>
        </p:spPr>
        <p:txBody>
          <a:bodyPr>
            <a:normAutofit/>
          </a:bodyPr>
          <a:lstStyle/>
          <a:p>
            <a:r>
              <a:rPr kumimoji="1" lang="en-US" altLang="ja-JP" dirty="0" smtClean="0"/>
              <a:t>	Markpong Jongtaveesataporn </a:t>
            </a:r>
            <a:r>
              <a:rPr lang="en-US" altLang="ja-JP" baseline="30000" dirty="0" smtClean="0"/>
              <a:t>†</a:t>
            </a:r>
          </a:p>
          <a:p>
            <a:r>
              <a:rPr lang="en-US" altLang="ja-JP" dirty="0" smtClean="0"/>
              <a:t>	</a:t>
            </a:r>
            <a:r>
              <a:rPr lang="en-US" altLang="ja-JP" dirty="0" err="1" smtClean="0"/>
              <a:t>Chai</a:t>
            </a:r>
            <a:r>
              <a:rPr lang="en-US" altLang="ja-JP" dirty="0" smtClean="0"/>
              <a:t> </a:t>
            </a:r>
            <a:r>
              <a:rPr lang="en-US" altLang="ja-JP" dirty="0" err="1" smtClean="0"/>
              <a:t>Wutiwiwatchai</a:t>
            </a:r>
            <a:r>
              <a:rPr lang="en-US" altLang="ja-JP" dirty="0" smtClean="0"/>
              <a:t> </a:t>
            </a:r>
            <a:r>
              <a:rPr lang="en-US" altLang="ja-JP" baseline="30000" dirty="0" smtClean="0"/>
              <a:t>‡</a:t>
            </a:r>
          </a:p>
          <a:p>
            <a:r>
              <a:rPr kumimoji="1" lang="en-US" altLang="ja-JP" dirty="0" smtClean="0"/>
              <a:t>	Koji </a:t>
            </a:r>
            <a:r>
              <a:rPr kumimoji="1" lang="en-US" altLang="ja-JP" dirty="0" err="1" smtClean="0"/>
              <a:t>Iwano</a:t>
            </a:r>
            <a:r>
              <a:rPr lang="en-US" dirty="0" smtClean="0"/>
              <a:t> </a:t>
            </a:r>
            <a:r>
              <a:rPr lang="en-US" baseline="30000" dirty="0" smtClean="0"/>
              <a:t>†</a:t>
            </a:r>
            <a:endParaRPr lang="en-US" altLang="ja-JP" baseline="30000" dirty="0" smtClean="0"/>
          </a:p>
          <a:p>
            <a:r>
              <a:rPr lang="en-US" altLang="ja-JP" dirty="0" smtClean="0"/>
              <a:t>	</a:t>
            </a:r>
            <a:r>
              <a:rPr lang="en-US" altLang="ja-JP" dirty="0" err="1" smtClean="0"/>
              <a:t>Sadaoki</a:t>
            </a:r>
            <a:r>
              <a:rPr lang="en-US" altLang="ja-JP" dirty="0" smtClean="0"/>
              <a:t> </a:t>
            </a:r>
            <a:r>
              <a:rPr lang="en-US" altLang="ja-JP" dirty="0" err="1" smtClean="0"/>
              <a:t>Furui</a:t>
            </a:r>
            <a:r>
              <a:rPr lang="en-US" altLang="ja-JP" dirty="0" smtClean="0"/>
              <a:t> </a:t>
            </a:r>
            <a:r>
              <a:rPr lang="en-US" baseline="30000" dirty="0" smtClean="0"/>
              <a:t>†</a:t>
            </a:r>
            <a:endParaRPr lang="en-US" altLang="ja-JP" baseline="30000" dirty="0" smtClean="0"/>
          </a:p>
          <a:p>
            <a:endParaRPr kumimoji="1" lang="en-US" altLang="ja-JP" dirty="0" smtClean="0"/>
          </a:p>
          <a:p>
            <a:r>
              <a:rPr lang="en-US" baseline="30000" dirty="0" smtClean="0"/>
              <a:t>	† </a:t>
            </a:r>
            <a:r>
              <a:rPr lang="en-US" altLang="ja-JP" dirty="0" smtClean="0"/>
              <a:t>Tokyo Institute of Technology, Japan </a:t>
            </a:r>
          </a:p>
          <a:p>
            <a:r>
              <a:rPr lang="en-US" baseline="30000" dirty="0" smtClean="0"/>
              <a:t>	‡</a:t>
            </a:r>
            <a:r>
              <a:rPr lang="en-US" altLang="ja-JP" dirty="0" smtClean="0"/>
              <a:t>NECTEC, Thailand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285728"/>
            <a:ext cx="7786742" cy="914400"/>
          </a:xfrm>
        </p:spPr>
        <p:txBody>
          <a:bodyPr/>
          <a:lstStyle/>
          <a:p>
            <a:r>
              <a:rPr lang="en-US" altLang="ja-JP" dirty="0" smtClean="0"/>
              <a:t>Background on Thai speech recognition research</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2</a:t>
            </a:fld>
            <a:endParaRPr kumimoji="1" lang="ja-JP" altLang="en-US"/>
          </a:p>
        </p:txBody>
      </p:sp>
      <p:cxnSp>
        <p:nvCxnSpPr>
          <p:cNvPr id="6" name="Straight Connector 5"/>
          <p:cNvCxnSpPr/>
          <p:nvPr/>
        </p:nvCxnSpPr>
        <p:spPr>
          <a:xfrm>
            <a:off x="428596" y="6131502"/>
            <a:ext cx="8429684" cy="1588"/>
          </a:xfrm>
          <a:prstGeom prst="line">
            <a:avLst/>
          </a:prstGeom>
          <a:ln>
            <a:tailEnd type="triangle"/>
          </a:ln>
        </p:spPr>
        <p:style>
          <a:lnRef idx="3">
            <a:schemeClr val="accent1"/>
          </a:lnRef>
          <a:fillRef idx="0">
            <a:schemeClr val="accent1"/>
          </a:fillRef>
          <a:effectRef idx="2">
            <a:schemeClr val="accent1"/>
          </a:effectRef>
          <a:fontRef idx="minor">
            <a:schemeClr val="tx1"/>
          </a:fontRef>
        </p:style>
      </p:cxnSp>
      <p:sp>
        <p:nvSpPr>
          <p:cNvPr id="9" name="TextBox 8"/>
          <p:cNvSpPr txBox="1"/>
          <p:nvPr/>
        </p:nvSpPr>
        <p:spPr>
          <a:xfrm>
            <a:off x="785786" y="6190798"/>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1987</a:t>
            </a:r>
            <a:endParaRPr kumimoji="1" lang="ja-JP" altLang="en-US">
              <a:latin typeface="Arial Unicode MS" pitchFamily="50" charset="-128"/>
              <a:ea typeface="Arial Unicode MS" pitchFamily="50" charset="-128"/>
              <a:cs typeface="Arial Unicode MS" pitchFamily="50" charset="-128"/>
            </a:endParaRPr>
          </a:p>
        </p:txBody>
      </p:sp>
      <p:sp>
        <p:nvSpPr>
          <p:cNvPr id="11" name="Rounded Rectangle 10"/>
          <p:cNvSpPr/>
          <p:nvPr/>
        </p:nvSpPr>
        <p:spPr>
          <a:xfrm>
            <a:off x="571472" y="5143512"/>
            <a:ext cx="1357322" cy="83297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dirty="0" smtClean="0">
                <a:solidFill>
                  <a:schemeClr val="bg1"/>
                </a:solidFill>
              </a:rPr>
              <a:t>Isolated syllable recognition</a:t>
            </a:r>
            <a:endParaRPr lang="ja-JP" altLang="en-US">
              <a:solidFill>
                <a:schemeClr val="bg1"/>
              </a:solidFill>
            </a:endParaRPr>
          </a:p>
        </p:txBody>
      </p:sp>
      <p:sp>
        <p:nvSpPr>
          <p:cNvPr id="13" name="TextBox 12"/>
          <p:cNvSpPr txBox="1"/>
          <p:nvPr/>
        </p:nvSpPr>
        <p:spPr>
          <a:xfrm>
            <a:off x="2143108" y="6190798"/>
            <a:ext cx="1357322"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1995</a:t>
            </a:r>
            <a:endParaRPr kumimoji="1" lang="ja-JP" altLang="en-US">
              <a:latin typeface="Arial Unicode MS" pitchFamily="50" charset="-128"/>
              <a:ea typeface="Arial Unicode MS" pitchFamily="50" charset="-128"/>
              <a:cs typeface="Arial Unicode MS" pitchFamily="50" charset="-128"/>
            </a:endParaRPr>
          </a:p>
        </p:txBody>
      </p:sp>
      <p:sp>
        <p:nvSpPr>
          <p:cNvPr id="15" name="Rounded Rectangle 14"/>
          <p:cNvSpPr/>
          <p:nvPr/>
        </p:nvSpPr>
        <p:spPr>
          <a:xfrm>
            <a:off x="2000232" y="4786322"/>
            <a:ext cx="1357322" cy="85725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dirty="0" smtClean="0">
                <a:solidFill>
                  <a:schemeClr val="bg1"/>
                </a:solidFill>
              </a:rPr>
              <a:t>Isolated word recognition</a:t>
            </a:r>
            <a:endParaRPr lang="ja-JP" altLang="en-US">
              <a:solidFill>
                <a:schemeClr val="bg1"/>
              </a:solidFill>
            </a:endParaRPr>
          </a:p>
        </p:txBody>
      </p:sp>
      <p:sp>
        <p:nvSpPr>
          <p:cNvPr id="17" name="Rounded Rectangle 16"/>
          <p:cNvSpPr/>
          <p:nvPr/>
        </p:nvSpPr>
        <p:spPr>
          <a:xfrm>
            <a:off x="3428992" y="4357694"/>
            <a:ext cx="1357322" cy="86939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ja-JP" dirty="0" smtClean="0">
                <a:solidFill>
                  <a:schemeClr val="bg1"/>
                </a:solidFill>
              </a:rPr>
              <a:t>Connected sub-word recognition</a:t>
            </a:r>
          </a:p>
        </p:txBody>
      </p:sp>
      <p:sp>
        <p:nvSpPr>
          <p:cNvPr id="18" name="TextBox 17"/>
          <p:cNvSpPr txBox="1"/>
          <p:nvPr/>
        </p:nvSpPr>
        <p:spPr>
          <a:xfrm>
            <a:off x="3214678" y="6190798"/>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1999</a:t>
            </a:r>
            <a:endParaRPr kumimoji="1" lang="ja-JP" altLang="en-US">
              <a:latin typeface="Arial Unicode MS" pitchFamily="50" charset="-128"/>
              <a:ea typeface="Arial Unicode MS" pitchFamily="50" charset="-128"/>
              <a:cs typeface="Arial Unicode MS" pitchFamily="50" charset="-128"/>
            </a:endParaRPr>
          </a:p>
        </p:txBody>
      </p:sp>
      <p:sp>
        <p:nvSpPr>
          <p:cNvPr id="19" name="Rounded Rectangle 18"/>
          <p:cNvSpPr/>
          <p:nvPr/>
        </p:nvSpPr>
        <p:spPr>
          <a:xfrm>
            <a:off x="4357686" y="3357562"/>
            <a:ext cx="2071702" cy="916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bg1"/>
                </a:solidFill>
              </a:rPr>
              <a:t>Small task continuous speech recognition</a:t>
            </a:r>
            <a:endParaRPr lang="ja-JP" altLang="en-US">
              <a:solidFill>
                <a:schemeClr val="bg1"/>
              </a:solidFill>
            </a:endParaRPr>
          </a:p>
        </p:txBody>
      </p:sp>
      <p:sp>
        <p:nvSpPr>
          <p:cNvPr id="21" name="TextBox 20"/>
          <p:cNvSpPr txBox="1"/>
          <p:nvPr/>
        </p:nvSpPr>
        <p:spPr>
          <a:xfrm>
            <a:off x="4572000" y="6190798"/>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2003</a:t>
            </a:r>
            <a:endParaRPr kumimoji="1" lang="ja-JP" altLang="en-US">
              <a:latin typeface="Arial Unicode MS" pitchFamily="50" charset="-128"/>
              <a:ea typeface="Arial Unicode MS" pitchFamily="50" charset="-128"/>
              <a:cs typeface="Arial Unicode MS" pitchFamily="50" charset="-128"/>
            </a:endParaRPr>
          </a:p>
        </p:txBody>
      </p:sp>
      <p:sp>
        <p:nvSpPr>
          <p:cNvPr id="23" name="Rounded Rectangle 22"/>
          <p:cNvSpPr/>
          <p:nvPr/>
        </p:nvSpPr>
        <p:spPr>
          <a:xfrm>
            <a:off x="5786446" y="2643182"/>
            <a:ext cx="1643074" cy="630800"/>
          </a:xfrm>
          <a:prstGeom prst="roundRect">
            <a:avLst/>
          </a:prstGeom>
          <a:solidFill>
            <a:schemeClr val="accent3">
              <a:lumMod val="40000"/>
              <a:lumOff val="60000"/>
            </a:schemeClr>
          </a:solidFill>
          <a:ln>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altLang="ja-JP" dirty="0" smtClean="0"/>
              <a:t>LVCSR</a:t>
            </a:r>
            <a:endParaRPr lang="ja-JP" altLang="en-US"/>
          </a:p>
        </p:txBody>
      </p:sp>
      <p:sp>
        <p:nvSpPr>
          <p:cNvPr id="24" name="TextBox 23"/>
          <p:cNvSpPr txBox="1"/>
          <p:nvPr/>
        </p:nvSpPr>
        <p:spPr>
          <a:xfrm>
            <a:off x="6000760" y="6184468"/>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2005</a:t>
            </a:r>
            <a:endParaRPr kumimoji="1" lang="ja-JP" altLang="en-US">
              <a:latin typeface="Arial Unicode MS" pitchFamily="50" charset="-128"/>
              <a:ea typeface="Arial Unicode MS" pitchFamily="50" charset="-128"/>
              <a:cs typeface="Arial Unicode MS" pitchFamily="50" charset="-128"/>
            </a:endParaRPr>
          </a:p>
        </p:txBody>
      </p:sp>
      <p:sp>
        <p:nvSpPr>
          <p:cNvPr id="25" name="Cloud 24"/>
          <p:cNvSpPr/>
          <p:nvPr/>
        </p:nvSpPr>
        <p:spPr>
          <a:xfrm>
            <a:off x="6858016" y="1285860"/>
            <a:ext cx="2143140" cy="1285884"/>
          </a:xfrm>
          <a:prstGeom prst="cloud">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lumMod val="95000"/>
                    <a:lumOff val="5000"/>
                  </a:schemeClr>
                </a:solidFill>
              </a:rPr>
              <a:t>Broadcast news </a:t>
            </a:r>
            <a:r>
              <a:rPr lang="en-US" altLang="ja-JP" dirty="0" smtClean="0">
                <a:solidFill>
                  <a:schemeClr val="bg1">
                    <a:lumMod val="95000"/>
                    <a:lumOff val="5000"/>
                  </a:schemeClr>
                </a:solidFill>
              </a:rPr>
              <a:t>transcription system</a:t>
            </a:r>
            <a:endParaRPr kumimoji="1" lang="ja-JP" altLang="en-US">
              <a:solidFill>
                <a:schemeClr val="bg1">
                  <a:lumMod val="95000"/>
                  <a:lumOff val="5000"/>
                </a:schemeClr>
              </a:solidFill>
            </a:endParaRPr>
          </a:p>
        </p:txBody>
      </p:sp>
      <p:sp>
        <p:nvSpPr>
          <p:cNvPr id="28" name="TextBox 27"/>
          <p:cNvSpPr txBox="1"/>
          <p:nvPr/>
        </p:nvSpPr>
        <p:spPr>
          <a:xfrm>
            <a:off x="7358082" y="6187374"/>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2007</a:t>
            </a:r>
            <a:endParaRPr kumimoji="1" lang="ja-JP" altLang="en-US">
              <a:latin typeface="Arial Unicode MS" pitchFamily="50" charset="-128"/>
              <a:ea typeface="Arial Unicode MS" pitchFamily="50" charset="-128"/>
              <a:cs typeface="Arial Unicode MS" pitchFamily="50" charset="-128"/>
            </a:endParaRPr>
          </a:p>
        </p:txBody>
      </p:sp>
      <p:cxnSp>
        <p:nvCxnSpPr>
          <p:cNvPr id="30" name="Straight Arrow Connector 29"/>
          <p:cNvCxnSpPr/>
          <p:nvPr/>
        </p:nvCxnSpPr>
        <p:spPr>
          <a:xfrm rot="5400000" flipH="1" flipV="1">
            <a:off x="-1751057" y="4036223"/>
            <a:ext cx="4501388" cy="79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1" name="TextBox 30"/>
          <p:cNvSpPr txBox="1"/>
          <p:nvPr/>
        </p:nvSpPr>
        <p:spPr>
          <a:xfrm>
            <a:off x="571472" y="1928802"/>
            <a:ext cx="1214446" cy="369332"/>
          </a:xfrm>
          <a:prstGeom prst="rect">
            <a:avLst/>
          </a:prstGeom>
          <a:noFill/>
        </p:spPr>
        <p:txBody>
          <a:bodyPr wrap="square" rtlCol="0">
            <a:spAutoFit/>
          </a:bodyPr>
          <a:lstStyle/>
          <a:p>
            <a:r>
              <a:rPr lang="en-US" altLang="ja-JP" dirty="0" smtClean="0"/>
              <a:t>Difficulty</a:t>
            </a:r>
            <a:endParaRPr kumimoji="1" lang="ja-JP" altLang="en-US"/>
          </a:p>
        </p:txBody>
      </p:sp>
      <p:sp>
        <p:nvSpPr>
          <p:cNvPr id="36" name="TextBox 35"/>
          <p:cNvSpPr txBox="1"/>
          <p:nvPr/>
        </p:nvSpPr>
        <p:spPr>
          <a:xfrm>
            <a:off x="6643702" y="3286124"/>
            <a:ext cx="2357454" cy="800219"/>
          </a:xfrm>
          <a:prstGeom prst="rect">
            <a:avLst/>
          </a:prstGeom>
          <a:noFill/>
        </p:spPr>
        <p:txBody>
          <a:bodyPr wrap="square" rtlCol="0">
            <a:spAutoFit/>
          </a:bodyPr>
          <a:lstStyle/>
          <a:p>
            <a:r>
              <a:rPr kumimoji="1" lang="en-US" altLang="ja-JP" dirty="0" err="1" smtClean="0">
                <a:solidFill>
                  <a:schemeClr val="accent3">
                    <a:lumMod val="40000"/>
                    <a:lumOff val="60000"/>
                  </a:schemeClr>
                </a:solidFill>
              </a:rPr>
              <a:t>Thienlikit</a:t>
            </a:r>
            <a:r>
              <a:rPr lang="ja-JP" altLang="en-US" smtClean="0">
                <a:solidFill>
                  <a:schemeClr val="accent3">
                    <a:lumMod val="40000"/>
                    <a:lumOff val="60000"/>
                  </a:schemeClr>
                </a:solidFill>
              </a:rPr>
              <a:t> </a:t>
            </a:r>
            <a:r>
              <a:rPr lang="en-US" altLang="ja-JP" dirty="0" smtClean="0">
                <a:solidFill>
                  <a:schemeClr val="accent3">
                    <a:lumMod val="40000"/>
                    <a:lumOff val="60000"/>
                  </a:schemeClr>
                </a:solidFill>
              </a:rPr>
              <a:t>et al.</a:t>
            </a:r>
            <a:r>
              <a:rPr kumimoji="1" lang="en-US" altLang="ja-JP" dirty="0" smtClean="0">
                <a:solidFill>
                  <a:schemeClr val="accent3">
                    <a:lumMod val="40000"/>
                    <a:lumOff val="60000"/>
                  </a:schemeClr>
                </a:solidFill>
              </a:rPr>
              <a:t>, </a:t>
            </a:r>
            <a:r>
              <a:rPr kumimoji="1" lang="en-US" altLang="ja-JP" sz="1600" dirty="0" smtClean="0">
                <a:solidFill>
                  <a:schemeClr val="accent3">
                    <a:lumMod val="40000"/>
                    <a:lumOff val="60000"/>
                  </a:schemeClr>
                </a:solidFill>
                <a:latin typeface="Arial Unicode MS" pitchFamily="50" charset="-128"/>
                <a:ea typeface="Arial Unicode MS" pitchFamily="50" charset="-128"/>
                <a:cs typeface="Arial Unicode MS" pitchFamily="50" charset="-128"/>
              </a:rPr>
              <a:t>2004</a:t>
            </a:r>
            <a:endParaRPr lang="en-US" altLang="ja-JP" dirty="0" smtClean="0">
              <a:solidFill>
                <a:schemeClr val="accent3">
                  <a:lumMod val="40000"/>
                  <a:lumOff val="60000"/>
                </a:schemeClr>
              </a:solidFill>
              <a:latin typeface="Arial Unicode MS" pitchFamily="50" charset="-128"/>
              <a:ea typeface="Arial Unicode MS" pitchFamily="50" charset="-128"/>
              <a:cs typeface="Arial Unicode MS" pitchFamily="50" charset="-128"/>
            </a:endParaRPr>
          </a:p>
          <a:p>
            <a:pPr>
              <a:buFont typeface="Arial" pitchFamily="34" charset="0"/>
              <a:buChar char="•"/>
            </a:pPr>
            <a:r>
              <a:rPr lang="en-US" altLang="ja-JP" sz="1400" dirty="0" smtClean="0">
                <a:solidFill>
                  <a:schemeClr val="accent3">
                    <a:lumMod val="40000"/>
                    <a:lumOff val="60000"/>
                  </a:schemeClr>
                </a:solidFill>
                <a:latin typeface="Arial Unicode MS" pitchFamily="50" charset="-128"/>
                <a:ea typeface="Arial Unicode MS" pitchFamily="50" charset="-128"/>
                <a:cs typeface="Arial Unicode MS" pitchFamily="50" charset="-128"/>
              </a:rPr>
              <a:t> Newspaper read-speech recognition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z="3600" dirty="0" smtClean="0"/>
              <a:t>Development of Thai Broadcast News </a:t>
            </a:r>
            <a:r>
              <a:rPr lang="en-US" altLang="ja-JP" sz="3600" dirty="0" smtClean="0"/>
              <a:t>Transcription </a:t>
            </a:r>
            <a:r>
              <a:rPr kumimoji="1" lang="en-US" altLang="ja-JP" sz="3600" dirty="0" smtClean="0"/>
              <a:t>System</a:t>
            </a:r>
            <a:endParaRPr kumimoji="1" lang="ja-JP" altLang="en-US" sz="3600"/>
          </a:p>
        </p:txBody>
      </p:sp>
      <p:sp>
        <p:nvSpPr>
          <p:cNvPr id="3" name="Content Placeholder 2"/>
          <p:cNvSpPr>
            <a:spLocks noGrp="1"/>
          </p:cNvSpPr>
          <p:nvPr>
            <p:ph idx="1"/>
          </p:nvPr>
        </p:nvSpPr>
        <p:spPr/>
        <p:txBody>
          <a:bodyPr>
            <a:normAutofit/>
          </a:bodyPr>
          <a:lstStyle/>
          <a:p>
            <a:pPr>
              <a:buFont typeface="Arial" pitchFamily="34" charset="0"/>
              <a:buChar char="•"/>
            </a:pPr>
            <a:r>
              <a:rPr lang="en-US" altLang="ja-JP" sz="2400" dirty="0" smtClean="0"/>
              <a:t>Research on broadcast news transcription system for Thai </a:t>
            </a:r>
            <a:r>
              <a:rPr lang="en-US" altLang="ja-JP" sz="2400" b="1" dirty="0" smtClean="0"/>
              <a:t>falls behind </a:t>
            </a:r>
            <a:r>
              <a:rPr lang="en-US" altLang="ja-JP" sz="2400" dirty="0" smtClean="0"/>
              <a:t>other languages</a:t>
            </a:r>
            <a:endParaRPr lang="en-US" altLang="ja-JP" sz="2000" dirty="0" smtClean="0"/>
          </a:p>
          <a:p>
            <a:pPr lvl="1">
              <a:buFont typeface="Arial" pitchFamily="34" charset="0"/>
              <a:buChar char="•"/>
            </a:pPr>
            <a:r>
              <a:rPr lang="en-US" altLang="ja-JP" sz="1800" dirty="0" smtClean="0"/>
              <a:t> English: </a:t>
            </a:r>
            <a:r>
              <a:rPr lang="en-US" altLang="ja-JP" sz="1600" dirty="0" smtClean="0">
                <a:latin typeface="Arial Unicode MS" pitchFamily="34" charset="-128"/>
                <a:ea typeface="Arial Unicode MS" pitchFamily="34" charset="-128"/>
                <a:cs typeface="Arial Unicode MS" pitchFamily="34" charset="-128"/>
              </a:rPr>
              <a:t>1995</a:t>
            </a:r>
            <a:r>
              <a:rPr lang="en-US" altLang="ja-JP" sz="1600" dirty="0" smtClean="0"/>
              <a:t> </a:t>
            </a:r>
            <a:r>
              <a:rPr lang="en-US" altLang="ja-JP" sz="1800" dirty="0" smtClean="0"/>
              <a:t>(Stern, </a:t>
            </a:r>
            <a:r>
              <a:rPr lang="en-US" altLang="ja-JP" sz="1600" dirty="0" smtClean="0">
                <a:latin typeface="Arial Unicode MS" pitchFamily="34" charset="-128"/>
                <a:ea typeface="Arial Unicode MS" pitchFamily="34" charset="-128"/>
                <a:cs typeface="Arial Unicode MS" pitchFamily="34" charset="-128"/>
              </a:rPr>
              <a:t>1997</a:t>
            </a:r>
            <a:r>
              <a:rPr lang="en-US" altLang="ja-JP" sz="1800" dirty="0" smtClean="0"/>
              <a:t>)</a:t>
            </a:r>
          </a:p>
          <a:p>
            <a:pPr lvl="1">
              <a:buFont typeface="Arial" pitchFamily="34" charset="0"/>
              <a:buChar char="•"/>
            </a:pPr>
            <a:r>
              <a:rPr lang="en-US" altLang="ja-JP" sz="1800" dirty="0" smtClean="0"/>
              <a:t> Japanese: </a:t>
            </a:r>
            <a:r>
              <a:rPr lang="en-US" altLang="ja-JP" sz="1600" dirty="0" smtClean="0">
                <a:latin typeface="Arial Unicode MS" pitchFamily="34" charset="-128"/>
                <a:ea typeface="Arial Unicode MS" pitchFamily="34" charset="-128"/>
                <a:cs typeface="Arial Unicode MS" pitchFamily="34" charset="-128"/>
              </a:rPr>
              <a:t>1997</a:t>
            </a:r>
            <a:r>
              <a:rPr lang="en-US" altLang="ja-JP" sz="1600" dirty="0" smtClean="0"/>
              <a:t> </a:t>
            </a:r>
            <a:r>
              <a:rPr lang="en-US" altLang="ja-JP" sz="1800" dirty="0" smtClean="0"/>
              <a:t>(Matsuoka et al., </a:t>
            </a:r>
            <a:r>
              <a:rPr lang="en-US" altLang="ja-JP" sz="1600" dirty="0" smtClean="0">
                <a:latin typeface="Arial Unicode MS" pitchFamily="34" charset="-128"/>
                <a:ea typeface="Arial Unicode MS" pitchFamily="34" charset="-128"/>
                <a:cs typeface="Arial Unicode MS" pitchFamily="34" charset="-128"/>
              </a:rPr>
              <a:t>1997</a:t>
            </a:r>
            <a:r>
              <a:rPr lang="en-US" altLang="ja-JP" sz="1800" dirty="0" smtClean="0"/>
              <a:t>)</a:t>
            </a:r>
          </a:p>
          <a:p>
            <a:pPr lvl="1">
              <a:buFont typeface="Arial" pitchFamily="34" charset="0"/>
              <a:buChar char="•"/>
            </a:pPr>
            <a:r>
              <a:rPr lang="en-US" altLang="ja-JP" sz="1800" dirty="0" smtClean="0"/>
              <a:t> Mandarin: </a:t>
            </a:r>
            <a:r>
              <a:rPr lang="en-US" altLang="ja-JP" sz="1600" dirty="0" smtClean="0">
                <a:latin typeface="Arial Unicode MS" pitchFamily="34" charset="-128"/>
                <a:ea typeface="Arial Unicode MS" pitchFamily="34" charset="-128"/>
                <a:cs typeface="Arial Unicode MS" pitchFamily="34" charset="-128"/>
              </a:rPr>
              <a:t>1998</a:t>
            </a:r>
            <a:r>
              <a:rPr lang="en-US" altLang="ja-JP" sz="1600" dirty="0" smtClean="0"/>
              <a:t> </a:t>
            </a:r>
            <a:r>
              <a:rPr lang="en-US" altLang="ja-JP" sz="1800" dirty="0" smtClean="0"/>
              <a:t>(</a:t>
            </a:r>
            <a:r>
              <a:rPr lang="en-US" altLang="ja-JP" sz="1800" dirty="0" err="1" smtClean="0"/>
              <a:t>Guo</a:t>
            </a:r>
            <a:r>
              <a:rPr lang="en-US" altLang="ja-JP" sz="1800" dirty="0" smtClean="0"/>
              <a:t> et al., </a:t>
            </a:r>
            <a:r>
              <a:rPr lang="en-US" altLang="ja-JP" sz="1600" dirty="0" smtClean="0">
                <a:latin typeface="Arial Unicode MS" pitchFamily="34" charset="-128"/>
                <a:ea typeface="Arial Unicode MS" pitchFamily="34" charset="-128"/>
                <a:cs typeface="Arial Unicode MS" pitchFamily="34" charset="-128"/>
              </a:rPr>
              <a:t>1998</a:t>
            </a:r>
            <a:r>
              <a:rPr lang="en-US" altLang="ja-JP" sz="1800" dirty="0" smtClean="0"/>
              <a:t>)</a:t>
            </a:r>
          </a:p>
          <a:p>
            <a:pPr lvl="1">
              <a:buFont typeface="Arial" pitchFamily="34" charset="0"/>
              <a:buChar char="•"/>
            </a:pPr>
            <a:r>
              <a:rPr lang="en-US" altLang="ja-JP" sz="1800" dirty="0" smtClean="0"/>
              <a:t> Italian: </a:t>
            </a:r>
            <a:r>
              <a:rPr lang="en-US" altLang="ja-JP" sz="1600" dirty="0" smtClean="0">
                <a:latin typeface="Arial Unicode MS" pitchFamily="34" charset="-128"/>
                <a:ea typeface="Arial Unicode MS" pitchFamily="34" charset="-128"/>
                <a:cs typeface="Arial Unicode MS" pitchFamily="34" charset="-128"/>
              </a:rPr>
              <a:t>2000</a:t>
            </a:r>
            <a:r>
              <a:rPr lang="en-US" altLang="ja-JP" sz="1800" dirty="0" smtClean="0"/>
              <a:t> (Federico et al., </a:t>
            </a:r>
            <a:r>
              <a:rPr lang="en-US" altLang="ja-JP" sz="1600" dirty="0" smtClean="0">
                <a:latin typeface="Arial Unicode MS" pitchFamily="34" charset="-128"/>
                <a:ea typeface="Arial Unicode MS" pitchFamily="34" charset="-128"/>
                <a:cs typeface="Arial Unicode MS" pitchFamily="34" charset="-128"/>
              </a:rPr>
              <a:t>2000</a:t>
            </a:r>
            <a:r>
              <a:rPr lang="en-US" altLang="ja-JP" sz="1800" dirty="0" smtClean="0"/>
              <a:t>)</a:t>
            </a:r>
          </a:p>
          <a:p>
            <a:pPr>
              <a:buFont typeface="Arial" pitchFamily="34" charset="0"/>
              <a:buChar char="•"/>
            </a:pPr>
            <a:r>
              <a:rPr lang="en-US" altLang="ja-JP" sz="2400" dirty="0" smtClean="0"/>
              <a:t>We need to speed </a:t>
            </a:r>
            <a:r>
              <a:rPr kumimoji="1" lang="en-US" altLang="ja-JP" sz="2400" dirty="0" smtClean="0"/>
              <a:t>up our research activities to catch up with others</a:t>
            </a:r>
            <a:endParaRPr kumimoji="1" lang="ja-JP" altLang="en-US" sz="2000"/>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3</a:t>
            </a:fld>
            <a:endParaRPr kumimoji="1" lang="ja-JP" altLang="en-US"/>
          </a:p>
        </p:txBody>
      </p:sp>
      <p:sp>
        <p:nvSpPr>
          <p:cNvPr id="7" name="Down Arrow 6"/>
          <p:cNvSpPr/>
          <p:nvPr/>
        </p:nvSpPr>
        <p:spPr>
          <a:xfrm>
            <a:off x="3786182" y="4357694"/>
            <a:ext cx="1928826"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Targets</a:t>
            </a:r>
            <a:endParaRPr kumimoji="1" lang="ja-JP" altLang="en-US">
              <a:solidFill>
                <a:schemeClr val="bg1"/>
              </a:solidFill>
            </a:endParaRPr>
          </a:p>
        </p:txBody>
      </p:sp>
      <p:sp>
        <p:nvSpPr>
          <p:cNvPr id="8" name="Rounded Rectangle 7"/>
          <p:cNvSpPr/>
          <p:nvPr/>
        </p:nvSpPr>
        <p:spPr>
          <a:xfrm>
            <a:off x="1283714" y="5077838"/>
            <a:ext cx="7000924" cy="17145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457200" indent="-457200">
              <a:buFont typeface="+mj-lt"/>
              <a:buAutoNum type="arabicPeriod"/>
            </a:pPr>
            <a:r>
              <a:rPr lang="en-US" altLang="ja-JP" sz="2400" dirty="0" smtClean="0">
                <a:solidFill>
                  <a:schemeClr val="tx2">
                    <a:lumMod val="10000"/>
                  </a:schemeClr>
                </a:solidFill>
              </a:rPr>
              <a:t>Development of Thai broadcast news corpus</a:t>
            </a:r>
          </a:p>
          <a:p>
            <a:pPr marL="914400" lvl="1" indent="-457200">
              <a:buFont typeface="Arial" pitchFamily="34" charset="0"/>
              <a:buChar char="•"/>
            </a:pPr>
            <a:r>
              <a:rPr lang="en-US" altLang="ja-JP" sz="2000" b="1" dirty="0" smtClean="0">
                <a:solidFill>
                  <a:schemeClr val="accent2">
                    <a:lumMod val="50000"/>
                  </a:schemeClr>
                </a:solidFill>
              </a:rPr>
              <a:t>Speech corpus</a:t>
            </a:r>
            <a:r>
              <a:rPr lang="en-US" altLang="ja-JP" sz="2000" dirty="0" smtClean="0">
                <a:solidFill>
                  <a:schemeClr val="accent2">
                    <a:lumMod val="50000"/>
                  </a:schemeClr>
                </a:solidFill>
              </a:rPr>
              <a:t>: training and testing data</a:t>
            </a:r>
          </a:p>
          <a:p>
            <a:pPr marL="914400" lvl="1" indent="-457200">
              <a:buFont typeface="Arial" pitchFamily="34" charset="0"/>
              <a:buChar char="•"/>
            </a:pPr>
            <a:r>
              <a:rPr lang="en-US" altLang="ja-JP" sz="2000" b="1" dirty="0" smtClean="0">
                <a:solidFill>
                  <a:schemeClr val="accent2">
                    <a:lumMod val="50000"/>
                  </a:schemeClr>
                </a:solidFill>
              </a:rPr>
              <a:t>Text corpus</a:t>
            </a:r>
            <a:r>
              <a:rPr lang="en-US" altLang="ja-JP" sz="2000" dirty="0" smtClean="0">
                <a:solidFill>
                  <a:schemeClr val="accent2">
                    <a:lumMod val="50000"/>
                  </a:schemeClr>
                </a:solidFill>
              </a:rPr>
              <a:t>: language modeling</a:t>
            </a:r>
          </a:p>
          <a:p>
            <a:pPr marL="457200" indent="-457200">
              <a:buFont typeface="+mj-lt"/>
              <a:buAutoNum type="arabicPeriod"/>
            </a:pPr>
            <a:r>
              <a:rPr lang="en-US" altLang="ja-JP" sz="2400" dirty="0" smtClean="0">
                <a:solidFill>
                  <a:schemeClr val="tx2">
                    <a:lumMod val="10000"/>
                  </a:schemeClr>
                </a:solidFill>
              </a:rPr>
              <a:t>Development of a prototype system </a:t>
            </a:r>
            <a:endParaRPr lang="en-US" altLang="ja-JP" sz="2400" dirty="0" smtClean="0">
              <a:solidFill>
                <a:schemeClr val="bg2">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Speech corpus</a:t>
            </a:r>
            <a:endParaRPr kumimoji="1" lang="ja-JP" altLang="en-US"/>
          </a:p>
        </p:txBody>
      </p:sp>
      <p:sp>
        <p:nvSpPr>
          <p:cNvPr id="3" name="Content Placeholder 2"/>
          <p:cNvSpPr>
            <a:spLocks noGrp="1"/>
          </p:cNvSpPr>
          <p:nvPr>
            <p:ph idx="1"/>
          </p:nvPr>
        </p:nvSpPr>
        <p:spPr>
          <a:xfrm>
            <a:off x="914400" y="1785926"/>
            <a:ext cx="7772400" cy="4572000"/>
          </a:xfrm>
        </p:spPr>
        <p:txBody>
          <a:bodyPr>
            <a:normAutofit fontScale="85000" lnSpcReduction="20000"/>
          </a:bodyPr>
          <a:lstStyle/>
          <a:p>
            <a:r>
              <a:rPr kumimoji="1" lang="en-US" altLang="ja-JP" dirty="0" smtClean="0"/>
              <a:t>Structure information of broadcast news was annotated</a:t>
            </a:r>
          </a:p>
          <a:p>
            <a:pPr lvl="1"/>
            <a:r>
              <a:rPr lang="en-US" altLang="ja-JP" dirty="0" smtClean="0">
                <a:solidFill>
                  <a:schemeClr val="tx1">
                    <a:lumMod val="50000"/>
                  </a:schemeClr>
                </a:solidFill>
              </a:rPr>
              <a:t>Section, Speaker’s turn, Segments</a:t>
            </a:r>
          </a:p>
          <a:p>
            <a:r>
              <a:rPr lang="en-US" altLang="ja-JP" dirty="0" smtClean="0">
                <a:solidFill>
                  <a:schemeClr val="tx1">
                    <a:lumMod val="50000"/>
                  </a:schemeClr>
                </a:solidFill>
              </a:rPr>
              <a:t>Property tags were annotated to each speaker’s turn</a:t>
            </a:r>
          </a:p>
          <a:p>
            <a:pPr lvl="1"/>
            <a:r>
              <a:rPr kumimoji="1" lang="en-US" altLang="ja-JP" dirty="0" smtClean="0">
                <a:solidFill>
                  <a:schemeClr val="tx1">
                    <a:lumMod val="50000"/>
                  </a:schemeClr>
                </a:solidFill>
              </a:rPr>
              <a:t>Speaker’s name, if known</a:t>
            </a:r>
          </a:p>
          <a:p>
            <a:pPr lvl="1"/>
            <a:r>
              <a:rPr lang="en-US" altLang="ja-JP" dirty="0" smtClean="0">
                <a:solidFill>
                  <a:schemeClr val="tx1">
                    <a:lumMod val="50000"/>
                  </a:schemeClr>
                </a:solidFill>
              </a:rPr>
              <a:t>Speaker’s gender: male / female</a:t>
            </a:r>
          </a:p>
          <a:p>
            <a:pPr lvl="1"/>
            <a:r>
              <a:rPr lang="en-US" altLang="ja-JP" dirty="0" smtClean="0">
                <a:solidFill>
                  <a:schemeClr val="tx1">
                    <a:lumMod val="50000"/>
                  </a:schemeClr>
                </a:solidFill>
              </a:rPr>
              <a:t>Speaking mode: planned / spontaneous</a:t>
            </a:r>
          </a:p>
          <a:p>
            <a:pPr lvl="1"/>
            <a:r>
              <a:rPr lang="en-US" altLang="ja-JP" dirty="0" smtClean="0">
                <a:solidFill>
                  <a:schemeClr val="tx1">
                    <a:lumMod val="50000"/>
                  </a:schemeClr>
                </a:solidFill>
              </a:rPr>
              <a:t>Background noise: clean / music / noise</a:t>
            </a:r>
          </a:p>
          <a:p>
            <a:r>
              <a:rPr lang="en-US" altLang="ja-JP" dirty="0" smtClean="0">
                <a:solidFill>
                  <a:schemeClr val="tx1">
                    <a:lumMod val="50000"/>
                  </a:schemeClr>
                </a:solidFill>
              </a:rPr>
              <a:t>Only speech from announcers speaking in the studio was transcribed</a:t>
            </a:r>
          </a:p>
          <a:p>
            <a:r>
              <a:rPr kumimoji="1" lang="en-US" altLang="ja-JP" dirty="0" smtClean="0">
                <a:solidFill>
                  <a:schemeClr val="tx1">
                    <a:lumMod val="50000"/>
                  </a:schemeClr>
                </a:solidFill>
              </a:rPr>
              <a:t>Transcription and annotation was created by one </a:t>
            </a:r>
            <a:r>
              <a:rPr lang="en-US" altLang="ja-JP" dirty="0" smtClean="0">
                <a:solidFill>
                  <a:schemeClr val="tx1">
                    <a:lumMod val="50000"/>
                  </a:schemeClr>
                </a:solidFill>
              </a:rPr>
              <a:t>transcriber </a:t>
            </a:r>
            <a:r>
              <a:rPr kumimoji="1" lang="en-US" altLang="ja-JP" dirty="0" smtClean="0">
                <a:solidFill>
                  <a:schemeClr val="tx1">
                    <a:lumMod val="50000"/>
                  </a:schemeClr>
                </a:solidFill>
              </a:rPr>
              <a:t>and checked by another </a:t>
            </a:r>
            <a:r>
              <a:rPr lang="en-US" altLang="ja-JP" dirty="0" smtClean="0">
                <a:solidFill>
                  <a:schemeClr val="tx1">
                    <a:lumMod val="50000"/>
                  </a:schemeClr>
                </a:solidFill>
              </a:rPr>
              <a:t>transcriber</a:t>
            </a:r>
            <a:endParaRPr kumimoji="1" lang="ja-JP" altLang="en-US">
              <a:solidFill>
                <a:schemeClr val="tx1">
                  <a:lumMod val="50000"/>
                </a:schemeClr>
              </a:solidFill>
            </a:endParaRPr>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4</a:t>
            </a:fld>
            <a:endParaRPr kumimoji="1" lang="ja-JP"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642910" y="1428736"/>
            <a:ext cx="8215370" cy="5000660"/>
            <a:chOff x="642910" y="1428736"/>
            <a:chExt cx="8215370" cy="5000660"/>
          </a:xfrm>
        </p:grpSpPr>
        <p:sp>
          <p:nvSpPr>
            <p:cNvPr id="5" name="Rounded Rectangle 4"/>
            <p:cNvSpPr/>
            <p:nvPr/>
          </p:nvSpPr>
          <p:spPr>
            <a:xfrm>
              <a:off x="642910" y="1428736"/>
              <a:ext cx="8215370" cy="500066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TextBox 8"/>
            <p:cNvSpPr txBox="1"/>
            <p:nvPr/>
          </p:nvSpPr>
          <p:spPr>
            <a:xfrm>
              <a:off x="1142976" y="1571612"/>
              <a:ext cx="4572032" cy="369332"/>
            </a:xfrm>
            <a:prstGeom prst="rect">
              <a:avLst/>
            </a:prstGeom>
            <a:noFill/>
          </p:spPr>
          <p:txBody>
            <a:bodyPr wrap="square" rtlCol="0">
              <a:spAutoFit/>
            </a:bodyPr>
            <a:lstStyle/>
            <a:p>
              <a:r>
                <a:rPr kumimoji="1" lang="en-US" altLang="ja-JP" dirty="0" smtClean="0">
                  <a:solidFill>
                    <a:schemeClr val="tx2">
                      <a:lumMod val="10000"/>
                    </a:schemeClr>
                  </a:solidFill>
                </a:rPr>
                <a:t>Episode : one broadcast news session</a:t>
              </a:r>
              <a:endParaRPr kumimoji="1" lang="ja-JP" altLang="en-US">
                <a:solidFill>
                  <a:schemeClr val="tx2">
                    <a:lumMod val="10000"/>
                  </a:schemeClr>
                </a:solidFill>
              </a:endParaRPr>
            </a:p>
          </p:txBody>
        </p:sp>
      </p:grpSp>
      <p:sp>
        <p:nvSpPr>
          <p:cNvPr id="2" name="Title 1"/>
          <p:cNvSpPr>
            <a:spLocks noGrp="1"/>
          </p:cNvSpPr>
          <p:nvPr>
            <p:ph type="title"/>
          </p:nvPr>
        </p:nvSpPr>
        <p:spPr/>
        <p:txBody>
          <a:bodyPr/>
          <a:lstStyle/>
          <a:p>
            <a:r>
              <a:rPr kumimoji="1" lang="en-US" altLang="ja-JP" dirty="0" smtClean="0"/>
              <a:t>Structure of broadcast news</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5</a:t>
            </a:fld>
            <a:endParaRPr kumimoji="1" lang="ja-JP" altLang="en-US"/>
          </a:p>
        </p:txBody>
      </p:sp>
      <p:grpSp>
        <p:nvGrpSpPr>
          <p:cNvPr id="18" name="Group 13"/>
          <p:cNvGrpSpPr/>
          <p:nvPr/>
        </p:nvGrpSpPr>
        <p:grpSpPr>
          <a:xfrm>
            <a:off x="1214414" y="2143116"/>
            <a:ext cx="7000924" cy="4000528"/>
            <a:chOff x="1214414" y="2143116"/>
            <a:chExt cx="7000924" cy="928694"/>
          </a:xfrm>
        </p:grpSpPr>
        <p:sp>
          <p:nvSpPr>
            <p:cNvPr id="19" name="Rectangle 18"/>
            <p:cNvSpPr/>
            <p:nvPr/>
          </p:nvSpPr>
          <p:spPr>
            <a:xfrm>
              <a:off x="1214414" y="2143116"/>
              <a:ext cx="7000924" cy="92869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20" name="TextBox 19"/>
            <p:cNvSpPr txBox="1"/>
            <p:nvPr/>
          </p:nvSpPr>
          <p:spPr>
            <a:xfrm>
              <a:off x="1357290" y="2159700"/>
              <a:ext cx="3571900" cy="85738"/>
            </a:xfrm>
            <a:prstGeom prst="rect">
              <a:avLst/>
            </a:prstGeom>
            <a:noFill/>
          </p:spPr>
          <p:txBody>
            <a:bodyPr wrap="square" rtlCol="0">
              <a:spAutoFit/>
            </a:bodyPr>
            <a:lstStyle/>
            <a:p>
              <a:r>
                <a:rPr kumimoji="1" lang="en-US" altLang="ja-JP" dirty="0" smtClean="0">
                  <a:solidFill>
                    <a:schemeClr val="bg1"/>
                  </a:solidFill>
                </a:rPr>
                <a:t>Section </a:t>
              </a:r>
              <a:r>
                <a:rPr kumimoji="1" lang="en-US" altLang="ja-JP" sz="1600" dirty="0" smtClean="0">
                  <a:solidFill>
                    <a:schemeClr val="bg1"/>
                  </a:solidFill>
                  <a:latin typeface="Arial Unicode MS" pitchFamily="50" charset="-128"/>
                  <a:ea typeface="Arial Unicode MS" pitchFamily="50" charset="-128"/>
                  <a:cs typeface="Arial Unicode MS" pitchFamily="50" charset="-128"/>
                </a:rPr>
                <a:t>1</a:t>
              </a:r>
              <a:r>
                <a:rPr kumimoji="1" lang="en-US" altLang="ja-JP" dirty="0" smtClean="0">
                  <a:solidFill>
                    <a:schemeClr val="bg1"/>
                  </a:solidFill>
                </a:rPr>
                <a:t> : one news topic</a:t>
              </a:r>
              <a:endParaRPr kumimoji="1" lang="ja-JP" altLang="en-US">
                <a:solidFill>
                  <a:schemeClr val="bg1"/>
                </a:solidFill>
              </a:endParaRPr>
            </a:p>
          </p:txBody>
        </p:sp>
      </p:grpSp>
      <p:grpSp>
        <p:nvGrpSpPr>
          <p:cNvPr id="14" name="Group 13"/>
          <p:cNvGrpSpPr/>
          <p:nvPr/>
        </p:nvGrpSpPr>
        <p:grpSpPr>
          <a:xfrm>
            <a:off x="1214414" y="2143116"/>
            <a:ext cx="7000924" cy="928694"/>
            <a:chOff x="1214414" y="2143116"/>
            <a:chExt cx="7000924" cy="928694"/>
          </a:xfrm>
        </p:grpSpPr>
        <p:sp>
          <p:nvSpPr>
            <p:cNvPr id="6" name="Rectangle 5"/>
            <p:cNvSpPr/>
            <p:nvPr/>
          </p:nvSpPr>
          <p:spPr>
            <a:xfrm>
              <a:off x="1214414" y="2143116"/>
              <a:ext cx="7000924" cy="92869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0" name="TextBox 9"/>
            <p:cNvSpPr txBox="1"/>
            <p:nvPr/>
          </p:nvSpPr>
          <p:spPr>
            <a:xfrm>
              <a:off x="1357290" y="2285992"/>
              <a:ext cx="3857652" cy="369332"/>
            </a:xfrm>
            <a:prstGeom prst="rect">
              <a:avLst/>
            </a:prstGeom>
            <a:noFill/>
          </p:spPr>
          <p:txBody>
            <a:bodyPr wrap="square" rtlCol="0">
              <a:spAutoFit/>
            </a:bodyPr>
            <a:lstStyle/>
            <a:p>
              <a:r>
                <a:rPr kumimoji="1" lang="en-US" altLang="ja-JP" dirty="0" smtClean="0">
                  <a:solidFill>
                    <a:schemeClr val="bg1"/>
                  </a:solidFill>
                </a:rPr>
                <a:t>Section </a:t>
              </a:r>
              <a:r>
                <a:rPr kumimoji="1" lang="en-US" altLang="ja-JP" sz="1600" dirty="0" smtClean="0">
                  <a:solidFill>
                    <a:schemeClr val="bg1"/>
                  </a:solidFill>
                  <a:latin typeface="Arial Unicode MS" pitchFamily="50" charset="-128"/>
                  <a:ea typeface="Arial Unicode MS" pitchFamily="50" charset="-128"/>
                  <a:cs typeface="Arial Unicode MS" pitchFamily="50" charset="-128"/>
                </a:rPr>
                <a:t>1</a:t>
              </a:r>
              <a:r>
                <a:rPr kumimoji="1" lang="en-US" altLang="ja-JP" dirty="0" smtClean="0">
                  <a:solidFill>
                    <a:schemeClr val="bg1"/>
                  </a:solidFill>
                </a:rPr>
                <a:t> : one news topic</a:t>
              </a:r>
              <a:endParaRPr kumimoji="1" lang="ja-JP" altLang="en-US">
                <a:solidFill>
                  <a:schemeClr val="bg1"/>
                </a:solidFill>
              </a:endParaRPr>
            </a:p>
          </p:txBody>
        </p:sp>
      </p:grpSp>
      <p:grpSp>
        <p:nvGrpSpPr>
          <p:cNvPr id="15" name="Group 14"/>
          <p:cNvGrpSpPr/>
          <p:nvPr/>
        </p:nvGrpSpPr>
        <p:grpSpPr>
          <a:xfrm>
            <a:off x="1214414" y="3500438"/>
            <a:ext cx="7000924" cy="928694"/>
            <a:chOff x="1214414" y="3500438"/>
            <a:chExt cx="7000924" cy="928694"/>
          </a:xfrm>
        </p:grpSpPr>
        <p:sp>
          <p:nvSpPr>
            <p:cNvPr id="7" name="Rectangle 6"/>
            <p:cNvSpPr/>
            <p:nvPr/>
          </p:nvSpPr>
          <p:spPr>
            <a:xfrm>
              <a:off x="1214414" y="3500438"/>
              <a:ext cx="7000924" cy="92869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1" name="TextBox 10"/>
            <p:cNvSpPr txBox="1"/>
            <p:nvPr/>
          </p:nvSpPr>
          <p:spPr>
            <a:xfrm>
              <a:off x="1357290" y="3643314"/>
              <a:ext cx="1071570" cy="369332"/>
            </a:xfrm>
            <a:prstGeom prst="rect">
              <a:avLst/>
            </a:prstGeom>
            <a:noFill/>
          </p:spPr>
          <p:txBody>
            <a:bodyPr wrap="square" rtlCol="0">
              <a:spAutoFit/>
            </a:bodyPr>
            <a:lstStyle/>
            <a:p>
              <a:r>
                <a:rPr kumimoji="1" lang="en-US" altLang="ja-JP" dirty="0" smtClean="0">
                  <a:solidFill>
                    <a:schemeClr val="bg1"/>
                  </a:solidFill>
                </a:rPr>
                <a:t>Section </a:t>
              </a:r>
              <a:r>
                <a:rPr kumimoji="1" lang="en-US" altLang="ja-JP" sz="1600" dirty="0" smtClean="0">
                  <a:solidFill>
                    <a:schemeClr val="bg1"/>
                  </a:solidFill>
                  <a:latin typeface="Arial Unicode MS" pitchFamily="50" charset="-128"/>
                  <a:ea typeface="Arial Unicode MS" pitchFamily="50" charset="-128"/>
                  <a:cs typeface="Arial Unicode MS" pitchFamily="50" charset="-128"/>
                </a:rPr>
                <a:t>2</a:t>
              </a:r>
              <a:endParaRPr kumimoji="1" lang="ja-JP" altLang="en-US" sz="1600">
                <a:solidFill>
                  <a:schemeClr val="bg1"/>
                </a:solidFill>
                <a:latin typeface="Arial Unicode MS" pitchFamily="50" charset="-128"/>
                <a:ea typeface="Arial Unicode MS" pitchFamily="50" charset="-128"/>
                <a:cs typeface="Arial Unicode MS" pitchFamily="50" charset="-128"/>
              </a:endParaRPr>
            </a:p>
          </p:txBody>
        </p:sp>
      </p:grpSp>
      <p:grpSp>
        <p:nvGrpSpPr>
          <p:cNvPr id="16" name="Group 15"/>
          <p:cNvGrpSpPr/>
          <p:nvPr/>
        </p:nvGrpSpPr>
        <p:grpSpPr>
          <a:xfrm>
            <a:off x="1214414" y="4857760"/>
            <a:ext cx="7000924" cy="928694"/>
            <a:chOff x="1214414" y="4857760"/>
            <a:chExt cx="7000924" cy="928694"/>
          </a:xfrm>
        </p:grpSpPr>
        <p:sp>
          <p:nvSpPr>
            <p:cNvPr id="8" name="Rectangle 7"/>
            <p:cNvSpPr/>
            <p:nvPr/>
          </p:nvSpPr>
          <p:spPr>
            <a:xfrm>
              <a:off x="1214414" y="4857760"/>
              <a:ext cx="7000924" cy="92869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2" name="TextBox 11"/>
            <p:cNvSpPr txBox="1"/>
            <p:nvPr/>
          </p:nvSpPr>
          <p:spPr>
            <a:xfrm>
              <a:off x="1357290" y="5000636"/>
              <a:ext cx="1214446" cy="369332"/>
            </a:xfrm>
            <a:prstGeom prst="rect">
              <a:avLst/>
            </a:prstGeom>
            <a:noFill/>
          </p:spPr>
          <p:txBody>
            <a:bodyPr wrap="square" rtlCol="0">
              <a:spAutoFit/>
            </a:bodyPr>
            <a:lstStyle/>
            <a:p>
              <a:r>
                <a:rPr kumimoji="1" lang="en-US" altLang="ja-JP" dirty="0" smtClean="0">
                  <a:solidFill>
                    <a:schemeClr val="bg1"/>
                  </a:solidFill>
                </a:rPr>
                <a:t>Section </a:t>
              </a:r>
              <a:r>
                <a:rPr kumimoji="1" lang="en-US" altLang="ja-JP" sz="1600" dirty="0" smtClean="0">
                  <a:solidFill>
                    <a:schemeClr val="bg1"/>
                  </a:solidFill>
                  <a:latin typeface="Arial Unicode MS" pitchFamily="50" charset="-128"/>
                  <a:ea typeface="Arial Unicode MS" pitchFamily="50" charset="-128"/>
                  <a:cs typeface="Arial Unicode MS" pitchFamily="50" charset="-128"/>
                </a:rPr>
                <a:t>3</a:t>
              </a:r>
              <a:endParaRPr kumimoji="1" lang="ja-JP" altLang="en-US" sz="1600">
                <a:solidFill>
                  <a:schemeClr val="bg1"/>
                </a:solidFill>
                <a:latin typeface="Arial Unicode MS" pitchFamily="50" charset="-128"/>
                <a:ea typeface="Arial Unicode MS" pitchFamily="50" charset="-128"/>
                <a:cs typeface="Arial Unicode MS" pitchFamily="50" charset="-128"/>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remove" nodeType="clickEffect">
                                  <p:stCondLst>
                                    <p:cond delay="0"/>
                                  </p:stCondLst>
                                  <p:childTnLst>
                                    <p:animEffect transition="out" filter="fade">
                                      <p:cBhvr>
                                        <p:cTn id="20" dur="500" tmFilter="0, 0; .2, .5; .8, .5; 1, 0"/>
                                        <p:tgtEl>
                                          <p:spTgt spid="14"/>
                                        </p:tgtEl>
                                      </p:cBhvr>
                                    </p:animEffect>
                                    <p:animScale>
                                      <p:cBhvr>
                                        <p:cTn id="21" dur="250" autoRev="1" fill="hold"/>
                                        <p:tgtEl>
                                          <p:spTgt spid="14"/>
                                        </p:tgtEl>
                                      </p:cBhvr>
                                      <p:by x="105000" y="105000"/>
                                    </p:animScale>
                                  </p:childTnLst>
                                </p:cTn>
                              </p:par>
                            </p:childTnLst>
                          </p:cTn>
                        </p:par>
                        <p:par>
                          <p:cTn id="22" fill="hold">
                            <p:stCondLst>
                              <p:cond delay="500"/>
                            </p:stCondLst>
                            <p:childTnLst>
                              <p:par>
                                <p:cTn id="23" presetID="2" presetClass="exit" presetSubtype="4" fill="hold" nodeType="afterEffect">
                                  <p:stCondLst>
                                    <p:cond delay="0"/>
                                  </p:stCondLst>
                                  <p:childTnLst>
                                    <p:anim calcmode="lin" valueType="num">
                                      <p:cBhvr additive="base">
                                        <p:cTn id="24" dur="500"/>
                                        <p:tgtEl>
                                          <p:spTgt spid="14"/>
                                        </p:tgtEl>
                                        <p:attrNameLst>
                                          <p:attrName>ppt_x</p:attrName>
                                        </p:attrNameLst>
                                      </p:cBhvr>
                                      <p:tavLst>
                                        <p:tav tm="0">
                                          <p:val>
                                            <p:strVal val="ppt_x"/>
                                          </p:val>
                                        </p:tav>
                                        <p:tav tm="100000">
                                          <p:val>
                                            <p:strVal val="ppt_x"/>
                                          </p:val>
                                        </p:tav>
                                      </p:tavLst>
                                    </p:anim>
                                    <p:anim calcmode="lin" valueType="num">
                                      <p:cBhvr additive="base">
                                        <p:cTn id="25" dur="500"/>
                                        <p:tgtEl>
                                          <p:spTgt spid="14"/>
                                        </p:tgtEl>
                                        <p:attrNameLst>
                                          <p:attrName>ppt_y</p:attrName>
                                        </p:attrNameLst>
                                      </p:cBhvr>
                                      <p:tavLst>
                                        <p:tav tm="0">
                                          <p:val>
                                            <p:strVal val="ppt_y"/>
                                          </p:val>
                                        </p:tav>
                                        <p:tav tm="100000">
                                          <p:val>
                                            <p:strVal val="1+ppt_h/2"/>
                                          </p:val>
                                        </p:tav>
                                      </p:tavLst>
                                    </p:anim>
                                    <p:set>
                                      <p:cBhvr>
                                        <p:cTn id="26" dur="1" fill="hold">
                                          <p:stCondLst>
                                            <p:cond delay="499"/>
                                          </p:stCondLst>
                                        </p:cTn>
                                        <p:tgtEl>
                                          <p:spTgt spid="14"/>
                                        </p:tgtEl>
                                        <p:attrNameLst>
                                          <p:attrName>style.visibility</p:attrName>
                                        </p:attrNameLst>
                                      </p:cBhvr>
                                      <p:to>
                                        <p:strVal val="hidden"/>
                                      </p:to>
                                    </p:set>
                                  </p:childTnLst>
                                </p:cTn>
                              </p:par>
                              <p:par>
                                <p:cTn id="27" presetID="2" presetClass="exit" presetSubtype="4" fill="hold" nodeType="withEffect">
                                  <p:stCondLst>
                                    <p:cond delay="0"/>
                                  </p:stCondLst>
                                  <p:childTnLst>
                                    <p:anim calcmode="lin" valueType="num">
                                      <p:cBhvr additive="base">
                                        <p:cTn id="28" dur="500"/>
                                        <p:tgtEl>
                                          <p:spTgt spid="15"/>
                                        </p:tgtEl>
                                        <p:attrNameLst>
                                          <p:attrName>ppt_x</p:attrName>
                                        </p:attrNameLst>
                                      </p:cBhvr>
                                      <p:tavLst>
                                        <p:tav tm="0">
                                          <p:val>
                                            <p:strVal val="ppt_x"/>
                                          </p:val>
                                        </p:tav>
                                        <p:tav tm="100000">
                                          <p:val>
                                            <p:strVal val="ppt_x"/>
                                          </p:val>
                                        </p:tav>
                                      </p:tavLst>
                                    </p:anim>
                                    <p:anim calcmode="lin" valueType="num">
                                      <p:cBhvr additive="base">
                                        <p:cTn id="29" dur="500"/>
                                        <p:tgtEl>
                                          <p:spTgt spid="15"/>
                                        </p:tgtEl>
                                        <p:attrNameLst>
                                          <p:attrName>ppt_y</p:attrName>
                                        </p:attrNameLst>
                                      </p:cBhvr>
                                      <p:tavLst>
                                        <p:tav tm="0">
                                          <p:val>
                                            <p:strVal val="ppt_y"/>
                                          </p:val>
                                        </p:tav>
                                        <p:tav tm="100000">
                                          <p:val>
                                            <p:strVal val="1+ppt_h/2"/>
                                          </p:val>
                                        </p:tav>
                                      </p:tavLst>
                                    </p:anim>
                                    <p:set>
                                      <p:cBhvr>
                                        <p:cTn id="30" dur="1" fill="hold">
                                          <p:stCondLst>
                                            <p:cond delay="499"/>
                                          </p:stCondLst>
                                        </p:cTn>
                                        <p:tgtEl>
                                          <p:spTgt spid="15"/>
                                        </p:tgtEl>
                                        <p:attrNameLst>
                                          <p:attrName>style.visibility</p:attrName>
                                        </p:attrNameLst>
                                      </p:cBhvr>
                                      <p:to>
                                        <p:strVal val="hidden"/>
                                      </p:to>
                                    </p:set>
                                  </p:childTnLst>
                                </p:cTn>
                              </p:par>
                              <p:par>
                                <p:cTn id="31" presetID="2" presetClass="exit" presetSubtype="4" fill="hold" nodeType="withEffect">
                                  <p:stCondLst>
                                    <p:cond delay="0"/>
                                  </p:stCondLst>
                                  <p:childTnLst>
                                    <p:anim calcmode="lin" valueType="num">
                                      <p:cBhvr additive="base">
                                        <p:cTn id="32" dur="500"/>
                                        <p:tgtEl>
                                          <p:spTgt spid="16"/>
                                        </p:tgtEl>
                                        <p:attrNameLst>
                                          <p:attrName>ppt_x</p:attrName>
                                        </p:attrNameLst>
                                      </p:cBhvr>
                                      <p:tavLst>
                                        <p:tav tm="0">
                                          <p:val>
                                            <p:strVal val="ppt_x"/>
                                          </p:val>
                                        </p:tav>
                                        <p:tav tm="100000">
                                          <p:val>
                                            <p:strVal val="ppt_x"/>
                                          </p:val>
                                        </p:tav>
                                      </p:tavLst>
                                    </p:anim>
                                    <p:anim calcmode="lin" valueType="num">
                                      <p:cBhvr additive="base">
                                        <p:cTn id="33" dur="500"/>
                                        <p:tgtEl>
                                          <p:spTgt spid="16"/>
                                        </p:tgtEl>
                                        <p:attrNameLst>
                                          <p:attrName>ppt_y</p:attrName>
                                        </p:attrNameLst>
                                      </p:cBhvr>
                                      <p:tavLst>
                                        <p:tav tm="0">
                                          <p:val>
                                            <p:strVal val="ppt_y"/>
                                          </p:val>
                                        </p:tav>
                                        <p:tav tm="100000">
                                          <p:val>
                                            <p:strVal val="1+ppt_h/2"/>
                                          </p:val>
                                        </p:tav>
                                      </p:tavLst>
                                    </p:anim>
                                    <p:set>
                                      <p:cBhvr>
                                        <p:cTn id="34" dur="1" fill="hold">
                                          <p:stCondLst>
                                            <p:cond delay="499"/>
                                          </p:stCondLst>
                                        </p:cTn>
                                        <p:tgtEl>
                                          <p:spTgt spid="16"/>
                                        </p:tgtEl>
                                        <p:attrNameLst>
                                          <p:attrName>style.visibility</p:attrName>
                                        </p:attrNameLst>
                                      </p:cBhvr>
                                      <p:to>
                                        <p:strVal val="hidden"/>
                                      </p:to>
                                    </p:set>
                                  </p:childTnLst>
                                </p:cTn>
                              </p:par>
                              <p:par>
                                <p:cTn id="35" presetID="4"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ox(in)">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2"/>
          <p:cNvGrpSpPr/>
          <p:nvPr/>
        </p:nvGrpSpPr>
        <p:grpSpPr>
          <a:xfrm>
            <a:off x="642910" y="1428736"/>
            <a:ext cx="8215370" cy="5000660"/>
            <a:chOff x="642910" y="1428736"/>
            <a:chExt cx="8215370" cy="5000660"/>
          </a:xfrm>
        </p:grpSpPr>
        <p:sp>
          <p:nvSpPr>
            <p:cNvPr id="5" name="Rounded Rectangle 4"/>
            <p:cNvSpPr/>
            <p:nvPr/>
          </p:nvSpPr>
          <p:spPr>
            <a:xfrm>
              <a:off x="642910" y="1428736"/>
              <a:ext cx="8215370" cy="500066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TextBox 8"/>
            <p:cNvSpPr txBox="1"/>
            <p:nvPr/>
          </p:nvSpPr>
          <p:spPr>
            <a:xfrm>
              <a:off x="1142976" y="1571612"/>
              <a:ext cx="4286280" cy="369332"/>
            </a:xfrm>
            <a:prstGeom prst="rect">
              <a:avLst/>
            </a:prstGeom>
            <a:noFill/>
          </p:spPr>
          <p:txBody>
            <a:bodyPr wrap="square" rtlCol="0">
              <a:spAutoFit/>
            </a:bodyPr>
            <a:lstStyle/>
            <a:p>
              <a:r>
                <a:rPr kumimoji="1" lang="en-US" altLang="ja-JP" dirty="0" smtClean="0">
                  <a:solidFill>
                    <a:schemeClr val="tx2">
                      <a:lumMod val="10000"/>
                    </a:schemeClr>
                  </a:solidFill>
                </a:rPr>
                <a:t>Episode : </a:t>
              </a:r>
              <a:r>
                <a:rPr lang="en-US" altLang="ja-JP" dirty="0" smtClean="0">
                  <a:solidFill>
                    <a:schemeClr val="tx2">
                      <a:lumMod val="10000"/>
                    </a:schemeClr>
                  </a:solidFill>
                </a:rPr>
                <a:t>one broadcast news session</a:t>
              </a:r>
              <a:endParaRPr kumimoji="1" lang="ja-JP" altLang="en-US">
                <a:solidFill>
                  <a:schemeClr val="tx2">
                    <a:lumMod val="10000"/>
                  </a:schemeClr>
                </a:solidFill>
              </a:endParaRPr>
            </a:p>
          </p:txBody>
        </p:sp>
      </p:grpSp>
      <p:grpSp>
        <p:nvGrpSpPr>
          <p:cNvPr id="13" name="Group 13"/>
          <p:cNvGrpSpPr/>
          <p:nvPr/>
        </p:nvGrpSpPr>
        <p:grpSpPr>
          <a:xfrm>
            <a:off x="1214414" y="2143116"/>
            <a:ext cx="7000924" cy="4000528"/>
            <a:chOff x="1214414" y="2143116"/>
            <a:chExt cx="7000924" cy="928694"/>
          </a:xfrm>
        </p:grpSpPr>
        <p:sp>
          <p:nvSpPr>
            <p:cNvPr id="6" name="Rectangle 5"/>
            <p:cNvSpPr/>
            <p:nvPr/>
          </p:nvSpPr>
          <p:spPr>
            <a:xfrm>
              <a:off x="1214414" y="2143116"/>
              <a:ext cx="7000924" cy="92869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0" name="TextBox 9"/>
            <p:cNvSpPr txBox="1"/>
            <p:nvPr/>
          </p:nvSpPr>
          <p:spPr>
            <a:xfrm>
              <a:off x="1357290" y="2159700"/>
              <a:ext cx="3500462" cy="85738"/>
            </a:xfrm>
            <a:prstGeom prst="rect">
              <a:avLst/>
            </a:prstGeom>
            <a:noFill/>
          </p:spPr>
          <p:txBody>
            <a:bodyPr wrap="square" rtlCol="0">
              <a:spAutoFit/>
            </a:bodyPr>
            <a:lstStyle/>
            <a:p>
              <a:r>
                <a:rPr kumimoji="1" lang="en-US" altLang="ja-JP" dirty="0" smtClean="0">
                  <a:solidFill>
                    <a:schemeClr val="bg1"/>
                  </a:solidFill>
                </a:rPr>
                <a:t>Section </a:t>
              </a:r>
              <a:r>
                <a:rPr kumimoji="1" lang="en-US" altLang="ja-JP" sz="1600" dirty="0" smtClean="0">
                  <a:solidFill>
                    <a:schemeClr val="bg1"/>
                  </a:solidFill>
                  <a:latin typeface="Arial Unicode MS" pitchFamily="50" charset="-128"/>
                  <a:ea typeface="Arial Unicode MS" pitchFamily="50" charset="-128"/>
                  <a:cs typeface="Arial Unicode MS" pitchFamily="50" charset="-128"/>
                </a:rPr>
                <a:t>1</a:t>
              </a:r>
              <a:r>
                <a:rPr kumimoji="1" lang="en-US" altLang="ja-JP" dirty="0" smtClean="0">
                  <a:solidFill>
                    <a:schemeClr val="bg1"/>
                  </a:solidFill>
                </a:rPr>
                <a:t> : one news topic</a:t>
              </a:r>
              <a:endParaRPr kumimoji="1" lang="ja-JP" altLang="en-US">
                <a:solidFill>
                  <a:schemeClr val="bg1"/>
                </a:solidFill>
              </a:endParaRPr>
            </a:p>
          </p:txBody>
        </p:sp>
      </p:grpSp>
      <p:sp>
        <p:nvSpPr>
          <p:cNvPr id="2" name="Title 1"/>
          <p:cNvSpPr>
            <a:spLocks noGrp="1"/>
          </p:cNvSpPr>
          <p:nvPr>
            <p:ph type="title"/>
          </p:nvPr>
        </p:nvSpPr>
        <p:spPr/>
        <p:txBody>
          <a:bodyPr/>
          <a:lstStyle/>
          <a:p>
            <a:r>
              <a:rPr lang="en-US" altLang="ja-JP" dirty="0" smtClean="0"/>
              <a:t>Structure of broadcast news</a:t>
            </a:r>
            <a:endParaRPr kumimoji="1" lang="ja-JP" altLang="en-US"/>
          </a:p>
        </p:txBody>
      </p:sp>
      <p:sp>
        <p:nvSpPr>
          <p:cNvPr id="4" name="Slide Number Placeholder 3"/>
          <p:cNvSpPr>
            <a:spLocks noGrp="1"/>
          </p:cNvSpPr>
          <p:nvPr>
            <p:ph type="sldNum" sz="quarter" idx="12"/>
          </p:nvPr>
        </p:nvSpPr>
        <p:spPr/>
        <p:txBody>
          <a:bodyPr/>
          <a:lstStyle/>
          <a:p>
            <a:r>
              <a:rPr kumimoji="1" lang="en-US" altLang="ja-JP" dirty="0" smtClean="0"/>
              <a:t>5</a:t>
            </a:r>
            <a:endParaRPr kumimoji="1" lang="ja-JP" altLang="en-US"/>
          </a:p>
        </p:txBody>
      </p:sp>
      <p:grpSp>
        <p:nvGrpSpPr>
          <p:cNvPr id="30" name="Group 21"/>
          <p:cNvGrpSpPr/>
          <p:nvPr/>
        </p:nvGrpSpPr>
        <p:grpSpPr>
          <a:xfrm>
            <a:off x="1500166" y="2857496"/>
            <a:ext cx="6357982" cy="2928958"/>
            <a:chOff x="1500166" y="2857496"/>
            <a:chExt cx="6357982" cy="857256"/>
          </a:xfrm>
        </p:grpSpPr>
        <p:sp>
          <p:nvSpPr>
            <p:cNvPr id="31" name="Rectangle 30"/>
            <p:cNvSpPr/>
            <p:nvPr/>
          </p:nvSpPr>
          <p:spPr>
            <a:xfrm>
              <a:off x="1500166" y="2857496"/>
              <a:ext cx="6357982" cy="85725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32" name="TextBox 31"/>
            <p:cNvSpPr txBox="1"/>
            <p:nvPr/>
          </p:nvSpPr>
          <p:spPr>
            <a:xfrm>
              <a:off x="1643042" y="2916668"/>
              <a:ext cx="3500462" cy="108097"/>
            </a:xfrm>
            <a:prstGeom prst="rect">
              <a:avLst/>
            </a:prstGeom>
            <a:noFill/>
          </p:spPr>
          <p:txBody>
            <a:bodyPr wrap="square" rtlCol="0">
              <a:spAutoFit/>
            </a:bodyPr>
            <a:lstStyle/>
            <a:p>
              <a:r>
                <a:rPr kumimoji="1" lang="en-US" altLang="ja-JP" dirty="0" smtClean="0">
                  <a:solidFill>
                    <a:schemeClr val="bg1"/>
                  </a:solidFill>
                </a:rPr>
                <a:t>Speaker’s turn : speaker A</a:t>
              </a:r>
              <a:endParaRPr kumimoji="1" lang="ja-JP" altLang="en-US">
                <a:solidFill>
                  <a:schemeClr val="bg1"/>
                </a:solidFill>
              </a:endParaRPr>
            </a:p>
          </p:txBody>
        </p:sp>
      </p:grpSp>
      <p:grpSp>
        <p:nvGrpSpPr>
          <p:cNvPr id="22" name="Group 21"/>
          <p:cNvGrpSpPr/>
          <p:nvPr/>
        </p:nvGrpSpPr>
        <p:grpSpPr>
          <a:xfrm>
            <a:off x="1500166" y="2857496"/>
            <a:ext cx="6357982" cy="857256"/>
            <a:chOff x="1500166" y="2857496"/>
            <a:chExt cx="6357982" cy="857256"/>
          </a:xfrm>
        </p:grpSpPr>
        <p:sp>
          <p:nvSpPr>
            <p:cNvPr id="16" name="Rectangle 15"/>
            <p:cNvSpPr/>
            <p:nvPr/>
          </p:nvSpPr>
          <p:spPr>
            <a:xfrm>
              <a:off x="1500166" y="2857496"/>
              <a:ext cx="6357982" cy="85725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9" name="TextBox 18"/>
            <p:cNvSpPr txBox="1"/>
            <p:nvPr/>
          </p:nvSpPr>
          <p:spPr>
            <a:xfrm>
              <a:off x="1643042" y="3071810"/>
              <a:ext cx="3286148" cy="369332"/>
            </a:xfrm>
            <a:prstGeom prst="rect">
              <a:avLst/>
            </a:prstGeom>
            <a:noFill/>
          </p:spPr>
          <p:txBody>
            <a:bodyPr wrap="square" rtlCol="0">
              <a:spAutoFit/>
            </a:bodyPr>
            <a:lstStyle/>
            <a:p>
              <a:r>
                <a:rPr kumimoji="1" lang="en-US" altLang="ja-JP" dirty="0" smtClean="0">
                  <a:solidFill>
                    <a:schemeClr val="bg1"/>
                  </a:solidFill>
                </a:rPr>
                <a:t>Speaker’s turn : speaker A</a:t>
              </a:r>
              <a:endParaRPr kumimoji="1" lang="ja-JP" altLang="en-US">
                <a:solidFill>
                  <a:schemeClr val="bg1"/>
                </a:solidFill>
              </a:endParaRPr>
            </a:p>
          </p:txBody>
        </p:sp>
      </p:grpSp>
      <p:grpSp>
        <p:nvGrpSpPr>
          <p:cNvPr id="23" name="Group 22"/>
          <p:cNvGrpSpPr/>
          <p:nvPr/>
        </p:nvGrpSpPr>
        <p:grpSpPr>
          <a:xfrm>
            <a:off x="1500166" y="3929066"/>
            <a:ext cx="6357982" cy="857256"/>
            <a:chOff x="1500166" y="3929066"/>
            <a:chExt cx="6357982" cy="857256"/>
          </a:xfrm>
        </p:grpSpPr>
        <p:sp>
          <p:nvSpPr>
            <p:cNvPr id="17" name="Rectangle 16"/>
            <p:cNvSpPr/>
            <p:nvPr/>
          </p:nvSpPr>
          <p:spPr>
            <a:xfrm>
              <a:off x="1500166" y="3929066"/>
              <a:ext cx="6357982" cy="85725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20" name="TextBox 19"/>
            <p:cNvSpPr txBox="1"/>
            <p:nvPr/>
          </p:nvSpPr>
          <p:spPr>
            <a:xfrm>
              <a:off x="1643042" y="4143380"/>
              <a:ext cx="3214710" cy="369332"/>
            </a:xfrm>
            <a:prstGeom prst="rect">
              <a:avLst/>
            </a:prstGeom>
            <a:noFill/>
          </p:spPr>
          <p:txBody>
            <a:bodyPr wrap="square" rtlCol="0">
              <a:spAutoFit/>
            </a:bodyPr>
            <a:lstStyle/>
            <a:p>
              <a:r>
                <a:rPr kumimoji="1" lang="en-US" altLang="ja-JP" dirty="0" smtClean="0">
                  <a:solidFill>
                    <a:schemeClr val="bg1"/>
                  </a:solidFill>
                </a:rPr>
                <a:t>Speaker’s </a:t>
              </a:r>
              <a:r>
                <a:rPr lang="en-US" altLang="ja-JP" dirty="0" smtClean="0">
                  <a:solidFill>
                    <a:schemeClr val="bg1"/>
                  </a:solidFill>
                </a:rPr>
                <a:t>turn : speaker B</a:t>
              </a:r>
              <a:endParaRPr kumimoji="1" lang="ja-JP" altLang="en-US">
                <a:solidFill>
                  <a:schemeClr val="bg1"/>
                </a:solidFill>
              </a:endParaRPr>
            </a:p>
          </p:txBody>
        </p:sp>
      </p:grpSp>
      <p:grpSp>
        <p:nvGrpSpPr>
          <p:cNvPr id="24" name="Group 23"/>
          <p:cNvGrpSpPr/>
          <p:nvPr/>
        </p:nvGrpSpPr>
        <p:grpSpPr>
          <a:xfrm>
            <a:off x="1500166" y="5000636"/>
            <a:ext cx="6357982" cy="857256"/>
            <a:chOff x="1500166" y="5000636"/>
            <a:chExt cx="6357982" cy="857256"/>
          </a:xfrm>
        </p:grpSpPr>
        <p:sp>
          <p:nvSpPr>
            <p:cNvPr id="18" name="Rectangle 17"/>
            <p:cNvSpPr/>
            <p:nvPr/>
          </p:nvSpPr>
          <p:spPr>
            <a:xfrm>
              <a:off x="1500166" y="5000636"/>
              <a:ext cx="6357982" cy="85725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21" name="TextBox 20"/>
            <p:cNvSpPr txBox="1"/>
            <p:nvPr/>
          </p:nvSpPr>
          <p:spPr>
            <a:xfrm>
              <a:off x="1643042" y="5214950"/>
              <a:ext cx="3357586" cy="369332"/>
            </a:xfrm>
            <a:prstGeom prst="rect">
              <a:avLst/>
            </a:prstGeom>
            <a:noFill/>
          </p:spPr>
          <p:txBody>
            <a:bodyPr wrap="square" rtlCol="0">
              <a:spAutoFit/>
            </a:bodyPr>
            <a:lstStyle/>
            <a:p>
              <a:r>
                <a:rPr kumimoji="1" lang="en-US" altLang="ja-JP" dirty="0" smtClean="0">
                  <a:solidFill>
                    <a:schemeClr val="bg1"/>
                  </a:solidFill>
                </a:rPr>
                <a:t>Speaker’s </a:t>
              </a:r>
              <a:r>
                <a:rPr lang="en-US" altLang="ja-JP" dirty="0" smtClean="0">
                  <a:solidFill>
                    <a:schemeClr val="bg1"/>
                  </a:solidFill>
                </a:rPr>
                <a:t>turn : speaker A</a:t>
              </a:r>
              <a:endParaRPr kumimoji="1" lang="ja-JP" altLang="en-US">
                <a:solidFill>
                  <a:schemeClr val="bg1"/>
                </a:solidFill>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22"/>
                                        </p:tgtEl>
                                      </p:cBhvr>
                                    </p:animEffect>
                                    <p:animScale>
                                      <p:cBhvr>
                                        <p:cTn id="21" dur="250" autoRev="1" fill="hold"/>
                                        <p:tgtEl>
                                          <p:spTgt spid="22"/>
                                        </p:tgtEl>
                                      </p:cBhvr>
                                      <p:by x="105000" y="105000"/>
                                    </p:animScale>
                                  </p:childTnLst>
                                </p:cTn>
                              </p:par>
                            </p:childTnLst>
                          </p:cTn>
                        </p:par>
                        <p:par>
                          <p:cTn id="22" fill="hold">
                            <p:stCondLst>
                              <p:cond delay="500"/>
                            </p:stCondLst>
                            <p:childTnLst>
                              <p:par>
                                <p:cTn id="23" presetID="2" presetClass="exit" presetSubtype="4" fill="hold" nodeType="afterEffect">
                                  <p:stCondLst>
                                    <p:cond delay="0"/>
                                  </p:stCondLst>
                                  <p:childTnLst>
                                    <p:anim calcmode="lin" valueType="num">
                                      <p:cBhvr additive="base">
                                        <p:cTn id="24" dur="500"/>
                                        <p:tgtEl>
                                          <p:spTgt spid="22"/>
                                        </p:tgtEl>
                                        <p:attrNameLst>
                                          <p:attrName>ppt_x</p:attrName>
                                        </p:attrNameLst>
                                      </p:cBhvr>
                                      <p:tavLst>
                                        <p:tav tm="0">
                                          <p:val>
                                            <p:strVal val="ppt_x"/>
                                          </p:val>
                                        </p:tav>
                                        <p:tav tm="100000">
                                          <p:val>
                                            <p:strVal val="ppt_x"/>
                                          </p:val>
                                        </p:tav>
                                      </p:tavLst>
                                    </p:anim>
                                    <p:anim calcmode="lin" valueType="num">
                                      <p:cBhvr additive="base">
                                        <p:cTn id="25" dur="500"/>
                                        <p:tgtEl>
                                          <p:spTgt spid="22"/>
                                        </p:tgtEl>
                                        <p:attrNameLst>
                                          <p:attrName>ppt_y</p:attrName>
                                        </p:attrNameLst>
                                      </p:cBhvr>
                                      <p:tavLst>
                                        <p:tav tm="0">
                                          <p:val>
                                            <p:strVal val="ppt_y"/>
                                          </p:val>
                                        </p:tav>
                                        <p:tav tm="100000">
                                          <p:val>
                                            <p:strVal val="1+ppt_h/2"/>
                                          </p:val>
                                        </p:tav>
                                      </p:tavLst>
                                    </p:anim>
                                    <p:set>
                                      <p:cBhvr>
                                        <p:cTn id="26" dur="1" fill="hold">
                                          <p:stCondLst>
                                            <p:cond delay="499"/>
                                          </p:stCondLst>
                                        </p:cTn>
                                        <p:tgtEl>
                                          <p:spTgt spid="22"/>
                                        </p:tgtEl>
                                        <p:attrNameLst>
                                          <p:attrName>style.visibility</p:attrName>
                                        </p:attrNameLst>
                                      </p:cBhvr>
                                      <p:to>
                                        <p:strVal val="hidden"/>
                                      </p:to>
                                    </p:set>
                                  </p:childTnLst>
                                </p:cTn>
                              </p:par>
                              <p:par>
                                <p:cTn id="27" presetID="2" presetClass="exit" presetSubtype="4" fill="hold" nodeType="withEffect">
                                  <p:stCondLst>
                                    <p:cond delay="0"/>
                                  </p:stCondLst>
                                  <p:childTnLst>
                                    <p:anim calcmode="lin" valueType="num">
                                      <p:cBhvr additive="base">
                                        <p:cTn id="28" dur="500"/>
                                        <p:tgtEl>
                                          <p:spTgt spid="23"/>
                                        </p:tgtEl>
                                        <p:attrNameLst>
                                          <p:attrName>ppt_x</p:attrName>
                                        </p:attrNameLst>
                                      </p:cBhvr>
                                      <p:tavLst>
                                        <p:tav tm="0">
                                          <p:val>
                                            <p:strVal val="ppt_x"/>
                                          </p:val>
                                        </p:tav>
                                        <p:tav tm="100000">
                                          <p:val>
                                            <p:strVal val="ppt_x"/>
                                          </p:val>
                                        </p:tav>
                                      </p:tavLst>
                                    </p:anim>
                                    <p:anim calcmode="lin" valueType="num">
                                      <p:cBhvr additive="base">
                                        <p:cTn id="29" dur="500"/>
                                        <p:tgtEl>
                                          <p:spTgt spid="23"/>
                                        </p:tgtEl>
                                        <p:attrNameLst>
                                          <p:attrName>ppt_y</p:attrName>
                                        </p:attrNameLst>
                                      </p:cBhvr>
                                      <p:tavLst>
                                        <p:tav tm="0">
                                          <p:val>
                                            <p:strVal val="ppt_y"/>
                                          </p:val>
                                        </p:tav>
                                        <p:tav tm="100000">
                                          <p:val>
                                            <p:strVal val="1+ppt_h/2"/>
                                          </p:val>
                                        </p:tav>
                                      </p:tavLst>
                                    </p:anim>
                                    <p:set>
                                      <p:cBhvr>
                                        <p:cTn id="30" dur="1" fill="hold">
                                          <p:stCondLst>
                                            <p:cond delay="499"/>
                                          </p:stCondLst>
                                        </p:cTn>
                                        <p:tgtEl>
                                          <p:spTgt spid="23"/>
                                        </p:tgtEl>
                                        <p:attrNameLst>
                                          <p:attrName>style.visibility</p:attrName>
                                        </p:attrNameLst>
                                      </p:cBhvr>
                                      <p:to>
                                        <p:strVal val="hidden"/>
                                      </p:to>
                                    </p:set>
                                  </p:childTnLst>
                                </p:cTn>
                              </p:par>
                              <p:par>
                                <p:cTn id="31" presetID="2" presetClass="exit" presetSubtype="4" fill="hold" nodeType="withEffect">
                                  <p:stCondLst>
                                    <p:cond delay="0"/>
                                  </p:stCondLst>
                                  <p:childTnLst>
                                    <p:anim calcmode="lin" valueType="num">
                                      <p:cBhvr additive="base">
                                        <p:cTn id="32" dur="500"/>
                                        <p:tgtEl>
                                          <p:spTgt spid="24"/>
                                        </p:tgtEl>
                                        <p:attrNameLst>
                                          <p:attrName>ppt_x</p:attrName>
                                        </p:attrNameLst>
                                      </p:cBhvr>
                                      <p:tavLst>
                                        <p:tav tm="0">
                                          <p:val>
                                            <p:strVal val="ppt_x"/>
                                          </p:val>
                                        </p:tav>
                                        <p:tav tm="100000">
                                          <p:val>
                                            <p:strVal val="ppt_x"/>
                                          </p:val>
                                        </p:tav>
                                      </p:tavLst>
                                    </p:anim>
                                    <p:anim calcmode="lin" valueType="num">
                                      <p:cBhvr additive="base">
                                        <p:cTn id="33" dur="500"/>
                                        <p:tgtEl>
                                          <p:spTgt spid="24"/>
                                        </p:tgtEl>
                                        <p:attrNameLst>
                                          <p:attrName>ppt_y</p:attrName>
                                        </p:attrNameLst>
                                      </p:cBhvr>
                                      <p:tavLst>
                                        <p:tav tm="0">
                                          <p:val>
                                            <p:strVal val="ppt_y"/>
                                          </p:val>
                                        </p:tav>
                                        <p:tav tm="100000">
                                          <p:val>
                                            <p:strVal val="1+ppt_h/2"/>
                                          </p:val>
                                        </p:tav>
                                      </p:tavLst>
                                    </p:anim>
                                    <p:set>
                                      <p:cBhvr>
                                        <p:cTn id="34" dur="1" fill="hold">
                                          <p:stCondLst>
                                            <p:cond delay="499"/>
                                          </p:stCondLst>
                                        </p:cTn>
                                        <p:tgtEl>
                                          <p:spTgt spid="24"/>
                                        </p:tgtEl>
                                        <p:attrNameLst>
                                          <p:attrName>style.visibility</p:attrName>
                                        </p:attrNameLst>
                                      </p:cBhvr>
                                      <p:to>
                                        <p:strVal val="hidden"/>
                                      </p:to>
                                    </p:set>
                                  </p:childTnLst>
                                </p:cTn>
                              </p:par>
                              <p:par>
                                <p:cTn id="35" presetID="4" presetClass="entr" presetSubtype="16"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box(in)">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2"/>
          <p:cNvGrpSpPr/>
          <p:nvPr/>
        </p:nvGrpSpPr>
        <p:grpSpPr>
          <a:xfrm>
            <a:off x="642910" y="1428736"/>
            <a:ext cx="8215370" cy="5000660"/>
            <a:chOff x="642910" y="1428736"/>
            <a:chExt cx="8215370" cy="5000660"/>
          </a:xfrm>
        </p:grpSpPr>
        <p:sp>
          <p:nvSpPr>
            <p:cNvPr id="5" name="Rounded Rectangle 4"/>
            <p:cNvSpPr/>
            <p:nvPr/>
          </p:nvSpPr>
          <p:spPr>
            <a:xfrm>
              <a:off x="642910" y="1428736"/>
              <a:ext cx="8215370" cy="500066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TextBox 8"/>
            <p:cNvSpPr txBox="1"/>
            <p:nvPr/>
          </p:nvSpPr>
          <p:spPr>
            <a:xfrm>
              <a:off x="1142976" y="1571612"/>
              <a:ext cx="4429156" cy="646331"/>
            </a:xfrm>
            <a:prstGeom prst="rect">
              <a:avLst/>
            </a:prstGeom>
            <a:noFill/>
          </p:spPr>
          <p:txBody>
            <a:bodyPr wrap="square" rtlCol="0">
              <a:spAutoFit/>
            </a:bodyPr>
            <a:lstStyle/>
            <a:p>
              <a:r>
                <a:rPr lang="en-US" altLang="ja-JP" dirty="0" smtClean="0">
                  <a:solidFill>
                    <a:schemeClr val="tx2">
                      <a:lumMod val="10000"/>
                    </a:schemeClr>
                  </a:solidFill>
                </a:rPr>
                <a:t>Episode : one broadcast news session</a:t>
              </a:r>
              <a:endParaRPr lang="ja-JP" altLang="en-US" smtClean="0">
                <a:solidFill>
                  <a:schemeClr val="tx2">
                    <a:lumMod val="10000"/>
                  </a:schemeClr>
                </a:solidFill>
              </a:endParaRPr>
            </a:p>
            <a:p>
              <a:endParaRPr kumimoji="1" lang="ja-JP" altLang="en-US">
                <a:solidFill>
                  <a:schemeClr val="tx2">
                    <a:lumMod val="10000"/>
                  </a:schemeClr>
                </a:solidFill>
              </a:endParaRPr>
            </a:p>
          </p:txBody>
        </p:sp>
      </p:grpSp>
      <p:sp>
        <p:nvSpPr>
          <p:cNvPr id="2" name="Title 1"/>
          <p:cNvSpPr>
            <a:spLocks noGrp="1"/>
          </p:cNvSpPr>
          <p:nvPr>
            <p:ph type="title"/>
          </p:nvPr>
        </p:nvSpPr>
        <p:spPr/>
        <p:txBody>
          <a:bodyPr/>
          <a:lstStyle/>
          <a:p>
            <a:r>
              <a:rPr lang="en-US" altLang="ja-JP" dirty="0" smtClean="0"/>
              <a:t>Structure of broadcast news</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7</a:t>
            </a:fld>
            <a:endParaRPr kumimoji="1" lang="ja-JP" altLang="en-US"/>
          </a:p>
        </p:txBody>
      </p:sp>
      <p:grpSp>
        <p:nvGrpSpPr>
          <p:cNvPr id="7" name="Group 13"/>
          <p:cNvGrpSpPr/>
          <p:nvPr/>
        </p:nvGrpSpPr>
        <p:grpSpPr>
          <a:xfrm>
            <a:off x="1214414" y="2143116"/>
            <a:ext cx="7000924" cy="4000528"/>
            <a:chOff x="1214414" y="2143116"/>
            <a:chExt cx="7000924" cy="928694"/>
          </a:xfrm>
        </p:grpSpPr>
        <p:sp>
          <p:nvSpPr>
            <p:cNvPr id="6" name="Rectangle 5"/>
            <p:cNvSpPr/>
            <p:nvPr/>
          </p:nvSpPr>
          <p:spPr>
            <a:xfrm>
              <a:off x="1214414" y="2143116"/>
              <a:ext cx="7000924" cy="92869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0" name="TextBox 9"/>
            <p:cNvSpPr txBox="1"/>
            <p:nvPr/>
          </p:nvSpPr>
          <p:spPr>
            <a:xfrm>
              <a:off x="1357290" y="2159700"/>
              <a:ext cx="3357586" cy="85738"/>
            </a:xfrm>
            <a:prstGeom prst="rect">
              <a:avLst/>
            </a:prstGeom>
            <a:noFill/>
          </p:spPr>
          <p:txBody>
            <a:bodyPr wrap="square" rtlCol="0">
              <a:spAutoFit/>
            </a:bodyPr>
            <a:lstStyle/>
            <a:p>
              <a:r>
                <a:rPr kumimoji="1" lang="en-US" altLang="ja-JP" dirty="0" smtClean="0">
                  <a:solidFill>
                    <a:schemeClr val="bg1"/>
                  </a:solidFill>
                </a:rPr>
                <a:t>Section </a:t>
              </a:r>
              <a:r>
                <a:rPr kumimoji="1" lang="en-US" altLang="ja-JP" sz="1600" dirty="0" smtClean="0">
                  <a:solidFill>
                    <a:schemeClr val="bg1"/>
                  </a:solidFill>
                  <a:latin typeface="Arial Unicode MS" pitchFamily="50" charset="-128"/>
                  <a:ea typeface="Arial Unicode MS" pitchFamily="50" charset="-128"/>
                  <a:cs typeface="Arial Unicode MS" pitchFamily="50" charset="-128"/>
                </a:rPr>
                <a:t>1</a:t>
              </a:r>
              <a:r>
                <a:rPr kumimoji="1" lang="en-US" altLang="ja-JP" dirty="0" smtClean="0">
                  <a:solidFill>
                    <a:schemeClr val="bg1"/>
                  </a:solidFill>
                </a:rPr>
                <a:t> : one news topic</a:t>
              </a:r>
              <a:endParaRPr kumimoji="1" lang="ja-JP" altLang="en-US">
                <a:solidFill>
                  <a:schemeClr val="bg1"/>
                </a:solidFill>
              </a:endParaRPr>
            </a:p>
          </p:txBody>
        </p:sp>
      </p:grpSp>
      <p:grpSp>
        <p:nvGrpSpPr>
          <p:cNvPr id="8" name="Group 21"/>
          <p:cNvGrpSpPr/>
          <p:nvPr/>
        </p:nvGrpSpPr>
        <p:grpSpPr>
          <a:xfrm>
            <a:off x="1500166" y="2857496"/>
            <a:ext cx="6357982" cy="2928958"/>
            <a:chOff x="1500166" y="2857496"/>
            <a:chExt cx="6357982" cy="857256"/>
          </a:xfrm>
        </p:grpSpPr>
        <p:sp>
          <p:nvSpPr>
            <p:cNvPr id="16" name="Rectangle 15"/>
            <p:cNvSpPr/>
            <p:nvPr/>
          </p:nvSpPr>
          <p:spPr>
            <a:xfrm>
              <a:off x="1500166" y="2857496"/>
              <a:ext cx="6357982" cy="85725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9" name="TextBox 18"/>
            <p:cNvSpPr txBox="1"/>
            <p:nvPr/>
          </p:nvSpPr>
          <p:spPr>
            <a:xfrm>
              <a:off x="1643042" y="2916668"/>
              <a:ext cx="3786214" cy="108097"/>
            </a:xfrm>
            <a:prstGeom prst="rect">
              <a:avLst/>
            </a:prstGeom>
            <a:noFill/>
          </p:spPr>
          <p:txBody>
            <a:bodyPr wrap="square" rtlCol="0">
              <a:spAutoFit/>
            </a:bodyPr>
            <a:lstStyle/>
            <a:p>
              <a:r>
                <a:rPr kumimoji="1" lang="en-US" altLang="ja-JP" dirty="0" smtClean="0">
                  <a:solidFill>
                    <a:schemeClr val="bg1"/>
                  </a:solidFill>
                </a:rPr>
                <a:t>Speaker’s turn : speaker A</a:t>
              </a:r>
              <a:endParaRPr kumimoji="1" lang="ja-JP" altLang="en-US">
                <a:solidFill>
                  <a:schemeClr val="bg1"/>
                </a:solidFill>
              </a:endParaRPr>
            </a:p>
          </p:txBody>
        </p:sp>
      </p:grpSp>
      <p:grpSp>
        <p:nvGrpSpPr>
          <p:cNvPr id="29" name="Group 28"/>
          <p:cNvGrpSpPr/>
          <p:nvPr/>
        </p:nvGrpSpPr>
        <p:grpSpPr>
          <a:xfrm>
            <a:off x="1785918" y="3929066"/>
            <a:ext cx="5857916" cy="428628"/>
            <a:chOff x="1785918" y="3929066"/>
            <a:chExt cx="5857916" cy="428628"/>
          </a:xfrm>
        </p:grpSpPr>
        <p:sp>
          <p:nvSpPr>
            <p:cNvPr id="24" name="Rectangle 23"/>
            <p:cNvSpPr/>
            <p:nvPr/>
          </p:nvSpPr>
          <p:spPr>
            <a:xfrm>
              <a:off x="1785918" y="3929066"/>
              <a:ext cx="5857916" cy="42862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25" name="TextBox 24"/>
            <p:cNvSpPr txBox="1"/>
            <p:nvPr/>
          </p:nvSpPr>
          <p:spPr>
            <a:xfrm>
              <a:off x="1857356" y="3929066"/>
              <a:ext cx="3500462" cy="369332"/>
            </a:xfrm>
            <a:prstGeom prst="rect">
              <a:avLst/>
            </a:prstGeom>
            <a:noFill/>
          </p:spPr>
          <p:txBody>
            <a:bodyPr wrap="square" rtlCol="0">
              <a:spAutoFit/>
            </a:bodyPr>
            <a:lstStyle/>
            <a:p>
              <a:r>
                <a:rPr kumimoji="1" lang="en-US" altLang="ja-JP" dirty="0" smtClean="0">
                  <a:solidFill>
                    <a:schemeClr val="accent6">
                      <a:lumMod val="50000"/>
                    </a:schemeClr>
                  </a:solidFill>
                </a:rPr>
                <a:t>Segment : one sentence or clause</a:t>
              </a:r>
              <a:endParaRPr kumimoji="1" lang="ja-JP" altLang="en-US">
                <a:solidFill>
                  <a:schemeClr val="accent6">
                    <a:lumMod val="50000"/>
                  </a:schemeClr>
                </a:solidFill>
              </a:endParaRPr>
            </a:p>
          </p:txBody>
        </p:sp>
      </p:grpSp>
      <p:grpSp>
        <p:nvGrpSpPr>
          <p:cNvPr id="30" name="Group 29"/>
          <p:cNvGrpSpPr/>
          <p:nvPr/>
        </p:nvGrpSpPr>
        <p:grpSpPr>
          <a:xfrm>
            <a:off x="1785918" y="4572008"/>
            <a:ext cx="5857916" cy="428628"/>
            <a:chOff x="1785918" y="3929066"/>
            <a:chExt cx="5857916" cy="428628"/>
          </a:xfrm>
        </p:grpSpPr>
        <p:sp>
          <p:nvSpPr>
            <p:cNvPr id="31" name="Rectangle 30"/>
            <p:cNvSpPr/>
            <p:nvPr/>
          </p:nvSpPr>
          <p:spPr>
            <a:xfrm>
              <a:off x="1785918" y="3929066"/>
              <a:ext cx="5857916" cy="42862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32" name="TextBox 31"/>
            <p:cNvSpPr txBox="1"/>
            <p:nvPr/>
          </p:nvSpPr>
          <p:spPr>
            <a:xfrm>
              <a:off x="1857356" y="3929066"/>
              <a:ext cx="3500462" cy="369332"/>
            </a:xfrm>
            <a:prstGeom prst="rect">
              <a:avLst/>
            </a:prstGeom>
            <a:noFill/>
          </p:spPr>
          <p:txBody>
            <a:bodyPr wrap="square" rtlCol="0">
              <a:spAutoFit/>
            </a:bodyPr>
            <a:lstStyle/>
            <a:p>
              <a:r>
                <a:rPr kumimoji="1" lang="en-US" altLang="ja-JP" dirty="0" smtClean="0">
                  <a:solidFill>
                    <a:schemeClr val="accent6">
                      <a:lumMod val="50000"/>
                    </a:schemeClr>
                  </a:solidFill>
                </a:rPr>
                <a:t>Segment </a:t>
              </a:r>
              <a:r>
                <a:rPr lang="en-US" altLang="ja-JP" dirty="0" smtClean="0">
                  <a:solidFill>
                    <a:schemeClr val="accent6">
                      <a:lumMod val="50000"/>
                    </a:schemeClr>
                  </a:solidFill>
                </a:rPr>
                <a:t>: one sentence or clause</a:t>
              </a:r>
              <a:endParaRPr kumimoji="1" lang="ja-JP" altLang="en-US">
                <a:solidFill>
                  <a:schemeClr val="accent6">
                    <a:lumMod val="50000"/>
                  </a:schemeClr>
                </a:solidFill>
              </a:endParaRPr>
            </a:p>
          </p:txBody>
        </p:sp>
      </p:grpSp>
      <p:grpSp>
        <p:nvGrpSpPr>
          <p:cNvPr id="33" name="Group 32"/>
          <p:cNvGrpSpPr/>
          <p:nvPr/>
        </p:nvGrpSpPr>
        <p:grpSpPr>
          <a:xfrm>
            <a:off x="1785918" y="5214950"/>
            <a:ext cx="5857916" cy="428628"/>
            <a:chOff x="1785918" y="3929066"/>
            <a:chExt cx="5857916" cy="428628"/>
          </a:xfrm>
        </p:grpSpPr>
        <p:sp>
          <p:nvSpPr>
            <p:cNvPr id="34" name="Rectangle 33"/>
            <p:cNvSpPr/>
            <p:nvPr/>
          </p:nvSpPr>
          <p:spPr>
            <a:xfrm>
              <a:off x="1785918" y="3929066"/>
              <a:ext cx="5857916" cy="42862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35" name="TextBox 34"/>
            <p:cNvSpPr txBox="1"/>
            <p:nvPr/>
          </p:nvSpPr>
          <p:spPr>
            <a:xfrm>
              <a:off x="1857356" y="3929066"/>
              <a:ext cx="3571900" cy="369332"/>
            </a:xfrm>
            <a:prstGeom prst="rect">
              <a:avLst/>
            </a:prstGeom>
            <a:noFill/>
          </p:spPr>
          <p:txBody>
            <a:bodyPr wrap="square" rtlCol="0">
              <a:spAutoFit/>
            </a:bodyPr>
            <a:lstStyle/>
            <a:p>
              <a:r>
                <a:rPr kumimoji="1" lang="en-US" altLang="ja-JP" dirty="0" smtClean="0">
                  <a:solidFill>
                    <a:schemeClr val="accent6">
                      <a:lumMod val="50000"/>
                    </a:schemeClr>
                  </a:solidFill>
                </a:rPr>
                <a:t>Segment </a:t>
              </a:r>
              <a:r>
                <a:rPr lang="en-US" altLang="ja-JP" dirty="0" smtClean="0">
                  <a:solidFill>
                    <a:schemeClr val="accent6">
                      <a:lumMod val="50000"/>
                    </a:schemeClr>
                  </a:solidFill>
                </a:rPr>
                <a:t>: one sentence or clause</a:t>
              </a:r>
              <a:endParaRPr kumimoji="1" lang="ja-JP" altLang="en-US">
                <a:solidFill>
                  <a:schemeClr val="accent6">
                    <a:lumMod val="50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0-#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Speech corpus</a:t>
            </a:r>
            <a:endParaRPr kumimoji="1" lang="ja-JP" altLang="en-US"/>
          </a:p>
        </p:txBody>
      </p:sp>
      <p:sp>
        <p:nvSpPr>
          <p:cNvPr id="3" name="Content Placeholder 2"/>
          <p:cNvSpPr>
            <a:spLocks noGrp="1"/>
          </p:cNvSpPr>
          <p:nvPr>
            <p:ph idx="1"/>
          </p:nvPr>
        </p:nvSpPr>
        <p:spPr/>
        <p:txBody>
          <a:bodyPr>
            <a:normAutofit fontScale="85000" lnSpcReduction="20000"/>
          </a:bodyPr>
          <a:lstStyle/>
          <a:p>
            <a:r>
              <a:rPr kumimoji="1" lang="en-US" altLang="ja-JP" dirty="0" smtClean="0"/>
              <a:t>Structure information of broadcast news was annotated</a:t>
            </a:r>
          </a:p>
          <a:p>
            <a:pPr lvl="1"/>
            <a:r>
              <a:rPr lang="en-US" altLang="ja-JP" dirty="0" smtClean="0"/>
              <a:t>Section, Speaker’s turn, Segments</a:t>
            </a:r>
          </a:p>
          <a:p>
            <a:r>
              <a:rPr lang="en-US" altLang="ja-JP" dirty="0" smtClean="0"/>
              <a:t>Property tags were annotated to each speaker’s turn</a:t>
            </a:r>
          </a:p>
          <a:p>
            <a:pPr lvl="1"/>
            <a:r>
              <a:rPr kumimoji="1" lang="en-US" altLang="ja-JP" dirty="0" smtClean="0"/>
              <a:t>Speaker’s name, if known</a:t>
            </a:r>
          </a:p>
          <a:p>
            <a:pPr lvl="1"/>
            <a:r>
              <a:rPr lang="en-US" altLang="ja-JP" dirty="0" smtClean="0"/>
              <a:t>Speaker’s gender: male / female</a:t>
            </a:r>
          </a:p>
          <a:p>
            <a:pPr lvl="1"/>
            <a:r>
              <a:rPr lang="en-US" altLang="ja-JP" dirty="0" smtClean="0"/>
              <a:t>Speaking mode: planned / spontaneous</a:t>
            </a:r>
          </a:p>
          <a:p>
            <a:pPr lvl="1"/>
            <a:r>
              <a:rPr lang="en-US" altLang="ja-JP" dirty="0" smtClean="0"/>
              <a:t>Background noise: clean / music / noise</a:t>
            </a:r>
          </a:p>
          <a:p>
            <a:r>
              <a:rPr lang="en-US" altLang="ja-JP" dirty="0" smtClean="0">
                <a:solidFill>
                  <a:schemeClr val="tx1">
                    <a:lumMod val="50000"/>
                  </a:schemeClr>
                </a:solidFill>
              </a:rPr>
              <a:t>Only speech from announcers speaking in the studio was transcribed</a:t>
            </a:r>
          </a:p>
          <a:p>
            <a:r>
              <a:rPr kumimoji="1" lang="en-US" altLang="ja-JP" dirty="0" smtClean="0">
                <a:solidFill>
                  <a:schemeClr val="tx1">
                    <a:lumMod val="50000"/>
                  </a:schemeClr>
                </a:solidFill>
              </a:rPr>
              <a:t>Transcription and annotation was created by one </a:t>
            </a:r>
            <a:r>
              <a:rPr lang="en-US" altLang="ja-JP" dirty="0" smtClean="0">
                <a:solidFill>
                  <a:schemeClr val="tx1">
                    <a:lumMod val="50000"/>
                  </a:schemeClr>
                </a:solidFill>
              </a:rPr>
              <a:t>transcriber </a:t>
            </a:r>
            <a:r>
              <a:rPr kumimoji="1" lang="en-US" altLang="ja-JP" dirty="0" smtClean="0">
                <a:solidFill>
                  <a:schemeClr val="tx1">
                    <a:lumMod val="50000"/>
                  </a:schemeClr>
                </a:solidFill>
              </a:rPr>
              <a:t>and checked by another </a:t>
            </a:r>
            <a:r>
              <a:rPr lang="en-US" altLang="ja-JP" dirty="0" smtClean="0">
                <a:solidFill>
                  <a:schemeClr val="tx1">
                    <a:lumMod val="50000"/>
                  </a:schemeClr>
                </a:solidFill>
              </a:rPr>
              <a:t>transcriber</a:t>
            </a:r>
            <a:endParaRPr kumimoji="1" lang="ja-JP" altLang="en-US">
              <a:solidFill>
                <a:schemeClr val="tx1">
                  <a:lumMod val="50000"/>
                </a:schemeClr>
              </a:solidFill>
            </a:endParaRPr>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8</a:t>
            </a:fld>
            <a:endParaRPr kumimoji="1" lang="ja-JP"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2"/>
          <p:cNvGrpSpPr/>
          <p:nvPr/>
        </p:nvGrpSpPr>
        <p:grpSpPr>
          <a:xfrm>
            <a:off x="642910" y="1428736"/>
            <a:ext cx="8215370" cy="5000660"/>
            <a:chOff x="642910" y="1428736"/>
            <a:chExt cx="8215370" cy="5000660"/>
          </a:xfrm>
        </p:grpSpPr>
        <p:sp>
          <p:nvSpPr>
            <p:cNvPr id="5" name="Rounded Rectangle 4"/>
            <p:cNvSpPr/>
            <p:nvPr/>
          </p:nvSpPr>
          <p:spPr>
            <a:xfrm>
              <a:off x="642910" y="1428736"/>
              <a:ext cx="8215370" cy="500066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TextBox 8"/>
            <p:cNvSpPr txBox="1"/>
            <p:nvPr/>
          </p:nvSpPr>
          <p:spPr>
            <a:xfrm>
              <a:off x="1142976" y="1571612"/>
              <a:ext cx="4429156" cy="646331"/>
            </a:xfrm>
            <a:prstGeom prst="rect">
              <a:avLst/>
            </a:prstGeom>
            <a:noFill/>
          </p:spPr>
          <p:txBody>
            <a:bodyPr wrap="square" rtlCol="0">
              <a:spAutoFit/>
            </a:bodyPr>
            <a:lstStyle/>
            <a:p>
              <a:r>
                <a:rPr lang="en-US" altLang="ja-JP" dirty="0" smtClean="0">
                  <a:solidFill>
                    <a:schemeClr val="tx2">
                      <a:lumMod val="10000"/>
                    </a:schemeClr>
                  </a:solidFill>
                </a:rPr>
                <a:t>Episode : one broadcast news session</a:t>
              </a:r>
              <a:endParaRPr lang="ja-JP" altLang="en-US" smtClean="0">
                <a:solidFill>
                  <a:schemeClr val="tx2">
                    <a:lumMod val="10000"/>
                  </a:schemeClr>
                </a:solidFill>
              </a:endParaRPr>
            </a:p>
            <a:p>
              <a:endParaRPr kumimoji="1" lang="ja-JP" altLang="en-US">
                <a:solidFill>
                  <a:schemeClr val="tx2">
                    <a:lumMod val="10000"/>
                  </a:schemeClr>
                </a:solidFill>
              </a:endParaRPr>
            </a:p>
          </p:txBody>
        </p:sp>
      </p:grpSp>
      <p:sp>
        <p:nvSpPr>
          <p:cNvPr id="2" name="Title 1"/>
          <p:cNvSpPr>
            <a:spLocks noGrp="1"/>
          </p:cNvSpPr>
          <p:nvPr>
            <p:ph type="title"/>
          </p:nvPr>
        </p:nvSpPr>
        <p:spPr>
          <a:xfrm>
            <a:off x="714348" y="512064"/>
            <a:ext cx="7972452" cy="914400"/>
          </a:xfrm>
        </p:spPr>
        <p:txBody>
          <a:bodyPr/>
          <a:lstStyle/>
          <a:p>
            <a:r>
              <a:rPr lang="en-US" altLang="ja-JP" sz="3600" dirty="0" smtClean="0"/>
              <a:t>Example of structure information</a:t>
            </a:r>
            <a:endParaRPr kumimoji="1" lang="ja-JP" altLang="en-US" sz="3600"/>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9</a:t>
            </a:fld>
            <a:endParaRPr kumimoji="1" lang="ja-JP" altLang="en-US"/>
          </a:p>
        </p:txBody>
      </p:sp>
      <p:grpSp>
        <p:nvGrpSpPr>
          <p:cNvPr id="7" name="Group 13"/>
          <p:cNvGrpSpPr/>
          <p:nvPr/>
        </p:nvGrpSpPr>
        <p:grpSpPr>
          <a:xfrm>
            <a:off x="1214414" y="2143116"/>
            <a:ext cx="7000924" cy="4000528"/>
            <a:chOff x="1214414" y="2143116"/>
            <a:chExt cx="7000924" cy="928694"/>
          </a:xfrm>
        </p:grpSpPr>
        <p:sp>
          <p:nvSpPr>
            <p:cNvPr id="6" name="Rectangle 5"/>
            <p:cNvSpPr/>
            <p:nvPr/>
          </p:nvSpPr>
          <p:spPr>
            <a:xfrm>
              <a:off x="1214414" y="2143116"/>
              <a:ext cx="7000924" cy="92869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0" name="TextBox 9"/>
            <p:cNvSpPr txBox="1"/>
            <p:nvPr/>
          </p:nvSpPr>
          <p:spPr>
            <a:xfrm>
              <a:off x="1357290" y="2159700"/>
              <a:ext cx="3357586" cy="85738"/>
            </a:xfrm>
            <a:prstGeom prst="rect">
              <a:avLst/>
            </a:prstGeom>
            <a:noFill/>
          </p:spPr>
          <p:txBody>
            <a:bodyPr wrap="square" rtlCol="0">
              <a:spAutoFit/>
            </a:bodyPr>
            <a:lstStyle/>
            <a:p>
              <a:r>
                <a:rPr kumimoji="1" lang="en-US" altLang="ja-JP" dirty="0" smtClean="0">
                  <a:solidFill>
                    <a:schemeClr val="bg1"/>
                  </a:solidFill>
                </a:rPr>
                <a:t>Section </a:t>
              </a:r>
              <a:r>
                <a:rPr kumimoji="1" lang="en-US" altLang="ja-JP" sz="1600" dirty="0" smtClean="0">
                  <a:solidFill>
                    <a:schemeClr val="bg1"/>
                  </a:solidFill>
                  <a:latin typeface="Arial Unicode MS" pitchFamily="50" charset="-128"/>
                  <a:ea typeface="Arial Unicode MS" pitchFamily="50" charset="-128"/>
                  <a:cs typeface="Arial Unicode MS" pitchFamily="50" charset="-128"/>
                </a:rPr>
                <a:t>1</a:t>
              </a:r>
              <a:r>
                <a:rPr kumimoji="1" lang="en-US" altLang="ja-JP" dirty="0" smtClean="0">
                  <a:solidFill>
                    <a:schemeClr val="bg1"/>
                  </a:solidFill>
                </a:rPr>
                <a:t> :</a:t>
              </a:r>
              <a:endParaRPr kumimoji="1" lang="ja-JP" altLang="en-US">
                <a:solidFill>
                  <a:schemeClr val="bg1"/>
                </a:solidFill>
              </a:endParaRPr>
            </a:p>
          </p:txBody>
        </p:sp>
      </p:grpSp>
      <p:grpSp>
        <p:nvGrpSpPr>
          <p:cNvPr id="8" name="Group 21"/>
          <p:cNvGrpSpPr/>
          <p:nvPr/>
        </p:nvGrpSpPr>
        <p:grpSpPr>
          <a:xfrm>
            <a:off x="1500166" y="2857496"/>
            <a:ext cx="6357982" cy="2928958"/>
            <a:chOff x="1500166" y="2857496"/>
            <a:chExt cx="6357982" cy="857256"/>
          </a:xfrm>
        </p:grpSpPr>
        <p:sp>
          <p:nvSpPr>
            <p:cNvPr id="16" name="Rectangle 15"/>
            <p:cNvSpPr/>
            <p:nvPr/>
          </p:nvSpPr>
          <p:spPr>
            <a:xfrm>
              <a:off x="1500166" y="2857496"/>
              <a:ext cx="6357982" cy="85725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9" name="TextBox 18"/>
            <p:cNvSpPr txBox="1"/>
            <p:nvPr/>
          </p:nvSpPr>
          <p:spPr>
            <a:xfrm>
              <a:off x="1643042" y="2916668"/>
              <a:ext cx="3786214" cy="108097"/>
            </a:xfrm>
            <a:prstGeom prst="rect">
              <a:avLst/>
            </a:prstGeom>
            <a:noFill/>
          </p:spPr>
          <p:txBody>
            <a:bodyPr wrap="square" rtlCol="0">
              <a:spAutoFit/>
            </a:bodyPr>
            <a:lstStyle/>
            <a:p>
              <a:r>
                <a:rPr kumimoji="1" lang="en-US" altLang="ja-JP" dirty="0" smtClean="0">
                  <a:solidFill>
                    <a:schemeClr val="bg1"/>
                  </a:solidFill>
                </a:rPr>
                <a:t>Speaker’s turn :</a:t>
              </a:r>
              <a:endParaRPr kumimoji="1" lang="ja-JP" altLang="en-US">
                <a:solidFill>
                  <a:schemeClr val="bg1"/>
                </a:solidFill>
              </a:endParaRPr>
            </a:p>
          </p:txBody>
        </p:sp>
      </p:grpSp>
      <p:grpSp>
        <p:nvGrpSpPr>
          <p:cNvPr id="11" name="Group 28"/>
          <p:cNvGrpSpPr/>
          <p:nvPr/>
        </p:nvGrpSpPr>
        <p:grpSpPr>
          <a:xfrm>
            <a:off x="1785918" y="3929066"/>
            <a:ext cx="5857916" cy="428628"/>
            <a:chOff x="1785918" y="3929066"/>
            <a:chExt cx="5857916" cy="428628"/>
          </a:xfrm>
        </p:grpSpPr>
        <p:sp>
          <p:nvSpPr>
            <p:cNvPr id="24" name="Rectangle 23"/>
            <p:cNvSpPr/>
            <p:nvPr/>
          </p:nvSpPr>
          <p:spPr>
            <a:xfrm>
              <a:off x="1785918" y="3929066"/>
              <a:ext cx="5857916" cy="42862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25" name="TextBox 24"/>
            <p:cNvSpPr txBox="1"/>
            <p:nvPr/>
          </p:nvSpPr>
          <p:spPr>
            <a:xfrm>
              <a:off x="1857356" y="3929066"/>
              <a:ext cx="3500462" cy="369332"/>
            </a:xfrm>
            <a:prstGeom prst="rect">
              <a:avLst/>
            </a:prstGeom>
            <a:noFill/>
          </p:spPr>
          <p:txBody>
            <a:bodyPr wrap="square" rtlCol="0">
              <a:spAutoFit/>
            </a:bodyPr>
            <a:lstStyle/>
            <a:p>
              <a:r>
                <a:rPr kumimoji="1" lang="en-US" altLang="ja-JP" dirty="0" smtClean="0">
                  <a:solidFill>
                    <a:schemeClr val="accent6">
                      <a:lumMod val="50000"/>
                    </a:schemeClr>
                  </a:solidFill>
                </a:rPr>
                <a:t>Segment : </a:t>
              </a:r>
              <a:r>
                <a:rPr lang="en-US" altLang="ja-JP" dirty="0" smtClean="0">
                  <a:solidFill>
                    <a:schemeClr val="accent6">
                      <a:lumMod val="50000"/>
                    </a:schemeClr>
                  </a:solidFill>
                </a:rPr>
                <a:t>sentence A</a:t>
              </a:r>
              <a:endParaRPr kumimoji="1" lang="ja-JP" altLang="en-US">
                <a:solidFill>
                  <a:schemeClr val="accent6">
                    <a:lumMod val="50000"/>
                  </a:schemeClr>
                </a:solidFill>
              </a:endParaRPr>
            </a:p>
          </p:txBody>
        </p:sp>
      </p:grpSp>
      <p:grpSp>
        <p:nvGrpSpPr>
          <p:cNvPr id="12" name="Group 29"/>
          <p:cNvGrpSpPr/>
          <p:nvPr/>
        </p:nvGrpSpPr>
        <p:grpSpPr>
          <a:xfrm>
            <a:off x="1785918" y="4572008"/>
            <a:ext cx="5857916" cy="428628"/>
            <a:chOff x="1785918" y="3929066"/>
            <a:chExt cx="5857916" cy="428628"/>
          </a:xfrm>
        </p:grpSpPr>
        <p:sp>
          <p:nvSpPr>
            <p:cNvPr id="31" name="Rectangle 30"/>
            <p:cNvSpPr/>
            <p:nvPr/>
          </p:nvSpPr>
          <p:spPr>
            <a:xfrm>
              <a:off x="1785918" y="3929066"/>
              <a:ext cx="5857916" cy="42862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32" name="TextBox 31"/>
            <p:cNvSpPr txBox="1"/>
            <p:nvPr/>
          </p:nvSpPr>
          <p:spPr>
            <a:xfrm>
              <a:off x="1857356" y="3929066"/>
              <a:ext cx="3500462" cy="369332"/>
            </a:xfrm>
            <a:prstGeom prst="rect">
              <a:avLst/>
            </a:prstGeom>
            <a:noFill/>
          </p:spPr>
          <p:txBody>
            <a:bodyPr wrap="square" rtlCol="0">
              <a:spAutoFit/>
            </a:bodyPr>
            <a:lstStyle/>
            <a:p>
              <a:r>
                <a:rPr kumimoji="1" lang="en-US" altLang="ja-JP" dirty="0" smtClean="0">
                  <a:solidFill>
                    <a:schemeClr val="accent6">
                      <a:lumMod val="50000"/>
                    </a:schemeClr>
                  </a:solidFill>
                </a:rPr>
                <a:t>Segment </a:t>
              </a:r>
              <a:r>
                <a:rPr lang="en-US" altLang="ja-JP" dirty="0" smtClean="0">
                  <a:solidFill>
                    <a:schemeClr val="accent6">
                      <a:lumMod val="50000"/>
                    </a:schemeClr>
                  </a:solidFill>
                </a:rPr>
                <a:t>: sentence B</a:t>
              </a:r>
              <a:endParaRPr kumimoji="1" lang="ja-JP" altLang="en-US">
                <a:solidFill>
                  <a:schemeClr val="accent6">
                    <a:lumMod val="50000"/>
                  </a:schemeClr>
                </a:solidFill>
              </a:endParaRPr>
            </a:p>
          </p:txBody>
        </p:sp>
      </p:grpSp>
      <p:grpSp>
        <p:nvGrpSpPr>
          <p:cNvPr id="13" name="Group 32"/>
          <p:cNvGrpSpPr/>
          <p:nvPr/>
        </p:nvGrpSpPr>
        <p:grpSpPr>
          <a:xfrm>
            <a:off x="1785918" y="5214950"/>
            <a:ext cx="5857916" cy="428628"/>
            <a:chOff x="1785918" y="3929066"/>
            <a:chExt cx="5857916" cy="428628"/>
          </a:xfrm>
        </p:grpSpPr>
        <p:sp>
          <p:nvSpPr>
            <p:cNvPr id="34" name="Rectangle 33"/>
            <p:cNvSpPr/>
            <p:nvPr/>
          </p:nvSpPr>
          <p:spPr>
            <a:xfrm>
              <a:off x="1785918" y="3929066"/>
              <a:ext cx="5857916" cy="42862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35" name="TextBox 34"/>
            <p:cNvSpPr txBox="1"/>
            <p:nvPr/>
          </p:nvSpPr>
          <p:spPr>
            <a:xfrm>
              <a:off x="1857356" y="3929066"/>
              <a:ext cx="3571900" cy="369332"/>
            </a:xfrm>
            <a:prstGeom prst="rect">
              <a:avLst/>
            </a:prstGeom>
            <a:noFill/>
          </p:spPr>
          <p:txBody>
            <a:bodyPr wrap="square" rtlCol="0">
              <a:spAutoFit/>
            </a:bodyPr>
            <a:lstStyle/>
            <a:p>
              <a:r>
                <a:rPr kumimoji="1" lang="en-US" altLang="ja-JP" dirty="0" smtClean="0">
                  <a:solidFill>
                    <a:schemeClr val="accent6">
                      <a:lumMod val="50000"/>
                    </a:schemeClr>
                  </a:solidFill>
                </a:rPr>
                <a:t>Segment </a:t>
              </a:r>
              <a:r>
                <a:rPr lang="en-US" altLang="ja-JP" dirty="0" smtClean="0">
                  <a:solidFill>
                    <a:schemeClr val="accent6">
                      <a:lumMod val="50000"/>
                    </a:schemeClr>
                  </a:solidFill>
                </a:rPr>
                <a:t>: sentence C</a:t>
              </a:r>
              <a:endParaRPr kumimoji="1" lang="ja-JP" altLang="en-US">
                <a:solidFill>
                  <a:schemeClr val="accent6">
                    <a:lumMod val="50000"/>
                  </a:schemeClr>
                </a:solidFill>
              </a:endParaRPr>
            </a:p>
          </p:txBody>
        </p:sp>
      </p:grpSp>
      <p:sp>
        <p:nvSpPr>
          <p:cNvPr id="22" name="TextBox 21"/>
          <p:cNvSpPr txBox="1"/>
          <p:nvPr/>
        </p:nvSpPr>
        <p:spPr>
          <a:xfrm>
            <a:off x="3500430" y="2214554"/>
            <a:ext cx="85725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dirty="0" smtClean="0"/>
              <a:t>Sports</a:t>
            </a:r>
            <a:endParaRPr kumimoji="1" lang="ja-JP" altLang="en-US"/>
          </a:p>
        </p:txBody>
      </p:sp>
      <p:sp>
        <p:nvSpPr>
          <p:cNvPr id="23" name="TextBox 22"/>
          <p:cNvSpPr txBox="1"/>
          <p:nvPr/>
        </p:nvSpPr>
        <p:spPr>
          <a:xfrm>
            <a:off x="3500430" y="3071810"/>
            <a:ext cx="421484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dirty="0" smtClean="0"/>
              <a:t>Mr. A, male, p</a:t>
            </a:r>
            <a:r>
              <a:rPr lang="en-US" altLang="ja-JP" dirty="0" smtClean="0"/>
              <a:t>lanned speech, c</a:t>
            </a:r>
            <a:r>
              <a:rPr kumimoji="1" lang="en-US" altLang="ja-JP" dirty="0" smtClean="0"/>
              <a:t>lean speech</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Speech corpus</a:t>
            </a:r>
            <a:endParaRPr kumimoji="1" lang="ja-JP" altLang="en-US"/>
          </a:p>
        </p:txBody>
      </p:sp>
      <p:sp>
        <p:nvSpPr>
          <p:cNvPr id="3" name="Content Placeholder 2"/>
          <p:cNvSpPr>
            <a:spLocks noGrp="1"/>
          </p:cNvSpPr>
          <p:nvPr>
            <p:ph idx="1"/>
          </p:nvPr>
        </p:nvSpPr>
        <p:spPr/>
        <p:txBody>
          <a:bodyPr>
            <a:normAutofit fontScale="85000" lnSpcReduction="20000"/>
          </a:bodyPr>
          <a:lstStyle/>
          <a:p>
            <a:r>
              <a:rPr kumimoji="1" lang="en-US" altLang="ja-JP" dirty="0" smtClean="0"/>
              <a:t>Structure information of broadcast news was annotated</a:t>
            </a:r>
          </a:p>
          <a:p>
            <a:pPr lvl="1"/>
            <a:r>
              <a:rPr lang="en-US" altLang="ja-JP" dirty="0" smtClean="0"/>
              <a:t>Section, Speaker’s turn, Segments</a:t>
            </a:r>
          </a:p>
          <a:p>
            <a:r>
              <a:rPr lang="en-US" altLang="ja-JP" dirty="0" smtClean="0"/>
              <a:t>Property tags were annotated to each speaker’s turn</a:t>
            </a:r>
          </a:p>
          <a:p>
            <a:pPr lvl="1"/>
            <a:r>
              <a:rPr kumimoji="1" lang="en-US" altLang="ja-JP" dirty="0" smtClean="0"/>
              <a:t>Speaker’s name, if known</a:t>
            </a:r>
          </a:p>
          <a:p>
            <a:pPr lvl="1"/>
            <a:r>
              <a:rPr lang="en-US" altLang="ja-JP" dirty="0" smtClean="0"/>
              <a:t>Speaker’s gender: male / female</a:t>
            </a:r>
          </a:p>
          <a:p>
            <a:pPr lvl="1"/>
            <a:r>
              <a:rPr lang="en-US" altLang="ja-JP" dirty="0" smtClean="0"/>
              <a:t>Speaking mode: planned / spontaneous</a:t>
            </a:r>
          </a:p>
          <a:p>
            <a:pPr lvl="1"/>
            <a:r>
              <a:rPr lang="en-US" altLang="ja-JP" dirty="0" smtClean="0"/>
              <a:t>Background noise: clean / music / noise</a:t>
            </a:r>
          </a:p>
          <a:p>
            <a:r>
              <a:rPr lang="en-US" altLang="ja-JP" dirty="0" smtClean="0"/>
              <a:t>Only speech from announcers speaking in the studio was transcribed</a:t>
            </a:r>
          </a:p>
          <a:p>
            <a:r>
              <a:rPr kumimoji="1" lang="en-US" altLang="ja-JP" dirty="0" smtClean="0"/>
              <a:t>Transcription and annotation was created by one </a:t>
            </a:r>
            <a:r>
              <a:rPr lang="en-US" altLang="ja-JP" dirty="0" smtClean="0"/>
              <a:t>transcriber </a:t>
            </a:r>
            <a:r>
              <a:rPr kumimoji="1" lang="en-US" altLang="ja-JP" dirty="0" smtClean="0"/>
              <a:t>and checked by another </a:t>
            </a:r>
            <a:r>
              <a:rPr lang="en-US" altLang="ja-JP" dirty="0" smtClean="0"/>
              <a:t>transcriber</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10</a:t>
            </a:fld>
            <a:endParaRPr kumimoji="1" lang="ja-JP"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Text corpus</a:t>
            </a:r>
            <a:endParaRPr kumimoji="1" lang="ja-JP" altLang="en-US"/>
          </a:p>
        </p:txBody>
      </p:sp>
      <p:sp>
        <p:nvSpPr>
          <p:cNvPr id="3" name="Content Placeholder 2"/>
          <p:cNvSpPr>
            <a:spLocks noGrp="1"/>
          </p:cNvSpPr>
          <p:nvPr>
            <p:ph idx="1"/>
          </p:nvPr>
        </p:nvSpPr>
        <p:spPr/>
        <p:txBody>
          <a:bodyPr/>
          <a:lstStyle/>
          <a:p>
            <a:r>
              <a:rPr lang="en-US" altLang="ja-JP" dirty="0" smtClean="0"/>
              <a:t>No structure information was annotated</a:t>
            </a:r>
          </a:p>
          <a:p>
            <a:r>
              <a:rPr lang="en-US" altLang="ja-JP" dirty="0" smtClean="0"/>
              <a:t>Additional information</a:t>
            </a:r>
          </a:p>
          <a:p>
            <a:pPr lvl="1"/>
            <a:r>
              <a:rPr lang="en-US" altLang="ja-JP" dirty="0" smtClean="0"/>
              <a:t>Speaking mode: planned / spontaneous</a:t>
            </a:r>
          </a:p>
          <a:p>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11</a:t>
            </a:fld>
            <a:endParaRPr kumimoji="1" lang="ja-JP"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z="3600" dirty="0" smtClean="0"/>
              <a:t>Problems of Thai transcription text</a:t>
            </a:r>
            <a:endParaRPr kumimoji="1" lang="ja-JP" altLang="en-US" sz="3600"/>
          </a:p>
        </p:txBody>
      </p:sp>
      <p:sp>
        <p:nvSpPr>
          <p:cNvPr id="3" name="Content Placeholder 2"/>
          <p:cNvSpPr>
            <a:spLocks noGrp="1"/>
          </p:cNvSpPr>
          <p:nvPr>
            <p:ph idx="1"/>
          </p:nvPr>
        </p:nvSpPr>
        <p:spPr/>
        <p:txBody>
          <a:bodyPr>
            <a:normAutofit fontScale="85000" lnSpcReduction="20000"/>
          </a:bodyPr>
          <a:lstStyle/>
          <a:p>
            <a:r>
              <a:rPr lang="en-US" altLang="ja-JP" dirty="0" smtClean="0"/>
              <a:t>No space between words</a:t>
            </a:r>
          </a:p>
          <a:p>
            <a:r>
              <a:rPr lang="en-US" altLang="ja-JP" dirty="0" smtClean="0"/>
              <a:t>Definition of word is very ambiguous</a:t>
            </a:r>
          </a:p>
          <a:p>
            <a:r>
              <a:rPr lang="en-US" altLang="ja-JP" dirty="0" smtClean="0"/>
              <a:t>No good morphological analyzer</a:t>
            </a:r>
          </a:p>
          <a:p>
            <a:r>
              <a:rPr lang="en-US" altLang="ja-JP" dirty="0" smtClean="0"/>
              <a:t>Difficulties in transcription and checking process</a:t>
            </a:r>
          </a:p>
          <a:p>
            <a:endParaRPr lang="en-US" altLang="ja-JP" dirty="0" smtClean="0"/>
          </a:p>
          <a:p>
            <a:endParaRPr lang="en-US" altLang="ja-JP" dirty="0" smtClean="0"/>
          </a:p>
          <a:p>
            <a:r>
              <a:rPr lang="en-US" altLang="ja-JP" dirty="0" smtClean="0"/>
              <a:t>Manually word-segmented transcription was made</a:t>
            </a:r>
          </a:p>
          <a:p>
            <a:pPr lvl="1"/>
            <a:r>
              <a:rPr lang="en-US" altLang="ja-JP" dirty="0" smtClean="0"/>
              <a:t>Instruction was created for transcribers</a:t>
            </a:r>
          </a:p>
          <a:p>
            <a:endParaRPr lang="en-US" altLang="ja-JP" dirty="0" smtClean="0"/>
          </a:p>
          <a:p>
            <a:endParaRPr lang="en-US" altLang="ja-JP" dirty="0" smtClean="0"/>
          </a:p>
          <a:p>
            <a:r>
              <a:rPr lang="en-US" altLang="ja-JP" dirty="0" smtClean="0"/>
              <a:t>Automatically segmented </a:t>
            </a:r>
            <a:r>
              <a:rPr lang="en-US" altLang="ja-JP" dirty="0" smtClean="0"/>
              <a:t>transcription</a:t>
            </a:r>
            <a:endParaRPr lang="en-US" altLang="ja-JP" dirty="0" smtClean="0"/>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12</a:t>
            </a:fld>
            <a:endParaRPr kumimoji="1" lang="ja-JP" altLang="en-US"/>
          </a:p>
        </p:txBody>
      </p:sp>
      <p:sp>
        <p:nvSpPr>
          <p:cNvPr id="6" name="Down Arrow 5"/>
          <p:cNvSpPr/>
          <p:nvPr/>
        </p:nvSpPr>
        <p:spPr>
          <a:xfrm>
            <a:off x="3643306" y="5000636"/>
            <a:ext cx="1785950"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Future target</a:t>
            </a:r>
            <a:endParaRPr kumimoji="1" lang="ja-JP" altLang="en-US">
              <a:solidFill>
                <a:schemeClr val="bg1"/>
              </a:solidFill>
            </a:endParaRPr>
          </a:p>
        </p:txBody>
      </p:sp>
      <p:sp>
        <p:nvSpPr>
          <p:cNvPr id="7" name="Down Arrow 6"/>
          <p:cNvSpPr/>
          <p:nvPr/>
        </p:nvSpPr>
        <p:spPr>
          <a:xfrm>
            <a:off x="3643306" y="3429000"/>
            <a:ext cx="1785950"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Broadcast news collection</a:t>
            </a:r>
            <a:endParaRPr kumimoji="1" lang="ja-JP" altLang="en-US"/>
          </a:p>
        </p:txBody>
      </p:sp>
      <p:sp>
        <p:nvSpPr>
          <p:cNvPr id="3" name="Content Placeholder 2"/>
          <p:cNvSpPr>
            <a:spLocks noGrp="1"/>
          </p:cNvSpPr>
          <p:nvPr>
            <p:ph idx="1"/>
          </p:nvPr>
        </p:nvSpPr>
        <p:spPr/>
        <p:txBody>
          <a:bodyPr>
            <a:normAutofit/>
          </a:bodyPr>
          <a:lstStyle/>
          <a:p>
            <a:r>
              <a:rPr lang="en-US" altLang="ja-JP" dirty="0" smtClean="0"/>
              <a:t>News programs from one public TV station in Thailand were recorded</a:t>
            </a:r>
          </a:p>
          <a:p>
            <a:r>
              <a:rPr lang="en-US" altLang="ja-JP" dirty="0" smtClean="0"/>
              <a:t>Total of </a:t>
            </a:r>
            <a:r>
              <a:rPr lang="en-US" altLang="ja-JP" dirty="0" smtClean="0">
                <a:latin typeface="Arial Unicode MS" pitchFamily="50" charset="-128"/>
                <a:ea typeface="Arial Unicode MS" pitchFamily="50" charset="-128"/>
                <a:cs typeface="Arial Unicode MS" pitchFamily="50" charset="-128"/>
              </a:rPr>
              <a:t>105</a:t>
            </a:r>
            <a:r>
              <a:rPr lang="en-US" altLang="ja-JP" dirty="0" smtClean="0"/>
              <a:t> news episodes</a:t>
            </a:r>
          </a:p>
          <a:p>
            <a:pPr lvl="1"/>
            <a:r>
              <a:rPr lang="en-US" altLang="ja-JP" dirty="0" smtClean="0"/>
              <a:t>Speech corpus : </a:t>
            </a:r>
            <a:r>
              <a:rPr lang="en-US" altLang="ja-JP" dirty="0" smtClean="0">
                <a:latin typeface="Arial Unicode MS" pitchFamily="50" charset="-128"/>
                <a:ea typeface="Arial Unicode MS" pitchFamily="50" charset="-128"/>
                <a:cs typeface="Arial Unicode MS" pitchFamily="50" charset="-128"/>
              </a:rPr>
              <a:t>35</a:t>
            </a:r>
            <a:r>
              <a:rPr lang="en-US" altLang="ja-JP" dirty="0" smtClean="0"/>
              <a:t> news episodes </a:t>
            </a:r>
            <a:r>
              <a:rPr lang="en-US" altLang="ja-JP" dirty="0" smtClean="0">
                <a:sym typeface="Symbol"/>
              </a:rPr>
              <a:t></a:t>
            </a:r>
            <a:r>
              <a:rPr lang="en-US" altLang="ja-JP" dirty="0" smtClean="0">
                <a:latin typeface="Arial Unicode MS" pitchFamily="50" charset="-128"/>
                <a:ea typeface="Arial Unicode MS" pitchFamily="50" charset="-128"/>
                <a:cs typeface="Arial Unicode MS" pitchFamily="50" charset="-128"/>
              </a:rPr>
              <a:t>17</a:t>
            </a:r>
            <a:r>
              <a:rPr lang="en-US" altLang="ja-JP" dirty="0" smtClean="0"/>
              <a:t> hours</a:t>
            </a:r>
          </a:p>
          <a:p>
            <a:pPr lvl="1"/>
            <a:r>
              <a:rPr lang="en-US" altLang="ja-JP" dirty="0" smtClean="0"/>
              <a:t>Text corpus : </a:t>
            </a:r>
            <a:r>
              <a:rPr lang="en-US" altLang="ja-JP" dirty="0" smtClean="0">
                <a:latin typeface="Arial Unicode MS" pitchFamily="50" charset="-128"/>
                <a:ea typeface="Arial Unicode MS" pitchFamily="50" charset="-128"/>
                <a:cs typeface="Arial Unicode MS" pitchFamily="50" charset="-128"/>
              </a:rPr>
              <a:t>70</a:t>
            </a:r>
            <a:r>
              <a:rPr lang="en-US" altLang="ja-JP" dirty="0" smtClean="0"/>
              <a:t> news episodes</a:t>
            </a:r>
            <a:endParaRPr lang="ja-JP" altLang="en-US" smtClean="0"/>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13</a:t>
            </a:fld>
            <a:endParaRPr kumimoji="1" lang="ja-JP"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Analysis of speech corpus</a:t>
            </a:r>
            <a:endParaRPr kumimoji="1" lang="ja-JP" altLang="en-US"/>
          </a:p>
        </p:txBody>
      </p:sp>
      <p:sp>
        <p:nvSpPr>
          <p:cNvPr id="5" name="Slide Number Placeholder 4"/>
          <p:cNvSpPr>
            <a:spLocks noGrp="1"/>
          </p:cNvSpPr>
          <p:nvPr>
            <p:ph type="sldNum" sz="quarter" idx="12"/>
          </p:nvPr>
        </p:nvSpPr>
        <p:spPr/>
        <p:txBody>
          <a:bodyPr/>
          <a:lstStyle/>
          <a:p>
            <a:fld id="{A68A95D0-748C-4F4A-8DE9-D3810E8E6713}" type="slidenum">
              <a:rPr kumimoji="1" lang="ja-JP" altLang="en-US" smtClean="0"/>
              <a:pPr/>
              <a:t>14</a:t>
            </a:fld>
            <a:endParaRPr kumimoji="1" lang="ja-JP" altLang="en-US"/>
          </a:p>
        </p:txBody>
      </p:sp>
      <p:graphicFrame>
        <p:nvGraphicFramePr>
          <p:cNvPr id="7" name="グラフ 3"/>
          <p:cNvGraphicFramePr>
            <a:graphicFrameLocks/>
          </p:cNvGraphicFramePr>
          <p:nvPr/>
        </p:nvGraphicFramePr>
        <p:xfrm>
          <a:off x="571472" y="1285860"/>
          <a:ext cx="8286808" cy="53367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512064"/>
            <a:ext cx="8429652" cy="914400"/>
          </a:xfrm>
        </p:spPr>
        <p:txBody>
          <a:bodyPr/>
          <a:lstStyle/>
          <a:p>
            <a:r>
              <a:rPr kumimoji="1" lang="en-US" altLang="ja-JP" sz="3800" dirty="0" smtClean="0"/>
              <a:t>Information of speech &amp; text corpora</a:t>
            </a:r>
            <a:endParaRPr kumimoji="1" lang="ja-JP" altLang="en-US" sz="3800"/>
          </a:p>
        </p:txBody>
      </p:sp>
      <p:graphicFrame>
        <p:nvGraphicFramePr>
          <p:cNvPr id="4" name="Content Placeholder 3"/>
          <p:cNvGraphicFramePr>
            <a:graphicFrameLocks noGrp="1"/>
          </p:cNvGraphicFramePr>
          <p:nvPr>
            <p:ph idx="1"/>
          </p:nvPr>
        </p:nvGraphicFramePr>
        <p:xfrm>
          <a:off x="928662" y="1891661"/>
          <a:ext cx="7772400" cy="4323421"/>
        </p:xfrm>
        <a:graphic>
          <a:graphicData uri="http://schemas.openxmlformats.org/drawingml/2006/table">
            <a:tbl>
              <a:tblPr firstRow="1" bandRow="1">
                <a:tableStyleId>{00A15C55-8517-42AA-B614-E9B94910E393}</a:tableStyleId>
              </a:tblPr>
              <a:tblGrid>
                <a:gridCol w="2590800"/>
                <a:gridCol w="3124240"/>
                <a:gridCol w="2057360"/>
              </a:tblGrid>
              <a:tr h="634110">
                <a:tc>
                  <a:txBody>
                    <a:bodyPr/>
                    <a:lstStyle/>
                    <a:p>
                      <a:pPr algn="ctr"/>
                      <a:r>
                        <a:rPr kumimoji="1" lang="en-US" altLang="ja-JP" sz="2400" dirty="0" smtClean="0"/>
                        <a:t>Attribute</a:t>
                      </a:r>
                      <a:endParaRPr kumimoji="1" lang="ja-JP" altLang="en-US" sz="2400"/>
                    </a:p>
                  </a:txBody>
                  <a:tcPr anchor="ctr"/>
                </a:tc>
                <a:tc>
                  <a:txBody>
                    <a:bodyPr/>
                    <a:lstStyle/>
                    <a:p>
                      <a:pPr algn="ctr"/>
                      <a:r>
                        <a:rPr kumimoji="1" lang="en-US" altLang="ja-JP" sz="2400" dirty="0" smtClean="0"/>
                        <a:t>Speech corpus</a:t>
                      </a:r>
                      <a:endParaRPr kumimoji="1" lang="ja-JP" altLang="en-US" sz="2400"/>
                    </a:p>
                  </a:txBody>
                  <a:tcPr anchor="ctr"/>
                </a:tc>
                <a:tc>
                  <a:txBody>
                    <a:bodyPr/>
                    <a:lstStyle/>
                    <a:p>
                      <a:pPr algn="ctr"/>
                      <a:r>
                        <a:rPr kumimoji="1" lang="en-US" altLang="ja-JP" sz="2400" dirty="0" smtClean="0"/>
                        <a:t>Text corpus</a:t>
                      </a:r>
                      <a:endParaRPr kumimoji="1" lang="ja-JP" altLang="en-US" sz="2400"/>
                    </a:p>
                  </a:txBody>
                  <a:tcPr anchor="ctr"/>
                </a:tc>
              </a:tr>
              <a:tr h="634110">
                <a:tc>
                  <a:txBody>
                    <a:bodyPr/>
                    <a:lstStyle/>
                    <a:p>
                      <a:r>
                        <a:rPr kumimoji="1" lang="en-US" altLang="ja-JP" sz="2400" dirty="0" smtClean="0"/>
                        <a:t>No.</a:t>
                      </a:r>
                      <a:r>
                        <a:rPr kumimoji="1" lang="en-US" altLang="ja-JP" sz="2400" baseline="0" dirty="0" smtClean="0"/>
                        <a:t> of sentences</a:t>
                      </a:r>
                      <a:endParaRPr kumimoji="1" lang="ja-JP" altLang="en-US" sz="2400"/>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13k</a:t>
                      </a:r>
                      <a:endParaRPr kumimoji="1" lang="ja-JP" altLang="en-US" sz="24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32k</a:t>
                      </a:r>
                      <a:endParaRPr kumimoji="1" lang="ja-JP" altLang="en-US" sz="2400">
                        <a:latin typeface="Arial Unicode MS" pitchFamily="50" charset="-128"/>
                        <a:ea typeface="Arial Unicode MS" pitchFamily="50" charset="-128"/>
                        <a:cs typeface="Arial Unicode MS" pitchFamily="50" charset="-128"/>
                      </a:endParaRPr>
                    </a:p>
                  </a:txBody>
                  <a:tcPr anchor="ctr"/>
                </a:tc>
              </a:tr>
              <a:tr h="634110">
                <a:tc>
                  <a:txBody>
                    <a:bodyPr/>
                    <a:lstStyle/>
                    <a:p>
                      <a:r>
                        <a:rPr kumimoji="1" lang="en-US" altLang="ja-JP" sz="2400" dirty="0" smtClean="0"/>
                        <a:t>No. of words</a:t>
                      </a:r>
                      <a:endParaRPr kumimoji="1" lang="ja-JP" altLang="en-US" sz="2400"/>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224k</a:t>
                      </a:r>
                      <a:endParaRPr kumimoji="1" lang="ja-JP" altLang="en-US" sz="24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573k</a:t>
                      </a:r>
                      <a:endParaRPr kumimoji="1" lang="ja-JP" altLang="en-US" sz="2400">
                        <a:latin typeface="Arial Unicode MS" pitchFamily="50" charset="-128"/>
                        <a:ea typeface="Arial Unicode MS" pitchFamily="50" charset="-128"/>
                        <a:cs typeface="Arial Unicode MS" pitchFamily="50" charset="-128"/>
                      </a:endParaRPr>
                    </a:p>
                  </a:txBody>
                  <a:tcPr anchor="ctr"/>
                </a:tc>
              </a:tr>
              <a:tr h="964021">
                <a:tc>
                  <a:txBody>
                    <a:bodyPr/>
                    <a:lstStyle/>
                    <a:p>
                      <a:r>
                        <a:rPr kumimoji="1" lang="en-US" altLang="ja-JP" sz="2400" dirty="0" smtClean="0"/>
                        <a:t>No. of unique words</a:t>
                      </a:r>
                      <a:endParaRPr kumimoji="1" lang="ja-JP" altLang="en-US" sz="2400"/>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10k</a:t>
                      </a:r>
                      <a:endParaRPr kumimoji="1" lang="ja-JP" altLang="en-US" sz="24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14k</a:t>
                      </a:r>
                      <a:endParaRPr kumimoji="1" lang="ja-JP" altLang="en-US" sz="2400">
                        <a:latin typeface="Arial Unicode MS" pitchFamily="50" charset="-128"/>
                        <a:ea typeface="Arial Unicode MS" pitchFamily="50" charset="-128"/>
                        <a:cs typeface="Arial Unicode MS" pitchFamily="50" charset="-128"/>
                      </a:endParaRPr>
                    </a:p>
                  </a:txBody>
                  <a:tcPr anchor="ctr"/>
                </a:tc>
              </a:tr>
              <a:tr h="634110">
                <a:tc>
                  <a:txBody>
                    <a:bodyPr/>
                    <a:lstStyle/>
                    <a:p>
                      <a:r>
                        <a:rPr kumimoji="1" lang="en-US" altLang="ja-JP" sz="2400" dirty="0" smtClean="0"/>
                        <a:t>No. of phonemes</a:t>
                      </a:r>
                      <a:endParaRPr kumimoji="1" lang="ja-JP" altLang="en-US" sz="2400"/>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899k</a:t>
                      </a:r>
                      <a:endParaRPr kumimoji="1" lang="ja-JP" altLang="en-US" sz="24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a:t>
                      </a:r>
                      <a:endParaRPr kumimoji="1" lang="ja-JP" altLang="en-US" sz="2400">
                        <a:latin typeface="Arial Unicode MS" pitchFamily="50" charset="-128"/>
                        <a:ea typeface="Arial Unicode MS" pitchFamily="50" charset="-128"/>
                        <a:cs typeface="Arial Unicode MS" pitchFamily="50" charset="-128"/>
                      </a:endParaRPr>
                    </a:p>
                  </a:txBody>
                  <a:tcPr anchor="ctr"/>
                </a:tc>
              </a:tr>
              <a:tr h="634110">
                <a:tc>
                  <a:txBody>
                    <a:bodyPr/>
                    <a:lstStyle/>
                    <a:p>
                      <a:r>
                        <a:rPr kumimoji="1" lang="en-US" altLang="ja-JP" sz="2400" dirty="0" smtClean="0"/>
                        <a:t>No. of speakers</a:t>
                      </a:r>
                      <a:endParaRPr kumimoji="1" lang="ja-JP" altLang="en-US" sz="2400"/>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8 female,</a:t>
                      </a:r>
                    </a:p>
                    <a:p>
                      <a:pPr algn="ctr"/>
                      <a:r>
                        <a:rPr kumimoji="1" lang="en-US" altLang="ja-JP" sz="2400" dirty="0" smtClean="0">
                          <a:latin typeface="Arial Unicode MS" pitchFamily="50" charset="-128"/>
                          <a:ea typeface="Arial Unicode MS" pitchFamily="50" charset="-128"/>
                          <a:cs typeface="Arial Unicode MS" pitchFamily="50" charset="-128"/>
                        </a:rPr>
                        <a:t>4</a:t>
                      </a:r>
                      <a:r>
                        <a:rPr kumimoji="1" lang="en-US" altLang="ja-JP" sz="2400" baseline="0" dirty="0" smtClean="0">
                          <a:latin typeface="Arial Unicode MS" pitchFamily="50" charset="-128"/>
                          <a:ea typeface="Arial Unicode MS" pitchFamily="50" charset="-128"/>
                          <a:cs typeface="Arial Unicode MS" pitchFamily="50" charset="-128"/>
                        </a:rPr>
                        <a:t> male</a:t>
                      </a:r>
                      <a:endParaRPr kumimoji="1" lang="ja-JP" altLang="en-US" sz="24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a:t>
                      </a:r>
                      <a:endParaRPr kumimoji="1" lang="ja-JP" altLang="en-US" sz="2400">
                        <a:latin typeface="Arial Unicode MS" pitchFamily="50" charset="-128"/>
                        <a:ea typeface="Arial Unicode MS" pitchFamily="50" charset="-128"/>
                        <a:cs typeface="Arial Unicode MS" pitchFamily="50" charset="-128"/>
                      </a:endParaRPr>
                    </a:p>
                  </a:txBody>
                  <a:tcPr anchor="ctr"/>
                </a:tc>
              </a:tr>
            </a:tbl>
          </a:graphicData>
        </a:graphic>
      </p:graphicFrame>
      <p:sp>
        <p:nvSpPr>
          <p:cNvPr id="5" name="Slide Number Placeholder 4"/>
          <p:cNvSpPr>
            <a:spLocks noGrp="1"/>
          </p:cNvSpPr>
          <p:nvPr>
            <p:ph type="sldNum" sz="quarter" idx="12"/>
          </p:nvPr>
        </p:nvSpPr>
        <p:spPr/>
        <p:txBody>
          <a:bodyPr/>
          <a:lstStyle/>
          <a:p>
            <a:fld id="{A68A95D0-748C-4F4A-8DE9-D3810E8E6713}" type="slidenum">
              <a:rPr kumimoji="1" lang="ja-JP" altLang="en-US" smtClean="0"/>
              <a:pPr/>
              <a:t>15</a:t>
            </a:fld>
            <a:endParaRPr kumimoji="1" lang="ja-JP"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Data used in experiments</a:t>
            </a:r>
            <a:endParaRPr kumimoji="1" lang="ja-JP" altLang="en-US"/>
          </a:p>
        </p:txBody>
      </p:sp>
      <p:sp>
        <p:nvSpPr>
          <p:cNvPr id="3" name="Content Placeholder 2"/>
          <p:cNvSpPr>
            <a:spLocks noGrp="1"/>
          </p:cNvSpPr>
          <p:nvPr>
            <p:ph idx="1"/>
          </p:nvPr>
        </p:nvSpPr>
        <p:spPr>
          <a:xfrm>
            <a:off x="928662" y="1357298"/>
            <a:ext cx="7772400" cy="4783948"/>
          </a:xfrm>
        </p:spPr>
        <p:txBody>
          <a:bodyPr>
            <a:noAutofit/>
          </a:bodyPr>
          <a:lstStyle/>
          <a:p>
            <a:r>
              <a:rPr kumimoji="1" lang="en-US" altLang="ja-JP" sz="2400" dirty="0" smtClean="0"/>
              <a:t>Test set data</a:t>
            </a:r>
          </a:p>
          <a:p>
            <a:pPr lvl="1"/>
            <a:r>
              <a:rPr lang="en-US" altLang="ja-JP" sz="2000" dirty="0" smtClean="0"/>
              <a:t>Randomly selected from the speech corpus</a:t>
            </a:r>
          </a:p>
          <a:p>
            <a:pPr lvl="1"/>
            <a:r>
              <a:rPr lang="en-US" altLang="ja-JP" sz="1800" dirty="0" smtClean="0">
                <a:latin typeface="Arial Unicode MS" pitchFamily="34" charset="-128"/>
                <a:ea typeface="Arial Unicode MS" pitchFamily="34" charset="-128"/>
                <a:cs typeface="Arial Unicode MS" pitchFamily="34" charset="-128"/>
              </a:rPr>
              <a:t>3,000</a:t>
            </a:r>
            <a:r>
              <a:rPr lang="en-US" altLang="ja-JP" sz="2000" dirty="0" smtClean="0"/>
              <a:t> utterances</a:t>
            </a:r>
            <a:endParaRPr kumimoji="1" lang="en-US" altLang="ja-JP" sz="2000" dirty="0" smtClean="0"/>
          </a:p>
          <a:p>
            <a:r>
              <a:rPr kumimoji="1" lang="en-US" altLang="ja-JP" sz="2400" dirty="0" smtClean="0"/>
              <a:t>Acoustic model training data for the baseline system</a:t>
            </a:r>
          </a:p>
          <a:p>
            <a:pPr lvl="1"/>
            <a:r>
              <a:rPr lang="en-US" altLang="ja-JP" sz="2000" dirty="0" smtClean="0"/>
              <a:t>Phonetically balanced sentence speech corpora</a:t>
            </a:r>
            <a:endParaRPr lang="en-US" altLang="ja-JP" sz="2400" dirty="0" smtClean="0"/>
          </a:p>
          <a:p>
            <a:pPr lvl="2"/>
            <a:r>
              <a:rPr lang="en-US" altLang="ja-JP" sz="1800" dirty="0" smtClean="0"/>
              <a:t>LOTUS (</a:t>
            </a:r>
            <a:r>
              <a:rPr lang="en-US" altLang="ja-JP" sz="1800" dirty="0" err="1" smtClean="0"/>
              <a:t>Kasuriya</a:t>
            </a:r>
            <a:r>
              <a:rPr lang="en-US" altLang="ja-JP" sz="1800" dirty="0" smtClean="0"/>
              <a:t> et al., </a:t>
            </a:r>
            <a:r>
              <a:rPr lang="en-US" altLang="ja-JP" sz="1600" dirty="0" smtClean="0">
                <a:latin typeface="Arial Unicode MS" pitchFamily="34" charset="-128"/>
                <a:ea typeface="Arial Unicode MS" pitchFamily="34" charset="-128"/>
                <a:cs typeface="Arial Unicode MS" pitchFamily="34" charset="-128"/>
              </a:rPr>
              <a:t>2003</a:t>
            </a:r>
            <a:r>
              <a:rPr lang="en-US" altLang="ja-JP" sz="1800" dirty="0" smtClean="0"/>
              <a:t>) and the corpus developed internally</a:t>
            </a:r>
          </a:p>
          <a:p>
            <a:pPr lvl="2"/>
            <a:r>
              <a:rPr lang="en-US" altLang="ja-JP" sz="1800" dirty="0" smtClean="0"/>
              <a:t>Read speech corpora</a:t>
            </a:r>
          </a:p>
          <a:p>
            <a:pPr lvl="2"/>
            <a:r>
              <a:rPr lang="en-US" altLang="ja-JP" sz="1800" dirty="0" smtClean="0">
                <a:latin typeface="Arial Unicode MS" pitchFamily="34" charset="-128"/>
                <a:ea typeface="Arial Unicode MS" pitchFamily="34" charset="-128"/>
                <a:cs typeface="Arial Unicode MS" pitchFamily="34" charset="-128"/>
              </a:rPr>
              <a:t>40.3</a:t>
            </a:r>
            <a:r>
              <a:rPr lang="en-US" altLang="ja-JP" sz="1800" dirty="0" smtClean="0"/>
              <a:t> hours (</a:t>
            </a:r>
            <a:r>
              <a:rPr lang="en-US" altLang="ja-JP" sz="1800" dirty="0" smtClean="0">
                <a:latin typeface="Arial Unicode MS" pitchFamily="34" charset="-128"/>
                <a:ea typeface="Arial Unicode MS" pitchFamily="34" charset="-128"/>
                <a:cs typeface="Arial Unicode MS" pitchFamily="34" charset="-128"/>
              </a:rPr>
              <a:t>68</a:t>
            </a:r>
            <a:r>
              <a:rPr lang="en-US" altLang="ja-JP" sz="1800" dirty="0" smtClean="0"/>
              <a:t> male and </a:t>
            </a:r>
            <a:r>
              <a:rPr lang="en-US" altLang="ja-JP" sz="1800" dirty="0" smtClean="0">
                <a:latin typeface="Arial Unicode MS" pitchFamily="34" charset="-128"/>
                <a:ea typeface="Arial Unicode MS" pitchFamily="34" charset="-128"/>
                <a:cs typeface="Arial Unicode MS" pitchFamily="34" charset="-128"/>
              </a:rPr>
              <a:t>68</a:t>
            </a:r>
            <a:r>
              <a:rPr lang="en-US" altLang="ja-JP" sz="1800" dirty="0" smtClean="0"/>
              <a:t> female)</a:t>
            </a:r>
          </a:p>
          <a:p>
            <a:r>
              <a:rPr lang="en-US" altLang="ja-JP" sz="2400" dirty="0" smtClean="0"/>
              <a:t>Acoustic model adaptation  data</a:t>
            </a:r>
          </a:p>
          <a:p>
            <a:pPr lvl="1"/>
            <a:r>
              <a:rPr lang="en-US" altLang="ja-JP" sz="2000" dirty="0" smtClean="0"/>
              <a:t>Selected from the speech corpus</a:t>
            </a:r>
          </a:p>
          <a:p>
            <a:pPr lvl="1"/>
            <a:r>
              <a:rPr lang="en-US" altLang="ja-JP" sz="2000" dirty="0" smtClean="0"/>
              <a:t>No overlap between adaptation data and test set data</a:t>
            </a:r>
          </a:p>
          <a:p>
            <a:r>
              <a:rPr lang="en-US" altLang="ja-JP" sz="2400" dirty="0" smtClean="0"/>
              <a:t>Language model training data</a:t>
            </a:r>
          </a:p>
          <a:p>
            <a:pPr lvl="1"/>
            <a:r>
              <a:rPr lang="en-US" altLang="ja-JP" sz="2000" dirty="0" smtClean="0"/>
              <a:t>Text corpus + transcript from speech corpus excluded test set</a:t>
            </a:r>
            <a:endParaRPr lang="en-US" altLang="ja-JP" sz="1100" dirty="0" smtClean="0"/>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16</a:t>
            </a:fld>
            <a:endParaRPr kumimoji="1" lang="ja-JP"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z="3600" dirty="0" smtClean="0"/>
              <a:t>Experimental condition</a:t>
            </a:r>
            <a:endParaRPr kumimoji="1" lang="ja-JP" altLang="en-US" sz="3600"/>
          </a:p>
        </p:txBody>
      </p:sp>
      <p:sp>
        <p:nvSpPr>
          <p:cNvPr id="3" name="Content Placeholder 2"/>
          <p:cNvSpPr>
            <a:spLocks noGrp="1"/>
          </p:cNvSpPr>
          <p:nvPr>
            <p:ph idx="1"/>
          </p:nvPr>
        </p:nvSpPr>
        <p:spPr>
          <a:xfrm>
            <a:off x="914400" y="1783560"/>
            <a:ext cx="8015318" cy="4572000"/>
          </a:xfrm>
        </p:spPr>
        <p:txBody>
          <a:bodyPr>
            <a:normAutofit lnSpcReduction="10000"/>
          </a:bodyPr>
          <a:lstStyle/>
          <a:p>
            <a:r>
              <a:rPr kumimoji="1" lang="en-US" altLang="ja-JP" dirty="0" smtClean="0"/>
              <a:t>Acoustic model</a:t>
            </a:r>
          </a:p>
          <a:p>
            <a:pPr lvl="1"/>
            <a:r>
              <a:rPr lang="en-US" altLang="ja-JP" dirty="0" smtClean="0"/>
              <a:t>Gender-dependent acoustic model</a:t>
            </a:r>
            <a:endParaRPr kumimoji="1" lang="en-US" altLang="ja-JP" dirty="0" smtClean="0"/>
          </a:p>
          <a:p>
            <a:pPr lvl="1"/>
            <a:r>
              <a:rPr lang="en-US" altLang="ja-JP" sz="2400" dirty="0" smtClean="0">
                <a:latin typeface="Arial Unicode MS" pitchFamily="50" charset="-128"/>
                <a:ea typeface="Arial Unicode MS" pitchFamily="50" charset="-128"/>
                <a:cs typeface="Arial Unicode MS" pitchFamily="50" charset="-128"/>
              </a:rPr>
              <a:t>12</a:t>
            </a:r>
            <a:r>
              <a:rPr lang="en-US" altLang="ja-JP" dirty="0" smtClean="0"/>
              <a:t> MFCCs, delta, and delta energy</a:t>
            </a:r>
          </a:p>
          <a:p>
            <a:pPr lvl="1"/>
            <a:r>
              <a:rPr lang="en-US" altLang="ja-JP" dirty="0" err="1" smtClean="0"/>
              <a:t>Triphones</a:t>
            </a:r>
            <a:r>
              <a:rPr lang="en-US" altLang="ja-JP" dirty="0" smtClean="0"/>
              <a:t>, </a:t>
            </a:r>
            <a:r>
              <a:rPr lang="en-US" altLang="ja-JP" sz="2400" dirty="0" smtClean="0">
                <a:latin typeface="Arial Unicode MS" pitchFamily="50" charset="-128"/>
                <a:ea typeface="Arial Unicode MS" pitchFamily="50" charset="-128"/>
                <a:cs typeface="Arial Unicode MS" pitchFamily="50" charset="-128"/>
              </a:rPr>
              <a:t>1000</a:t>
            </a:r>
            <a:r>
              <a:rPr lang="en-US" altLang="ja-JP" sz="2400" dirty="0" smtClean="0"/>
              <a:t> </a:t>
            </a:r>
            <a:r>
              <a:rPr lang="en-US" altLang="ja-JP" dirty="0" smtClean="0"/>
              <a:t>tied</a:t>
            </a:r>
            <a:r>
              <a:rPr lang="en-US" altLang="ja-JP" sz="2400" dirty="0" smtClean="0"/>
              <a:t>-</a:t>
            </a:r>
            <a:r>
              <a:rPr lang="en-US" altLang="ja-JP" dirty="0" smtClean="0"/>
              <a:t>states, </a:t>
            </a:r>
            <a:r>
              <a:rPr lang="en-US" altLang="ja-JP" sz="2400" dirty="0" smtClean="0">
                <a:latin typeface="Arial Unicode MS" pitchFamily="50" charset="-128"/>
                <a:ea typeface="Arial Unicode MS" pitchFamily="50" charset="-128"/>
                <a:cs typeface="Arial Unicode MS" pitchFamily="50" charset="-128"/>
              </a:rPr>
              <a:t>8</a:t>
            </a:r>
            <a:r>
              <a:rPr lang="en-US" altLang="ja-JP" dirty="0" smtClean="0"/>
              <a:t> Gaussian mixtures</a:t>
            </a:r>
          </a:p>
          <a:p>
            <a:r>
              <a:rPr lang="en-US" altLang="ja-JP" dirty="0" smtClean="0"/>
              <a:t>Language model</a:t>
            </a:r>
          </a:p>
          <a:p>
            <a:pPr lvl="1"/>
            <a:r>
              <a:rPr lang="en-US" altLang="ja-JP" dirty="0" smtClean="0"/>
              <a:t>Tri-grams</a:t>
            </a:r>
          </a:p>
          <a:p>
            <a:r>
              <a:rPr lang="en-US" altLang="ja-JP" dirty="0" smtClean="0"/>
              <a:t>Dictionary size: about </a:t>
            </a:r>
            <a:r>
              <a:rPr lang="en-US" altLang="ja-JP" dirty="0" smtClean="0">
                <a:latin typeface="Arial Unicode MS" pitchFamily="50" charset="-128"/>
                <a:ea typeface="Arial Unicode MS" pitchFamily="50" charset="-128"/>
                <a:cs typeface="Arial Unicode MS" pitchFamily="50" charset="-128"/>
              </a:rPr>
              <a:t>18</a:t>
            </a:r>
            <a:r>
              <a:rPr lang="en-US" altLang="ja-JP" dirty="0" smtClean="0"/>
              <a:t>k words</a:t>
            </a:r>
          </a:p>
          <a:p>
            <a:r>
              <a:rPr lang="en-US" altLang="ja-JP" dirty="0" err="1" smtClean="0"/>
              <a:t>TITech</a:t>
            </a:r>
            <a:r>
              <a:rPr lang="en-US" altLang="ja-JP" dirty="0" smtClean="0"/>
              <a:t> WFST speech recognition system (Dixon et al., </a:t>
            </a:r>
            <a:r>
              <a:rPr lang="en-US" altLang="ja-JP" dirty="0" smtClean="0">
                <a:latin typeface="Arial Unicode MS" pitchFamily="50" charset="-128"/>
                <a:ea typeface="Arial Unicode MS" pitchFamily="50" charset="-128"/>
                <a:cs typeface="Arial Unicode MS" pitchFamily="50" charset="-128"/>
              </a:rPr>
              <a:t>2007</a:t>
            </a:r>
            <a:r>
              <a:rPr lang="en-US" altLang="ja-JP" dirty="0" smtClean="0"/>
              <a:t>) was used as a speech decoder</a:t>
            </a:r>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17</a:t>
            </a:fld>
            <a:endParaRPr kumimoji="1" lang="ja-JP"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Acoustic model adaptation</a:t>
            </a:r>
            <a:endParaRPr kumimoji="1" lang="ja-JP" altLang="en-US"/>
          </a:p>
        </p:txBody>
      </p:sp>
      <p:sp>
        <p:nvSpPr>
          <p:cNvPr id="3" name="Content Placeholder 2"/>
          <p:cNvSpPr>
            <a:spLocks noGrp="1"/>
          </p:cNvSpPr>
          <p:nvPr>
            <p:ph idx="1"/>
          </p:nvPr>
        </p:nvSpPr>
        <p:spPr/>
        <p:txBody>
          <a:bodyPr>
            <a:normAutofit fontScale="92500"/>
          </a:bodyPr>
          <a:lstStyle/>
          <a:p>
            <a:r>
              <a:rPr lang="en-US" altLang="ja-JP" dirty="0" smtClean="0"/>
              <a:t>Supervised adaptation using MLLR</a:t>
            </a:r>
          </a:p>
          <a:p>
            <a:r>
              <a:rPr lang="en-US" altLang="ja-JP" dirty="0" smtClean="0"/>
              <a:t>F-condition adaptation</a:t>
            </a:r>
          </a:p>
          <a:p>
            <a:pPr lvl="1">
              <a:buNone/>
            </a:pPr>
            <a:r>
              <a:rPr lang="en-US" altLang="ja-JP" dirty="0" smtClean="0"/>
              <a:t>	F</a:t>
            </a:r>
            <a:r>
              <a:rPr lang="en-US" altLang="ja-JP" sz="2400" dirty="0" smtClean="0">
                <a:latin typeface="Arial Unicode MS" pitchFamily="50" charset="-128"/>
                <a:ea typeface="Arial Unicode MS" pitchFamily="50" charset="-128"/>
                <a:cs typeface="Arial Unicode MS" pitchFamily="50" charset="-128"/>
              </a:rPr>
              <a:t>0</a:t>
            </a:r>
            <a:r>
              <a:rPr lang="en-US" altLang="ja-JP" dirty="0" smtClean="0"/>
              <a:t> : clean, planned	F</a:t>
            </a:r>
            <a:r>
              <a:rPr lang="en-US" altLang="ja-JP" sz="2400" dirty="0" smtClean="0">
                <a:latin typeface="Arial Unicode MS" pitchFamily="50" charset="-128"/>
                <a:ea typeface="Arial Unicode MS" pitchFamily="50" charset="-128"/>
                <a:cs typeface="Arial Unicode MS" pitchFamily="50" charset="-128"/>
              </a:rPr>
              <a:t>1</a:t>
            </a:r>
            <a:r>
              <a:rPr lang="en-US" altLang="ja-JP" dirty="0" smtClean="0"/>
              <a:t> : clean, spontaneous</a:t>
            </a:r>
          </a:p>
          <a:p>
            <a:pPr lvl="1">
              <a:buNone/>
            </a:pPr>
            <a:r>
              <a:rPr lang="en-US" altLang="ja-JP" dirty="0" smtClean="0"/>
              <a:t>	F</a:t>
            </a:r>
            <a:r>
              <a:rPr lang="en-US" altLang="ja-JP" sz="2400" dirty="0" smtClean="0">
                <a:latin typeface="Arial Unicode MS" pitchFamily="50" charset="-128"/>
                <a:ea typeface="Arial Unicode MS" pitchFamily="50" charset="-128"/>
                <a:cs typeface="Arial Unicode MS" pitchFamily="50" charset="-128"/>
              </a:rPr>
              <a:t>3</a:t>
            </a:r>
            <a:r>
              <a:rPr lang="en-US" altLang="ja-JP" dirty="0" smtClean="0"/>
              <a:t> : music noise		F</a:t>
            </a:r>
            <a:r>
              <a:rPr lang="en-US" altLang="ja-JP" sz="2400" dirty="0" smtClean="0">
                <a:latin typeface="Arial Unicode MS" pitchFamily="50" charset="-128"/>
                <a:ea typeface="Arial Unicode MS" pitchFamily="50" charset="-128"/>
                <a:cs typeface="Arial Unicode MS" pitchFamily="50" charset="-128"/>
              </a:rPr>
              <a:t>4</a:t>
            </a:r>
            <a:r>
              <a:rPr lang="en-US" altLang="ja-JP" dirty="0" smtClean="0"/>
              <a:t> : other noise</a:t>
            </a:r>
          </a:p>
          <a:p>
            <a:pPr lvl="1"/>
            <a:r>
              <a:rPr lang="en-US" altLang="ja-JP" dirty="0" smtClean="0"/>
              <a:t>Adaptation data: </a:t>
            </a:r>
            <a:r>
              <a:rPr lang="en-US" altLang="ja-JP" sz="2400" dirty="0" smtClean="0">
                <a:latin typeface="Arial Unicode MS" pitchFamily="50" charset="-128"/>
                <a:ea typeface="Arial Unicode MS" pitchFamily="50" charset="-128"/>
                <a:cs typeface="Arial Unicode MS" pitchFamily="50" charset="-128"/>
              </a:rPr>
              <a:t>200</a:t>
            </a:r>
            <a:r>
              <a:rPr lang="en-US" altLang="ja-JP" sz="2400" dirty="0" smtClean="0"/>
              <a:t> </a:t>
            </a:r>
            <a:r>
              <a:rPr lang="en-US" altLang="ja-JP" dirty="0" smtClean="0"/>
              <a:t>utterances regardless of speaker randomly selected from the speech corpus</a:t>
            </a:r>
          </a:p>
          <a:p>
            <a:r>
              <a:rPr kumimoji="1" lang="en-US" altLang="ja-JP" dirty="0" smtClean="0"/>
              <a:t>Speaker adaptation</a:t>
            </a:r>
          </a:p>
          <a:p>
            <a:pPr lvl="1"/>
            <a:r>
              <a:rPr lang="en-US" altLang="ja-JP" dirty="0" smtClean="0"/>
              <a:t>Adaptation data: </a:t>
            </a:r>
            <a:r>
              <a:rPr lang="en-US" altLang="ja-JP" sz="2400" dirty="0" smtClean="0">
                <a:latin typeface="Arial Unicode MS" pitchFamily="50" charset="-128"/>
                <a:ea typeface="Arial Unicode MS" pitchFamily="50" charset="-128"/>
                <a:cs typeface="Arial Unicode MS" pitchFamily="50" charset="-128"/>
              </a:rPr>
              <a:t>200</a:t>
            </a:r>
            <a:r>
              <a:rPr lang="en-US" altLang="ja-JP" dirty="0" smtClean="0"/>
              <a:t> utterances regardless of </a:t>
            </a:r>
            <a:br>
              <a:rPr lang="en-US" altLang="ja-JP" dirty="0" smtClean="0"/>
            </a:br>
            <a:r>
              <a:rPr lang="en-US" altLang="ja-JP" dirty="0" smtClean="0"/>
              <a:t>F-condition randomly selected from the speech corpus</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18</a:t>
            </a:fld>
            <a:endParaRPr kumimoji="1" lang="ja-JP"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p:nvPr/>
        </p:nvGraphicFramePr>
        <p:xfrm>
          <a:off x="500034" y="1500174"/>
          <a:ext cx="8420100" cy="523398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ltLang="ja-JP" dirty="0" smtClean="0"/>
              <a:t>WER results</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19</a:t>
            </a:fld>
            <a:endParaRPr kumimoji="1" lang="ja-JP" altLang="en-US"/>
          </a:p>
        </p:txBody>
      </p:sp>
      <p:sp>
        <p:nvSpPr>
          <p:cNvPr id="13" name="Rounded Rectangle 12"/>
          <p:cNvSpPr/>
          <p:nvPr/>
        </p:nvSpPr>
        <p:spPr>
          <a:xfrm>
            <a:off x="5214942" y="2000240"/>
            <a:ext cx="3643338" cy="100013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2000" dirty="0" smtClean="0"/>
              <a:t>Speaker adaptation yielded </a:t>
            </a:r>
            <a:br>
              <a:rPr lang="en-US" altLang="ja-JP" sz="2000" dirty="0" smtClean="0"/>
            </a:br>
            <a:r>
              <a:rPr lang="en-US" altLang="ja-JP" sz="2000" dirty="0" smtClean="0"/>
              <a:t>better WER</a:t>
            </a:r>
            <a:endParaRPr kumimoji="1" lang="ja-JP" altLang="en-US" sz="2000"/>
          </a:p>
        </p:txBody>
      </p:sp>
      <p:graphicFrame>
        <p:nvGraphicFramePr>
          <p:cNvPr id="6" name="Table 5"/>
          <p:cNvGraphicFramePr>
            <a:graphicFrameLocks noGrp="1"/>
          </p:cNvGraphicFramePr>
          <p:nvPr/>
        </p:nvGraphicFramePr>
        <p:xfrm>
          <a:off x="5357818" y="857232"/>
          <a:ext cx="3429024" cy="2011680"/>
        </p:xfrm>
        <a:graphic>
          <a:graphicData uri="http://schemas.openxmlformats.org/drawingml/2006/table">
            <a:tbl>
              <a:tblPr firstRow="1" bandRow="1">
                <a:tableStyleId>{00A15C55-8517-42AA-B614-E9B94910E393}</a:tableStyleId>
              </a:tblPr>
              <a:tblGrid>
                <a:gridCol w="1357322"/>
                <a:gridCol w="928694"/>
                <a:gridCol w="1143008"/>
              </a:tblGrid>
              <a:tr h="219809">
                <a:tc rowSpan="2">
                  <a:txBody>
                    <a:bodyPr/>
                    <a:lstStyle/>
                    <a:p>
                      <a:pPr algn="ctr"/>
                      <a:r>
                        <a:rPr kumimoji="1" lang="en-US" altLang="ja-JP" sz="1600" dirty="0" smtClean="0"/>
                        <a:t>F-condition</a:t>
                      </a:r>
                      <a:endParaRPr kumimoji="1" lang="ja-JP" altLang="en-US" sz="1600"/>
                    </a:p>
                  </a:txBody>
                  <a:tcPr anchor="ctr"/>
                </a:tc>
                <a:tc gridSpan="2">
                  <a:txBody>
                    <a:bodyPr/>
                    <a:lstStyle/>
                    <a:p>
                      <a:pPr algn="ctr"/>
                      <a:r>
                        <a:rPr kumimoji="1" lang="en-US" altLang="ja-JP" sz="1600" dirty="0" smtClean="0"/>
                        <a:t>Proportion</a:t>
                      </a:r>
                      <a:endParaRPr kumimoji="1" lang="ja-JP" altLang="en-US" sz="1600"/>
                    </a:p>
                  </a:txBody>
                  <a:tcPr anchor="ctr"/>
                </a:tc>
                <a:tc hMerge="1">
                  <a:txBody>
                    <a:bodyPr/>
                    <a:lstStyle/>
                    <a:p>
                      <a:endParaRPr kumimoji="1" lang="ja-JP" altLang="en-US"/>
                    </a:p>
                  </a:txBody>
                  <a:tcPr/>
                </a:tc>
              </a:tr>
              <a:tr h="329714">
                <a:tc vMerge="1">
                  <a:txBody>
                    <a:bodyPr/>
                    <a:lstStyle/>
                    <a:p>
                      <a:endParaRPr kumimoji="1" lang="ja-JP" altLang="en-US"/>
                    </a:p>
                  </a:txBody>
                  <a:tcPr/>
                </a:tc>
                <a:tc>
                  <a:txBody>
                    <a:bodyPr/>
                    <a:lstStyle/>
                    <a:p>
                      <a:pPr algn="ctr"/>
                      <a:r>
                        <a:rPr kumimoji="1" lang="en-US" altLang="ja-JP" sz="1600" dirty="0" smtClean="0"/>
                        <a:t>Time</a:t>
                      </a:r>
                      <a:endParaRPr kumimoji="1" lang="ja-JP" altLang="en-US" sz="1600"/>
                    </a:p>
                  </a:txBody>
                  <a:tcPr anchor="ctr"/>
                </a:tc>
                <a:tc>
                  <a:txBody>
                    <a:bodyPr/>
                    <a:lstStyle/>
                    <a:p>
                      <a:pPr algn="ctr"/>
                      <a:r>
                        <a:rPr kumimoji="1" lang="en-US" altLang="ja-JP" sz="1600" dirty="0" smtClean="0"/>
                        <a:t>#words</a:t>
                      </a:r>
                      <a:endParaRPr kumimoji="1" lang="ja-JP" altLang="en-US" sz="1600"/>
                    </a:p>
                  </a:txBody>
                  <a:tcPr anchor="ctr"/>
                </a:tc>
              </a:tr>
              <a:tr h="219809">
                <a:tc>
                  <a:txBody>
                    <a:bodyPr/>
                    <a:lstStyle/>
                    <a:p>
                      <a:pPr algn="ctr"/>
                      <a:r>
                        <a:rPr kumimoji="1" lang="en-US" altLang="ja-JP" sz="1600" dirty="0" smtClean="0">
                          <a:latin typeface="Arial Unicode MS" pitchFamily="50" charset="-128"/>
                          <a:ea typeface="Arial Unicode MS" pitchFamily="50" charset="-128"/>
                          <a:cs typeface="Arial Unicode MS" pitchFamily="50" charset="-128"/>
                        </a:rPr>
                        <a:t>F0</a:t>
                      </a:r>
                      <a:endParaRPr kumimoji="1" lang="ja-JP" altLang="en-US" sz="1600">
                        <a:latin typeface="Arial Unicode MS" pitchFamily="50" charset="-128"/>
                        <a:ea typeface="Arial Unicode MS" pitchFamily="50" charset="-128"/>
                        <a:cs typeface="Arial Unicode MS" pitchFamily="50" charset="-128"/>
                      </a:endParaRPr>
                    </a:p>
                  </a:txBody>
                  <a:tcPr/>
                </a:tc>
                <a:tc>
                  <a:txBody>
                    <a:bodyPr/>
                    <a:lstStyle/>
                    <a:p>
                      <a:pPr algn="r"/>
                      <a:r>
                        <a:rPr kumimoji="1" lang="en-US" altLang="ja-JP" sz="1600" dirty="0" smtClean="0">
                          <a:latin typeface="Arial Unicode MS" pitchFamily="50" charset="-128"/>
                          <a:ea typeface="Arial Unicode MS" pitchFamily="50" charset="-128"/>
                          <a:cs typeface="Arial Unicode MS" pitchFamily="50" charset="-128"/>
                        </a:rPr>
                        <a:t>35.3%</a:t>
                      </a:r>
                      <a:endParaRPr kumimoji="1" lang="ja-JP" altLang="en-US" sz="1600">
                        <a:latin typeface="Arial Unicode MS" pitchFamily="50" charset="-128"/>
                        <a:ea typeface="Arial Unicode MS" pitchFamily="50" charset="-128"/>
                        <a:cs typeface="Arial Unicode MS" pitchFamily="50" charset="-128"/>
                      </a:endParaRPr>
                    </a:p>
                  </a:txBody>
                  <a:tcPr/>
                </a:tc>
                <a:tc>
                  <a:txBody>
                    <a:bodyPr/>
                    <a:lstStyle/>
                    <a:p>
                      <a:pPr algn="r"/>
                      <a:r>
                        <a:rPr kumimoji="1" lang="en-US" altLang="ja-JP" sz="1600" dirty="0" smtClean="0">
                          <a:latin typeface="Arial Unicode MS" pitchFamily="50" charset="-128"/>
                          <a:ea typeface="Arial Unicode MS" pitchFamily="50" charset="-128"/>
                          <a:cs typeface="Arial Unicode MS" pitchFamily="50" charset="-128"/>
                        </a:rPr>
                        <a:t>17160</a:t>
                      </a:r>
                      <a:endParaRPr kumimoji="1" lang="ja-JP" altLang="en-US" sz="1600">
                        <a:latin typeface="Arial Unicode MS" pitchFamily="50" charset="-128"/>
                        <a:ea typeface="Arial Unicode MS" pitchFamily="50" charset="-128"/>
                        <a:cs typeface="Arial Unicode MS" pitchFamily="50" charset="-128"/>
                      </a:endParaRPr>
                    </a:p>
                  </a:txBody>
                  <a:tcPr/>
                </a:tc>
              </a:tr>
              <a:tr h="219809">
                <a:tc>
                  <a:txBody>
                    <a:bodyPr/>
                    <a:lstStyle/>
                    <a:p>
                      <a:pPr algn="ctr"/>
                      <a:r>
                        <a:rPr kumimoji="1" lang="en-US" altLang="ja-JP" sz="1600" dirty="0" smtClean="0">
                          <a:latin typeface="Arial Unicode MS" pitchFamily="50" charset="-128"/>
                          <a:ea typeface="Arial Unicode MS" pitchFamily="50" charset="-128"/>
                          <a:cs typeface="Arial Unicode MS" pitchFamily="50" charset="-128"/>
                        </a:rPr>
                        <a:t>F1</a:t>
                      </a:r>
                      <a:endParaRPr kumimoji="1" lang="ja-JP" altLang="en-US" sz="1600">
                        <a:latin typeface="Arial Unicode MS" pitchFamily="50" charset="-128"/>
                        <a:ea typeface="Arial Unicode MS" pitchFamily="50" charset="-128"/>
                        <a:cs typeface="Arial Unicode MS" pitchFamily="50" charset="-128"/>
                      </a:endParaRPr>
                    </a:p>
                  </a:txBody>
                  <a:tcPr/>
                </a:tc>
                <a:tc>
                  <a:txBody>
                    <a:bodyPr/>
                    <a:lstStyle/>
                    <a:p>
                      <a:pPr algn="r"/>
                      <a:r>
                        <a:rPr kumimoji="1" lang="en-US" altLang="ja-JP" sz="1600" dirty="0" smtClean="0">
                          <a:latin typeface="Arial Unicode MS" pitchFamily="50" charset="-128"/>
                          <a:ea typeface="Arial Unicode MS" pitchFamily="50" charset="-128"/>
                          <a:cs typeface="Arial Unicode MS" pitchFamily="50" charset="-128"/>
                        </a:rPr>
                        <a:t>1.0%</a:t>
                      </a:r>
                      <a:endParaRPr kumimoji="1" lang="ja-JP" altLang="en-US" sz="1600">
                        <a:latin typeface="Arial Unicode MS" pitchFamily="50" charset="-128"/>
                        <a:ea typeface="Arial Unicode MS" pitchFamily="50" charset="-128"/>
                        <a:cs typeface="Arial Unicode MS" pitchFamily="50" charset="-128"/>
                      </a:endParaRPr>
                    </a:p>
                  </a:txBody>
                  <a:tcPr/>
                </a:tc>
                <a:tc>
                  <a:txBody>
                    <a:bodyPr/>
                    <a:lstStyle/>
                    <a:p>
                      <a:pPr algn="r"/>
                      <a:r>
                        <a:rPr kumimoji="1" lang="en-US" altLang="ja-JP" sz="1600" dirty="0" smtClean="0">
                          <a:latin typeface="Arial Unicode MS" pitchFamily="50" charset="-128"/>
                          <a:ea typeface="Arial Unicode MS" pitchFamily="50" charset="-128"/>
                          <a:cs typeface="Arial Unicode MS" pitchFamily="50" charset="-128"/>
                        </a:rPr>
                        <a:t>629</a:t>
                      </a:r>
                      <a:endParaRPr kumimoji="1" lang="ja-JP" altLang="en-US" sz="1600">
                        <a:latin typeface="Arial Unicode MS" pitchFamily="50" charset="-128"/>
                        <a:ea typeface="Arial Unicode MS" pitchFamily="50" charset="-128"/>
                        <a:cs typeface="Arial Unicode MS" pitchFamily="50" charset="-128"/>
                      </a:endParaRPr>
                    </a:p>
                  </a:txBody>
                  <a:tcPr/>
                </a:tc>
              </a:tr>
              <a:tr h="219809">
                <a:tc>
                  <a:txBody>
                    <a:bodyPr/>
                    <a:lstStyle/>
                    <a:p>
                      <a:pPr algn="ctr"/>
                      <a:r>
                        <a:rPr kumimoji="1" lang="en-US" altLang="ja-JP" sz="1600" dirty="0" smtClean="0">
                          <a:latin typeface="Arial Unicode MS" pitchFamily="50" charset="-128"/>
                          <a:ea typeface="Arial Unicode MS" pitchFamily="50" charset="-128"/>
                          <a:cs typeface="Arial Unicode MS" pitchFamily="50" charset="-128"/>
                        </a:rPr>
                        <a:t>F3</a:t>
                      </a:r>
                      <a:endParaRPr kumimoji="1" lang="ja-JP" altLang="en-US" sz="1600">
                        <a:latin typeface="Arial Unicode MS" pitchFamily="50" charset="-128"/>
                        <a:ea typeface="Arial Unicode MS" pitchFamily="50" charset="-128"/>
                        <a:cs typeface="Arial Unicode MS" pitchFamily="50" charset="-128"/>
                      </a:endParaRPr>
                    </a:p>
                  </a:txBody>
                  <a:tcPr/>
                </a:tc>
                <a:tc>
                  <a:txBody>
                    <a:bodyPr/>
                    <a:lstStyle/>
                    <a:p>
                      <a:pPr algn="r"/>
                      <a:r>
                        <a:rPr kumimoji="1" lang="en-US" altLang="ja-JP" sz="1600" dirty="0" smtClean="0">
                          <a:latin typeface="Arial Unicode MS" pitchFamily="50" charset="-128"/>
                          <a:ea typeface="Arial Unicode MS" pitchFamily="50" charset="-128"/>
                          <a:cs typeface="Arial Unicode MS" pitchFamily="50" charset="-128"/>
                        </a:rPr>
                        <a:t>14.0%</a:t>
                      </a:r>
                      <a:endParaRPr kumimoji="1" lang="ja-JP" altLang="en-US" sz="1600">
                        <a:latin typeface="Arial Unicode MS" pitchFamily="50" charset="-128"/>
                        <a:ea typeface="Arial Unicode MS" pitchFamily="50" charset="-128"/>
                        <a:cs typeface="Arial Unicode MS" pitchFamily="50" charset="-128"/>
                      </a:endParaRPr>
                    </a:p>
                  </a:txBody>
                  <a:tcPr/>
                </a:tc>
                <a:tc>
                  <a:txBody>
                    <a:bodyPr/>
                    <a:lstStyle/>
                    <a:p>
                      <a:pPr algn="r"/>
                      <a:r>
                        <a:rPr kumimoji="1" lang="en-US" altLang="ja-JP" sz="1600" dirty="0" smtClean="0">
                          <a:latin typeface="Arial Unicode MS" pitchFamily="50" charset="-128"/>
                          <a:ea typeface="Arial Unicode MS" pitchFamily="50" charset="-128"/>
                          <a:cs typeface="Arial Unicode MS" pitchFamily="50" charset="-128"/>
                        </a:rPr>
                        <a:t>7882</a:t>
                      </a:r>
                      <a:endParaRPr kumimoji="1" lang="ja-JP" altLang="en-US" sz="1600">
                        <a:latin typeface="Arial Unicode MS" pitchFamily="50" charset="-128"/>
                        <a:ea typeface="Arial Unicode MS" pitchFamily="50" charset="-128"/>
                        <a:cs typeface="Arial Unicode MS" pitchFamily="50" charset="-128"/>
                      </a:endParaRPr>
                    </a:p>
                  </a:txBody>
                  <a:tcPr/>
                </a:tc>
              </a:tr>
              <a:tr h="219809">
                <a:tc>
                  <a:txBody>
                    <a:bodyPr/>
                    <a:lstStyle/>
                    <a:p>
                      <a:pPr algn="ctr"/>
                      <a:r>
                        <a:rPr kumimoji="1" lang="en-US" altLang="ja-JP" sz="1600" dirty="0" smtClean="0">
                          <a:latin typeface="Arial Unicode MS" pitchFamily="50" charset="-128"/>
                          <a:ea typeface="Arial Unicode MS" pitchFamily="50" charset="-128"/>
                          <a:cs typeface="Arial Unicode MS" pitchFamily="50" charset="-128"/>
                        </a:rPr>
                        <a:t>F4</a:t>
                      </a:r>
                      <a:endParaRPr kumimoji="1" lang="ja-JP" altLang="en-US" sz="1600">
                        <a:latin typeface="Arial Unicode MS" pitchFamily="50" charset="-128"/>
                        <a:ea typeface="Arial Unicode MS" pitchFamily="50" charset="-128"/>
                        <a:cs typeface="Arial Unicode MS" pitchFamily="50" charset="-128"/>
                      </a:endParaRPr>
                    </a:p>
                  </a:txBody>
                  <a:tcPr/>
                </a:tc>
                <a:tc>
                  <a:txBody>
                    <a:bodyPr/>
                    <a:lstStyle/>
                    <a:p>
                      <a:pPr algn="r"/>
                      <a:r>
                        <a:rPr kumimoji="1" lang="en-US" altLang="ja-JP" sz="1600" dirty="0" smtClean="0">
                          <a:latin typeface="Arial Unicode MS" pitchFamily="50" charset="-128"/>
                          <a:ea typeface="Arial Unicode MS" pitchFamily="50" charset="-128"/>
                          <a:cs typeface="Arial Unicode MS" pitchFamily="50" charset="-128"/>
                        </a:rPr>
                        <a:t>49.7%</a:t>
                      </a:r>
                      <a:endParaRPr kumimoji="1" lang="ja-JP" altLang="en-US" sz="1600">
                        <a:latin typeface="Arial Unicode MS" pitchFamily="50" charset="-128"/>
                        <a:ea typeface="Arial Unicode MS" pitchFamily="50" charset="-128"/>
                        <a:cs typeface="Arial Unicode MS" pitchFamily="50" charset="-128"/>
                      </a:endParaRPr>
                    </a:p>
                  </a:txBody>
                  <a:tcPr/>
                </a:tc>
                <a:tc>
                  <a:txBody>
                    <a:bodyPr/>
                    <a:lstStyle/>
                    <a:p>
                      <a:pPr algn="r"/>
                      <a:r>
                        <a:rPr kumimoji="1" lang="en-US" altLang="ja-JP" sz="1600" dirty="0" smtClean="0">
                          <a:latin typeface="Arial Unicode MS" pitchFamily="50" charset="-128"/>
                          <a:ea typeface="Arial Unicode MS" pitchFamily="50" charset="-128"/>
                          <a:cs typeface="Arial Unicode MS" pitchFamily="50" charset="-128"/>
                        </a:rPr>
                        <a:t>27542</a:t>
                      </a:r>
                      <a:endParaRPr kumimoji="1" lang="ja-JP" altLang="en-US" sz="1600">
                        <a:latin typeface="Arial Unicode MS" pitchFamily="50" charset="-128"/>
                        <a:ea typeface="Arial Unicode MS" pitchFamily="50" charset="-128"/>
                        <a:cs typeface="Arial Unicode MS" pitchFamily="50" charset="-128"/>
                      </a:endParaRPr>
                    </a:p>
                  </a:txBody>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nodeType="clickEffect">
                                  <p:stCondLst>
                                    <p:cond delay="0"/>
                                  </p:stCondLst>
                                  <p:childTnLst>
                                    <p:animEffect transition="out" filter="box(in)">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ox(in)">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Discussion</a:t>
            </a:r>
            <a:endParaRPr kumimoji="1" lang="ja-JP" altLang="en-US"/>
          </a:p>
        </p:txBody>
      </p:sp>
      <p:sp>
        <p:nvSpPr>
          <p:cNvPr id="3" name="Content Placeholder 2"/>
          <p:cNvSpPr>
            <a:spLocks noGrp="1"/>
          </p:cNvSpPr>
          <p:nvPr>
            <p:ph idx="1"/>
          </p:nvPr>
        </p:nvSpPr>
        <p:spPr/>
        <p:txBody>
          <a:bodyPr/>
          <a:lstStyle/>
          <a:p>
            <a:r>
              <a:rPr kumimoji="1" lang="en-US" altLang="ja-JP" dirty="0" smtClean="0"/>
              <a:t>High WER</a:t>
            </a:r>
          </a:p>
          <a:p>
            <a:pPr marL="667512" lvl="2" indent="-342900">
              <a:spcBef>
                <a:spcPts val="700"/>
              </a:spcBef>
              <a:buClr>
                <a:schemeClr val="tx2"/>
              </a:buClr>
              <a:buSzPct val="95000"/>
              <a:buFont typeface="Wingdings"/>
              <a:buChar char=""/>
            </a:pPr>
            <a:r>
              <a:rPr lang="en-US" altLang="ja-JP" sz="2800" dirty="0" smtClean="0"/>
              <a:t>Mismatch recording condition</a:t>
            </a:r>
          </a:p>
          <a:p>
            <a:pPr marL="932688" lvl="3" indent="-342900">
              <a:spcBef>
                <a:spcPts val="700"/>
              </a:spcBef>
              <a:buClr>
                <a:schemeClr val="tx2"/>
              </a:buClr>
              <a:buSzPct val="95000"/>
              <a:buFont typeface="Wingdings"/>
              <a:buChar char=""/>
            </a:pPr>
            <a:r>
              <a:rPr lang="en-US" altLang="ja-JP" sz="2600" dirty="0" smtClean="0"/>
              <a:t>The speech corpus was only used as testing and adaptation data</a:t>
            </a:r>
          </a:p>
          <a:p>
            <a:pPr marL="667512" lvl="2" indent="-342900">
              <a:spcBef>
                <a:spcPts val="700"/>
              </a:spcBef>
              <a:buClr>
                <a:schemeClr val="tx2"/>
              </a:buClr>
              <a:buSzPct val="95000"/>
              <a:buFont typeface="Wingdings"/>
              <a:buChar char=""/>
            </a:pPr>
            <a:r>
              <a:rPr lang="en-US" altLang="ja-JP" sz="2800" dirty="0" smtClean="0"/>
              <a:t>Small text corpus</a:t>
            </a:r>
            <a:endParaRPr lang="en-US" altLang="ja-JP" sz="2600" dirty="0" smtClean="0"/>
          </a:p>
          <a:p>
            <a:pPr marL="932688" lvl="3" indent="-342900">
              <a:spcBef>
                <a:spcPts val="700"/>
              </a:spcBef>
              <a:buClr>
                <a:schemeClr val="tx2"/>
              </a:buClr>
              <a:buSzPct val="95000"/>
              <a:buFont typeface="Wingdings"/>
              <a:buChar char=""/>
            </a:pPr>
            <a:r>
              <a:rPr lang="en-US" altLang="ja-JP" sz="2600" dirty="0" smtClean="0"/>
              <a:t>Inefficient language </a:t>
            </a:r>
            <a:r>
              <a:rPr lang="en-US" altLang="ja-JP" sz="2600" dirty="0" smtClean="0"/>
              <a:t>model</a:t>
            </a:r>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20</a:t>
            </a:fld>
            <a:endParaRPr kumimoji="1" lang="ja-JP"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Conclusion</a:t>
            </a:r>
            <a:endParaRPr kumimoji="1" lang="ja-JP" altLang="en-US"/>
          </a:p>
        </p:txBody>
      </p:sp>
      <p:sp>
        <p:nvSpPr>
          <p:cNvPr id="3" name="Content Placeholder 2"/>
          <p:cNvSpPr>
            <a:spLocks noGrp="1"/>
          </p:cNvSpPr>
          <p:nvPr>
            <p:ph idx="1"/>
          </p:nvPr>
        </p:nvSpPr>
        <p:spPr/>
        <p:txBody>
          <a:bodyPr>
            <a:normAutofit/>
          </a:bodyPr>
          <a:lstStyle/>
          <a:p>
            <a:r>
              <a:rPr lang="en-US" altLang="ja-JP" dirty="0" smtClean="0"/>
              <a:t>Construction of the first Thai broadcast news corpus and overview of the corpus analysis was presented</a:t>
            </a:r>
          </a:p>
          <a:p>
            <a:r>
              <a:rPr lang="en-US" altLang="ja-JP" dirty="0" smtClean="0"/>
              <a:t>Speech corpus was annotated with structure information which is useful for further research purpose</a:t>
            </a:r>
          </a:p>
          <a:p>
            <a:r>
              <a:rPr lang="en-US" altLang="ja-JP" dirty="0" smtClean="0"/>
              <a:t>An LVCSR system was setup and tested with the corpus</a:t>
            </a:r>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21</a:t>
            </a:fld>
            <a:endParaRPr kumimoji="1" lang="ja-JP"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Future work</a:t>
            </a:r>
            <a:endParaRPr kumimoji="1" lang="ja-JP" altLang="en-US"/>
          </a:p>
        </p:txBody>
      </p:sp>
      <p:sp>
        <p:nvSpPr>
          <p:cNvPr id="3" name="Content Placeholder 2"/>
          <p:cNvSpPr>
            <a:spLocks noGrp="1"/>
          </p:cNvSpPr>
          <p:nvPr>
            <p:ph idx="1"/>
          </p:nvPr>
        </p:nvSpPr>
        <p:spPr/>
        <p:txBody>
          <a:bodyPr>
            <a:normAutofit lnSpcReduction="10000"/>
          </a:bodyPr>
          <a:lstStyle/>
          <a:p>
            <a:r>
              <a:rPr lang="en-US" altLang="ja-JP" dirty="0" smtClean="0"/>
              <a:t>Applying our Thai language modeling technique (Jongtaveesataporn et al., </a:t>
            </a:r>
            <a:r>
              <a:rPr lang="en-US" altLang="ja-JP" sz="2600" dirty="0" smtClean="0">
                <a:latin typeface="Arial Unicode MS" pitchFamily="34" charset="-128"/>
                <a:ea typeface="Arial Unicode MS" pitchFamily="34" charset="-128"/>
                <a:cs typeface="Arial Unicode MS" pitchFamily="34" charset="-128"/>
              </a:rPr>
              <a:t>2007</a:t>
            </a:r>
            <a:r>
              <a:rPr lang="en-US" altLang="ja-JP" dirty="0" smtClean="0"/>
              <a:t>)</a:t>
            </a:r>
          </a:p>
          <a:p>
            <a:pPr lvl="1"/>
            <a:r>
              <a:rPr lang="en-US" altLang="ja-JP" dirty="0" smtClean="0"/>
              <a:t>Compound pseudo-morpheme (CPM) unit</a:t>
            </a:r>
          </a:p>
          <a:p>
            <a:pPr lvl="1"/>
            <a:r>
              <a:rPr lang="en-US" altLang="ja-JP" dirty="0" smtClean="0"/>
              <a:t>Pseudo-morpheme error rate (F</a:t>
            </a:r>
            <a:r>
              <a:rPr lang="en-US" altLang="ja-JP" sz="2400" dirty="0" smtClean="0">
                <a:latin typeface="Arial Unicode MS" pitchFamily="34" charset="-128"/>
                <a:ea typeface="Arial Unicode MS" pitchFamily="34" charset="-128"/>
                <a:cs typeface="Arial Unicode MS" pitchFamily="34" charset="-128"/>
              </a:rPr>
              <a:t>0</a:t>
            </a:r>
            <a:r>
              <a:rPr lang="en-US" altLang="ja-JP" dirty="0" smtClean="0"/>
              <a:t> condition)</a:t>
            </a:r>
          </a:p>
          <a:p>
            <a:pPr lvl="2"/>
            <a:r>
              <a:rPr lang="en-US" altLang="ja-JP" dirty="0" smtClean="0"/>
              <a:t>Manually-segmented word unit system: </a:t>
            </a:r>
            <a:r>
              <a:rPr lang="en-US" altLang="ja-JP" sz="2100" dirty="0" smtClean="0">
                <a:latin typeface="Arial Unicode MS" pitchFamily="34" charset="-128"/>
                <a:ea typeface="Arial Unicode MS" pitchFamily="34" charset="-128"/>
                <a:cs typeface="Arial Unicode MS" pitchFamily="34" charset="-128"/>
              </a:rPr>
              <a:t>20.5</a:t>
            </a:r>
            <a:r>
              <a:rPr lang="en-US" altLang="ja-JP" dirty="0" smtClean="0"/>
              <a:t>%</a:t>
            </a:r>
          </a:p>
          <a:p>
            <a:pPr lvl="2"/>
            <a:r>
              <a:rPr lang="en-US" altLang="ja-JP" dirty="0" smtClean="0"/>
              <a:t>CPM unit system: </a:t>
            </a:r>
            <a:r>
              <a:rPr lang="en-US" altLang="ja-JP" sz="2100" dirty="0" smtClean="0">
                <a:latin typeface="Arial Unicode MS" pitchFamily="34" charset="-128"/>
                <a:ea typeface="Arial Unicode MS" pitchFamily="34" charset="-128"/>
                <a:cs typeface="Arial Unicode MS" pitchFamily="34" charset="-128"/>
              </a:rPr>
              <a:t>19.9</a:t>
            </a:r>
            <a:r>
              <a:rPr lang="en-US" altLang="ja-JP" dirty="0" smtClean="0"/>
              <a:t>%</a:t>
            </a:r>
            <a:endParaRPr lang="ja-JP" altLang="en-US" smtClean="0"/>
          </a:p>
          <a:p>
            <a:r>
              <a:rPr lang="en-US" altLang="ja-JP" dirty="0" smtClean="0"/>
              <a:t>Improving language model by using newspaper text</a:t>
            </a:r>
          </a:p>
          <a:p>
            <a:r>
              <a:rPr lang="en-US" altLang="ja-JP" dirty="0" smtClean="0"/>
              <a:t>Collaboration with NECTEC: additional </a:t>
            </a:r>
            <a:r>
              <a:rPr lang="en-US" altLang="ja-JP" dirty="0" smtClean="0">
                <a:latin typeface="Arial Unicode MS" pitchFamily="50" charset="-128"/>
                <a:ea typeface="Arial Unicode MS" pitchFamily="50" charset="-128"/>
                <a:cs typeface="Arial Unicode MS" pitchFamily="50" charset="-128"/>
              </a:rPr>
              <a:t>50</a:t>
            </a:r>
            <a:r>
              <a:rPr lang="en-US" altLang="ja-JP" dirty="0" smtClean="0"/>
              <a:t> hours of speech corpus</a:t>
            </a:r>
          </a:p>
          <a:p>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22</a:t>
            </a:fld>
            <a:endParaRPr kumimoji="1" lang="ja-JP"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kumimoji="1" lang="ja-JP" altLang="en-US"/>
          </a:p>
        </p:txBody>
      </p:sp>
      <p:sp>
        <p:nvSpPr>
          <p:cNvPr id="3" name="Content Placeholder 2"/>
          <p:cNvSpPr>
            <a:spLocks noGrp="1"/>
          </p:cNvSpPr>
          <p:nvPr>
            <p:ph idx="1"/>
          </p:nvPr>
        </p:nvSpPr>
        <p:spPr/>
        <p:txBody>
          <a:bodyPr/>
          <a:lstStyle/>
          <a:p>
            <a:pPr>
              <a:buNone/>
            </a:pPr>
            <a:endParaRPr kumimoji="1" lang="en-US" altLang="ja-JP" dirty="0" smtClean="0"/>
          </a:p>
          <a:p>
            <a:pPr>
              <a:buNone/>
            </a:pPr>
            <a:endParaRPr lang="en-US" altLang="ja-JP" dirty="0" smtClean="0"/>
          </a:p>
          <a:p>
            <a:pPr algn="ctr">
              <a:buNone/>
            </a:pPr>
            <a:r>
              <a:rPr lang="en-US" altLang="ja-JP" sz="6000" dirty="0" smtClean="0"/>
              <a:t>Thank you</a:t>
            </a:r>
            <a:endParaRPr kumimoji="1" lang="ja-JP" altLang="en-US" sz="6000"/>
          </a:p>
        </p:txBody>
      </p:sp>
      <p:sp>
        <p:nvSpPr>
          <p:cNvPr id="6" name="Slide Number Placeholder 5"/>
          <p:cNvSpPr>
            <a:spLocks noGrp="1"/>
          </p:cNvSpPr>
          <p:nvPr>
            <p:ph type="sldNum" sz="quarter" idx="12"/>
          </p:nvPr>
        </p:nvSpPr>
        <p:spPr/>
        <p:txBody>
          <a:bodyPr/>
          <a:lstStyle/>
          <a:p>
            <a:fld id="{A68A95D0-748C-4F4A-8DE9-D3810E8E6713}" type="slidenum">
              <a:rPr kumimoji="1" lang="ja-JP" altLang="en-US" smtClean="0"/>
              <a:pPr/>
              <a:t>23</a:t>
            </a:fld>
            <a:endParaRPr kumimoji="1" lang="ja-JP"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kumimoji="1" lang="ja-JP" altLang="en-US"/>
          </a:p>
        </p:txBody>
      </p:sp>
      <p:sp>
        <p:nvSpPr>
          <p:cNvPr id="3" name="Content Placeholder 2"/>
          <p:cNvSpPr>
            <a:spLocks noGrp="1"/>
          </p:cNvSpPr>
          <p:nvPr>
            <p:ph idx="1"/>
          </p:nvPr>
        </p:nvSpPr>
        <p:spPr/>
        <p:txBody>
          <a:bodyPr/>
          <a:lstStyle/>
          <a:p>
            <a:pPr>
              <a:buNone/>
            </a:pPr>
            <a:endParaRPr kumimoji="1" lang="en-US" altLang="ja-JP" dirty="0" smtClean="0"/>
          </a:p>
          <a:p>
            <a:pPr>
              <a:buNone/>
            </a:pPr>
            <a:endParaRPr lang="en-US" altLang="ja-JP" dirty="0" smtClean="0"/>
          </a:p>
          <a:p>
            <a:pPr algn="ctr">
              <a:buNone/>
            </a:pPr>
            <a:r>
              <a:rPr lang="en-US" altLang="ja-JP" sz="6000" dirty="0" smtClean="0"/>
              <a:t>Thank you</a:t>
            </a:r>
            <a:endParaRPr kumimoji="1" lang="ja-JP" altLang="en-US" sz="6000"/>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24</a:t>
            </a:fld>
            <a:endParaRPr kumimoji="1" lang="ja-JP"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kumimoji="1" lang="ja-JP" altLang="en-US"/>
          </a:p>
        </p:txBody>
      </p:sp>
      <p:sp>
        <p:nvSpPr>
          <p:cNvPr id="3" name="Content Placeholder 2"/>
          <p:cNvSpPr>
            <a:spLocks noGrp="1"/>
          </p:cNvSpPr>
          <p:nvPr>
            <p:ph idx="1"/>
          </p:nvPr>
        </p:nvSpPr>
        <p:spPr/>
        <p:txBody>
          <a:bodyPr/>
          <a:lstStyle/>
          <a:p>
            <a:pPr>
              <a:buNone/>
            </a:pPr>
            <a:endParaRPr kumimoji="1" lang="en-US" altLang="ja-JP" dirty="0" smtClean="0"/>
          </a:p>
          <a:p>
            <a:pPr>
              <a:buNone/>
            </a:pPr>
            <a:endParaRPr lang="en-US" altLang="ja-JP" dirty="0" smtClean="0"/>
          </a:p>
          <a:p>
            <a:pPr algn="ctr">
              <a:buNone/>
            </a:pPr>
            <a:r>
              <a:rPr lang="en-US" altLang="ja-JP" sz="6000" dirty="0" smtClean="0"/>
              <a:t>Thank you</a:t>
            </a:r>
            <a:endParaRPr kumimoji="1" lang="ja-JP" altLang="en-US" sz="6000"/>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25</a:t>
            </a:fld>
            <a:endParaRPr kumimoji="1" lang="ja-JP" alt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512064"/>
            <a:ext cx="7786742" cy="914400"/>
          </a:xfrm>
        </p:spPr>
        <p:txBody>
          <a:bodyPr/>
          <a:lstStyle/>
          <a:p>
            <a:r>
              <a:rPr lang="en-US" altLang="ja-JP" dirty="0" smtClean="0"/>
              <a:t>Background</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26</a:t>
            </a:fld>
            <a:endParaRPr kumimoji="1" lang="ja-JP" altLang="en-US"/>
          </a:p>
        </p:txBody>
      </p:sp>
      <p:cxnSp>
        <p:nvCxnSpPr>
          <p:cNvPr id="6" name="Straight Connector 5"/>
          <p:cNvCxnSpPr/>
          <p:nvPr/>
        </p:nvCxnSpPr>
        <p:spPr>
          <a:xfrm>
            <a:off x="428596" y="6131502"/>
            <a:ext cx="8429684" cy="1588"/>
          </a:xfrm>
          <a:prstGeom prst="line">
            <a:avLst/>
          </a:prstGeom>
          <a:ln>
            <a:tailEnd type="triangle"/>
          </a:ln>
        </p:spPr>
        <p:style>
          <a:lnRef idx="3">
            <a:schemeClr val="accent1"/>
          </a:lnRef>
          <a:fillRef idx="0">
            <a:schemeClr val="accent1"/>
          </a:fillRef>
          <a:effectRef idx="2">
            <a:schemeClr val="accent1"/>
          </a:effectRef>
          <a:fontRef idx="minor">
            <a:schemeClr val="tx1"/>
          </a:fontRef>
        </p:style>
      </p:cxnSp>
      <p:sp>
        <p:nvSpPr>
          <p:cNvPr id="9" name="TextBox 8"/>
          <p:cNvSpPr txBox="1"/>
          <p:nvPr/>
        </p:nvSpPr>
        <p:spPr>
          <a:xfrm>
            <a:off x="785786" y="6190798"/>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1987</a:t>
            </a:r>
            <a:endParaRPr kumimoji="1" lang="ja-JP" altLang="en-US">
              <a:latin typeface="Arial Unicode MS" pitchFamily="50" charset="-128"/>
              <a:ea typeface="Arial Unicode MS" pitchFamily="50" charset="-128"/>
              <a:cs typeface="Arial Unicode MS" pitchFamily="50" charset="-128"/>
            </a:endParaRPr>
          </a:p>
        </p:txBody>
      </p:sp>
      <p:sp>
        <p:nvSpPr>
          <p:cNvPr id="11" name="Rounded Rectangle 10"/>
          <p:cNvSpPr/>
          <p:nvPr/>
        </p:nvSpPr>
        <p:spPr>
          <a:xfrm>
            <a:off x="571472" y="5143512"/>
            <a:ext cx="1357322" cy="83297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dirty="0" smtClean="0">
                <a:solidFill>
                  <a:schemeClr val="bg1"/>
                </a:solidFill>
              </a:rPr>
              <a:t>Isolated syllable recognition</a:t>
            </a:r>
            <a:endParaRPr lang="ja-JP" altLang="en-US">
              <a:solidFill>
                <a:schemeClr val="bg1"/>
              </a:solidFill>
            </a:endParaRPr>
          </a:p>
        </p:txBody>
      </p:sp>
      <p:sp>
        <p:nvSpPr>
          <p:cNvPr id="13" name="TextBox 12"/>
          <p:cNvSpPr txBox="1"/>
          <p:nvPr/>
        </p:nvSpPr>
        <p:spPr>
          <a:xfrm>
            <a:off x="2143108" y="6190798"/>
            <a:ext cx="1357322"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1995</a:t>
            </a:r>
            <a:endParaRPr kumimoji="1" lang="ja-JP" altLang="en-US">
              <a:latin typeface="Arial Unicode MS" pitchFamily="50" charset="-128"/>
              <a:ea typeface="Arial Unicode MS" pitchFamily="50" charset="-128"/>
              <a:cs typeface="Arial Unicode MS" pitchFamily="50" charset="-128"/>
            </a:endParaRPr>
          </a:p>
        </p:txBody>
      </p:sp>
      <p:sp>
        <p:nvSpPr>
          <p:cNvPr id="15" name="Rounded Rectangle 14"/>
          <p:cNvSpPr/>
          <p:nvPr/>
        </p:nvSpPr>
        <p:spPr>
          <a:xfrm>
            <a:off x="2000232" y="4786322"/>
            <a:ext cx="1357322" cy="85725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dirty="0" smtClean="0">
                <a:solidFill>
                  <a:schemeClr val="bg1"/>
                </a:solidFill>
              </a:rPr>
              <a:t>Isolated word recognition</a:t>
            </a:r>
            <a:endParaRPr lang="ja-JP" altLang="en-US">
              <a:solidFill>
                <a:schemeClr val="bg1"/>
              </a:solidFill>
            </a:endParaRPr>
          </a:p>
        </p:txBody>
      </p:sp>
      <p:sp>
        <p:nvSpPr>
          <p:cNvPr id="17" name="Rounded Rectangle 16"/>
          <p:cNvSpPr/>
          <p:nvPr/>
        </p:nvSpPr>
        <p:spPr>
          <a:xfrm>
            <a:off x="3428992" y="4357694"/>
            <a:ext cx="1357322" cy="86939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ja-JP" dirty="0" smtClean="0">
                <a:solidFill>
                  <a:schemeClr val="bg1"/>
                </a:solidFill>
              </a:rPr>
              <a:t>Connected sub-word recognition</a:t>
            </a:r>
          </a:p>
        </p:txBody>
      </p:sp>
      <p:sp>
        <p:nvSpPr>
          <p:cNvPr id="18" name="TextBox 17"/>
          <p:cNvSpPr txBox="1"/>
          <p:nvPr/>
        </p:nvSpPr>
        <p:spPr>
          <a:xfrm>
            <a:off x="3214678" y="6190798"/>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1999</a:t>
            </a:r>
            <a:endParaRPr kumimoji="1" lang="ja-JP" altLang="en-US">
              <a:latin typeface="Arial Unicode MS" pitchFamily="50" charset="-128"/>
              <a:ea typeface="Arial Unicode MS" pitchFamily="50" charset="-128"/>
              <a:cs typeface="Arial Unicode MS" pitchFamily="50" charset="-128"/>
            </a:endParaRPr>
          </a:p>
        </p:txBody>
      </p:sp>
      <p:sp>
        <p:nvSpPr>
          <p:cNvPr id="19" name="Rounded Rectangle 18"/>
          <p:cNvSpPr/>
          <p:nvPr/>
        </p:nvSpPr>
        <p:spPr>
          <a:xfrm>
            <a:off x="4357686" y="3357562"/>
            <a:ext cx="2071702" cy="916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bg1"/>
                </a:solidFill>
              </a:rPr>
              <a:t>Small task continuous speech recognition</a:t>
            </a:r>
            <a:endParaRPr lang="ja-JP" altLang="en-US">
              <a:solidFill>
                <a:schemeClr val="bg1"/>
              </a:solidFill>
            </a:endParaRPr>
          </a:p>
        </p:txBody>
      </p:sp>
      <p:sp>
        <p:nvSpPr>
          <p:cNvPr id="21" name="TextBox 20"/>
          <p:cNvSpPr txBox="1"/>
          <p:nvPr/>
        </p:nvSpPr>
        <p:spPr>
          <a:xfrm>
            <a:off x="4572000" y="6190798"/>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2003</a:t>
            </a:r>
            <a:endParaRPr kumimoji="1" lang="ja-JP" altLang="en-US">
              <a:latin typeface="Arial Unicode MS" pitchFamily="50" charset="-128"/>
              <a:ea typeface="Arial Unicode MS" pitchFamily="50" charset="-128"/>
              <a:cs typeface="Arial Unicode MS" pitchFamily="50" charset="-128"/>
            </a:endParaRPr>
          </a:p>
        </p:txBody>
      </p:sp>
      <p:sp>
        <p:nvSpPr>
          <p:cNvPr id="23" name="Rounded Rectangle 22"/>
          <p:cNvSpPr/>
          <p:nvPr/>
        </p:nvSpPr>
        <p:spPr>
          <a:xfrm>
            <a:off x="5786446" y="2643182"/>
            <a:ext cx="1643074" cy="630800"/>
          </a:xfrm>
          <a:prstGeom prst="roundRect">
            <a:avLst/>
          </a:prstGeom>
          <a:solidFill>
            <a:schemeClr val="accent3">
              <a:lumMod val="40000"/>
              <a:lumOff val="60000"/>
            </a:schemeClr>
          </a:solidFill>
          <a:ln>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altLang="ja-JP" dirty="0" smtClean="0"/>
              <a:t>LVCSR</a:t>
            </a:r>
            <a:endParaRPr lang="ja-JP" altLang="en-US"/>
          </a:p>
        </p:txBody>
      </p:sp>
      <p:sp>
        <p:nvSpPr>
          <p:cNvPr id="24" name="TextBox 23"/>
          <p:cNvSpPr txBox="1"/>
          <p:nvPr/>
        </p:nvSpPr>
        <p:spPr>
          <a:xfrm>
            <a:off x="6000760" y="6184468"/>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2005</a:t>
            </a:r>
            <a:endParaRPr kumimoji="1" lang="ja-JP" altLang="en-US">
              <a:latin typeface="Arial Unicode MS" pitchFamily="50" charset="-128"/>
              <a:ea typeface="Arial Unicode MS" pitchFamily="50" charset="-128"/>
              <a:cs typeface="Arial Unicode MS" pitchFamily="50" charset="-128"/>
            </a:endParaRPr>
          </a:p>
        </p:txBody>
      </p:sp>
      <p:sp>
        <p:nvSpPr>
          <p:cNvPr id="25" name="Cloud 24"/>
          <p:cNvSpPr/>
          <p:nvPr/>
        </p:nvSpPr>
        <p:spPr>
          <a:xfrm>
            <a:off x="7143768" y="1416594"/>
            <a:ext cx="1857388" cy="1071570"/>
          </a:xfrm>
          <a:prstGeom prst="cloud">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smtClean="0">
                <a:solidFill>
                  <a:schemeClr val="bg1">
                    <a:lumMod val="95000"/>
                    <a:lumOff val="5000"/>
                  </a:schemeClr>
                </a:solidFill>
              </a:rPr>
              <a:t>Broadcast news LVCSR</a:t>
            </a:r>
            <a:endParaRPr kumimoji="1" lang="ja-JP" altLang="en-US" b="1">
              <a:solidFill>
                <a:schemeClr val="bg1">
                  <a:lumMod val="95000"/>
                  <a:lumOff val="5000"/>
                </a:schemeClr>
              </a:solidFill>
            </a:endParaRPr>
          </a:p>
        </p:txBody>
      </p:sp>
      <p:sp>
        <p:nvSpPr>
          <p:cNvPr id="28" name="TextBox 27"/>
          <p:cNvSpPr txBox="1"/>
          <p:nvPr/>
        </p:nvSpPr>
        <p:spPr>
          <a:xfrm>
            <a:off x="7358082" y="6187374"/>
            <a:ext cx="714380"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2007</a:t>
            </a:r>
            <a:endParaRPr kumimoji="1" lang="ja-JP" altLang="en-US">
              <a:latin typeface="Arial Unicode MS" pitchFamily="50" charset="-128"/>
              <a:ea typeface="Arial Unicode MS" pitchFamily="50" charset="-128"/>
              <a:cs typeface="Arial Unicode MS" pitchFamily="50" charset="-128"/>
            </a:endParaRPr>
          </a:p>
        </p:txBody>
      </p:sp>
      <p:cxnSp>
        <p:nvCxnSpPr>
          <p:cNvPr id="30" name="Straight Arrow Connector 29"/>
          <p:cNvCxnSpPr/>
          <p:nvPr/>
        </p:nvCxnSpPr>
        <p:spPr>
          <a:xfrm rot="5400000" flipH="1" flipV="1">
            <a:off x="-2000296" y="3786190"/>
            <a:ext cx="5000660" cy="158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1" name="TextBox 30"/>
          <p:cNvSpPr txBox="1"/>
          <p:nvPr/>
        </p:nvSpPr>
        <p:spPr>
          <a:xfrm>
            <a:off x="571472" y="1428736"/>
            <a:ext cx="1214446" cy="369332"/>
          </a:xfrm>
          <a:prstGeom prst="rect">
            <a:avLst/>
          </a:prstGeom>
          <a:noFill/>
        </p:spPr>
        <p:txBody>
          <a:bodyPr wrap="square" rtlCol="0">
            <a:spAutoFit/>
          </a:bodyPr>
          <a:lstStyle/>
          <a:p>
            <a:r>
              <a:rPr lang="en-US" altLang="ja-JP" dirty="0" smtClean="0"/>
              <a:t>Difficulty</a:t>
            </a:r>
            <a:endParaRPr kumimoji="1" lang="ja-JP" altLang="en-US"/>
          </a:p>
        </p:txBody>
      </p:sp>
      <p:sp>
        <p:nvSpPr>
          <p:cNvPr id="36" name="TextBox 35"/>
          <p:cNvSpPr txBox="1"/>
          <p:nvPr/>
        </p:nvSpPr>
        <p:spPr>
          <a:xfrm>
            <a:off x="6643702" y="3286124"/>
            <a:ext cx="2357454" cy="800219"/>
          </a:xfrm>
          <a:prstGeom prst="rect">
            <a:avLst/>
          </a:prstGeom>
          <a:noFill/>
        </p:spPr>
        <p:txBody>
          <a:bodyPr wrap="square" rtlCol="0">
            <a:spAutoFit/>
          </a:bodyPr>
          <a:lstStyle/>
          <a:p>
            <a:r>
              <a:rPr kumimoji="1" lang="en-US" altLang="ja-JP" dirty="0" err="1" smtClean="0">
                <a:solidFill>
                  <a:schemeClr val="accent3">
                    <a:lumMod val="40000"/>
                    <a:lumOff val="60000"/>
                  </a:schemeClr>
                </a:solidFill>
              </a:rPr>
              <a:t>Thienlikit</a:t>
            </a:r>
            <a:r>
              <a:rPr kumimoji="1" lang="en-US" altLang="ja-JP" dirty="0" smtClean="0">
                <a:solidFill>
                  <a:schemeClr val="accent3">
                    <a:lumMod val="40000"/>
                    <a:lumOff val="60000"/>
                  </a:schemeClr>
                </a:solidFill>
              </a:rPr>
              <a:t>, </a:t>
            </a:r>
            <a:r>
              <a:rPr kumimoji="1" lang="en-US" altLang="ja-JP" sz="1600" dirty="0" smtClean="0">
                <a:solidFill>
                  <a:schemeClr val="accent3">
                    <a:lumMod val="40000"/>
                    <a:lumOff val="60000"/>
                  </a:schemeClr>
                </a:solidFill>
                <a:latin typeface="Arial Unicode MS" pitchFamily="50" charset="-128"/>
                <a:ea typeface="Arial Unicode MS" pitchFamily="50" charset="-128"/>
                <a:cs typeface="Arial Unicode MS" pitchFamily="50" charset="-128"/>
              </a:rPr>
              <a:t>2004</a:t>
            </a:r>
            <a:endParaRPr lang="en-US" altLang="ja-JP" dirty="0" smtClean="0">
              <a:solidFill>
                <a:schemeClr val="accent3">
                  <a:lumMod val="40000"/>
                  <a:lumOff val="60000"/>
                </a:schemeClr>
              </a:solidFill>
              <a:latin typeface="Arial Unicode MS" pitchFamily="50" charset="-128"/>
              <a:ea typeface="Arial Unicode MS" pitchFamily="50" charset="-128"/>
              <a:cs typeface="Arial Unicode MS" pitchFamily="50" charset="-128"/>
            </a:endParaRPr>
          </a:p>
          <a:p>
            <a:pPr>
              <a:buFont typeface="Arial" pitchFamily="34" charset="0"/>
              <a:buChar char="•"/>
            </a:pPr>
            <a:r>
              <a:rPr lang="en-US" altLang="ja-JP" sz="1400" dirty="0" smtClean="0">
                <a:solidFill>
                  <a:schemeClr val="accent3">
                    <a:lumMod val="40000"/>
                    <a:lumOff val="60000"/>
                  </a:schemeClr>
                </a:solidFill>
                <a:latin typeface="Arial Unicode MS" pitchFamily="50" charset="-128"/>
                <a:ea typeface="Arial Unicode MS" pitchFamily="50" charset="-128"/>
                <a:cs typeface="Arial Unicode MS" pitchFamily="50" charset="-128"/>
              </a:rPr>
              <a:t> Newspaper read-speech recognition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Development of Thai Broadcast News LVCSR System</a:t>
            </a:r>
            <a:endParaRPr kumimoji="1" lang="ja-JP" altLang="en-US"/>
          </a:p>
        </p:txBody>
      </p:sp>
      <p:sp>
        <p:nvSpPr>
          <p:cNvPr id="3" name="Content Placeholder 2"/>
          <p:cNvSpPr>
            <a:spLocks noGrp="1"/>
          </p:cNvSpPr>
          <p:nvPr>
            <p:ph idx="1"/>
          </p:nvPr>
        </p:nvSpPr>
        <p:spPr/>
        <p:txBody>
          <a:bodyPr>
            <a:normAutofit/>
          </a:bodyPr>
          <a:lstStyle/>
          <a:p>
            <a:r>
              <a:rPr lang="en-US" altLang="ja-JP" sz="2400" dirty="0" smtClean="0"/>
              <a:t>Development of an LVCSR system requires speech and text corpora</a:t>
            </a:r>
          </a:p>
          <a:p>
            <a:r>
              <a:rPr lang="en-US" altLang="ja-JP" sz="2400" dirty="0" smtClean="0"/>
              <a:t>Existing speech corpora for Thai LVCSR research</a:t>
            </a:r>
          </a:p>
          <a:p>
            <a:pPr lvl="1"/>
            <a:r>
              <a:rPr lang="en-US" altLang="ja-JP" sz="2000" dirty="0" smtClean="0"/>
              <a:t>NECTEC-ATR</a:t>
            </a:r>
          </a:p>
          <a:p>
            <a:pPr lvl="1"/>
            <a:r>
              <a:rPr lang="en-US" altLang="ja-JP" sz="2000" dirty="0" smtClean="0"/>
              <a:t>LOTUS (NECTEC)</a:t>
            </a:r>
          </a:p>
          <a:p>
            <a:pPr lvl="1"/>
            <a:r>
              <a:rPr lang="en-US" altLang="ja-JP" sz="2000" dirty="0" err="1" smtClean="0"/>
              <a:t>GlobalPhone</a:t>
            </a:r>
            <a:r>
              <a:rPr lang="en-US" altLang="ja-JP" sz="2000" dirty="0" smtClean="0"/>
              <a:t> (CMU)</a:t>
            </a:r>
            <a:endParaRPr lang="en-US" altLang="ja-JP" dirty="0" smtClean="0"/>
          </a:p>
          <a:p>
            <a:endParaRPr kumimoji="1" lang="en-US" altLang="ja-JP" dirty="0" smtClean="0"/>
          </a:p>
          <a:p>
            <a:endParaRPr lang="en-US" altLang="ja-JP" dirty="0" smtClean="0"/>
          </a:p>
          <a:p>
            <a:endParaRPr kumimoji="1" lang="en-US" altLang="ja-JP" dirty="0" smtClean="0"/>
          </a:p>
          <a:p>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27</a:t>
            </a:fld>
            <a:endParaRPr kumimoji="1" lang="ja-JP" altLang="en-US"/>
          </a:p>
        </p:txBody>
      </p:sp>
      <p:sp>
        <p:nvSpPr>
          <p:cNvPr id="5" name="Right Brace 4"/>
          <p:cNvSpPr/>
          <p:nvPr/>
        </p:nvSpPr>
        <p:spPr>
          <a:xfrm>
            <a:off x="4214810" y="3071810"/>
            <a:ext cx="428628" cy="1000132"/>
          </a:xfrm>
          <a:prstGeom prst="righ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kumimoji="1" lang="ja-JP" altLang="en-US"/>
          </a:p>
        </p:txBody>
      </p:sp>
      <p:sp>
        <p:nvSpPr>
          <p:cNvPr id="6" name="TextBox 5"/>
          <p:cNvSpPr txBox="1"/>
          <p:nvPr/>
        </p:nvSpPr>
        <p:spPr>
          <a:xfrm>
            <a:off x="4929190" y="3357562"/>
            <a:ext cx="3214710" cy="400110"/>
          </a:xfrm>
          <a:prstGeom prst="rect">
            <a:avLst/>
          </a:prstGeom>
          <a:noFill/>
        </p:spPr>
        <p:txBody>
          <a:bodyPr wrap="square" rtlCol="0">
            <a:spAutoFit/>
          </a:bodyPr>
          <a:lstStyle/>
          <a:p>
            <a:r>
              <a:rPr kumimoji="1" lang="en-US" altLang="ja-JP" sz="2000" dirty="0" smtClean="0"/>
              <a:t>Newspaper read-speech</a:t>
            </a:r>
            <a:endParaRPr kumimoji="1" lang="ja-JP" altLang="en-US" sz="2000"/>
          </a:p>
        </p:txBody>
      </p:sp>
      <p:sp>
        <p:nvSpPr>
          <p:cNvPr id="7" name="Down Arrow 6"/>
          <p:cNvSpPr/>
          <p:nvPr/>
        </p:nvSpPr>
        <p:spPr>
          <a:xfrm>
            <a:off x="3857620" y="4214818"/>
            <a:ext cx="1643074"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ounded Rectangle 7"/>
          <p:cNvSpPr/>
          <p:nvPr/>
        </p:nvSpPr>
        <p:spPr>
          <a:xfrm>
            <a:off x="1285852" y="4929198"/>
            <a:ext cx="7000924" cy="17145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457200" indent="-457200">
              <a:buFont typeface="+mj-lt"/>
              <a:buAutoNum type="arabicPeriod"/>
            </a:pPr>
            <a:r>
              <a:rPr lang="en-US" altLang="ja-JP" sz="2400" b="1" dirty="0" smtClean="0">
                <a:solidFill>
                  <a:schemeClr val="tx2">
                    <a:lumMod val="10000"/>
                  </a:schemeClr>
                </a:solidFill>
              </a:rPr>
              <a:t>Development of Thai broadcast news corpus</a:t>
            </a:r>
          </a:p>
          <a:p>
            <a:pPr marL="914400" lvl="1" indent="-457200">
              <a:buFont typeface="Arial" pitchFamily="34" charset="0"/>
              <a:buChar char="•"/>
            </a:pPr>
            <a:r>
              <a:rPr lang="en-US" altLang="ja-JP" sz="2000" b="1" dirty="0" smtClean="0">
                <a:solidFill>
                  <a:schemeClr val="tx2">
                    <a:lumMod val="10000"/>
                  </a:schemeClr>
                </a:solidFill>
              </a:rPr>
              <a:t>Speech corpus: training and testing data</a:t>
            </a:r>
          </a:p>
          <a:p>
            <a:pPr marL="914400" lvl="1" indent="-457200">
              <a:buFont typeface="Arial" pitchFamily="34" charset="0"/>
              <a:buChar char="•"/>
            </a:pPr>
            <a:r>
              <a:rPr lang="en-US" altLang="ja-JP" sz="2000" b="1" dirty="0" smtClean="0">
                <a:solidFill>
                  <a:schemeClr val="tx2">
                    <a:lumMod val="10000"/>
                  </a:schemeClr>
                </a:solidFill>
              </a:rPr>
              <a:t>Text corpus: language modeling</a:t>
            </a:r>
          </a:p>
          <a:p>
            <a:pPr marL="457200" indent="-457200">
              <a:buFont typeface="+mj-lt"/>
              <a:buAutoNum type="arabicPeriod"/>
            </a:pPr>
            <a:r>
              <a:rPr lang="en-US" altLang="ja-JP" sz="2400" b="1" dirty="0" smtClean="0">
                <a:solidFill>
                  <a:schemeClr val="tx2">
                    <a:lumMod val="10000"/>
                  </a:schemeClr>
                </a:solidFill>
              </a:rPr>
              <a:t>Development of a prototype of LVCSR system </a:t>
            </a:r>
            <a:endParaRPr lang="en-US" altLang="ja-JP" sz="2400" b="1" dirty="0" smtClean="0">
              <a:solidFill>
                <a:schemeClr val="bg2">
                  <a:lumMod val="5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Experiments &amp; Developed corpora</a:t>
            </a:r>
            <a:endParaRPr kumimoji="1" lang="ja-JP" altLang="en-US"/>
          </a:p>
        </p:txBody>
      </p:sp>
      <p:sp>
        <p:nvSpPr>
          <p:cNvPr id="3" name="Content Placeholder 2"/>
          <p:cNvSpPr>
            <a:spLocks noGrp="1"/>
          </p:cNvSpPr>
          <p:nvPr>
            <p:ph idx="1"/>
          </p:nvPr>
        </p:nvSpPr>
        <p:spPr/>
        <p:txBody>
          <a:bodyPr/>
          <a:lstStyle/>
          <a:p>
            <a:r>
              <a:rPr kumimoji="1" lang="en-US" altLang="ja-JP" dirty="0" smtClean="0"/>
              <a:t>Speech corpus</a:t>
            </a:r>
          </a:p>
          <a:p>
            <a:pPr lvl="1"/>
            <a:r>
              <a:rPr lang="en-US" altLang="ja-JP" dirty="0" smtClean="0"/>
              <a:t>The size of the speech corpus is still rather small</a:t>
            </a:r>
          </a:p>
          <a:p>
            <a:pPr lvl="1"/>
            <a:r>
              <a:rPr kumimoji="1" lang="en-US" altLang="ja-JP" dirty="0" smtClean="0"/>
              <a:t>It was used in three ways</a:t>
            </a:r>
          </a:p>
          <a:p>
            <a:pPr lvl="2"/>
            <a:r>
              <a:rPr lang="en-US" altLang="ja-JP" dirty="0" smtClean="0"/>
              <a:t>Test data</a:t>
            </a:r>
          </a:p>
          <a:p>
            <a:pPr lvl="2"/>
            <a:r>
              <a:rPr kumimoji="1" lang="en-US" altLang="ja-JP" dirty="0" smtClean="0"/>
              <a:t>Adaptation data</a:t>
            </a:r>
          </a:p>
          <a:p>
            <a:pPr lvl="2"/>
            <a:r>
              <a:rPr lang="en-US" altLang="ja-JP" dirty="0" smtClean="0"/>
              <a:t>A part of transcription text was used for training LM</a:t>
            </a:r>
          </a:p>
          <a:p>
            <a:r>
              <a:rPr kumimoji="1" lang="en-US" altLang="ja-JP" dirty="0" smtClean="0"/>
              <a:t>Text corpus</a:t>
            </a:r>
          </a:p>
          <a:p>
            <a:pPr lvl="1"/>
            <a:r>
              <a:rPr lang="en-US" altLang="ja-JP" dirty="0" smtClean="0"/>
              <a:t>It was used for training LM</a:t>
            </a:r>
            <a:endParaRPr kumimoji="1" lang="en-US" altLang="ja-JP" dirty="0" smtClean="0"/>
          </a:p>
          <a:p>
            <a:pPr lvl="1"/>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28</a:t>
            </a:fld>
            <a:endParaRPr kumimoji="1" lang="ja-JP"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Perplexity &amp; OOV rates</a:t>
            </a:r>
            <a:endParaRPr kumimoji="1" lang="ja-JP" altLang="en-US"/>
          </a:p>
        </p:txBody>
      </p:sp>
      <p:graphicFrame>
        <p:nvGraphicFramePr>
          <p:cNvPr id="4" name="Content Placeholder 3"/>
          <p:cNvGraphicFramePr>
            <a:graphicFrameLocks noGrp="1"/>
          </p:cNvGraphicFramePr>
          <p:nvPr>
            <p:ph idx="1"/>
          </p:nvPr>
        </p:nvGraphicFramePr>
        <p:xfrm>
          <a:off x="714350" y="1784350"/>
          <a:ext cx="7972450" cy="4144980"/>
        </p:xfrm>
        <a:graphic>
          <a:graphicData uri="http://schemas.openxmlformats.org/drawingml/2006/table">
            <a:tbl>
              <a:tblPr firstRow="1" bandRow="1">
                <a:tableStyleId>{00A15C55-8517-42AA-B614-E9B94910E393}</a:tableStyleId>
              </a:tblPr>
              <a:tblGrid>
                <a:gridCol w="1714510"/>
                <a:gridCol w="1474470"/>
                <a:gridCol w="1594490"/>
                <a:gridCol w="1594490"/>
                <a:gridCol w="1594490"/>
              </a:tblGrid>
              <a:tr h="592140">
                <a:tc rowSpan="2">
                  <a:txBody>
                    <a:bodyPr/>
                    <a:lstStyle/>
                    <a:p>
                      <a:pPr algn="ctr"/>
                      <a:r>
                        <a:rPr kumimoji="1" lang="en-US" altLang="ja-JP" sz="2400" dirty="0" smtClean="0"/>
                        <a:t>F-condition</a:t>
                      </a:r>
                      <a:endParaRPr kumimoji="1" lang="ja-JP" altLang="en-US" sz="2400"/>
                    </a:p>
                  </a:txBody>
                  <a:tcPr anchor="ctr"/>
                </a:tc>
                <a:tc gridSpan="2">
                  <a:txBody>
                    <a:bodyPr/>
                    <a:lstStyle/>
                    <a:p>
                      <a:pPr algn="ctr"/>
                      <a:r>
                        <a:rPr kumimoji="1" lang="en-US" altLang="ja-JP" sz="2400" dirty="0" smtClean="0"/>
                        <a:t>Perplexity</a:t>
                      </a:r>
                      <a:endParaRPr kumimoji="1" lang="ja-JP" altLang="en-US" sz="2400"/>
                    </a:p>
                  </a:txBody>
                  <a:tcPr/>
                </a:tc>
                <a:tc hMerge="1">
                  <a:txBody>
                    <a:bodyPr/>
                    <a:lstStyle/>
                    <a:p>
                      <a:endParaRPr kumimoji="1" lang="ja-JP" altLang="en-US"/>
                    </a:p>
                  </a:txBody>
                  <a:tcPr/>
                </a:tc>
                <a:tc gridSpan="2">
                  <a:txBody>
                    <a:bodyPr/>
                    <a:lstStyle/>
                    <a:p>
                      <a:pPr algn="ctr"/>
                      <a:r>
                        <a:rPr kumimoji="1" lang="en-US" altLang="ja-JP" sz="2400" dirty="0" smtClean="0"/>
                        <a:t>OOV rate</a:t>
                      </a:r>
                      <a:endParaRPr kumimoji="1" lang="ja-JP" altLang="en-US" sz="2400"/>
                    </a:p>
                  </a:txBody>
                  <a:tcPr/>
                </a:tc>
                <a:tc hMerge="1">
                  <a:txBody>
                    <a:bodyPr/>
                    <a:lstStyle/>
                    <a:p>
                      <a:endParaRPr kumimoji="1" lang="ja-JP" altLang="en-US"/>
                    </a:p>
                  </a:txBody>
                  <a:tcPr/>
                </a:tc>
              </a:tr>
              <a:tr h="592140">
                <a:tc vMerge="1">
                  <a:txBody>
                    <a:bodyPr/>
                    <a:lstStyle/>
                    <a:p>
                      <a:endParaRPr lang="ja-JP" altLang="en-US"/>
                    </a:p>
                  </a:txBody>
                  <a:tcPr/>
                </a:tc>
                <a:tc>
                  <a:txBody>
                    <a:bodyPr/>
                    <a:lstStyle/>
                    <a:p>
                      <a:pPr algn="ctr"/>
                      <a:r>
                        <a:rPr kumimoji="1" lang="en-US" altLang="ja-JP" sz="2400" dirty="0" smtClean="0"/>
                        <a:t>Male</a:t>
                      </a:r>
                      <a:endParaRPr kumimoji="1" lang="ja-JP" altLang="en-US" sz="2400"/>
                    </a:p>
                  </a:txBody>
                  <a:tcPr/>
                </a:tc>
                <a:tc>
                  <a:txBody>
                    <a:bodyPr/>
                    <a:lstStyle/>
                    <a:p>
                      <a:pPr algn="ctr"/>
                      <a:r>
                        <a:rPr kumimoji="1" lang="en-US" altLang="ja-JP" sz="2400" dirty="0" smtClean="0"/>
                        <a:t>Female</a:t>
                      </a:r>
                      <a:endParaRPr kumimoji="1" lang="ja-JP" altLang="en-US" sz="2400"/>
                    </a:p>
                  </a:txBody>
                  <a:tcPr/>
                </a:tc>
                <a:tc>
                  <a:txBody>
                    <a:bodyPr/>
                    <a:lstStyle/>
                    <a:p>
                      <a:pPr algn="ctr"/>
                      <a:r>
                        <a:rPr kumimoji="1" lang="en-US" altLang="ja-JP" sz="2400" dirty="0" smtClean="0"/>
                        <a:t>Male</a:t>
                      </a:r>
                      <a:endParaRPr kumimoji="1" lang="ja-JP" altLang="en-US" sz="2400"/>
                    </a:p>
                  </a:txBody>
                  <a:tcPr/>
                </a:tc>
                <a:tc>
                  <a:txBody>
                    <a:bodyPr/>
                    <a:lstStyle/>
                    <a:p>
                      <a:pPr algn="ctr"/>
                      <a:r>
                        <a:rPr kumimoji="1" lang="en-US" altLang="ja-JP" sz="2400" dirty="0" smtClean="0"/>
                        <a:t>Female</a:t>
                      </a:r>
                      <a:endParaRPr kumimoji="1" lang="ja-JP" altLang="en-US" sz="2400"/>
                    </a:p>
                  </a:txBody>
                  <a:tcPr/>
                </a:tc>
              </a:tr>
              <a:tr h="592140">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F0</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107.5</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106.9</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0.9</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0.8</a:t>
                      </a:r>
                      <a:endParaRPr kumimoji="1" lang="ja-JP" altLang="en-US" sz="2400">
                        <a:latin typeface="Arial Unicode MS" pitchFamily="50" charset="-128"/>
                        <a:ea typeface="Arial Unicode MS" pitchFamily="50" charset="-128"/>
                        <a:cs typeface="Arial Unicode MS" pitchFamily="50" charset="-128"/>
                      </a:endParaRPr>
                    </a:p>
                  </a:txBody>
                  <a:tcPr/>
                </a:tc>
              </a:tr>
              <a:tr h="592140">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F1</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126.4</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100.1</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0.9</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0.6</a:t>
                      </a:r>
                    </a:p>
                  </a:txBody>
                  <a:tcPr/>
                </a:tc>
              </a:tr>
              <a:tr h="592140">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F3</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145.2</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100.0</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0.7</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0.9</a:t>
                      </a:r>
                      <a:endParaRPr kumimoji="1" lang="ja-JP" altLang="en-US" sz="2400">
                        <a:latin typeface="Arial Unicode MS" pitchFamily="50" charset="-128"/>
                        <a:ea typeface="Arial Unicode MS" pitchFamily="50" charset="-128"/>
                        <a:cs typeface="Arial Unicode MS" pitchFamily="50" charset="-128"/>
                      </a:endParaRPr>
                    </a:p>
                  </a:txBody>
                  <a:tcPr/>
                </a:tc>
              </a:tr>
              <a:tr h="592140">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F4</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141.6</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157.6</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1.5</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1.9</a:t>
                      </a:r>
                      <a:endParaRPr kumimoji="1" lang="ja-JP" altLang="en-US" sz="2400">
                        <a:latin typeface="Arial Unicode MS" pitchFamily="50" charset="-128"/>
                        <a:ea typeface="Arial Unicode MS" pitchFamily="50" charset="-128"/>
                        <a:cs typeface="Arial Unicode MS" pitchFamily="50" charset="-128"/>
                      </a:endParaRPr>
                    </a:p>
                  </a:txBody>
                  <a:tcPr/>
                </a:tc>
              </a:tr>
              <a:tr h="592140">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Overall</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126.9</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125.6</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1.2</a:t>
                      </a:r>
                      <a:endParaRPr kumimoji="1" lang="ja-JP" altLang="en-US" sz="2400">
                        <a:latin typeface="Arial Unicode MS" pitchFamily="50" charset="-128"/>
                        <a:ea typeface="Arial Unicode MS" pitchFamily="50" charset="-128"/>
                        <a:cs typeface="Arial Unicode MS" pitchFamily="50" charset="-128"/>
                      </a:endParaRPr>
                    </a:p>
                  </a:txBody>
                  <a:tcPr/>
                </a:tc>
                <a:tc>
                  <a:txBody>
                    <a:bodyPr/>
                    <a:lstStyle/>
                    <a:p>
                      <a:pPr algn="ctr"/>
                      <a:r>
                        <a:rPr kumimoji="1" lang="en-US" altLang="ja-JP" sz="2400" dirty="0" smtClean="0">
                          <a:latin typeface="Arial Unicode MS" pitchFamily="50" charset="-128"/>
                          <a:ea typeface="Arial Unicode MS" pitchFamily="50" charset="-128"/>
                          <a:cs typeface="Arial Unicode MS" pitchFamily="50" charset="-128"/>
                        </a:rPr>
                        <a:t>1.3</a:t>
                      </a:r>
                      <a:endParaRPr kumimoji="1" lang="ja-JP" altLang="en-US" sz="2400">
                        <a:latin typeface="Arial Unicode MS" pitchFamily="50" charset="-128"/>
                        <a:ea typeface="Arial Unicode MS" pitchFamily="50" charset="-128"/>
                        <a:cs typeface="Arial Unicode MS" pitchFamily="50" charset="-128"/>
                      </a:endParaRPr>
                    </a:p>
                  </a:txBody>
                  <a:tcPr/>
                </a:tc>
              </a:tr>
            </a:tbl>
          </a:graphicData>
        </a:graphic>
      </p:graphicFrame>
      <p:sp>
        <p:nvSpPr>
          <p:cNvPr id="5" name="Slide Number Placeholder 4"/>
          <p:cNvSpPr>
            <a:spLocks noGrp="1"/>
          </p:cNvSpPr>
          <p:nvPr>
            <p:ph type="sldNum" sz="quarter" idx="12"/>
          </p:nvPr>
        </p:nvSpPr>
        <p:spPr/>
        <p:txBody>
          <a:bodyPr/>
          <a:lstStyle/>
          <a:p>
            <a:fld id="{A68A95D0-748C-4F4A-8DE9-D3810E8E6713}" type="slidenum">
              <a:rPr kumimoji="1" lang="ja-JP" altLang="en-US" smtClean="0"/>
              <a:pPr/>
              <a:t>29</a:t>
            </a:fld>
            <a:endParaRPr kumimoji="1" lang="ja-JP"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Transcription process</a:t>
            </a:r>
            <a:endParaRPr kumimoji="1" lang="ja-JP" altLang="en-US"/>
          </a:p>
        </p:txBody>
      </p:sp>
      <p:sp>
        <p:nvSpPr>
          <p:cNvPr id="5" name="Rounded Rectangle 4"/>
          <p:cNvSpPr/>
          <p:nvPr/>
        </p:nvSpPr>
        <p:spPr>
          <a:xfrm>
            <a:off x="5929322" y="1571612"/>
            <a:ext cx="2928958"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smtClean="0"/>
              <a:t>Text corpus transcribing</a:t>
            </a:r>
          </a:p>
          <a:p>
            <a:pPr algn="ctr"/>
            <a:r>
              <a:rPr lang="en-US" altLang="ja-JP" sz="2000" dirty="0" smtClean="0"/>
              <a:t>7 persons</a:t>
            </a:r>
            <a:endParaRPr kumimoji="1" lang="ja-JP" altLang="en-US" sz="2000"/>
          </a:p>
        </p:txBody>
      </p:sp>
      <p:sp>
        <p:nvSpPr>
          <p:cNvPr id="10" name="Right Arrow 9"/>
          <p:cNvSpPr/>
          <p:nvPr/>
        </p:nvSpPr>
        <p:spPr>
          <a:xfrm rot="5400000">
            <a:off x="7143768" y="2328548"/>
            <a:ext cx="428628" cy="28575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5" name="Flowchart: Multidocument 14"/>
          <p:cNvSpPr/>
          <p:nvPr/>
        </p:nvSpPr>
        <p:spPr>
          <a:xfrm>
            <a:off x="4286248" y="2071678"/>
            <a:ext cx="1428760" cy="857256"/>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ja-JP" dirty="0" smtClean="0"/>
              <a:t>Guideline</a:t>
            </a:r>
            <a:endParaRPr kumimoji="1" lang="ja-JP" altLang="en-US"/>
          </a:p>
        </p:txBody>
      </p:sp>
      <p:sp>
        <p:nvSpPr>
          <p:cNvPr id="43" name="Slide Number Placeholder 42"/>
          <p:cNvSpPr>
            <a:spLocks noGrp="1"/>
          </p:cNvSpPr>
          <p:nvPr>
            <p:ph type="sldNum" sz="quarter" idx="12"/>
          </p:nvPr>
        </p:nvSpPr>
        <p:spPr/>
        <p:txBody>
          <a:bodyPr/>
          <a:lstStyle/>
          <a:p>
            <a:fld id="{A68A95D0-748C-4F4A-8DE9-D3810E8E6713}" type="slidenum">
              <a:rPr kumimoji="1" lang="ja-JP" altLang="en-US" smtClean="0"/>
              <a:pPr/>
              <a:t>30</a:t>
            </a:fld>
            <a:endParaRPr kumimoji="1" lang="ja-JP" altLang="en-US"/>
          </a:p>
        </p:txBody>
      </p:sp>
      <p:sp>
        <p:nvSpPr>
          <p:cNvPr id="18" name="Right Arrow 17"/>
          <p:cNvSpPr/>
          <p:nvPr/>
        </p:nvSpPr>
        <p:spPr>
          <a:xfrm rot="5400000">
            <a:off x="7143768" y="3500438"/>
            <a:ext cx="428628" cy="28575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grpSp>
        <p:nvGrpSpPr>
          <p:cNvPr id="21" name="Group 20"/>
          <p:cNvGrpSpPr/>
          <p:nvPr/>
        </p:nvGrpSpPr>
        <p:grpSpPr>
          <a:xfrm>
            <a:off x="785786" y="1571612"/>
            <a:ext cx="8072494" cy="4786346"/>
            <a:chOff x="785786" y="1571612"/>
            <a:chExt cx="8072494" cy="4786346"/>
          </a:xfrm>
        </p:grpSpPr>
        <p:sp>
          <p:nvSpPr>
            <p:cNvPr id="4" name="Rounded Rectangle 3"/>
            <p:cNvSpPr/>
            <p:nvPr/>
          </p:nvSpPr>
          <p:spPr>
            <a:xfrm>
              <a:off x="785786" y="1571612"/>
              <a:ext cx="3214710"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smtClean="0"/>
                <a:t>Speech corpus transcribing</a:t>
              </a:r>
            </a:p>
            <a:p>
              <a:pPr algn="ctr"/>
              <a:r>
                <a:rPr lang="en-US" altLang="ja-JP" sz="2000" dirty="0" smtClean="0"/>
                <a:t>4 persons</a:t>
              </a:r>
              <a:endParaRPr kumimoji="1" lang="ja-JP" altLang="en-US" sz="2000"/>
            </a:p>
          </p:txBody>
        </p:sp>
        <p:sp>
          <p:nvSpPr>
            <p:cNvPr id="7" name="Rounded Rectangle 6"/>
            <p:cNvSpPr/>
            <p:nvPr/>
          </p:nvSpPr>
          <p:spPr>
            <a:xfrm>
              <a:off x="928662" y="3929066"/>
              <a:ext cx="3071834" cy="64294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sz="2000" dirty="0" smtClean="0"/>
                <a:t>Speech corpus checking</a:t>
              </a:r>
            </a:p>
            <a:p>
              <a:pPr algn="ctr"/>
              <a:r>
                <a:rPr lang="en-US" altLang="ja-JP" sz="2000" dirty="0" smtClean="0"/>
                <a:t>2 persons</a:t>
              </a:r>
              <a:endParaRPr kumimoji="1" lang="ja-JP" altLang="en-US" sz="2000"/>
            </a:p>
          </p:txBody>
        </p:sp>
        <p:sp>
          <p:nvSpPr>
            <p:cNvPr id="9" name="Right Arrow 8"/>
            <p:cNvSpPr/>
            <p:nvPr/>
          </p:nvSpPr>
          <p:spPr>
            <a:xfrm rot="5400000">
              <a:off x="2214546" y="2329251"/>
              <a:ext cx="428628" cy="28575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2" name="Right Arrow 11"/>
            <p:cNvSpPr/>
            <p:nvPr/>
          </p:nvSpPr>
          <p:spPr>
            <a:xfrm rot="5400000">
              <a:off x="2214546" y="4714884"/>
              <a:ext cx="428628" cy="28575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3" name="Right Arrow 12"/>
            <p:cNvSpPr/>
            <p:nvPr/>
          </p:nvSpPr>
          <p:spPr>
            <a:xfrm rot="5400000">
              <a:off x="2214546" y="3500438"/>
              <a:ext cx="428628" cy="28575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6" name="Rounded Rectangle 5"/>
            <p:cNvSpPr/>
            <p:nvPr/>
          </p:nvSpPr>
          <p:spPr>
            <a:xfrm>
              <a:off x="1000100" y="2714620"/>
              <a:ext cx="2857520" cy="64294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smtClean="0"/>
                <a:t>Lexical entries checking</a:t>
              </a:r>
            </a:p>
            <a:p>
              <a:pPr algn="ctr"/>
              <a:r>
                <a:rPr lang="en-US" altLang="ja-JP" sz="2000" dirty="0" smtClean="0"/>
                <a:t>1 person</a:t>
              </a:r>
              <a:endParaRPr kumimoji="1" lang="ja-JP" altLang="en-US" sz="2000"/>
            </a:p>
          </p:txBody>
        </p:sp>
        <p:sp>
          <p:nvSpPr>
            <p:cNvPr id="19" name="Flowchart: Magnetic Disk 18"/>
            <p:cNvSpPr/>
            <p:nvPr/>
          </p:nvSpPr>
          <p:spPr>
            <a:xfrm>
              <a:off x="1928794" y="5143512"/>
              <a:ext cx="1071570" cy="1214446"/>
            </a:xfrm>
            <a:prstGeom prst="flowChartMagneticDisk">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en-US" altLang="ja-JP" dirty="0" smtClean="0"/>
                <a:t>Speech corpus</a:t>
              </a:r>
              <a:endParaRPr kumimoji="1" lang="ja-JP" altLang="en-US"/>
            </a:p>
          </p:txBody>
        </p:sp>
        <p:sp>
          <p:nvSpPr>
            <p:cNvPr id="23" name="Rounded Rectangle 22"/>
            <p:cNvSpPr/>
            <p:nvPr/>
          </p:nvSpPr>
          <p:spPr>
            <a:xfrm>
              <a:off x="6000760" y="2714620"/>
              <a:ext cx="2857520" cy="64294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smtClean="0"/>
                <a:t>Lexical entries checking</a:t>
              </a:r>
            </a:p>
            <a:p>
              <a:pPr algn="ctr"/>
              <a:r>
                <a:rPr lang="en-US" altLang="ja-JP" sz="2000" dirty="0" smtClean="0"/>
                <a:t>1 person</a:t>
              </a:r>
              <a:endParaRPr kumimoji="1" lang="ja-JP" altLang="en-US" sz="2000"/>
            </a:p>
          </p:txBody>
        </p:sp>
      </p:grpSp>
      <p:sp>
        <p:nvSpPr>
          <p:cNvPr id="20" name="Flowchart: Magnetic Disk 19"/>
          <p:cNvSpPr/>
          <p:nvPr/>
        </p:nvSpPr>
        <p:spPr>
          <a:xfrm>
            <a:off x="6858016" y="4000504"/>
            <a:ext cx="1071570" cy="1214446"/>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dirty="0" smtClean="0"/>
              <a:t>Text </a:t>
            </a:r>
            <a:r>
              <a:rPr kumimoji="1" lang="en-US" altLang="ja-JP" dirty="0" smtClean="0"/>
              <a:t>corpus</a:t>
            </a:r>
            <a:endParaRPr kumimoji="1" lang="ja-JP" altLang="en-US"/>
          </a:p>
        </p:txBody>
      </p:sp>
      <p:cxnSp>
        <p:nvCxnSpPr>
          <p:cNvPr id="27" name="Elbow Connector 26"/>
          <p:cNvCxnSpPr>
            <a:stCxn id="4" idx="3"/>
            <a:endCxn id="15" idx="1"/>
          </p:cNvCxnSpPr>
          <p:nvPr/>
        </p:nvCxnSpPr>
        <p:spPr>
          <a:xfrm>
            <a:off x="4000496" y="1893083"/>
            <a:ext cx="285752" cy="607223"/>
          </a:xfrm>
          <a:prstGeom prst="bentConnector3">
            <a:avLst>
              <a:gd name="adj1" fmla="val 50000"/>
            </a:avLst>
          </a:prstGeom>
          <a:ln w="22225">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6" idx="3"/>
          </p:cNvCxnSpPr>
          <p:nvPr/>
        </p:nvCxnSpPr>
        <p:spPr>
          <a:xfrm flipV="1">
            <a:off x="3857620" y="2786058"/>
            <a:ext cx="428628" cy="250033"/>
          </a:xfrm>
          <a:prstGeom prst="bentConnector3">
            <a:avLst>
              <a:gd name="adj1" fmla="val 50000"/>
            </a:avLst>
          </a:prstGeom>
          <a:ln w="22225">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hape 36"/>
          <p:cNvCxnSpPr>
            <a:stCxn id="7" idx="3"/>
          </p:cNvCxnSpPr>
          <p:nvPr/>
        </p:nvCxnSpPr>
        <p:spPr>
          <a:xfrm flipV="1">
            <a:off x="4000496" y="2928934"/>
            <a:ext cx="714380" cy="1321603"/>
          </a:xfrm>
          <a:prstGeom prst="bentConnector2">
            <a:avLst/>
          </a:prstGeom>
          <a:ln w="22225">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5" idx="1"/>
            <a:endCxn id="15" idx="3"/>
          </p:cNvCxnSpPr>
          <p:nvPr/>
        </p:nvCxnSpPr>
        <p:spPr>
          <a:xfrm rot="10800000" flipV="1">
            <a:off x="5715008" y="1893082"/>
            <a:ext cx="214314" cy="607223"/>
          </a:xfrm>
          <a:prstGeom prst="bentConnector3">
            <a:avLst>
              <a:gd name="adj1" fmla="val 50000"/>
            </a:avLst>
          </a:prstGeom>
          <a:ln w="22225">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hape 40"/>
          <p:cNvCxnSpPr>
            <a:stCxn id="23" idx="1"/>
            <a:endCxn id="15" idx="2"/>
          </p:cNvCxnSpPr>
          <p:nvPr/>
        </p:nvCxnSpPr>
        <p:spPr>
          <a:xfrm rot="10800000">
            <a:off x="4901276" y="2896469"/>
            <a:ext cx="1099484" cy="139622"/>
          </a:xfrm>
          <a:prstGeom prst="bentConnector2">
            <a:avLst/>
          </a:prstGeom>
          <a:ln w="22225">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Speech corpus</a:t>
            </a:r>
            <a:endParaRPr kumimoji="1" lang="ja-JP" altLang="en-US"/>
          </a:p>
        </p:txBody>
      </p:sp>
      <p:sp>
        <p:nvSpPr>
          <p:cNvPr id="3" name="Content Placeholder 2"/>
          <p:cNvSpPr>
            <a:spLocks noGrp="1"/>
          </p:cNvSpPr>
          <p:nvPr>
            <p:ph idx="1"/>
          </p:nvPr>
        </p:nvSpPr>
        <p:spPr/>
        <p:txBody>
          <a:bodyPr>
            <a:normAutofit/>
          </a:bodyPr>
          <a:lstStyle/>
          <a:p>
            <a:r>
              <a:rPr kumimoji="1" lang="en-US" altLang="ja-JP" dirty="0" smtClean="0"/>
              <a:t>Transcription and annotation of about </a:t>
            </a:r>
            <a:r>
              <a:rPr kumimoji="1" lang="en-US" altLang="ja-JP" dirty="0" smtClean="0">
                <a:latin typeface="Arial Unicode MS" pitchFamily="50" charset="-128"/>
                <a:ea typeface="Arial Unicode MS" pitchFamily="50" charset="-128"/>
                <a:cs typeface="Arial Unicode MS" pitchFamily="50" charset="-128"/>
              </a:rPr>
              <a:t>17</a:t>
            </a:r>
            <a:r>
              <a:rPr kumimoji="1" lang="en-US" altLang="ja-JP" dirty="0" smtClean="0"/>
              <a:t> hours of TV broadcast news</a:t>
            </a:r>
          </a:p>
          <a:p>
            <a:r>
              <a:rPr lang="en-US" altLang="ja-JP" dirty="0" smtClean="0"/>
              <a:t>Tool: “Transcriber” (Barras et al., </a:t>
            </a:r>
            <a:r>
              <a:rPr lang="en-US" altLang="ja-JP" dirty="0" smtClean="0">
                <a:latin typeface="Arial Unicode MS" pitchFamily="50" charset="-128"/>
                <a:ea typeface="Arial Unicode MS" pitchFamily="50" charset="-128"/>
                <a:cs typeface="Arial Unicode MS" pitchFamily="50" charset="-128"/>
              </a:rPr>
              <a:t>2001</a:t>
            </a:r>
            <a:r>
              <a:rPr lang="en-US" altLang="ja-JP" dirty="0" smtClean="0"/>
              <a:t>)</a:t>
            </a:r>
          </a:p>
          <a:p>
            <a:r>
              <a:rPr lang="en-US" altLang="ja-JP" dirty="0" smtClean="0"/>
              <a:t>Additional information</a:t>
            </a:r>
          </a:p>
          <a:p>
            <a:pPr lvl="1"/>
            <a:r>
              <a:rPr lang="en-US" altLang="ja-JP" dirty="0" smtClean="0"/>
              <a:t>speaker information: name, gender</a:t>
            </a:r>
          </a:p>
          <a:p>
            <a:pPr lvl="1"/>
            <a:r>
              <a:rPr lang="en-US" altLang="ja-JP" dirty="0" smtClean="0"/>
              <a:t>speaking mode: planned/spontaneous speech</a:t>
            </a:r>
          </a:p>
          <a:p>
            <a:r>
              <a:rPr kumimoji="1" lang="en-US" altLang="ja-JP" dirty="0" smtClean="0"/>
              <a:t>Speech from announcers speaking in the studio</a:t>
            </a:r>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31</a:t>
            </a:fld>
            <a:endParaRPr kumimoji="1" lang="ja-JP"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Transcription c</a:t>
            </a:r>
            <a:r>
              <a:rPr kumimoji="1" lang="en-US" altLang="ja-JP" dirty="0" smtClean="0"/>
              <a:t>onventions</a:t>
            </a:r>
            <a:endParaRPr kumimoji="1" lang="ja-JP" altLang="en-US"/>
          </a:p>
        </p:txBody>
      </p:sp>
      <p:sp>
        <p:nvSpPr>
          <p:cNvPr id="3" name="Content Placeholder 2"/>
          <p:cNvSpPr>
            <a:spLocks noGrp="1"/>
          </p:cNvSpPr>
          <p:nvPr>
            <p:ph idx="1"/>
          </p:nvPr>
        </p:nvSpPr>
        <p:spPr/>
        <p:txBody>
          <a:bodyPr/>
          <a:lstStyle/>
          <a:p>
            <a:r>
              <a:rPr kumimoji="1" lang="en-US" altLang="ja-JP" dirty="0" smtClean="0"/>
              <a:t>Guideline for the transcription process</a:t>
            </a:r>
          </a:p>
          <a:p>
            <a:pPr lvl="1"/>
            <a:r>
              <a:rPr lang="en-US" altLang="ja-JP" dirty="0" smtClean="0"/>
              <a:t>Segment segmentation</a:t>
            </a:r>
          </a:p>
          <a:p>
            <a:pPr lvl="1"/>
            <a:r>
              <a:rPr kumimoji="1" lang="en-US" altLang="ja-JP" dirty="0" smtClean="0"/>
              <a:t>Word segmentation</a:t>
            </a:r>
          </a:p>
          <a:p>
            <a:pPr lvl="1"/>
            <a:r>
              <a:rPr lang="en-US" altLang="ja-JP" dirty="0" smtClean="0"/>
              <a:t>Repeating word</a:t>
            </a:r>
          </a:p>
          <a:p>
            <a:pPr lvl="1"/>
            <a:r>
              <a:rPr kumimoji="1" lang="en-US" altLang="ja-JP" dirty="0" smtClean="0"/>
              <a:t>Thai/English abbreviation</a:t>
            </a:r>
          </a:p>
          <a:p>
            <a:pPr lvl="1"/>
            <a:r>
              <a:rPr lang="en-US" altLang="ja-JP" dirty="0" smtClean="0"/>
              <a:t>Number entity</a:t>
            </a:r>
          </a:p>
          <a:p>
            <a:pPr lvl="1"/>
            <a:r>
              <a:rPr kumimoji="1" lang="en-US" altLang="ja-JP" dirty="0" smtClean="0"/>
              <a:t>Special tags</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32</a:t>
            </a:fld>
            <a:endParaRPr kumimoji="1" lang="ja-JP"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Introduction</a:t>
            </a:r>
            <a:endParaRPr kumimoji="1" lang="ja-JP" altLang="en-US"/>
          </a:p>
        </p:txBody>
      </p:sp>
      <p:sp>
        <p:nvSpPr>
          <p:cNvPr id="3" name="Content Placeholder 2"/>
          <p:cNvSpPr>
            <a:spLocks noGrp="1"/>
          </p:cNvSpPr>
          <p:nvPr>
            <p:ph idx="1"/>
          </p:nvPr>
        </p:nvSpPr>
        <p:spPr>
          <a:xfrm>
            <a:off x="914400" y="1783560"/>
            <a:ext cx="7943880" cy="4572000"/>
          </a:xfrm>
        </p:spPr>
        <p:txBody>
          <a:bodyPr>
            <a:normAutofit/>
          </a:bodyPr>
          <a:lstStyle/>
          <a:p>
            <a:endParaRPr lang="en-US" altLang="ja-JP" sz="3200" dirty="0" smtClean="0"/>
          </a:p>
          <a:p>
            <a:r>
              <a:rPr lang="en-US" altLang="ja-JP" sz="3200" dirty="0" smtClean="0"/>
              <a:t>Thai speech processing research in </a:t>
            </a:r>
            <a:r>
              <a:rPr lang="en-US" altLang="ja-JP" sz="3200" dirty="0" err="1" smtClean="0"/>
              <a:t>TokyoTech</a:t>
            </a:r>
            <a:endParaRPr lang="en-US" altLang="ja-JP" sz="3200" dirty="0" smtClean="0"/>
          </a:p>
          <a:p>
            <a:pPr lvl="1"/>
            <a:r>
              <a:rPr lang="en-US" altLang="ja-JP" sz="2800" dirty="0" smtClean="0"/>
              <a:t>Dialogue system  </a:t>
            </a:r>
          </a:p>
          <a:p>
            <a:pPr lvl="1">
              <a:buNone/>
            </a:pPr>
            <a:r>
              <a:rPr lang="en-US" altLang="ja-JP" sz="2800" dirty="0" smtClean="0"/>
              <a:t>[</a:t>
            </a:r>
            <a:r>
              <a:rPr lang="en-US" altLang="ja-JP" sz="2800" dirty="0" err="1" smtClean="0"/>
              <a:t>Whittiwiwattchai</a:t>
            </a:r>
            <a:r>
              <a:rPr lang="en-US" altLang="ja-JP" sz="2800" dirty="0" smtClean="0"/>
              <a:t>, 2003]</a:t>
            </a:r>
          </a:p>
          <a:p>
            <a:pPr lvl="1"/>
            <a:r>
              <a:rPr lang="en-US" altLang="ja-JP" sz="2800" dirty="0" smtClean="0"/>
              <a:t>LVCSR system</a:t>
            </a:r>
          </a:p>
          <a:p>
            <a:pPr lvl="2"/>
            <a:r>
              <a:rPr lang="en-US" altLang="ja-JP" sz="2800" dirty="0" smtClean="0"/>
              <a:t>Dictation system [Tianlikid,2005]</a:t>
            </a:r>
          </a:p>
          <a:p>
            <a:pPr lvl="2"/>
            <a:r>
              <a:rPr lang="en-US" altLang="ja-JP" sz="2800" b="1" dirty="0" smtClean="0"/>
              <a:t>Broadcast news recognition system</a:t>
            </a:r>
          </a:p>
          <a:p>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33</a:t>
            </a:fld>
            <a:endParaRPr kumimoji="1" lang="ja-JP"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Overview</a:t>
            </a:r>
            <a:endParaRPr kumimoji="1" lang="ja-JP" altLang="en-US"/>
          </a:p>
        </p:txBody>
      </p:sp>
      <p:sp>
        <p:nvSpPr>
          <p:cNvPr id="3" name="Content Placeholder 2"/>
          <p:cNvSpPr>
            <a:spLocks noGrp="1"/>
          </p:cNvSpPr>
          <p:nvPr>
            <p:ph idx="1"/>
          </p:nvPr>
        </p:nvSpPr>
        <p:spPr/>
        <p:txBody>
          <a:bodyPr/>
          <a:lstStyle/>
          <a:p>
            <a:r>
              <a:rPr kumimoji="1" lang="en-US" altLang="ja-JP" dirty="0" smtClean="0"/>
              <a:t>Introduction</a:t>
            </a:r>
          </a:p>
          <a:p>
            <a:r>
              <a:rPr lang="en-US" altLang="ja-JP" dirty="0" smtClean="0"/>
              <a:t>Corpus description</a:t>
            </a:r>
          </a:p>
          <a:p>
            <a:r>
              <a:rPr lang="en-US" altLang="ja-JP" dirty="0" smtClean="0"/>
              <a:t>Recording and transcription processes</a:t>
            </a:r>
          </a:p>
          <a:p>
            <a:r>
              <a:rPr kumimoji="1" lang="en-US" altLang="ja-JP" dirty="0" smtClean="0"/>
              <a:t>Corpus evaluation</a:t>
            </a:r>
          </a:p>
          <a:p>
            <a:r>
              <a:rPr kumimoji="1" lang="en-US" altLang="ja-JP" dirty="0" smtClean="0"/>
              <a:t>Conclusion</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34</a:t>
            </a:fld>
            <a:endParaRPr kumimoji="1" lang="ja-JP"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Thai language corpora</a:t>
            </a:r>
            <a:endParaRPr kumimoji="1" lang="ja-JP" altLang="en-US"/>
          </a:p>
        </p:txBody>
      </p:sp>
      <p:sp>
        <p:nvSpPr>
          <p:cNvPr id="3" name="Content Placeholder 2"/>
          <p:cNvSpPr>
            <a:spLocks noGrp="1"/>
          </p:cNvSpPr>
          <p:nvPr>
            <p:ph idx="1"/>
          </p:nvPr>
        </p:nvSpPr>
        <p:spPr/>
        <p:txBody>
          <a:bodyPr/>
          <a:lstStyle/>
          <a:p>
            <a:r>
              <a:rPr lang="en-US" altLang="ja-JP" dirty="0" smtClean="0"/>
              <a:t>Large language corpora are crucial to a state-of-the-art natural language processing system </a:t>
            </a:r>
            <a:endParaRPr lang="en-US" altLang="ja-JP" b="1" dirty="0" smtClean="0"/>
          </a:p>
          <a:p>
            <a:r>
              <a:rPr kumimoji="1" lang="en-US" altLang="ja-JP" dirty="0" smtClean="0"/>
              <a:t>Thai speech resources for speech processing</a:t>
            </a:r>
          </a:p>
          <a:p>
            <a:pPr lvl="1"/>
            <a:r>
              <a:rPr lang="en-US" altLang="ja-JP" dirty="0" smtClean="0"/>
              <a:t>NECTEC-ATR</a:t>
            </a:r>
          </a:p>
          <a:p>
            <a:pPr lvl="1"/>
            <a:r>
              <a:rPr kumimoji="1" lang="en-US" altLang="ja-JP" dirty="0" smtClean="0"/>
              <a:t>LOTUS (NECTEC)</a:t>
            </a:r>
          </a:p>
          <a:p>
            <a:pPr lvl="1"/>
            <a:r>
              <a:rPr lang="en-US" altLang="ja-JP" dirty="0" err="1" smtClean="0"/>
              <a:t>GlobalPhone</a:t>
            </a:r>
            <a:r>
              <a:rPr lang="en-US" altLang="ja-JP" dirty="0" smtClean="0"/>
              <a:t> (CMU)</a:t>
            </a:r>
          </a:p>
          <a:p>
            <a:pPr lvl="1"/>
            <a:r>
              <a:rPr kumimoji="1" lang="en-US" altLang="ja-JP" dirty="0" smtClean="0"/>
              <a:t>TSynC-</a:t>
            </a:r>
            <a:r>
              <a:rPr kumimoji="1" lang="en-US" altLang="ja-JP" sz="2400" dirty="0" smtClean="0">
                <a:latin typeface="Arial Unicode MS" pitchFamily="50" charset="-128"/>
                <a:ea typeface="Arial Unicode MS" pitchFamily="50" charset="-128"/>
                <a:cs typeface="Arial Unicode MS" pitchFamily="50" charset="-128"/>
              </a:rPr>
              <a:t>1</a:t>
            </a:r>
            <a:r>
              <a:rPr kumimoji="1" lang="en-US" altLang="ja-JP" dirty="0" smtClean="0"/>
              <a:t> (NECTEC)</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35</a:t>
            </a:fld>
            <a:endParaRPr kumimoji="1" lang="ja-JP" altLang="en-US"/>
          </a:p>
        </p:txBody>
      </p:sp>
      <p:sp>
        <p:nvSpPr>
          <p:cNvPr id="5" name="Right Brace 4"/>
          <p:cNvSpPr/>
          <p:nvPr/>
        </p:nvSpPr>
        <p:spPr>
          <a:xfrm>
            <a:off x="4786314" y="3929066"/>
            <a:ext cx="500066" cy="1143008"/>
          </a:xfrm>
          <a:prstGeom prst="righ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kumimoji="1" lang="ja-JP" altLang="en-US"/>
          </a:p>
        </p:txBody>
      </p:sp>
      <p:sp>
        <p:nvSpPr>
          <p:cNvPr id="6" name="TextBox 5"/>
          <p:cNvSpPr txBox="1"/>
          <p:nvPr/>
        </p:nvSpPr>
        <p:spPr>
          <a:xfrm>
            <a:off x="5429256" y="4000504"/>
            <a:ext cx="2571768" cy="954107"/>
          </a:xfrm>
          <a:prstGeom prst="rect">
            <a:avLst/>
          </a:prstGeom>
          <a:noFill/>
        </p:spPr>
        <p:txBody>
          <a:bodyPr wrap="square" rtlCol="0">
            <a:spAutoFit/>
          </a:bodyPr>
          <a:lstStyle/>
          <a:p>
            <a:r>
              <a:rPr kumimoji="1" lang="en-US" altLang="ja-JP" sz="2800" dirty="0" smtClean="0"/>
              <a:t>Newspaper read-speech</a:t>
            </a:r>
            <a:endParaRPr kumimoji="1" lang="ja-JP" altLang="en-US" sz="2800"/>
          </a:p>
        </p:txBody>
      </p:sp>
      <p:cxnSp>
        <p:nvCxnSpPr>
          <p:cNvPr id="8" name="Straight Arrow Connector 7"/>
          <p:cNvCxnSpPr/>
          <p:nvPr/>
        </p:nvCxnSpPr>
        <p:spPr>
          <a:xfrm>
            <a:off x="4500562" y="5500702"/>
            <a:ext cx="1071570" cy="158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10" name="TextBox 9"/>
          <p:cNvSpPr txBox="1"/>
          <p:nvPr/>
        </p:nvSpPr>
        <p:spPr>
          <a:xfrm>
            <a:off x="5643570" y="5214950"/>
            <a:ext cx="3000396" cy="830997"/>
          </a:xfrm>
          <a:prstGeom prst="rect">
            <a:avLst/>
          </a:prstGeom>
          <a:noFill/>
        </p:spPr>
        <p:txBody>
          <a:bodyPr wrap="square" rtlCol="0">
            <a:spAutoFit/>
          </a:bodyPr>
          <a:lstStyle/>
          <a:p>
            <a:r>
              <a:rPr lang="en-US" altLang="ja-JP" sz="2400" dirty="0" smtClean="0"/>
              <a:t>Unit-selection speech synthesis</a:t>
            </a:r>
            <a:endParaRPr kumimoji="1" lang="ja-JP" altLang="en-US" sz="24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WER Result</a:t>
            </a:r>
            <a:endParaRPr kumimoji="1" lang="ja-JP" altLang="en-US"/>
          </a:p>
        </p:txBody>
      </p:sp>
      <p:graphicFrame>
        <p:nvGraphicFramePr>
          <p:cNvPr id="4" name="Content Placeholder 3"/>
          <p:cNvGraphicFramePr>
            <a:graphicFrameLocks noGrp="1"/>
          </p:cNvGraphicFramePr>
          <p:nvPr>
            <p:ph idx="1"/>
          </p:nvPr>
        </p:nvGraphicFramePr>
        <p:xfrm>
          <a:off x="914400" y="1784350"/>
          <a:ext cx="7772400" cy="3859226"/>
        </p:xfrm>
        <a:graphic>
          <a:graphicData uri="http://schemas.openxmlformats.org/drawingml/2006/table">
            <a:tbl>
              <a:tblPr firstRow="1" bandRow="1">
                <a:tableStyleId>{00A15C55-8517-42AA-B614-E9B94910E393}</a:tableStyleId>
              </a:tblPr>
              <a:tblGrid>
                <a:gridCol w="1943100"/>
                <a:gridCol w="1571624"/>
                <a:gridCol w="2314576"/>
                <a:gridCol w="1943100"/>
              </a:tblGrid>
              <a:tr h="551318">
                <a:tc rowSpan="2">
                  <a:txBody>
                    <a:bodyPr/>
                    <a:lstStyle/>
                    <a:p>
                      <a:pPr algn="ctr"/>
                      <a:r>
                        <a:rPr kumimoji="1" lang="en-US" altLang="ja-JP" sz="2000" dirty="0" smtClean="0"/>
                        <a:t>F-condition</a:t>
                      </a:r>
                      <a:endParaRPr kumimoji="1" lang="ja-JP" altLang="en-US" sz="2000"/>
                    </a:p>
                  </a:txBody>
                  <a:tcPr anchor="ctr"/>
                </a:tc>
                <a:tc rowSpan="2">
                  <a:txBody>
                    <a:bodyPr/>
                    <a:lstStyle/>
                    <a:p>
                      <a:pPr algn="ctr"/>
                      <a:r>
                        <a:rPr kumimoji="1" lang="en-US" altLang="ja-JP" sz="2000" dirty="0" smtClean="0"/>
                        <a:t>Time proportion</a:t>
                      </a:r>
                      <a:endParaRPr kumimoji="1" lang="ja-JP" altLang="en-US" sz="2000"/>
                    </a:p>
                  </a:txBody>
                  <a:tcPr anchor="ctr"/>
                </a:tc>
                <a:tc gridSpan="2">
                  <a:txBody>
                    <a:bodyPr/>
                    <a:lstStyle/>
                    <a:p>
                      <a:pPr algn="ctr"/>
                      <a:r>
                        <a:rPr kumimoji="1" lang="en-US" altLang="ja-JP" sz="2000" dirty="0" smtClean="0"/>
                        <a:t>WER (%)</a:t>
                      </a:r>
                      <a:endParaRPr kumimoji="1" lang="ja-JP" altLang="en-US" sz="2000"/>
                    </a:p>
                  </a:txBody>
                  <a:tcPr anchor="ctr"/>
                </a:tc>
                <a:tc hMerge="1">
                  <a:txBody>
                    <a:bodyPr/>
                    <a:lstStyle/>
                    <a:p>
                      <a:endParaRPr kumimoji="1" lang="ja-JP" altLang="en-US"/>
                    </a:p>
                  </a:txBody>
                  <a:tcPr/>
                </a:tc>
              </a:tr>
              <a:tr h="551318">
                <a:tc vMerge="1">
                  <a:txBody>
                    <a:bodyPr/>
                    <a:lstStyle/>
                    <a:p>
                      <a:endParaRPr kumimoji="1" lang="ja-JP" altLang="en-US"/>
                    </a:p>
                  </a:txBody>
                  <a:tcPr/>
                </a:tc>
                <a:tc vMerge="1">
                  <a:txBody>
                    <a:bodyPr/>
                    <a:lstStyle/>
                    <a:p>
                      <a:endParaRPr kumimoji="1" lang="ja-JP" altLang="en-US"/>
                    </a:p>
                  </a:txBody>
                  <a:tcPr/>
                </a:tc>
                <a:tc>
                  <a:txBody>
                    <a:bodyPr/>
                    <a:lstStyle/>
                    <a:p>
                      <a:pPr algn="ctr"/>
                      <a:r>
                        <a:rPr kumimoji="1" lang="en-US" altLang="ja-JP" sz="2000" dirty="0" smtClean="0"/>
                        <a:t>Male</a:t>
                      </a:r>
                      <a:endParaRPr kumimoji="1" lang="ja-JP" altLang="en-US" sz="2000"/>
                    </a:p>
                  </a:txBody>
                  <a:tcPr anchor="ctr"/>
                </a:tc>
                <a:tc>
                  <a:txBody>
                    <a:bodyPr/>
                    <a:lstStyle/>
                    <a:p>
                      <a:pPr algn="ctr"/>
                      <a:r>
                        <a:rPr kumimoji="1" lang="en-US" altLang="ja-JP" sz="2000" dirty="0" smtClean="0"/>
                        <a:t>Female</a:t>
                      </a:r>
                      <a:endParaRPr kumimoji="1" lang="ja-JP" altLang="en-US" sz="2000"/>
                    </a:p>
                  </a:txBody>
                  <a:tcPr anchor="ctr"/>
                </a:tc>
              </a:tr>
              <a:tr h="551318">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F0</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r"/>
                      <a:r>
                        <a:rPr kumimoji="1" lang="en-US" altLang="ja-JP" sz="2000" dirty="0" smtClean="0">
                          <a:latin typeface="Arial Unicode MS" pitchFamily="50" charset="-128"/>
                          <a:ea typeface="Arial Unicode MS" pitchFamily="50" charset="-128"/>
                          <a:cs typeface="Arial Unicode MS" pitchFamily="50" charset="-128"/>
                        </a:rPr>
                        <a:t>28.1%</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44.4</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40.8</a:t>
                      </a:r>
                      <a:endParaRPr kumimoji="1" lang="ja-JP" altLang="en-US" sz="2000">
                        <a:latin typeface="Arial Unicode MS" pitchFamily="50" charset="-128"/>
                        <a:ea typeface="Arial Unicode MS" pitchFamily="50" charset="-128"/>
                        <a:cs typeface="Arial Unicode MS" pitchFamily="50" charset="-128"/>
                      </a:endParaRPr>
                    </a:p>
                  </a:txBody>
                  <a:tcPr anchor="ctr"/>
                </a:tc>
              </a:tr>
              <a:tr h="551318">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F1</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r"/>
                      <a:r>
                        <a:rPr kumimoji="1" lang="en-US" altLang="ja-JP" sz="2000" dirty="0" smtClean="0">
                          <a:latin typeface="Arial Unicode MS" pitchFamily="50" charset="-128"/>
                          <a:ea typeface="Arial Unicode MS" pitchFamily="50" charset="-128"/>
                          <a:cs typeface="Arial Unicode MS" pitchFamily="50" charset="-128"/>
                        </a:rPr>
                        <a:t>1.5%</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62.4</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60.2</a:t>
                      </a:r>
                      <a:endParaRPr kumimoji="1" lang="ja-JP" altLang="en-US" sz="2000">
                        <a:latin typeface="Arial Unicode MS" pitchFamily="50" charset="-128"/>
                        <a:ea typeface="Arial Unicode MS" pitchFamily="50" charset="-128"/>
                        <a:cs typeface="Arial Unicode MS" pitchFamily="50" charset="-128"/>
                      </a:endParaRPr>
                    </a:p>
                  </a:txBody>
                  <a:tcPr anchor="ctr"/>
                </a:tc>
              </a:tr>
              <a:tr h="551318">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F3</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r"/>
                      <a:r>
                        <a:rPr kumimoji="1" lang="en-US" altLang="ja-JP" sz="2000" dirty="0" smtClean="0">
                          <a:latin typeface="Arial Unicode MS" pitchFamily="50" charset="-128"/>
                          <a:ea typeface="Arial Unicode MS" pitchFamily="50" charset="-128"/>
                          <a:cs typeface="Arial Unicode MS" pitchFamily="50" charset="-128"/>
                        </a:rPr>
                        <a:t>11.5%</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82.2</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72.4</a:t>
                      </a:r>
                      <a:endParaRPr kumimoji="1" lang="ja-JP" altLang="en-US" sz="2000">
                        <a:latin typeface="Arial Unicode MS" pitchFamily="50" charset="-128"/>
                        <a:ea typeface="Arial Unicode MS" pitchFamily="50" charset="-128"/>
                        <a:cs typeface="Arial Unicode MS" pitchFamily="50" charset="-128"/>
                      </a:endParaRPr>
                    </a:p>
                  </a:txBody>
                  <a:tcPr anchor="ctr"/>
                </a:tc>
              </a:tr>
              <a:tr h="551318">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F4</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r"/>
                      <a:r>
                        <a:rPr kumimoji="1" lang="en-US" altLang="ja-JP" sz="2000" dirty="0" smtClean="0">
                          <a:latin typeface="Arial Unicode MS" pitchFamily="50" charset="-128"/>
                          <a:ea typeface="Arial Unicode MS" pitchFamily="50" charset="-128"/>
                          <a:cs typeface="Arial Unicode MS" pitchFamily="50" charset="-128"/>
                        </a:rPr>
                        <a:t>58.9%</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54.9</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57.5</a:t>
                      </a:r>
                      <a:endParaRPr kumimoji="1" lang="ja-JP" altLang="en-US" sz="2000">
                        <a:latin typeface="Arial Unicode MS" pitchFamily="50" charset="-128"/>
                        <a:ea typeface="Arial Unicode MS" pitchFamily="50" charset="-128"/>
                        <a:cs typeface="Arial Unicode MS" pitchFamily="50" charset="-128"/>
                      </a:endParaRPr>
                    </a:p>
                  </a:txBody>
                  <a:tcPr anchor="ctr"/>
                </a:tc>
              </a:tr>
              <a:tr h="551318">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Overall</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r"/>
                      <a:r>
                        <a:rPr kumimoji="1" lang="en-US" altLang="ja-JP" sz="2000" dirty="0" smtClean="0">
                          <a:latin typeface="Arial Unicode MS" pitchFamily="50" charset="-128"/>
                          <a:ea typeface="Arial Unicode MS" pitchFamily="50" charset="-128"/>
                          <a:cs typeface="Arial Unicode MS" pitchFamily="50" charset="-128"/>
                        </a:rPr>
                        <a:t>100%</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56.8</a:t>
                      </a:r>
                      <a:endParaRPr kumimoji="1" lang="ja-JP" altLang="en-US" sz="2000">
                        <a:latin typeface="Arial Unicode MS" pitchFamily="50" charset="-128"/>
                        <a:ea typeface="Arial Unicode MS" pitchFamily="50" charset="-128"/>
                        <a:cs typeface="Arial Unicode MS" pitchFamily="50" charset="-128"/>
                      </a:endParaRPr>
                    </a:p>
                  </a:txBody>
                  <a:tcPr anchor="ctr"/>
                </a:tc>
                <a:tc>
                  <a:txBody>
                    <a:bodyPr/>
                    <a:lstStyle/>
                    <a:p>
                      <a:pPr algn="ctr"/>
                      <a:r>
                        <a:rPr kumimoji="1" lang="en-US" altLang="ja-JP" sz="2000" dirty="0" smtClean="0">
                          <a:latin typeface="Arial Unicode MS" pitchFamily="50" charset="-128"/>
                          <a:ea typeface="Arial Unicode MS" pitchFamily="50" charset="-128"/>
                          <a:cs typeface="Arial Unicode MS" pitchFamily="50" charset="-128"/>
                        </a:rPr>
                        <a:t>45.5</a:t>
                      </a:r>
                      <a:endParaRPr kumimoji="1" lang="ja-JP" altLang="en-US" sz="2000">
                        <a:latin typeface="Arial Unicode MS" pitchFamily="50" charset="-128"/>
                        <a:ea typeface="Arial Unicode MS" pitchFamily="50" charset="-128"/>
                        <a:cs typeface="Arial Unicode MS" pitchFamily="50" charset="-128"/>
                      </a:endParaRPr>
                    </a:p>
                  </a:txBody>
                  <a:tcPr anchor="ctr"/>
                </a:tc>
              </a:tr>
            </a:tbl>
          </a:graphicData>
        </a:graphic>
      </p:graphicFrame>
      <p:sp>
        <p:nvSpPr>
          <p:cNvPr id="5" name="Slide Number Placeholder 4"/>
          <p:cNvSpPr>
            <a:spLocks noGrp="1"/>
          </p:cNvSpPr>
          <p:nvPr>
            <p:ph type="sldNum" sz="quarter" idx="12"/>
          </p:nvPr>
        </p:nvSpPr>
        <p:spPr/>
        <p:txBody>
          <a:bodyPr/>
          <a:lstStyle/>
          <a:p>
            <a:fld id="{A68A95D0-748C-4F4A-8DE9-D3810E8E6713}" type="slidenum">
              <a:rPr kumimoji="1" lang="ja-JP" altLang="en-US" smtClean="0"/>
              <a:pPr/>
              <a:t>36</a:t>
            </a:fld>
            <a:endParaRPr kumimoji="1" lang="ja-JP" alt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Text corpus</a:t>
            </a:r>
            <a:endParaRPr kumimoji="1" lang="ja-JP" altLang="en-US"/>
          </a:p>
        </p:txBody>
      </p:sp>
      <p:sp>
        <p:nvSpPr>
          <p:cNvPr id="3" name="Content Placeholder 2"/>
          <p:cNvSpPr>
            <a:spLocks noGrp="1"/>
          </p:cNvSpPr>
          <p:nvPr>
            <p:ph idx="1"/>
          </p:nvPr>
        </p:nvSpPr>
        <p:spPr/>
        <p:txBody>
          <a:bodyPr/>
          <a:lstStyle/>
          <a:p>
            <a:pPr marL="411480" lvl="1" indent="-342900">
              <a:spcBef>
                <a:spcPts val="700"/>
              </a:spcBef>
              <a:buClr>
                <a:schemeClr val="tx2"/>
              </a:buClr>
              <a:buSzPct val="95000"/>
              <a:buFont typeface="Wingdings"/>
              <a:buChar char=""/>
            </a:pPr>
            <a:r>
              <a:rPr lang="en-US" altLang="ja-JP" sz="3000" dirty="0" smtClean="0"/>
              <a:t>Text transcribed from </a:t>
            </a:r>
            <a:r>
              <a:rPr lang="en-US" altLang="ja-JP" sz="3000" dirty="0" smtClean="0">
                <a:latin typeface="Arial Unicode MS" pitchFamily="50" charset="-128"/>
                <a:ea typeface="Arial Unicode MS" pitchFamily="50" charset="-128"/>
                <a:cs typeface="Arial Unicode MS" pitchFamily="50" charset="-128"/>
              </a:rPr>
              <a:t>35</a:t>
            </a:r>
            <a:r>
              <a:rPr lang="en-US" altLang="ja-JP" sz="3000" dirty="0" smtClean="0"/>
              <a:t> hours of TV broadcast news</a:t>
            </a:r>
          </a:p>
          <a:p>
            <a:pPr marL="411480" lvl="1" indent="-342900">
              <a:spcBef>
                <a:spcPts val="700"/>
              </a:spcBef>
              <a:buClr>
                <a:schemeClr val="tx2"/>
              </a:buClr>
              <a:buSzPct val="95000"/>
              <a:buFont typeface="Wingdings"/>
              <a:buChar char=""/>
            </a:pPr>
            <a:r>
              <a:rPr lang="en-US" altLang="ja-JP" sz="3000" dirty="0" smtClean="0"/>
              <a:t>Additional information</a:t>
            </a:r>
          </a:p>
          <a:p>
            <a:pPr marL="667512" lvl="2" indent="-342900">
              <a:spcBef>
                <a:spcPts val="700"/>
              </a:spcBef>
              <a:buClr>
                <a:schemeClr val="tx2"/>
              </a:buClr>
              <a:buSzPct val="95000"/>
              <a:buFont typeface="Wingdings"/>
              <a:buChar char=""/>
            </a:pPr>
            <a:r>
              <a:rPr lang="en-US" altLang="ja-JP" sz="2800" dirty="0" smtClean="0"/>
              <a:t>Speaking mode: planned/spontaneous</a:t>
            </a:r>
          </a:p>
          <a:p>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37</a:t>
            </a:fld>
            <a:endParaRPr kumimoji="1" lang="ja-JP"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943880" cy="914400"/>
          </a:xfrm>
        </p:spPr>
        <p:txBody>
          <a:bodyPr/>
          <a:lstStyle/>
          <a:p>
            <a:r>
              <a:rPr kumimoji="1" lang="en-US" altLang="ja-JP" dirty="0" smtClean="0"/>
              <a:t>Transcription conventions (1)</a:t>
            </a:r>
            <a:endParaRPr kumimoji="1" lang="ja-JP" altLang="en-US"/>
          </a:p>
        </p:txBody>
      </p:sp>
      <p:sp>
        <p:nvSpPr>
          <p:cNvPr id="3" name="Content Placeholder 2"/>
          <p:cNvSpPr>
            <a:spLocks noGrp="1"/>
          </p:cNvSpPr>
          <p:nvPr>
            <p:ph idx="1"/>
          </p:nvPr>
        </p:nvSpPr>
        <p:spPr/>
        <p:txBody>
          <a:bodyPr/>
          <a:lstStyle/>
          <a:p>
            <a:r>
              <a:rPr kumimoji="1" lang="en-US" altLang="ja-JP" dirty="0" smtClean="0"/>
              <a:t>Sentence segmentation</a:t>
            </a:r>
            <a:endParaRPr lang="en-US" altLang="ja-JP" dirty="0" smtClean="0"/>
          </a:p>
          <a:p>
            <a:pPr lvl="1"/>
            <a:r>
              <a:rPr lang="en-US" altLang="ja-JP" dirty="0" smtClean="0"/>
              <a:t>No sentence marker in Thai language</a:t>
            </a:r>
          </a:p>
          <a:p>
            <a:pPr lvl="1"/>
            <a:r>
              <a:rPr kumimoji="1" lang="en-US" altLang="ja-JP" dirty="0" smtClean="0"/>
              <a:t>Ambiguous</a:t>
            </a:r>
          </a:p>
          <a:p>
            <a:pPr lvl="1"/>
            <a:r>
              <a:rPr lang="en-US" altLang="ja-JP" dirty="0" smtClean="0"/>
              <a:t>Grammatically, there are </a:t>
            </a:r>
            <a:r>
              <a:rPr lang="en-US" altLang="ja-JP" dirty="0" smtClean="0">
                <a:latin typeface="Arial Unicode MS" pitchFamily="50" charset="-128"/>
                <a:ea typeface="Arial Unicode MS" pitchFamily="50" charset="-128"/>
                <a:cs typeface="Arial Unicode MS" pitchFamily="50" charset="-128"/>
              </a:rPr>
              <a:t>3</a:t>
            </a:r>
            <a:r>
              <a:rPr lang="en-US" altLang="ja-JP" dirty="0" smtClean="0"/>
              <a:t> types of sentence</a:t>
            </a:r>
          </a:p>
          <a:p>
            <a:pPr lvl="2"/>
            <a:r>
              <a:rPr kumimoji="1" lang="en-US" altLang="ja-JP" dirty="0" smtClean="0"/>
              <a:t>Simple sentence</a:t>
            </a:r>
          </a:p>
          <a:p>
            <a:pPr lvl="2"/>
            <a:r>
              <a:rPr lang="en-US" altLang="ja-JP" dirty="0" smtClean="0"/>
              <a:t>Compound sentence</a:t>
            </a:r>
          </a:p>
          <a:p>
            <a:pPr lvl="2"/>
            <a:r>
              <a:rPr kumimoji="1" lang="en-US" altLang="ja-JP" dirty="0" smtClean="0"/>
              <a:t>Complex sentence</a:t>
            </a:r>
          </a:p>
          <a:p>
            <a:pPr lvl="1"/>
            <a:r>
              <a:rPr kumimoji="1" lang="en-US" altLang="ja-JP" dirty="0" smtClean="0"/>
              <a:t>Sentence was defined as a simple sentence or clause with the help of delimited breaths</a:t>
            </a:r>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38</a:t>
            </a:fld>
            <a:endParaRPr kumimoji="1" lang="ja-JP" altLang="en-US"/>
          </a:p>
        </p:txBody>
      </p:sp>
      <p:sp>
        <p:nvSpPr>
          <p:cNvPr id="5" name="TextBox 4"/>
          <p:cNvSpPr txBox="1"/>
          <p:nvPr/>
        </p:nvSpPr>
        <p:spPr>
          <a:xfrm>
            <a:off x="5072066" y="4357694"/>
            <a:ext cx="3286148" cy="646331"/>
          </a:xfrm>
          <a:prstGeom prst="rect">
            <a:avLst/>
          </a:prstGeom>
          <a:noFill/>
        </p:spPr>
        <p:txBody>
          <a:bodyPr wrap="square" rtlCol="0">
            <a:spAutoFit/>
          </a:bodyPr>
          <a:lstStyle/>
          <a:p>
            <a:r>
              <a:rPr lang="en-US" altLang="ja-JP" dirty="0" smtClean="0"/>
              <a:t>Composed from several of clauses or simple sentences</a:t>
            </a:r>
            <a:endParaRPr kumimoji="1" lang="ja-JP" altLang="en-US"/>
          </a:p>
        </p:txBody>
      </p:sp>
      <p:sp>
        <p:nvSpPr>
          <p:cNvPr id="6" name="Right Brace 5"/>
          <p:cNvSpPr/>
          <p:nvPr/>
        </p:nvSpPr>
        <p:spPr>
          <a:xfrm>
            <a:off x="4714876" y="4357694"/>
            <a:ext cx="285752" cy="642942"/>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943880" cy="914400"/>
          </a:xfrm>
        </p:spPr>
        <p:txBody>
          <a:bodyPr/>
          <a:lstStyle/>
          <a:p>
            <a:r>
              <a:rPr kumimoji="1" lang="en-US" altLang="ja-JP" dirty="0" smtClean="0"/>
              <a:t>Transcription conventions (2)</a:t>
            </a:r>
            <a:endParaRPr kumimoji="1" lang="ja-JP" altLang="en-US"/>
          </a:p>
        </p:txBody>
      </p:sp>
      <p:sp>
        <p:nvSpPr>
          <p:cNvPr id="3" name="Content Placeholder 2"/>
          <p:cNvSpPr>
            <a:spLocks noGrp="1"/>
          </p:cNvSpPr>
          <p:nvPr>
            <p:ph idx="1"/>
          </p:nvPr>
        </p:nvSpPr>
        <p:spPr/>
        <p:txBody>
          <a:bodyPr/>
          <a:lstStyle/>
          <a:p>
            <a:r>
              <a:rPr kumimoji="1" lang="en-US" altLang="ja-JP" dirty="0" smtClean="0"/>
              <a:t>Word segmentation</a:t>
            </a:r>
          </a:p>
          <a:p>
            <a:pPr lvl="1"/>
            <a:r>
              <a:rPr lang="en-US" altLang="ja-JP" dirty="0" smtClean="0"/>
              <a:t>No word boundary marker in Thai language</a:t>
            </a:r>
          </a:p>
          <a:p>
            <a:pPr lvl="1"/>
            <a:r>
              <a:rPr lang="en-US" altLang="ja-JP" dirty="0" smtClean="0"/>
              <a:t>Lead to difficulties in transcription and data checking processes</a:t>
            </a:r>
          </a:p>
          <a:p>
            <a:pPr lvl="1"/>
            <a:r>
              <a:rPr lang="en-US" altLang="ja-JP" dirty="0" smtClean="0"/>
              <a:t>Too ambiguous to define all rules</a:t>
            </a:r>
          </a:p>
          <a:p>
            <a:pPr lvl="1"/>
            <a:r>
              <a:rPr lang="en-US" altLang="ja-JP" dirty="0" smtClean="0"/>
              <a:t>A few rules of simple segmentation patterns were defined</a:t>
            </a:r>
          </a:p>
          <a:p>
            <a:pPr lvl="1"/>
            <a:r>
              <a:rPr lang="en-US" altLang="ja-JP" dirty="0" smtClean="0"/>
              <a:t>Undefined patterns were left to the decision of transcribers</a:t>
            </a:r>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39</a:t>
            </a:fld>
            <a:endParaRPr kumimoji="1" lang="ja-JP" alt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943880" cy="914400"/>
          </a:xfrm>
        </p:spPr>
        <p:txBody>
          <a:bodyPr/>
          <a:lstStyle/>
          <a:p>
            <a:r>
              <a:rPr kumimoji="1" lang="en-US" altLang="ja-JP" dirty="0" smtClean="0"/>
              <a:t>Transcription conventions (3)</a:t>
            </a:r>
            <a:endParaRPr kumimoji="1" lang="ja-JP" altLang="en-US"/>
          </a:p>
        </p:txBody>
      </p:sp>
      <p:sp>
        <p:nvSpPr>
          <p:cNvPr id="3" name="Content Placeholder 2"/>
          <p:cNvSpPr>
            <a:spLocks noGrp="1"/>
          </p:cNvSpPr>
          <p:nvPr>
            <p:ph idx="1"/>
          </p:nvPr>
        </p:nvSpPr>
        <p:spPr/>
        <p:txBody>
          <a:bodyPr/>
          <a:lstStyle/>
          <a:p>
            <a:r>
              <a:rPr lang="en-US" altLang="ja-JP" dirty="0" smtClean="0"/>
              <a:t>Repeating word</a:t>
            </a:r>
          </a:p>
          <a:p>
            <a:r>
              <a:rPr lang="en-US" altLang="ja-JP" dirty="0" smtClean="0"/>
              <a:t>Thai/English abbreviation</a:t>
            </a:r>
          </a:p>
          <a:p>
            <a:r>
              <a:rPr lang="en-US" altLang="ja-JP" dirty="0" smtClean="0"/>
              <a:t>Number entity</a:t>
            </a:r>
          </a:p>
          <a:p>
            <a:r>
              <a:rPr lang="en-US" altLang="ja-JP" dirty="0" smtClean="0"/>
              <a:t>Special tags</a:t>
            </a:r>
          </a:p>
          <a:p>
            <a:pPr lvl="1"/>
            <a:r>
              <a:rPr lang="en-US" altLang="ja-JP" dirty="0" err="1" smtClean="0"/>
              <a:t>Disfluencies</a:t>
            </a:r>
            <a:r>
              <a:rPr lang="en-US" altLang="ja-JP" dirty="0" smtClean="0"/>
              <a:t>, filled-pauses, exclamations</a:t>
            </a:r>
          </a:p>
          <a:p>
            <a:pPr lvl="1"/>
            <a:r>
              <a:rPr lang="en-US" altLang="ja-JP" dirty="0" smtClean="0"/>
              <a:t>Foreign words</a:t>
            </a:r>
          </a:p>
          <a:p>
            <a:pPr lvl="1"/>
            <a:r>
              <a:rPr lang="en-US" altLang="ja-JP" dirty="0" smtClean="0"/>
              <a:t>Some other events: uncertainly transcribed part, etc.</a:t>
            </a:r>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40</a:t>
            </a:fld>
            <a:endParaRPr kumimoji="1" lang="ja-JP"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Recorded programs</a:t>
            </a:r>
            <a:endParaRPr kumimoji="1" lang="ja-JP" altLang="en-US"/>
          </a:p>
        </p:txBody>
      </p:sp>
      <p:sp>
        <p:nvSpPr>
          <p:cNvPr id="3" name="Content Placeholder 2"/>
          <p:cNvSpPr>
            <a:spLocks noGrp="1"/>
          </p:cNvSpPr>
          <p:nvPr>
            <p:ph idx="1"/>
          </p:nvPr>
        </p:nvSpPr>
        <p:spPr/>
        <p:txBody>
          <a:bodyPr/>
          <a:lstStyle/>
          <a:p>
            <a:r>
              <a:rPr lang="en-US" altLang="ja-JP" dirty="0" smtClean="0"/>
              <a:t>News programs from one public TV station in Thailand was recorded</a:t>
            </a:r>
          </a:p>
          <a:p>
            <a:r>
              <a:rPr kumimoji="1" lang="en-US" altLang="ja-JP" dirty="0" smtClean="0"/>
              <a:t>Total of </a:t>
            </a:r>
            <a:r>
              <a:rPr kumimoji="1" lang="en-US" altLang="ja-JP" dirty="0" smtClean="0">
                <a:latin typeface="Arial Unicode MS" pitchFamily="50" charset="-128"/>
                <a:ea typeface="Arial Unicode MS" pitchFamily="50" charset="-128"/>
                <a:cs typeface="Arial Unicode MS" pitchFamily="50" charset="-128"/>
              </a:rPr>
              <a:t>105</a:t>
            </a:r>
            <a:r>
              <a:rPr kumimoji="1" lang="en-US" altLang="ja-JP" dirty="0" smtClean="0"/>
              <a:t> news episodes</a:t>
            </a:r>
          </a:p>
          <a:p>
            <a:pPr lvl="1"/>
            <a:r>
              <a:rPr lang="en-US" altLang="ja-JP" dirty="0" smtClean="0"/>
              <a:t>Speech corpus</a:t>
            </a:r>
          </a:p>
          <a:p>
            <a:pPr lvl="2"/>
            <a:r>
              <a:rPr lang="en-US" altLang="ja-JP" dirty="0" smtClean="0">
                <a:latin typeface="Arial Unicode MS" pitchFamily="50" charset="-128"/>
                <a:ea typeface="Arial Unicode MS" pitchFamily="50" charset="-128"/>
                <a:cs typeface="Arial Unicode MS" pitchFamily="50" charset="-128"/>
              </a:rPr>
              <a:t>35</a:t>
            </a:r>
            <a:r>
              <a:rPr lang="en-US" altLang="ja-JP" dirty="0" smtClean="0"/>
              <a:t> news episodes</a:t>
            </a:r>
          </a:p>
          <a:p>
            <a:pPr lvl="2"/>
            <a:r>
              <a:rPr lang="en-US" altLang="ja-JP" dirty="0" smtClean="0">
                <a:latin typeface="Arial Unicode MS" pitchFamily="50" charset="-128"/>
                <a:ea typeface="Arial Unicode MS" pitchFamily="50" charset="-128"/>
                <a:cs typeface="Arial Unicode MS" pitchFamily="50" charset="-128"/>
              </a:rPr>
              <a:t>About 17</a:t>
            </a:r>
            <a:r>
              <a:rPr lang="en-US" altLang="ja-JP" dirty="0" smtClean="0"/>
              <a:t> hours of speech data</a:t>
            </a:r>
          </a:p>
          <a:p>
            <a:pPr lvl="1"/>
            <a:r>
              <a:rPr kumimoji="1" lang="en-US" altLang="ja-JP" dirty="0" smtClean="0"/>
              <a:t>Text corpus: </a:t>
            </a:r>
          </a:p>
          <a:p>
            <a:pPr lvl="2"/>
            <a:r>
              <a:rPr kumimoji="1" lang="en-US" altLang="ja-JP" dirty="0" smtClean="0">
                <a:latin typeface="Arial Unicode MS" pitchFamily="50" charset="-128"/>
                <a:ea typeface="Arial Unicode MS" pitchFamily="50" charset="-128"/>
                <a:cs typeface="Arial Unicode MS" pitchFamily="50" charset="-128"/>
              </a:rPr>
              <a:t>70</a:t>
            </a:r>
            <a:r>
              <a:rPr kumimoji="1" lang="en-US" altLang="ja-JP" dirty="0" smtClean="0"/>
              <a:t> news episodes</a:t>
            </a:r>
            <a:endParaRPr kumimoji="1" lang="ja-JP" altLang="en-US"/>
          </a:p>
        </p:txBody>
      </p:sp>
      <p:sp>
        <p:nvSpPr>
          <p:cNvPr id="4" name="Slide Number Placeholder 3"/>
          <p:cNvSpPr>
            <a:spLocks noGrp="1"/>
          </p:cNvSpPr>
          <p:nvPr>
            <p:ph type="sldNum" sz="quarter" idx="12"/>
          </p:nvPr>
        </p:nvSpPr>
        <p:spPr/>
        <p:txBody>
          <a:bodyPr/>
          <a:lstStyle/>
          <a:p>
            <a:fld id="{A68A95D0-748C-4F4A-8DE9-D3810E8E6713}" type="slidenum">
              <a:rPr kumimoji="1" lang="ja-JP" altLang="en-US" smtClean="0"/>
              <a:pPr/>
              <a:t>41</a:t>
            </a:fld>
            <a:endParaRPr kumimoji="1" lang="ja-JP" alt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2.6"/>
</p:tagLst>
</file>

<file path=ppt/tags/tag2.xml><?xml version="1.0" encoding="utf-8"?>
<p:tagLst xmlns:a="http://schemas.openxmlformats.org/drawingml/2006/main" xmlns:r="http://schemas.openxmlformats.org/officeDocument/2006/relationships" xmlns:p="http://schemas.openxmlformats.org/presentationml/2006/main">
  <p:tag name="TIMING" val="|11.6|14.1"/>
</p:tagLst>
</file>

<file path=ppt/tags/tag3.xml><?xml version="1.0" encoding="utf-8"?>
<p:tagLst xmlns:a="http://schemas.openxmlformats.org/drawingml/2006/main" xmlns:r="http://schemas.openxmlformats.org/officeDocument/2006/relationships" xmlns:p="http://schemas.openxmlformats.org/presentationml/2006/main">
  <p:tag name="TIMING" val="|12.1"/>
</p:tagLst>
</file>

<file path=ppt/tags/tag4.xml><?xml version="1.0" encoding="utf-8"?>
<p:tagLst xmlns:a="http://schemas.openxmlformats.org/drawingml/2006/main" xmlns:r="http://schemas.openxmlformats.org/officeDocument/2006/relationships" xmlns:p="http://schemas.openxmlformats.org/presentationml/2006/main">
  <p:tag name="TIMING" val="|46.6"/>
</p:tagLst>
</file>

<file path=ppt/tags/tag5.xml><?xml version="1.0" encoding="utf-8"?>
<p:tagLst xmlns:a="http://schemas.openxmlformats.org/drawingml/2006/main" xmlns:r="http://schemas.openxmlformats.org/officeDocument/2006/relationships" xmlns:p="http://schemas.openxmlformats.org/presentationml/2006/main">
  <p:tag name="TIMING" val="|65.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6181</TotalTime>
  <Words>1810</Words>
  <Application>Microsoft Office PowerPoint</Application>
  <PresentationFormat>On-screen Show (4:3)</PresentationFormat>
  <Paragraphs>465</Paragraphs>
  <Slides>41</Slides>
  <Notes>5</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Metro</vt:lpstr>
      <vt:lpstr>Thai Broadcast News Corpus Construction and Evaluation</vt:lpstr>
      <vt:lpstr>Background on Thai speech recognition research</vt:lpstr>
      <vt:lpstr>Development of Thai Broadcast News Transcription System</vt:lpstr>
      <vt:lpstr>Speech corpus</vt:lpstr>
      <vt:lpstr>Structure of broadcast news</vt:lpstr>
      <vt:lpstr>Structure of broadcast news</vt:lpstr>
      <vt:lpstr>Structure of broadcast news</vt:lpstr>
      <vt:lpstr>Speech corpus</vt:lpstr>
      <vt:lpstr>Example of structure information</vt:lpstr>
      <vt:lpstr>Speech corpus</vt:lpstr>
      <vt:lpstr>Text corpus</vt:lpstr>
      <vt:lpstr>Problems of Thai transcription text</vt:lpstr>
      <vt:lpstr>Broadcast news collection</vt:lpstr>
      <vt:lpstr>Analysis of speech corpus</vt:lpstr>
      <vt:lpstr>Information of speech &amp; text corpora</vt:lpstr>
      <vt:lpstr>Data used in experiments</vt:lpstr>
      <vt:lpstr>Experimental condition</vt:lpstr>
      <vt:lpstr>Acoustic model adaptation</vt:lpstr>
      <vt:lpstr>WER results</vt:lpstr>
      <vt:lpstr>Discussion</vt:lpstr>
      <vt:lpstr>Conclusion</vt:lpstr>
      <vt:lpstr>Future work</vt:lpstr>
      <vt:lpstr>Slide 23</vt:lpstr>
      <vt:lpstr>Slide 24</vt:lpstr>
      <vt:lpstr>Slide 25</vt:lpstr>
      <vt:lpstr>Background</vt:lpstr>
      <vt:lpstr>Development of Thai Broadcast News LVCSR System</vt:lpstr>
      <vt:lpstr>Experiments &amp; Developed corpora</vt:lpstr>
      <vt:lpstr>Perplexity &amp; OOV rates</vt:lpstr>
      <vt:lpstr>Transcription process</vt:lpstr>
      <vt:lpstr>Speech corpus</vt:lpstr>
      <vt:lpstr>Transcription conventions</vt:lpstr>
      <vt:lpstr>Introduction</vt:lpstr>
      <vt:lpstr>Overview</vt:lpstr>
      <vt:lpstr>Thai language corpora</vt:lpstr>
      <vt:lpstr>WER Result</vt:lpstr>
      <vt:lpstr>Text corpus</vt:lpstr>
      <vt:lpstr>Transcription conventions (1)</vt:lpstr>
      <vt:lpstr>Transcription conventions (2)</vt:lpstr>
      <vt:lpstr>Transcription conventions (3)</vt:lpstr>
      <vt:lpstr>Recorded programs</vt:lpstr>
    </vt:vector>
  </TitlesOfParts>
  <Company>Tokyo Institute of Technology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marky</dc:creator>
  <cp:lastModifiedBy>marky</cp:lastModifiedBy>
  <cp:revision>417</cp:revision>
  <dcterms:created xsi:type="dcterms:W3CDTF">2008-03-04T02:41:16Z</dcterms:created>
  <dcterms:modified xsi:type="dcterms:W3CDTF">2008-05-29T11:10:15Z</dcterms:modified>
</cp:coreProperties>
</file>