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Bitstream Vera Sans" charset="0"/>
        <a:ea typeface="+mn-ea"/>
        <a:cs typeface="+mn-cs"/>
      </a:defRPr>
    </a:lvl1pPr>
    <a:lvl2pPr marL="423863" indent="-214313" algn="l" defTabSz="457200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Bitstream Vera Sans" charset="0"/>
        <a:ea typeface="+mn-ea"/>
        <a:cs typeface="+mn-cs"/>
      </a:defRPr>
    </a:lvl2pPr>
    <a:lvl3pPr marL="639763" indent="-209550" algn="l" defTabSz="457200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Bitstream Vera Sans" charset="0"/>
        <a:ea typeface="+mn-ea"/>
        <a:cs typeface="+mn-cs"/>
      </a:defRPr>
    </a:lvl3pPr>
    <a:lvl4pPr marL="855663" indent="-212725" algn="l" defTabSz="457200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Bitstream Vera Sans" charset="0"/>
        <a:ea typeface="+mn-ea"/>
        <a:cs typeface="+mn-cs"/>
      </a:defRPr>
    </a:lvl4pPr>
    <a:lvl5pPr marL="1071563" indent="-211138" algn="l" defTabSz="457200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Bitstream Vera Sans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Bitstream Vera Sans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Bitstream Vera Sans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Bitstream Vera Sans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Bitstream Vera San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46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Img"/>
          </p:nvPr>
        </p:nvSpPr>
        <p:spPr bwMode="auto">
          <a:xfrm>
            <a:off x="1309688" y="1027113"/>
            <a:ext cx="4927600" cy="3695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7938"/>
            <a:ext cx="5214937" cy="410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2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4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1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6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3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0775" cy="3698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1349375" y="965200"/>
            <a:ext cx="5073650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5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0775" cy="3698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1309688" y="1027113"/>
            <a:ext cx="4935537" cy="37020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1169988" y="5087938"/>
            <a:ext cx="5216525" cy="41036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9775" y="2101850"/>
            <a:ext cx="4222750" cy="4757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2101850"/>
            <a:ext cx="4224338" cy="4757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9788" y="606425"/>
            <a:ext cx="2149475" cy="6253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9775" y="606425"/>
            <a:ext cx="6297613" cy="6253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75" y="606425"/>
            <a:ext cx="8599488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75" y="606425"/>
            <a:ext cx="8599488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9775" y="2101850"/>
            <a:ext cx="8599488" cy="2301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9775" y="4556125"/>
            <a:ext cx="8599488" cy="2303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-79375" y="-61913"/>
            <a:ext cx="10155238" cy="7616826"/>
            <a:chOff x="-50" y="-39"/>
            <a:chExt cx="6397" cy="4798"/>
          </a:xfrm>
        </p:grpSpPr>
        <p:sp>
          <p:nvSpPr>
            <p:cNvPr id="1026" name="AutoShape 2"/>
            <p:cNvSpPr>
              <a:spLocks noChangeArrowheads="1"/>
            </p:cNvSpPr>
            <p:nvPr/>
          </p:nvSpPr>
          <p:spPr bwMode="auto">
            <a:xfrm>
              <a:off x="-50" y="-39"/>
              <a:ext cx="6398" cy="4799"/>
            </a:xfrm>
            <a:prstGeom prst="roundRect">
              <a:avLst>
                <a:gd name="adj" fmla="val 19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7" name="Group 3"/>
            <p:cNvGrpSpPr>
              <a:grpSpLocks/>
            </p:cNvGrpSpPr>
            <p:nvPr/>
          </p:nvGrpSpPr>
          <p:grpSpPr bwMode="auto">
            <a:xfrm>
              <a:off x="-50" y="-39"/>
              <a:ext cx="6395" cy="4796"/>
              <a:chOff x="-50" y="-39"/>
              <a:chExt cx="6395" cy="4796"/>
            </a:xfrm>
          </p:grpSpPr>
          <p:grpSp>
            <p:nvGrpSpPr>
              <p:cNvPr id="1028" name="Group 4"/>
              <p:cNvGrpSpPr>
                <a:grpSpLocks/>
              </p:cNvGrpSpPr>
              <p:nvPr/>
            </p:nvGrpSpPr>
            <p:grpSpPr bwMode="auto">
              <a:xfrm>
                <a:off x="-50" y="75"/>
                <a:ext cx="6392" cy="4642"/>
                <a:chOff x="-50" y="75"/>
                <a:chExt cx="6392" cy="4642"/>
              </a:xfrm>
            </p:grpSpPr>
            <p:sp>
              <p:nvSpPr>
                <p:cNvPr id="1029" name="Line 5"/>
                <p:cNvSpPr>
                  <a:spLocks noChangeShapeType="1"/>
                </p:cNvSpPr>
                <p:nvPr/>
              </p:nvSpPr>
              <p:spPr bwMode="auto">
                <a:xfrm>
                  <a:off x="-50" y="4491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0" name="Line 6"/>
                <p:cNvSpPr>
                  <a:spLocks noChangeShapeType="1"/>
                </p:cNvSpPr>
                <p:nvPr/>
              </p:nvSpPr>
              <p:spPr bwMode="auto">
                <a:xfrm>
                  <a:off x="-50" y="4604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1" name="Line 7"/>
                <p:cNvSpPr>
                  <a:spLocks noChangeShapeType="1"/>
                </p:cNvSpPr>
                <p:nvPr/>
              </p:nvSpPr>
              <p:spPr bwMode="auto">
                <a:xfrm>
                  <a:off x="-50" y="4491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2" name="Line 8"/>
                <p:cNvSpPr>
                  <a:spLocks noChangeShapeType="1"/>
                </p:cNvSpPr>
                <p:nvPr/>
              </p:nvSpPr>
              <p:spPr bwMode="auto">
                <a:xfrm>
                  <a:off x="-50" y="4717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3" name="Line 9"/>
                <p:cNvSpPr>
                  <a:spLocks noChangeShapeType="1"/>
                </p:cNvSpPr>
                <p:nvPr/>
              </p:nvSpPr>
              <p:spPr bwMode="auto">
                <a:xfrm>
                  <a:off x="-50" y="415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4" name="Line 10"/>
                <p:cNvSpPr>
                  <a:spLocks noChangeShapeType="1"/>
                </p:cNvSpPr>
                <p:nvPr/>
              </p:nvSpPr>
              <p:spPr bwMode="auto">
                <a:xfrm>
                  <a:off x="-50" y="4264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5" name="Line 11"/>
                <p:cNvSpPr>
                  <a:spLocks noChangeShapeType="1"/>
                </p:cNvSpPr>
                <p:nvPr/>
              </p:nvSpPr>
              <p:spPr bwMode="auto">
                <a:xfrm>
                  <a:off x="-50" y="415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6" name="Line 12"/>
                <p:cNvSpPr>
                  <a:spLocks noChangeShapeType="1"/>
                </p:cNvSpPr>
                <p:nvPr/>
              </p:nvSpPr>
              <p:spPr bwMode="auto">
                <a:xfrm>
                  <a:off x="-50" y="4377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7" name="Line 13"/>
                <p:cNvSpPr>
                  <a:spLocks noChangeShapeType="1"/>
                </p:cNvSpPr>
                <p:nvPr/>
              </p:nvSpPr>
              <p:spPr bwMode="auto">
                <a:xfrm>
                  <a:off x="-50" y="381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8" name="Line 14"/>
                <p:cNvSpPr>
                  <a:spLocks noChangeShapeType="1"/>
                </p:cNvSpPr>
                <p:nvPr/>
              </p:nvSpPr>
              <p:spPr bwMode="auto">
                <a:xfrm>
                  <a:off x="-50" y="3924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9" name="Line 15"/>
                <p:cNvSpPr>
                  <a:spLocks noChangeShapeType="1"/>
                </p:cNvSpPr>
                <p:nvPr/>
              </p:nvSpPr>
              <p:spPr bwMode="auto">
                <a:xfrm>
                  <a:off x="-50" y="381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0" name="Line 16"/>
                <p:cNvSpPr>
                  <a:spLocks noChangeShapeType="1"/>
                </p:cNvSpPr>
                <p:nvPr/>
              </p:nvSpPr>
              <p:spPr bwMode="auto">
                <a:xfrm>
                  <a:off x="-50" y="4037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1" name="Line 17"/>
                <p:cNvSpPr>
                  <a:spLocks noChangeShapeType="1"/>
                </p:cNvSpPr>
                <p:nvPr/>
              </p:nvSpPr>
              <p:spPr bwMode="auto">
                <a:xfrm>
                  <a:off x="-50" y="3471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2" name="Line 18"/>
                <p:cNvSpPr>
                  <a:spLocks noChangeShapeType="1"/>
                </p:cNvSpPr>
                <p:nvPr/>
              </p:nvSpPr>
              <p:spPr bwMode="auto">
                <a:xfrm>
                  <a:off x="-50" y="358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3" name="Line 19"/>
                <p:cNvSpPr>
                  <a:spLocks noChangeShapeType="1"/>
                </p:cNvSpPr>
                <p:nvPr/>
              </p:nvSpPr>
              <p:spPr bwMode="auto">
                <a:xfrm>
                  <a:off x="-50" y="3471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4" name="Line 20"/>
                <p:cNvSpPr>
                  <a:spLocks noChangeShapeType="1"/>
                </p:cNvSpPr>
                <p:nvPr/>
              </p:nvSpPr>
              <p:spPr bwMode="auto">
                <a:xfrm>
                  <a:off x="-50" y="3697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5" name="Line 21"/>
                <p:cNvSpPr>
                  <a:spLocks noChangeShapeType="1"/>
                </p:cNvSpPr>
                <p:nvPr/>
              </p:nvSpPr>
              <p:spPr bwMode="auto">
                <a:xfrm>
                  <a:off x="-50" y="313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6" name="Line 22"/>
                <p:cNvSpPr>
                  <a:spLocks noChangeShapeType="1"/>
                </p:cNvSpPr>
                <p:nvPr/>
              </p:nvSpPr>
              <p:spPr bwMode="auto">
                <a:xfrm>
                  <a:off x="-50" y="324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Line 23"/>
                <p:cNvSpPr>
                  <a:spLocks noChangeShapeType="1"/>
                </p:cNvSpPr>
                <p:nvPr/>
              </p:nvSpPr>
              <p:spPr bwMode="auto">
                <a:xfrm>
                  <a:off x="-50" y="313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Line 24"/>
                <p:cNvSpPr>
                  <a:spLocks noChangeShapeType="1"/>
                </p:cNvSpPr>
                <p:nvPr/>
              </p:nvSpPr>
              <p:spPr bwMode="auto">
                <a:xfrm>
                  <a:off x="-50" y="3358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9" name="Line 25"/>
                <p:cNvSpPr>
                  <a:spLocks noChangeShapeType="1"/>
                </p:cNvSpPr>
                <p:nvPr/>
              </p:nvSpPr>
              <p:spPr bwMode="auto">
                <a:xfrm>
                  <a:off x="-50" y="279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0" name="Line 26"/>
                <p:cNvSpPr>
                  <a:spLocks noChangeShapeType="1"/>
                </p:cNvSpPr>
                <p:nvPr/>
              </p:nvSpPr>
              <p:spPr bwMode="auto">
                <a:xfrm>
                  <a:off x="-50" y="290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1" name="Line 27"/>
                <p:cNvSpPr>
                  <a:spLocks noChangeShapeType="1"/>
                </p:cNvSpPr>
                <p:nvPr/>
              </p:nvSpPr>
              <p:spPr bwMode="auto">
                <a:xfrm>
                  <a:off x="-50" y="279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2" name="Line 28"/>
                <p:cNvSpPr>
                  <a:spLocks noChangeShapeType="1"/>
                </p:cNvSpPr>
                <p:nvPr/>
              </p:nvSpPr>
              <p:spPr bwMode="auto">
                <a:xfrm>
                  <a:off x="-50" y="3019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3" name="Line 29"/>
                <p:cNvSpPr>
                  <a:spLocks noChangeShapeType="1"/>
                </p:cNvSpPr>
                <p:nvPr/>
              </p:nvSpPr>
              <p:spPr bwMode="auto">
                <a:xfrm>
                  <a:off x="-50" y="245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4" name="Line 30"/>
                <p:cNvSpPr>
                  <a:spLocks noChangeShapeType="1"/>
                </p:cNvSpPr>
                <p:nvPr/>
              </p:nvSpPr>
              <p:spPr bwMode="auto">
                <a:xfrm>
                  <a:off x="-50" y="256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5" name="Line 31"/>
                <p:cNvSpPr>
                  <a:spLocks noChangeShapeType="1"/>
                </p:cNvSpPr>
                <p:nvPr/>
              </p:nvSpPr>
              <p:spPr bwMode="auto">
                <a:xfrm>
                  <a:off x="-50" y="245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6" name="Line 32"/>
                <p:cNvSpPr>
                  <a:spLocks noChangeShapeType="1"/>
                </p:cNvSpPr>
                <p:nvPr/>
              </p:nvSpPr>
              <p:spPr bwMode="auto">
                <a:xfrm>
                  <a:off x="-50" y="2678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7" name="Line 33"/>
                <p:cNvSpPr>
                  <a:spLocks noChangeShapeType="1"/>
                </p:cNvSpPr>
                <p:nvPr/>
              </p:nvSpPr>
              <p:spPr bwMode="auto">
                <a:xfrm>
                  <a:off x="-50" y="211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8" name="Line 34"/>
                <p:cNvSpPr>
                  <a:spLocks noChangeShapeType="1"/>
                </p:cNvSpPr>
                <p:nvPr/>
              </p:nvSpPr>
              <p:spPr bwMode="auto">
                <a:xfrm>
                  <a:off x="-50" y="222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9" name="Line 35"/>
                <p:cNvSpPr>
                  <a:spLocks noChangeShapeType="1"/>
                </p:cNvSpPr>
                <p:nvPr/>
              </p:nvSpPr>
              <p:spPr bwMode="auto">
                <a:xfrm>
                  <a:off x="-50" y="211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0" name="Line 36"/>
                <p:cNvSpPr>
                  <a:spLocks noChangeShapeType="1"/>
                </p:cNvSpPr>
                <p:nvPr/>
              </p:nvSpPr>
              <p:spPr bwMode="auto">
                <a:xfrm>
                  <a:off x="-50" y="2338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1" name="Line 37"/>
                <p:cNvSpPr>
                  <a:spLocks noChangeShapeType="1"/>
                </p:cNvSpPr>
                <p:nvPr/>
              </p:nvSpPr>
              <p:spPr bwMode="auto">
                <a:xfrm>
                  <a:off x="-50" y="211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2" name="Line 38"/>
                <p:cNvSpPr>
                  <a:spLocks noChangeShapeType="1"/>
                </p:cNvSpPr>
                <p:nvPr/>
              </p:nvSpPr>
              <p:spPr bwMode="auto">
                <a:xfrm>
                  <a:off x="-50" y="2112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3" name="Line 39"/>
                <p:cNvSpPr>
                  <a:spLocks noChangeShapeType="1"/>
                </p:cNvSpPr>
                <p:nvPr/>
              </p:nvSpPr>
              <p:spPr bwMode="auto">
                <a:xfrm>
                  <a:off x="-50" y="177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4" name="Line 40"/>
                <p:cNvSpPr>
                  <a:spLocks noChangeShapeType="1"/>
                </p:cNvSpPr>
                <p:nvPr/>
              </p:nvSpPr>
              <p:spPr bwMode="auto">
                <a:xfrm>
                  <a:off x="-50" y="188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5" name="Line 41"/>
                <p:cNvSpPr>
                  <a:spLocks noChangeShapeType="1"/>
                </p:cNvSpPr>
                <p:nvPr/>
              </p:nvSpPr>
              <p:spPr bwMode="auto">
                <a:xfrm>
                  <a:off x="-50" y="177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6" name="Line 42"/>
                <p:cNvSpPr>
                  <a:spLocks noChangeShapeType="1"/>
                </p:cNvSpPr>
                <p:nvPr/>
              </p:nvSpPr>
              <p:spPr bwMode="auto">
                <a:xfrm>
                  <a:off x="-50" y="1998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7" name="Line 43"/>
                <p:cNvSpPr>
                  <a:spLocks noChangeShapeType="1"/>
                </p:cNvSpPr>
                <p:nvPr/>
              </p:nvSpPr>
              <p:spPr bwMode="auto">
                <a:xfrm>
                  <a:off x="-50" y="143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8" name="Line 44"/>
                <p:cNvSpPr>
                  <a:spLocks noChangeShapeType="1"/>
                </p:cNvSpPr>
                <p:nvPr/>
              </p:nvSpPr>
              <p:spPr bwMode="auto">
                <a:xfrm>
                  <a:off x="-50" y="1547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Line 45"/>
                <p:cNvSpPr>
                  <a:spLocks noChangeShapeType="1"/>
                </p:cNvSpPr>
                <p:nvPr/>
              </p:nvSpPr>
              <p:spPr bwMode="auto">
                <a:xfrm>
                  <a:off x="-50" y="143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Line 46"/>
                <p:cNvSpPr>
                  <a:spLocks noChangeShapeType="1"/>
                </p:cNvSpPr>
                <p:nvPr/>
              </p:nvSpPr>
              <p:spPr bwMode="auto">
                <a:xfrm>
                  <a:off x="-50" y="166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1" name="Line 47"/>
                <p:cNvSpPr>
                  <a:spLocks noChangeShapeType="1"/>
                </p:cNvSpPr>
                <p:nvPr/>
              </p:nvSpPr>
              <p:spPr bwMode="auto">
                <a:xfrm>
                  <a:off x="-50" y="109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2" name="Line 48"/>
                <p:cNvSpPr>
                  <a:spLocks noChangeShapeType="1"/>
                </p:cNvSpPr>
                <p:nvPr/>
              </p:nvSpPr>
              <p:spPr bwMode="auto">
                <a:xfrm>
                  <a:off x="-50" y="1206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3" name="Line 49"/>
                <p:cNvSpPr>
                  <a:spLocks noChangeShapeType="1"/>
                </p:cNvSpPr>
                <p:nvPr/>
              </p:nvSpPr>
              <p:spPr bwMode="auto">
                <a:xfrm>
                  <a:off x="-50" y="109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4" name="Line 50"/>
                <p:cNvSpPr>
                  <a:spLocks noChangeShapeType="1"/>
                </p:cNvSpPr>
                <p:nvPr/>
              </p:nvSpPr>
              <p:spPr bwMode="auto">
                <a:xfrm>
                  <a:off x="-50" y="132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5" name="Line 51"/>
                <p:cNvSpPr>
                  <a:spLocks noChangeShapeType="1"/>
                </p:cNvSpPr>
                <p:nvPr/>
              </p:nvSpPr>
              <p:spPr bwMode="auto">
                <a:xfrm>
                  <a:off x="-50" y="75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6" name="Line 52"/>
                <p:cNvSpPr>
                  <a:spLocks noChangeShapeType="1"/>
                </p:cNvSpPr>
                <p:nvPr/>
              </p:nvSpPr>
              <p:spPr bwMode="auto">
                <a:xfrm>
                  <a:off x="-50" y="866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7" name="Line 53"/>
                <p:cNvSpPr>
                  <a:spLocks noChangeShapeType="1"/>
                </p:cNvSpPr>
                <p:nvPr/>
              </p:nvSpPr>
              <p:spPr bwMode="auto">
                <a:xfrm>
                  <a:off x="-50" y="753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8" name="Line 54"/>
                <p:cNvSpPr>
                  <a:spLocks noChangeShapeType="1"/>
                </p:cNvSpPr>
                <p:nvPr/>
              </p:nvSpPr>
              <p:spPr bwMode="auto">
                <a:xfrm>
                  <a:off x="-50" y="98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9" name="Line 55"/>
                <p:cNvSpPr>
                  <a:spLocks noChangeShapeType="1"/>
                </p:cNvSpPr>
                <p:nvPr/>
              </p:nvSpPr>
              <p:spPr bwMode="auto">
                <a:xfrm>
                  <a:off x="-50" y="41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0" name="Line 56"/>
                <p:cNvSpPr>
                  <a:spLocks noChangeShapeType="1"/>
                </p:cNvSpPr>
                <p:nvPr/>
              </p:nvSpPr>
              <p:spPr bwMode="auto">
                <a:xfrm>
                  <a:off x="-50" y="526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1" name="Line 57"/>
                <p:cNvSpPr>
                  <a:spLocks noChangeShapeType="1"/>
                </p:cNvSpPr>
                <p:nvPr/>
              </p:nvSpPr>
              <p:spPr bwMode="auto">
                <a:xfrm>
                  <a:off x="-50" y="41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2" name="Line 58"/>
                <p:cNvSpPr>
                  <a:spLocks noChangeShapeType="1"/>
                </p:cNvSpPr>
                <p:nvPr/>
              </p:nvSpPr>
              <p:spPr bwMode="auto">
                <a:xfrm>
                  <a:off x="-50" y="64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3" name="Line 59"/>
                <p:cNvSpPr>
                  <a:spLocks noChangeShapeType="1"/>
                </p:cNvSpPr>
                <p:nvPr/>
              </p:nvSpPr>
              <p:spPr bwMode="auto">
                <a:xfrm>
                  <a:off x="-50" y="188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4" name="Line 60"/>
                <p:cNvSpPr>
                  <a:spLocks noChangeShapeType="1"/>
                </p:cNvSpPr>
                <p:nvPr/>
              </p:nvSpPr>
              <p:spPr bwMode="auto">
                <a:xfrm>
                  <a:off x="-50" y="300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5" name="Line 61"/>
                <p:cNvSpPr>
                  <a:spLocks noChangeShapeType="1"/>
                </p:cNvSpPr>
                <p:nvPr/>
              </p:nvSpPr>
              <p:spPr bwMode="auto">
                <a:xfrm>
                  <a:off x="-50" y="188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6" name="Line 62"/>
                <p:cNvSpPr>
                  <a:spLocks noChangeShapeType="1"/>
                </p:cNvSpPr>
                <p:nvPr/>
              </p:nvSpPr>
              <p:spPr bwMode="auto">
                <a:xfrm>
                  <a:off x="-50" y="75"/>
                  <a:ext cx="6393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87" name="AutoShape 63"/>
              <p:cNvSpPr>
                <a:spLocks noChangeArrowheads="1"/>
              </p:cNvSpPr>
              <p:nvPr/>
            </p:nvSpPr>
            <p:spPr bwMode="auto">
              <a:xfrm>
                <a:off x="-50" y="-39"/>
                <a:ext cx="6396" cy="4797"/>
              </a:xfrm>
              <a:prstGeom prst="roundRect">
                <a:avLst>
                  <a:gd name="adj" fmla="val 19"/>
                </a:avLst>
              </a:prstGeom>
              <a:solidFill>
                <a:srgbClr val="333366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88" name="Freeform 64"/>
          <p:cNvSpPr>
            <a:spLocks noChangeArrowheads="1"/>
          </p:cNvSpPr>
          <p:nvPr/>
        </p:nvSpPr>
        <p:spPr bwMode="auto">
          <a:xfrm>
            <a:off x="-79375" y="-61913"/>
            <a:ext cx="10158413" cy="7621588"/>
          </a:xfrm>
          <a:custGeom>
            <a:avLst/>
            <a:gdLst/>
            <a:ahLst/>
            <a:cxnLst>
              <a:cxn ang="0">
                <a:pos x="28219" y="0"/>
              </a:cxn>
              <a:cxn ang="0">
                <a:pos x="28219" y="16405"/>
              </a:cxn>
              <a:cxn ang="0">
                <a:pos x="9828" y="16405"/>
              </a:cxn>
              <a:cxn ang="0">
                <a:pos x="5913" y="21169"/>
              </a:cxn>
              <a:cxn ang="0">
                <a:pos x="0" y="21169"/>
              </a:cxn>
              <a:cxn ang="0">
                <a:pos x="0" y="10586"/>
              </a:cxn>
              <a:cxn ang="0">
                <a:pos x="0" y="4771"/>
              </a:cxn>
              <a:cxn ang="0">
                <a:pos x="18392" y="4771"/>
              </a:cxn>
              <a:cxn ang="0">
                <a:pos x="22310" y="0"/>
              </a:cxn>
              <a:cxn ang="0">
                <a:pos x="28219" y="0"/>
              </a:cxn>
            </a:cxnLst>
            <a:rect l="0" t="0" r="r" b="b"/>
            <a:pathLst>
              <a:path w="28220" h="21170">
                <a:moveTo>
                  <a:pt x="28219" y="0"/>
                </a:moveTo>
                <a:lnTo>
                  <a:pt x="28219" y="16405"/>
                </a:lnTo>
                <a:lnTo>
                  <a:pt x="9828" y="16405"/>
                </a:lnTo>
                <a:lnTo>
                  <a:pt x="5913" y="21169"/>
                </a:lnTo>
                <a:lnTo>
                  <a:pt x="0" y="21169"/>
                </a:lnTo>
                <a:lnTo>
                  <a:pt x="0" y="10586"/>
                </a:lnTo>
                <a:lnTo>
                  <a:pt x="0" y="4771"/>
                </a:lnTo>
                <a:lnTo>
                  <a:pt x="18392" y="4771"/>
                </a:lnTo>
                <a:lnTo>
                  <a:pt x="22310" y="0"/>
                </a:lnTo>
                <a:lnTo>
                  <a:pt x="28219" y="0"/>
                </a:lnTo>
              </a:path>
            </a:pathLst>
          </a:custGeom>
          <a:solidFill>
            <a:srgbClr val="000000">
              <a:alpha val="39999"/>
            </a:srgbClr>
          </a:solidFill>
          <a:ln w="9360">
            <a:solidFill>
              <a:srgbClr val="33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89" name="Group 65"/>
          <p:cNvGrpSpPr>
            <a:grpSpLocks/>
          </p:cNvGrpSpPr>
          <p:nvPr/>
        </p:nvGrpSpPr>
        <p:grpSpPr bwMode="auto">
          <a:xfrm>
            <a:off x="-79375" y="271463"/>
            <a:ext cx="10155238" cy="7275512"/>
            <a:chOff x="-50" y="171"/>
            <a:chExt cx="6397" cy="4583"/>
          </a:xfrm>
        </p:grpSpPr>
        <p:sp>
          <p:nvSpPr>
            <p:cNvPr id="1090" name="AutoShape 66"/>
            <p:cNvSpPr>
              <a:spLocks noChangeArrowheads="1"/>
            </p:cNvSpPr>
            <p:nvPr/>
          </p:nvSpPr>
          <p:spPr bwMode="auto">
            <a:xfrm>
              <a:off x="25" y="1189"/>
              <a:ext cx="558" cy="1333"/>
            </a:xfrm>
            <a:prstGeom prst="roundRect">
              <a:avLst>
                <a:gd name="adj" fmla="val 176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1" name="AutoShape 67"/>
            <p:cNvSpPr>
              <a:spLocks noChangeArrowheads="1"/>
            </p:cNvSpPr>
            <p:nvPr/>
          </p:nvSpPr>
          <p:spPr bwMode="auto">
            <a:xfrm>
              <a:off x="356" y="1730"/>
              <a:ext cx="4727" cy="630"/>
            </a:xfrm>
            <a:prstGeom prst="roundRect">
              <a:avLst>
                <a:gd name="adj" fmla="val 157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2" name="AutoShape 68"/>
            <p:cNvSpPr>
              <a:spLocks noChangeArrowheads="1"/>
            </p:cNvSpPr>
            <p:nvPr/>
          </p:nvSpPr>
          <p:spPr bwMode="auto">
            <a:xfrm>
              <a:off x="281" y="2053"/>
              <a:ext cx="482" cy="2305"/>
            </a:xfrm>
            <a:prstGeom prst="roundRect">
              <a:avLst>
                <a:gd name="adj" fmla="val 204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3" name="AutoShape 69"/>
            <p:cNvSpPr>
              <a:spLocks noChangeArrowheads="1"/>
            </p:cNvSpPr>
            <p:nvPr/>
          </p:nvSpPr>
          <p:spPr bwMode="auto">
            <a:xfrm>
              <a:off x="597" y="3836"/>
              <a:ext cx="934" cy="432"/>
            </a:xfrm>
            <a:prstGeom prst="roundRect">
              <a:avLst>
                <a:gd name="adj" fmla="val 231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4" name="AutoShape 70"/>
            <p:cNvSpPr>
              <a:spLocks noChangeArrowheads="1"/>
            </p:cNvSpPr>
            <p:nvPr/>
          </p:nvSpPr>
          <p:spPr bwMode="auto">
            <a:xfrm>
              <a:off x="5384" y="414"/>
              <a:ext cx="783" cy="2702"/>
            </a:xfrm>
            <a:prstGeom prst="roundRect">
              <a:avLst>
                <a:gd name="adj" fmla="val 125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" name="AutoShape 71"/>
            <p:cNvSpPr>
              <a:spLocks noChangeArrowheads="1"/>
            </p:cNvSpPr>
            <p:nvPr/>
          </p:nvSpPr>
          <p:spPr bwMode="auto">
            <a:xfrm>
              <a:off x="4255" y="2071"/>
              <a:ext cx="1596" cy="1496"/>
            </a:xfrm>
            <a:prstGeom prst="roundRect">
              <a:avLst>
                <a:gd name="adj" fmla="val 65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6" name="AutoShape 72"/>
            <p:cNvSpPr>
              <a:spLocks noChangeArrowheads="1"/>
            </p:cNvSpPr>
            <p:nvPr/>
          </p:nvSpPr>
          <p:spPr bwMode="auto">
            <a:xfrm>
              <a:off x="2448" y="1423"/>
              <a:ext cx="2077" cy="1189"/>
            </a:xfrm>
            <a:prstGeom prst="roundRect">
              <a:avLst>
                <a:gd name="adj" fmla="val 83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7" name="AutoShape 73"/>
            <p:cNvSpPr>
              <a:spLocks noChangeArrowheads="1"/>
            </p:cNvSpPr>
            <p:nvPr/>
          </p:nvSpPr>
          <p:spPr bwMode="auto">
            <a:xfrm>
              <a:off x="1471" y="2071"/>
              <a:ext cx="286" cy="1927"/>
            </a:xfrm>
            <a:prstGeom prst="roundRect">
              <a:avLst>
                <a:gd name="adj" fmla="val 347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8" name="AutoShape 74"/>
            <p:cNvSpPr>
              <a:spLocks noChangeArrowheads="1"/>
            </p:cNvSpPr>
            <p:nvPr/>
          </p:nvSpPr>
          <p:spPr bwMode="auto">
            <a:xfrm>
              <a:off x="1967" y="2899"/>
              <a:ext cx="1640" cy="613"/>
            </a:xfrm>
            <a:prstGeom prst="roundRect">
              <a:avLst>
                <a:gd name="adj" fmla="val 162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9" name="AutoShape 75"/>
            <p:cNvSpPr>
              <a:spLocks noChangeArrowheads="1"/>
            </p:cNvSpPr>
            <p:nvPr/>
          </p:nvSpPr>
          <p:spPr bwMode="auto">
            <a:xfrm>
              <a:off x="131" y="3206"/>
              <a:ext cx="5992" cy="198"/>
            </a:xfrm>
            <a:prstGeom prst="roundRect">
              <a:avLst>
                <a:gd name="adj" fmla="val 505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0" name="AutoShape 76"/>
            <p:cNvSpPr>
              <a:spLocks noChangeArrowheads="1"/>
            </p:cNvSpPr>
            <p:nvPr/>
          </p:nvSpPr>
          <p:spPr bwMode="auto">
            <a:xfrm>
              <a:off x="4826" y="649"/>
              <a:ext cx="844" cy="649"/>
            </a:xfrm>
            <a:prstGeom prst="roundRect">
              <a:avLst>
                <a:gd name="adj" fmla="val 153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1" name="AutoShape 77"/>
            <p:cNvSpPr>
              <a:spLocks noChangeArrowheads="1"/>
            </p:cNvSpPr>
            <p:nvPr/>
          </p:nvSpPr>
          <p:spPr bwMode="auto">
            <a:xfrm>
              <a:off x="4631" y="2863"/>
              <a:ext cx="1024" cy="216"/>
            </a:xfrm>
            <a:prstGeom prst="roundRect">
              <a:avLst>
                <a:gd name="adj" fmla="val 463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2" name="AutoShape 78"/>
            <p:cNvSpPr>
              <a:spLocks noChangeArrowheads="1"/>
            </p:cNvSpPr>
            <p:nvPr/>
          </p:nvSpPr>
          <p:spPr bwMode="auto">
            <a:xfrm>
              <a:off x="1004" y="1423"/>
              <a:ext cx="317" cy="685"/>
            </a:xfrm>
            <a:prstGeom prst="roundRect">
              <a:avLst>
                <a:gd name="adj" fmla="val 315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3" name="AutoShape 79"/>
            <p:cNvSpPr>
              <a:spLocks noChangeArrowheads="1"/>
            </p:cNvSpPr>
            <p:nvPr/>
          </p:nvSpPr>
          <p:spPr bwMode="auto">
            <a:xfrm>
              <a:off x="1862" y="1460"/>
              <a:ext cx="407" cy="649"/>
            </a:xfrm>
            <a:prstGeom prst="roundRect">
              <a:avLst>
                <a:gd name="adj" fmla="val 245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4" name="Freeform 80"/>
            <p:cNvSpPr>
              <a:spLocks noChangeArrowheads="1"/>
            </p:cNvSpPr>
            <p:nvPr/>
          </p:nvSpPr>
          <p:spPr bwMode="auto">
            <a:xfrm>
              <a:off x="976" y="2734"/>
              <a:ext cx="647" cy="2020"/>
            </a:xfrm>
            <a:custGeom>
              <a:avLst/>
              <a:gdLst/>
              <a:ahLst/>
              <a:cxnLst>
                <a:cxn ang="0">
                  <a:pos x="0" y="8912"/>
                </a:cxn>
                <a:cxn ang="0">
                  <a:pos x="0" y="0"/>
                </a:cxn>
                <a:cxn ang="0">
                  <a:pos x="2849" y="0"/>
                </a:cxn>
                <a:cxn ang="0">
                  <a:pos x="2851" y="7226"/>
                </a:cxn>
              </a:cxnLst>
              <a:rect l="0" t="0" r="r" b="b"/>
              <a:pathLst>
                <a:path w="2852" h="8913">
                  <a:moveTo>
                    <a:pt x="0" y="8912"/>
                  </a:moveTo>
                  <a:lnTo>
                    <a:pt x="0" y="0"/>
                  </a:lnTo>
                  <a:lnTo>
                    <a:pt x="2849" y="0"/>
                  </a:lnTo>
                  <a:lnTo>
                    <a:pt x="2851" y="7226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5" name="Freeform 81"/>
            <p:cNvSpPr>
              <a:spLocks noChangeArrowheads="1"/>
            </p:cNvSpPr>
            <p:nvPr/>
          </p:nvSpPr>
          <p:spPr bwMode="auto">
            <a:xfrm>
              <a:off x="-50" y="3005"/>
              <a:ext cx="623" cy="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47" y="0"/>
                </a:cxn>
                <a:cxn ang="0">
                  <a:pos x="2747" y="7717"/>
                </a:cxn>
              </a:cxnLst>
              <a:rect l="0" t="0" r="r" b="b"/>
              <a:pathLst>
                <a:path w="2748" h="7718">
                  <a:moveTo>
                    <a:pt x="0" y="0"/>
                  </a:moveTo>
                  <a:lnTo>
                    <a:pt x="2747" y="0"/>
                  </a:lnTo>
                  <a:lnTo>
                    <a:pt x="2747" y="7717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" name="Freeform 82"/>
            <p:cNvSpPr>
              <a:spLocks noChangeArrowheads="1"/>
            </p:cNvSpPr>
            <p:nvPr/>
          </p:nvSpPr>
          <p:spPr bwMode="auto">
            <a:xfrm>
              <a:off x="2941" y="1098"/>
              <a:ext cx="706" cy="13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018"/>
                </a:cxn>
                <a:cxn ang="0">
                  <a:pos x="3112" y="6018"/>
                </a:cxn>
                <a:cxn ang="0">
                  <a:pos x="3112" y="0"/>
                </a:cxn>
              </a:cxnLst>
              <a:rect l="0" t="0" r="r" b="b"/>
              <a:pathLst>
                <a:path w="3113" h="6019">
                  <a:moveTo>
                    <a:pt x="0" y="0"/>
                  </a:moveTo>
                  <a:lnTo>
                    <a:pt x="0" y="6018"/>
                  </a:lnTo>
                  <a:lnTo>
                    <a:pt x="3112" y="6018"/>
                  </a:lnTo>
                  <a:lnTo>
                    <a:pt x="3112" y="0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7" name="Freeform 83"/>
            <p:cNvSpPr>
              <a:spLocks noChangeArrowheads="1"/>
            </p:cNvSpPr>
            <p:nvPr/>
          </p:nvSpPr>
          <p:spPr bwMode="auto">
            <a:xfrm>
              <a:off x="-50" y="1098"/>
              <a:ext cx="2121" cy="853"/>
            </a:xfrm>
            <a:custGeom>
              <a:avLst/>
              <a:gdLst/>
              <a:ahLst/>
              <a:cxnLst>
                <a:cxn ang="0">
                  <a:pos x="9358" y="0"/>
                </a:cxn>
                <a:cxn ang="0">
                  <a:pos x="9358" y="3760"/>
                </a:cxn>
                <a:cxn ang="0">
                  <a:pos x="0" y="3760"/>
                </a:cxn>
              </a:cxnLst>
              <a:rect l="0" t="0" r="r" b="b"/>
              <a:pathLst>
                <a:path w="9359" h="3761">
                  <a:moveTo>
                    <a:pt x="9358" y="0"/>
                  </a:moveTo>
                  <a:lnTo>
                    <a:pt x="9358" y="3760"/>
                  </a:lnTo>
                  <a:lnTo>
                    <a:pt x="0" y="3760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8" name="Freeform 84"/>
            <p:cNvSpPr>
              <a:spLocks noChangeArrowheads="1"/>
            </p:cNvSpPr>
            <p:nvPr/>
          </p:nvSpPr>
          <p:spPr bwMode="auto">
            <a:xfrm>
              <a:off x="2790" y="2763"/>
              <a:ext cx="1638" cy="929"/>
            </a:xfrm>
            <a:custGeom>
              <a:avLst/>
              <a:gdLst/>
              <a:ahLst/>
              <a:cxnLst>
                <a:cxn ang="0">
                  <a:pos x="0" y="4097"/>
                </a:cxn>
                <a:cxn ang="0">
                  <a:pos x="0" y="0"/>
                </a:cxn>
                <a:cxn ang="0">
                  <a:pos x="7224" y="0"/>
                </a:cxn>
                <a:cxn ang="0">
                  <a:pos x="7224" y="4097"/>
                </a:cxn>
              </a:cxnLst>
              <a:rect l="0" t="0" r="r" b="b"/>
              <a:pathLst>
                <a:path w="7225" h="4098">
                  <a:moveTo>
                    <a:pt x="0" y="4097"/>
                  </a:moveTo>
                  <a:lnTo>
                    <a:pt x="0" y="0"/>
                  </a:lnTo>
                  <a:lnTo>
                    <a:pt x="7224" y="0"/>
                  </a:lnTo>
                  <a:lnTo>
                    <a:pt x="7224" y="4097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9" name="Freeform 85"/>
            <p:cNvSpPr>
              <a:spLocks noChangeArrowheads="1"/>
            </p:cNvSpPr>
            <p:nvPr/>
          </p:nvSpPr>
          <p:spPr bwMode="auto">
            <a:xfrm>
              <a:off x="4793" y="292"/>
              <a:ext cx="1555" cy="1267"/>
            </a:xfrm>
            <a:custGeom>
              <a:avLst/>
              <a:gdLst/>
              <a:ahLst/>
              <a:cxnLst>
                <a:cxn ang="0">
                  <a:pos x="6855" y="5586"/>
                </a:cxn>
                <a:cxn ang="0">
                  <a:pos x="0" y="5586"/>
                </a:cxn>
                <a:cxn ang="0">
                  <a:pos x="0" y="0"/>
                </a:cxn>
              </a:cxnLst>
              <a:rect l="0" t="0" r="r" b="b"/>
              <a:pathLst>
                <a:path w="6856" h="5587">
                  <a:moveTo>
                    <a:pt x="6855" y="5586"/>
                  </a:moveTo>
                  <a:lnTo>
                    <a:pt x="0" y="5586"/>
                  </a:lnTo>
                  <a:lnTo>
                    <a:pt x="0" y="0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0" name="AutoShape 86"/>
            <p:cNvSpPr>
              <a:spLocks noChangeArrowheads="1"/>
            </p:cNvSpPr>
            <p:nvPr/>
          </p:nvSpPr>
          <p:spPr bwMode="auto">
            <a:xfrm>
              <a:off x="5536" y="171"/>
              <a:ext cx="706" cy="574"/>
            </a:xfrm>
            <a:prstGeom prst="roundRect">
              <a:avLst>
                <a:gd name="adj" fmla="val 171"/>
              </a:avLst>
            </a:prstGeom>
            <a:noFill/>
            <a:ln w="9360">
              <a:solidFill>
                <a:srgbClr val="33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1" name="AutoShape 87"/>
          <p:cNvSpPr>
            <a:spLocks noChangeArrowheads="1"/>
          </p:cNvSpPr>
          <p:nvPr/>
        </p:nvSpPr>
        <p:spPr bwMode="auto">
          <a:xfrm>
            <a:off x="-79375" y="-61913"/>
            <a:ext cx="10160000" cy="7621588"/>
          </a:xfrm>
          <a:prstGeom prst="roundRect">
            <a:avLst>
              <a:gd name="adj" fmla="val 19"/>
            </a:avLst>
          </a:prstGeom>
          <a:solidFill>
            <a:srgbClr val="000000">
              <a:alpha val="34999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2" name="Rectangle 88"/>
          <p:cNvSpPr>
            <a:spLocks noGrp="1" noChangeArrowheads="1"/>
          </p:cNvSpPr>
          <p:nvPr>
            <p:ph type="title"/>
          </p:nvPr>
        </p:nvSpPr>
        <p:spPr bwMode="auto">
          <a:xfrm>
            <a:off x="739775" y="606425"/>
            <a:ext cx="8599488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113" name="Rectangle 8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9775" y="2101850"/>
            <a:ext cx="8599488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2pPr>
      <a:lvl3pPr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3pPr>
      <a:lvl4pPr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4pPr>
      <a:lvl5pPr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5pPr>
      <a:lvl6pPr marL="4572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6pPr>
      <a:lvl7pPr marL="9144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7pPr>
      <a:lvl8pPr marL="1371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8pPr>
      <a:lvl9pPr marL="18288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  <a:ea typeface="DejaVu Sans" charset="0"/>
          <a:cs typeface="DejaVu Sans" charset="0"/>
        </a:defRPr>
      </a:lvl9pPr>
    </p:titleStyle>
    <p:bodyStyle>
      <a:lvl1pPr marL="425450" indent="-320675" algn="l" defTabSz="457200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FFFFFF"/>
        </a:buClr>
        <a:buSzPct val="45000"/>
        <a:buFont typeface="Wingdings" charset="2"/>
        <a:buChar char="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857250" indent="-285750" algn="l" defTabSz="457200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FFFFFF"/>
        </a:buClr>
        <a:buSzPct val="75000"/>
        <a:buFont typeface="Symbol" pitchFamily="16" charset="2"/>
        <a:buChar char="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289050" indent="-212725" algn="l" defTabSz="457200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FFFFFF"/>
        </a:buClr>
        <a:buSzPct val="45000"/>
        <a:buFont typeface="Wingdings" charset="2"/>
        <a:buChar char="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720850" indent="-209550" algn="l" defTabSz="457200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FFFFFF"/>
        </a:buClr>
        <a:buSzPct val="75000"/>
        <a:buFont typeface="Symbol" pitchFamily="16" charset="2"/>
        <a:buChar char="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152650" indent="-211138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609850" indent="-211138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3067050" indent="-211138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524250" indent="-211138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981450" indent="-211138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subTitle"/>
          </p:nvPr>
        </p:nvSpPr>
        <p:spPr>
          <a:xfrm>
            <a:off x="2592388" y="4016375"/>
            <a:ext cx="8609012" cy="2838450"/>
          </a:xfrm>
          <a:ln/>
        </p:spPr>
        <p:txBody>
          <a:bodyPr/>
          <a:lstStyle/>
          <a:p>
            <a:pPr lvl="1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3600"/>
          </a:p>
          <a:p>
            <a:pPr lvl="1" algn="r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000"/>
          </a:p>
          <a:p>
            <a:pPr lvl="1" algn="r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000"/>
          </a:p>
          <a:p>
            <a:pPr lvl="1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/>
              <a:t>Michael Mohler, Rada Mihalcea</a:t>
            </a:r>
          </a:p>
          <a:p>
            <a:pPr lvl="1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800"/>
          </a:p>
          <a:p>
            <a:pPr lvl="1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/>
              <a:t>Department of Computer Science</a:t>
            </a:r>
          </a:p>
          <a:p>
            <a:pPr lvl="1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/>
              <a:t>University of North Texas</a:t>
            </a:r>
          </a:p>
          <a:p>
            <a:pPr lvl="1"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/>
              <a:t>mgm0038@unt.edu, rada@cs.unt.edu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63588" y="1143000"/>
            <a:ext cx="8609012" cy="2838450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6000" b="1" i="1"/>
              <a:t>BABYLON </a:t>
            </a:r>
            <a:br>
              <a:rPr lang="en-GB" sz="6000" b="1" i="1"/>
            </a:br>
            <a:r>
              <a:rPr lang="en-GB" sz="6000" b="1" i="1"/>
              <a:t>Parallel Text Builder:</a:t>
            </a:r>
            <a:r>
              <a:rPr lang="en-GB" sz="5400" b="1" i="1"/>
              <a:t> </a:t>
            </a:r>
            <a:r>
              <a:rPr lang="en-GB" sz="3600" b="1" i="1"/>
              <a:t/>
            </a:r>
            <a:br>
              <a:rPr lang="en-GB" sz="3600" b="1" i="1"/>
            </a:br>
            <a:r>
              <a:rPr lang="en-GB" sz="3600" b="1" i="1"/>
              <a:t>Gathering Parallel Texts for Low-Density Languages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606425"/>
            <a:ext cx="8602663" cy="12985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Three Categories of Languages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9938" y="1871663"/>
            <a:ext cx="8602662" cy="5467350"/>
          </a:xfrm>
          <a:ln/>
        </p:spPr>
        <p:txBody>
          <a:bodyPr/>
          <a:lstStyle/>
          <a:p>
            <a:pPr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600"/>
              <a:t>High-density</a:t>
            </a:r>
          </a:p>
          <a:p>
            <a:pPr lvl="1"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used globally (especially on the Web)</a:t>
            </a:r>
            <a:r>
              <a:rPr lang="ar-SA" sz="2400">
                <a:cs typeface="Arial" charset="0"/>
              </a:rPr>
              <a:t>‏</a:t>
            </a:r>
            <a:endParaRPr lang="en-GB" sz="2400"/>
          </a:p>
          <a:p>
            <a:pPr lvl="1"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well integrated with technology</a:t>
            </a:r>
          </a:p>
          <a:p>
            <a:pPr lvl="1"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e.g., English, Spanish, Chinese, Arabic</a:t>
            </a:r>
          </a:p>
          <a:p>
            <a:pPr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600"/>
              <a:t>Medium-density</a:t>
            </a:r>
          </a:p>
          <a:p>
            <a:pPr lvl="1"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fewer resources globally</a:t>
            </a:r>
          </a:p>
          <a:p>
            <a:pPr lvl="1"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dominant language in certain regions or fields</a:t>
            </a:r>
          </a:p>
          <a:p>
            <a:pPr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600"/>
              <a:t>Low-density</a:t>
            </a:r>
          </a:p>
          <a:p>
            <a:pPr lvl="1"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majority of all languages</a:t>
            </a:r>
          </a:p>
          <a:p>
            <a:pPr lvl="1">
              <a:lnSpc>
                <a:spcPct val="93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regional media (e.g., radio, newspapers) often in higher-density languages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38163"/>
            <a:ext cx="8609012" cy="1301750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The Web as a Parallel Text Repository 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1788" y="2286000"/>
            <a:ext cx="4240212" cy="3054350"/>
          </a:xfrm>
          <a:ln/>
        </p:spPr>
        <p:txBody>
          <a:bodyPr/>
          <a:lstStyle/>
          <a:p>
            <a:pPr marL="112713" indent="-112713">
              <a:lnSpc>
                <a:spcPct val="97000"/>
              </a:lnSpc>
              <a:buClr>
                <a:srgbClr val="0E594D"/>
              </a:buClr>
              <a:buFont typeface="Wingdings" charset="2"/>
              <a:buNone/>
              <a:tabLst>
                <a:tab pos="141288" algn="l"/>
                <a:tab pos="598488" algn="l"/>
                <a:tab pos="1055688" algn="l"/>
                <a:tab pos="1512888" algn="l"/>
                <a:tab pos="1970088" algn="l"/>
                <a:tab pos="2427288" algn="l"/>
                <a:tab pos="2884488" algn="l"/>
                <a:tab pos="3341688" algn="l"/>
                <a:tab pos="3798888" algn="l"/>
                <a:tab pos="4256088" algn="l"/>
                <a:tab pos="4713288" algn="l"/>
                <a:tab pos="5170488" algn="l"/>
                <a:tab pos="5627688" algn="l"/>
                <a:tab pos="6084888" algn="l"/>
                <a:tab pos="6542088" algn="l"/>
                <a:tab pos="6999288" algn="l"/>
                <a:tab pos="7456488" algn="l"/>
                <a:tab pos="7913688" algn="l"/>
                <a:tab pos="8370888" algn="l"/>
                <a:tab pos="8828088" algn="l"/>
              </a:tabLst>
            </a:pPr>
            <a:r>
              <a:rPr lang="en-GB" sz="2600" b="1" u="sng"/>
              <a:t>PROS</a:t>
            </a:r>
          </a:p>
          <a:p>
            <a:pPr marL="112713" indent="-112713">
              <a:lnSpc>
                <a:spcPct val="97000"/>
              </a:lnSpc>
              <a:tabLst>
                <a:tab pos="141288" algn="l"/>
                <a:tab pos="598488" algn="l"/>
                <a:tab pos="1055688" algn="l"/>
                <a:tab pos="1512888" algn="l"/>
                <a:tab pos="1970088" algn="l"/>
                <a:tab pos="2427288" algn="l"/>
                <a:tab pos="2884488" algn="l"/>
                <a:tab pos="3341688" algn="l"/>
                <a:tab pos="3798888" algn="l"/>
                <a:tab pos="4256088" algn="l"/>
                <a:tab pos="4713288" algn="l"/>
                <a:tab pos="5170488" algn="l"/>
                <a:tab pos="5627688" algn="l"/>
                <a:tab pos="6084888" algn="l"/>
                <a:tab pos="6542088" algn="l"/>
                <a:tab pos="6999288" algn="l"/>
                <a:tab pos="7456488" algn="l"/>
                <a:tab pos="7913688" algn="l"/>
                <a:tab pos="8370888" algn="l"/>
                <a:tab pos="8828088" algn="l"/>
              </a:tabLst>
            </a:pPr>
            <a:r>
              <a:rPr lang="en-GB" sz="2400"/>
              <a:t> Data is free, plentiful, and omni-lingual</a:t>
            </a:r>
          </a:p>
          <a:p>
            <a:pPr marL="112713" indent="-112713">
              <a:lnSpc>
                <a:spcPct val="97000"/>
              </a:lnSpc>
              <a:tabLst>
                <a:tab pos="141288" algn="l"/>
                <a:tab pos="598488" algn="l"/>
                <a:tab pos="1055688" algn="l"/>
                <a:tab pos="1512888" algn="l"/>
                <a:tab pos="1970088" algn="l"/>
                <a:tab pos="2427288" algn="l"/>
                <a:tab pos="2884488" algn="l"/>
                <a:tab pos="3341688" algn="l"/>
                <a:tab pos="3798888" algn="l"/>
                <a:tab pos="4256088" algn="l"/>
                <a:tab pos="4713288" algn="l"/>
                <a:tab pos="5170488" algn="l"/>
                <a:tab pos="5627688" algn="l"/>
                <a:tab pos="6084888" algn="l"/>
                <a:tab pos="6542088" algn="l"/>
                <a:tab pos="6999288" algn="l"/>
                <a:tab pos="7456488" algn="l"/>
                <a:tab pos="7913688" algn="l"/>
                <a:tab pos="8370888" algn="l"/>
                <a:tab pos="8828088" algn="l"/>
              </a:tabLst>
            </a:pPr>
            <a:r>
              <a:rPr lang="en-GB" sz="2400"/>
              <a:t> NLP tools have achieved good results with little supervision</a:t>
            </a:r>
          </a:p>
          <a:p>
            <a:pPr marL="112713" indent="-112713">
              <a:lnSpc>
                <a:spcPct val="97000"/>
              </a:lnSpc>
              <a:tabLst>
                <a:tab pos="141288" algn="l"/>
                <a:tab pos="598488" algn="l"/>
                <a:tab pos="1055688" algn="l"/>
                <a:tab pos="1512888" algn="l"/>
                <a:tab pos="1970088" algn="l"/>
                <a:tab pos="2427288" algn="l"/>
                <a:tab pos="2884488" algn="l"/>
                <a:tab pos="3341688" algn="l"/>
                <a:tab pos="3798888" algn="l"/>
                <a:tab pos="4256088" algn="l"/>
                <a:tab pos="4713288" algn="l"/>
                <a:tab pos="5170488" algn="l"/>
                <a:tab pos="5627688" algn="l"/>
                <a:tab pos="6084888" algn="l"/>
                <a:tab pos="6542088" algn="l"/>
                <a:tab pos="6999288" algn="l"/>
                <a:tab pos="7456488" algn="l"/>
                <a:tab pos="7913688" algn="l"/>
                <a:tab pos="8370888" algn="l"/>
                <a:tab pos="8828088" algn="l"/>
              </a:tabLst>
            </a:pPr>
            <a:r>
              <a:rPr lang="en-GB" sz="2400"/>
              <a:t> Many websites are multilingual with translated content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800600" y="2286000"/>
            <a:ext cx="4572000" cy="353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93000"/>
              </a:lnSpc>
              <a:spcAft>
                <a:spcPts val="1438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600" b="1">
                <a:solidFill>
                  <a:srgbClr val="FFFFFF"/>
                </a:solidFill>
                <a:latin typeface="Times New Roman" pitchFamily="16" charset="0"/>
              </a:rPr>
              <a:t>   </a:t>
            </a:r>
            <a:r>
              <a:rPr lang="en-GB" sz="2600" b="1" u="sng">
                <a:solidFill>
                  <a:srgbClr val="FFFFFF"/>
                </a:solidFill>
                <a:latin typeface="Times New Roman" pitchFamily="16" charset="0"/>
              </a:rPr>
              <a:t>CONS</a:t>
            </a:r>
          </a:p>
          <a:p>
            <a:pPr marL="350838" lvl="1" indent="-134938">
              <a:lnSpc>
                <a:spcPct val="94000"/>
              </a:lnSpc>
              <a:spcAft>
                <a:spcPts val="1425"/>
              </a:spcAft>
              <a:buClr>
                <a:srgbClr val="FFFFFF"/>
              </a:buClr>
              <a:buFont typeface="Wingdings" charset="2"/>
              <a:buChar char="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>
                <a:solidFill>
                  <a:srgbClr val="FFFFFF"/>
                </a:solidFill>
                <a:latin typeface="Times New Roman" pitchFamily="16" charset="0"/>
              </a:rPr>
              <a:t> Data on the Web is not  formatted consistently</a:t>
            </a:r>
          </a:p>
          <a:p>
            <a:pPr marL="350838" lvl="1" indent="-134938">
              <a:lnSpc>
                <a:spcPct val="94000"/>
              </a:lnSpc>
              <a:spcAft>
                <a:spcPts val="1425"/>
              </a:spcAft>
              <a:buClr>
                <a:srgbClr val="FFFFFF"/>
              </a:buClr>
              <a:buFont typeface="Wingdings" charset="2"/>
              <a:buChar char="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>
                <a:solidFill>
                  <a:srgbClr val="FFFFFF"/>
                </a:solidFill>
                <a:latin typeface="Times New Roman" pitchFamily="16" charset="0"/>
              </a:rPr>
              <a:t> Some languages are poorly represented</a:t>
            </a:r>
          </a:p>
          <a:p>
            <a:pPr marL="350838" lvl="1" indent="-134938">
              <a:lnSpc>
                <a:spcPct val="97000"/>
              </a:lnSpc>
              <a:spcAft>
                <a:spcPts val="1438"/>
              </a:spcAft>
              <a:buClr>
                <a:srgbClr val="FFFFFF"/>
              </a:buClr>
              <a:buFont typeface="Wingdings" charset="2"/>
              <a:buChar char="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>
                <a:solidFill>
                  <a:srgbClr val="FFFFFF"/>
                </a:solidFill>
                <a:latin typeface="Times New Roman" pitchFamily="16" charset="0"/>
              </a:rPr>
              <a:t> The quality of translations is questionable </a:t>
            </a:r>
          </a:p>
          <a:p>
            <a:pPr>
              <a:lnSpc>
                <a:spcPct val="97000"/>
              </a:lnSpc>
              <a:buClr>
                <a:srgbClr val="0E594D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400">
              <a:solidFill>
                <a:srgbClr val="FFFFFF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627063"/>
            <a:ext cx="8607425" cy="1263650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The Questions</a:t>
            </a: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914400" y="2514600"/>
            <a:ext cx="8686800" cy="2695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94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600">
                <a:solidFill>
                  <a:srgbClr val="FFFFFF"/>
                </a:solidFill>
                <a:latin typeface="Times New Roman" pitchFamily="16" charset="0"/>
              </a:rPr>
              <a:t>Can existing techniques to build parallel texts using the Web be successfully applied in a low-density language context?</a:t>
            </a:r>
          </a:p>
          <a:p>
            <a:pPr>
              <a:lnSpc>
                <a:spcPct val="94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600">
              <a:solidFill>
                <a:srgbClr val="FFFFFF"/>
              </a:solidFill>
              <a:latin typeface="Times New Roman" pitchFamily="16" charset="0"/>
            </a:endParaRPr>
          </a:p>
          <a:p>
            <a:pPr>
              <a:lnSpc>
                <a:spcPct val="94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600">
              <a:solidFill>
                <a:srgbClr val="FFFFFF"/>
              </a:solidFill>
              <a:latin typeface="Times New Roman" pitchFamily="16" charset="0"/>
            </a:endParaRPr>
          </a:p>
          <a:p>
            <a:pPr>
              <a:lnSpc>
                <a:spcPct val="94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600">
              <a:solidFill>
                <a:srgbClr val="FFFFFF"/>
              </a:solidFill>
              <a:latin typeface="Times New Roman" pitchFamily="16" charset="0"/>
            </a:endParaRPr>
          </a:p>
          <a:p>
            <a:pPr>
              <a:lnSpc>
                <a:spcPct val="94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600">
                <a:solidFill>
                  <a:srgbClr val="FFFFFF"/>
                </a:solidFill>
                <a:latin typeface="Times New Roman" pitchFamily="16" charset="0"/>
              </a:rPr>
              <a:t>To what extent do parallel texts discovered from the Web enhance the quality (or coverage) of existing parallel texts?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765175" y="534988"/>
            <a:ext cx="8607425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Goals of the Babylon Project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6575" y="2093913"/>
            <a:ext cx="9064625" cy="5221287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430213" lvl="1" indent="-215900">
              <a:lnSpc>
                <a:spcPct val="97000"/>
              </a:lnSpc>
              <a:spcAft>
                <a:spcPts val="1438"/>
              </a:spcAft>
              <a:buSzPct val="45000"/>
              <a:buFont typeface="Wingdings" charset="2"/>
              <a:buChar char="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r>
              <a:rPr lang="en-GB" sz="2600"/>
              <a:t>Apply existing parallel text gathering techniques to low-density languages paired with higher-density pages</a:t>
            </a:r>
          </a:p>
          <a:p>
            <a:pPr marL="430213" lvl="1" indent="-215900">
              <a:lnSpc>
                <a:spcPct val="97000"/>
              </a:lnSpc>
              <a:spcAft>
                <a:spcPts val="1438"/>
              </a:spcAft>
              <a:buSzPct val="45000"/>
              <a:buFont typeface="Wingdings" charset="2"/>
              <a:buChar char="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r>
              <a:rPr lang="en-GB" sz="2600"/>
              <a:t>Remain as language- and resource-independent as possible</a:t>
            </a:r>
          </a:p>
          <a:p>
            <a:pPr marL="430213" lvl="1" indent="-215900">
              <a:lnSpc>
                <a:spcPct val="97000"/>
              </a:lnSpc>
              <a:spcAft>
                <a:spcPts val="1438"/>
              </a:spcAft>
              <a:buSzPct val="45000"/>
              <a:buFont typeface="Wingdings" charset="2"/>
              <a:buChar char="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r>
              <a:rPr lang="en-GB" sz="2600"/>
              <a:t>Discover pages that contain “on-page” translations </a:t>
            </a:r>
          </a:p>
          <a:p>
            <a:pPr marL="430213" lvl="1" indent="-215900">
              <a:lnSpc>
                <a:spcPct val="97000"/>
              </a:lnSpc>
              <a:spcAft>
                <a:spcPts val="1438"/>
              </a:spcAft>
              <a:buSzPct val="45000"/>
              <a:buFont typeface="Wingdings" charset="2"/>
              <a:buChar char="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r>
              <a:rPr lang="en-GB" sz="2400"/>
              <a:t>Existing systems would typically miss these translations</a:t>
            </a:r>
          </a:p>
          <a:p>
            <a:pPr marL="430213" lvl="1" indent="-215900">
              <a:lnSpc>
                <a:spcPct val="97000"/>
              </a:lnSpc>
              <a:spcAft>
                <a:spcPct val="0"/>
              </a:spcAft>
              <a:buSzPct val="45000"/>
              <a:buFont typeface="Wingdings" charset="2"/>
              <a:buChar char="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r>
              <a:rPr lang="en-GB" sz="2600"/>
              <a:t>Analyze the usability of Web-gathered parallel texts in a machine translation environment</a:t>
            </a:r>
          </a:p>
          <a:p>
            <a:pPr marL="430213" lvl="1" indent="-215900">
              <a:lnSpc>
                <a:spcPct val="97000"/>
              </a:lnSpc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endParaRPr lang="en-GB" sz="2600"/>
          </a:p>
          <a:p>
            <a:pPr marL="430213" lvl="1" indent="-215900">
              <a:lnSpc>
                <a:spcPct val="97000"/>
              </a:lnSpc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endParaRPr lang="en-GB" sz="2600"/>
          </a:p>
          <a:p>
            <a:pPr marL="430213" lvl="1" indent="-215900">
              <a:lnSpc>
                <a:spcPct val="97000"/>
              </a:lnSpc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endParaRPr lang="en-GB" sz="2400"/>
          </a:p>
          <a:p>
            <a:pPr marL="430213" lvl="1" indent="-215900">
              <a:lnSpc>
                <a:spcPct val="97000"/>
              </a:lnSpc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endParaRPr lang="en-GB" sz="2400"/>
          </a:p>
          <a:p>
            <a:pPr marL="430213" lvl="1" indent="-215900">
              <a:lnSpc>
                <a:spcPct val="97000"/>
              </a:lnSpc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</a:pPr>
            <a:r>
              <a:rPr lang="en-GB" sz="2400"/>
              <a:t>Note: The language pair used in our experiments is Quechua-Spanish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627063"/>
            <a:ext cx="8607425" cy="1263650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Babylon System Overview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79613"/>
            <a:ext cx="8607425" cy="5108575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Stage 1: Discover seed URLs for Web crawl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Stage 2: Find pages with minor-language content through a Web crawl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Stage 3: Categorize pages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Stage 4: Find major-language pages near minor-language pages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Stage 5: Filter out non-parallel texts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Stage 6: Align remaining texts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Stage 7: Evaluate the texts in a machine translation environment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765175" y="0"/>
            <a:ext cx="8607425" cy="1263650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System Flow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125" y="1108075"/>
            <a:ext cx="8626475" cy="597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682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1: Where to start?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1363" y="1828800"/>
            <a:ext cx="8859837" cy="3273425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Find data in the minor language somewhere on the Web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Starting from a monolingual text, up to 1,000 words are selected automatically</a:t>
            </a:r>
          </a:p>
          <a:p>
            <a:pPr marL="350838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Try to find a balance between frequently occurring words and less common words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Use these words to query Google using the SOAP API 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Use the pages returned by these queries as starting points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862013"/>
            <a:ext cx="8609012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2: Find Minor-Language Pages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1363" y="2101850"/>
            <a:ext cx="8609012" cy="5068888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Perform a modified BFS (Somboonviwat et al. 2006) starting from the seed pages from Stage 1</a:t>
            </a:r>
          </a:p>
          <a:p>
            <a:pPr marL="350838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Outlinks from a page in the target language are preferred</a:t>
            </a:r>
          </a:p>
          <a:p>
            <a:pPr marL="350838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The search is limited to the first one million pages downloaded</a:t>
            </a:r>
          </a:p>
          <a:p>
            <a:pPr marL="350838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Pages are analysed if they were in any of the following formats: html, pdf, txt, doc, rtf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Perform language identification using the </a:t>
            </a:r>
            <a:r>
              <a:rPr lang="en-GB" sz="2600" i="1"/>
              <a:t>text_cat </a:t>
            </a:r>
            <a:r>
              <a:rPr lang="en-GB" sz="2600"/>
              <a:t>tool</a:t>
            </a:r>
          </a:p>
          <a:p>
            <a:pPr marL="134938" indent="-134938">
              <a:lnSpc>
                <a:spcPct val="97000"/>
              </a:lnSpc>
              <a:buClr>
                <a:srgbClr val="0E594D"/>
              </a:buClr>
              <a:buFont typeface="Wingdings" charset="2"/>
              <a:buNone/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endParaRPr lang="en-GB" sz="2600"/>
          </a:p>
          <a:p>
            <a:pPr marL="134938" indent="-134938">
              <a:lnSpc>
                <a:spcPct val="97000"/>
              </a:lnSpc>
              <a:buClr>
                <a:srgbClr val="0E594D"/>
              </a:buClr>
              <a:buFont typeface="Wingdings" charset="2"/>
              <a:buNone/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endParaRPr lang="en-GB" sz="26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682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3: Categorization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9138" y="2339975"/>
            <a:ext cx="8609012" cy="3043238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Categorize all the minor-language pages into one of two categories: “weak” or “strong”</a:t>
            </a:r>
          </a:p>
          <a:p>
            <a:pPr marL="350838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“Weak” pages: primarily written with major-language content and suggest an “on-page” translation</a:t>
            </a:r>
          </a:p>
          <a:p>
            <a:pPr marL="350838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“Strong” pages: primarily written in the minor language</a:t>
            </a:r>
          </a:p>
          <a:p>
            <a:pPr marL="134938" indent="-134938">
              <a:lnSpc>
                <a:spcPct val="97000"/>
              </a:lnSpc>
              <a:buClr>
                <a:srgbClr val="0E594D"/>
              </a:buClr>
              <a:buFont typeface="Wingdings" charset="2"/>
              <a:buNone/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endParaRPr lang="en-GB" sz="24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862013"/>
            <a:ext cx="8609012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4: Find Major-Language Pages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3588" y="2057400"/>
            <a:ext cx="8609012" cy="4876800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There are two categories of major-language pages that are considered: </a:t>
            </a:r>
          </a:p>
          <a:p>
            <a:pPr marL="709613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 u="sng"/>
              <a:t>First</a:t>
            </a:r>
            <a:r>
              <a:rPr lang="en-GB" sz="2400"/>
              <a:t>: Pages that contain a translation “on-page”</a:t>
            </a:r>
          </a:p>
          <a:p>
            <a:pPr marL="1212850" lvl="2" indent="-134938">
              <a:lnSpc>
                <a:spcPct val="91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/>
              <a:t>The major-language translation has already been stored</a:t>
            </a:r>
          </a:p>
          <a:p>
            <a:pPr marL="1212850" lvl="2" indent="-134938">
              <a:lnSpc>
                <a:spcPct val="91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/>
              <a:t>These pages will not be revisited until stage 6.</a:t>
            </a:r>
          </a:p>
          <a:p>
            <a:pPr marL="709613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 u="sng"/>
              <a:t>Second</a:t>
            </a:r>
            <a:r>
              <a:rPr lang="en-GB" sz="2400"/>
              <a:t>: Pages that are near the “strong” minor-language page</a:t>
            </a:r>
          </a:p>
          <a:p>
            <a:pPr marL="1212850" lvl="2" indent="-134938">
              <a:lnSpc>
                <a:spcPct val="91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/>
              <a:t>Webmasters design sites so that one translation is easily accessible from another. 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Download all the pages within two hyperlinks (undirected) from each “strong” minor-language page and keep all major-language pages for comparison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862013"/>
            <a:ext cx="8609012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5: Find Possible Translations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4988" y="2057400"/>
            <a:ext cx="9066212" cy="4748213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Determine if the minor and major language pairs are translations of one another:</a:t>
            </a:r>
          </a:p>
          <a:p>
            <a:pPr marL="709613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 u="sng"/>
              <a:t>URL matching</a:t>
            </a:r>
            <a:r>
              <a:rPr lang="en-GB" sz="2400"/>
              <a:t>: Webmasters frequently follow naming conventions with translation pages (e.g. index_es.html &amp; index_qu.html)</a:t>
            </a:r>
            <a:r>
              <a:rPr lang="ar-SA" sz="2400">
                <a:cs typeface="Arial" charset="0"/>
              </a:rPr>
              <a:t>‏</a:t>
            </a:r>
            <a:endParaRPr lang="en-GB" sz="2400"/>
          </a:p>
          <a:p>
            <a:pPr marL="709613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 u="sng"/>
              <a:t>Structure matching</a:t>
            </a:r>
            <a:r>
              <a:rPr lang="en-GB" sz="2400"/>
              <a:t>: The HTML tags for translation pages are often similar; only the content changes.</a:t>
            </a:r>
          </a:p>
          <a:p>
            <a:pPr marL="709613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 u="sng"/>
              <a:t>Content matching (without dictionary)</a:t>
            </a:r>
            <a:r>
              <a:rPr lang="en-GB" sz="2400"/>
              <a:t>: Uses vectorial model to find overlap among proper nouns, numbers, some punctuation, etc. </a:t>
            </a:r>
          </a:p>
          <a:p>
            <a:pPr marL="709613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 u="sng"/>
              <a:t>Content matching (with dictionary)</a:t>
            </a:r>
            <a:r>
              <a:rPr lang="en-GB" sz="2400"/>
              <a:t>: Same as above but with dictionary entries as well.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Any pair that fails all four tests is discarded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933450"/>
            <a:ext cx="8607425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5: URL Matching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9775" y="2101850"/>
            <a:ext cx="8607425" cy="4408488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Previous work used a list of string pairs that webmasters use to indicate the language of a page </a:t>
            </a:r>
          </a:p>
          <a:p>
            <a:pPr marL="709613" lvl="1" indent="-134938">
              <a:lnSpc>
                <a:spcPct val="91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“spanish” vs “english”,  “_en” vs “_de”, etc.</a:t>
            </a:r>
          </a:p>
          <a:p>
            <a:pPr marL="709613" lvl="1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 requires specific knowledge about how webmasters describe languages (e.g. “big5” for Chinese)</a:t>
            </a:r>
            <a:r>
              <a:rPr lang="ar-SA" sz="2400">
                <a:cs typeface="Arial" charset="0"/>
              </a:rPr>
              <a:t>‏</a:t>
            </a:r>
            <a:endParaRPr lang="en-GB" sz="2400"/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Circumvent the need for a general-purpose list by using an edit distance based approach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Two URL strings match if the number of additions, substitutions, and deletions required to change one string into another is below a threshold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933450"/>
            <a:ext cx="8607425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5: Structure Matching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9775" y="2101850"/>
            <a:ext cx="8607425" cy="2676525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Following STRAND (Resnik 2003), convert each page to a tag-chunk representation for comparison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Find the edit distance between each pair assuming that text chunks with similar length are equivalent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If the edit distance is below a threshold, the pair is considered a match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933450"/>
            <a:ext cx="8607425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5: Content Matching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9138" y="1835150"/>
            <a:ext cx="8861425" cy="5305425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Following the PTI System (Chen, Chau, and Yeh 2004), generate the term frequency (tf) vector</a:t>
            </a:r>
          </a:p>
          <a:p>
            <a:pPr lvl="1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If a dictionary is used, each word in language B is mapped to its corresponding language A word</a:t>
            </a:r>
          </a:p>
          <a:p>
            <a:pPr lvl="1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Additionally, all language B words are mapped to themselves to account for numbers, proper nouns, punctuation, etc.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The process is repeated after performing light stemming</a:t>
            </a:r>
          </a:p>
          <a:p>
            <a:pPr lvl="1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reduce each word in the text and in the dictionary to its first four letters. (“apple” -&gt; “manzilla” becomes “appl” -&gt; “manz”)</a:t>
            </a:r>
            <a:r>
              <a:rPr lang="ar-SA" sz="2400">
                <a:cs typeface="Arial" charset="0"/>
              </a:rPr>
              <a:t>‏</a:t>
            </a:r>
            <a:endParaRPr lang="en-GB" sz="2400"/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Jaccard coefficients are found for the vectors for both mappings</a:t>
            </a:r>
          </a:p>
          <a:p>
            <a:pPr lvl="1">
              <a:lnSpc>
                <a:spcPct val="91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scores are recombined by weighting the non-stemmed score at 75% of the final score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441325"/>
            <a:ext cx="8609013" cy="12985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6: Alignment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808163"/>
            <a:ext cx="8613775" cy="5507037"/>
          </a:xfrm>
          <a:ln/>
        </p:spPr>
        <p:txBody>
          <a:bodyPr/>
          <a:lstStyle/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The final phase uses the alignment tool </a:t>
            </a:r>
            <a:r>
              <a:rPr lang="en-GB" sz="2600" i="1"/>
              <a:t>champollion</a:t>
            </a:r>
          </a:p>
          <a:p>
            <a:pPr lvl="1">
              <a:lnSpc>
                <a:spcPct val="91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attempts to align the paragraphs of two files                 considering sentence length, numbers,                             cognates, and (optionally) dictionary entries.</a:t>
            </a:r>
          </a:p>
          <a:p>
            <a:pPr marL="134938" indent="-134938">
              <a:lnSpc>
                <a:spcPct val="97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From this output, a final alignment score is computed:         </a:t>
            </a:r>
          </a:p>
          <a:p>
            <a:pPr marL="134938" indent="-134938">
              <a:lnSpc>
                <a:spcPct val="97000"/>
              </a:lnSpc>
              <a:buClr>
                <a:srgbClr val="0E594D"/>
              </a:buClr>
              <a:buFont typeface="Wingdings" charset="2"/>
              <a:buNone/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  </a:t>
            </a:r>
            <a:r>
              <a:rPr lang="en-GB" sz="2200"/>
              <a:t>    (one_to_one + 0.5 * one_to_many)/num_paragraphs</a:t>
            </a:r>
          </a:p>
          <a:p>
            <a:pPr marL="134938" indent="-134938">
              <a:lnSpc>
                <a:spcPct val="97000"/>
              </a:lnSpc>
              <a:spcAft>
                <a:spcPts val="1438"/>
              </a:spcAft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The score favours alignments with many one-to-one matchings and disfavours alignments with many dropped paragraphs. </a:t>
            </a:r>
          </a:p>
          <a:p>
            <a:pPr marL="134938" indent="-134938">
              <a:lnSpc>
                <a:spcPct val="97000"/>
              </a:lnSpc>
              <a:spcAft>
                <a:spcPts val="1438"/>
              </a:spcAft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For each minor-language text, the major-language text that has the highest alignment score above a given threshold is kept as its match.</a:t>
            </a:r>
          </a:p>
          <a:p>
            <a:pPr marL="134938" indent="-134938">
              <a:lnSpc>
                <a:spcPct val="97000"/>
              </a:lnSpc>
              <a:buClr>
                <a:srgbClr val="0E594D"/>
              </a:buClr>
              <a:buFont typeface="Wingdings" charset="2"/>
              <a:buNone/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endParaRPr lang="en-GB" sz="260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0200" y="1663700"/>
            <a:ext cx="1879600" cy="176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36575"/>
            <a:ext cx="8609012" cy="1301750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7: Machine Translation Evaluation - Experiment Setup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75" y="2514600"/>
            <a:ext cx="9378950" cy="4997450"/>
          </a:xfrm>
          <a:ln/>
        </p:spPr>
        <p:txBody>
          <a:bodyPr/>
          <a:lstStyle/>
          <a:p>
            <a:pPr marL="152400" indent="-134938">
              <a:lnSpc>
                <a:spcPct val="100000"/>
              </a:lnSpc>
              <a:tabLst>
                <a:tab pos="180975" algn="l"/>
                <a:tab pos="638175" algn="l"/>
                <a:tab pos="1095375" algn="l"/>
                <a:tab pos="1552575" algn="l"/>
                <a:tab pos="2009775" algn="l"/>
                <a:tab pos="2466975" algn="l"/>
                <a:tab pos="2924175" algn="l"/>
                <a:tab pos="3381375" algn="l"/>
                <a:tab pos="3838575" algn="l"/>
                <a:tab pos="4295775" algn="l"/>
                <a:tab pos="4752975" algn="l"/>
                <a:tab pos="5210175" algn="l"/>
                <a:tab pos="5667375" algn="l"/>
                <a:tab pos="6124575" algn="l"/>
                <a:tab pos="6581775" algn="l"/>
                <a:tab pos="7038975" algn="l"/>
                <a:tab pos="7496175" algn="l"/>
                <a:tab pos="7953375" algn="l"/>
                <a:tab pos="8410575" algn="l"/>
                <a:tab pos="8867775" algn="l"/>
              </a:tabLst>
            </a:pPr>
            <a:r>
              <a:rPr lang="en-GB" sz="2600"/>
              <a:t> Use the Moses machine translation toolkit with the crawled parallel texts, alone and in conjunction with other parallel texts, to translate a set of texts</a:t>
            </a:r>
          </a:p>
          <a:p>
            <a:pPr marL="152400" indent="-134938">
              <a:lnSpc>
                <a:spcPct val="100000"/>
              </a:lnSpc>
              <a:tabLst>
                <a:tab pos="180975" algn="l"/>
                <a:tab pos="638175" algn="l"/>
                <a:tab pos="1095375" algn="l"/>
                <a:tab pos="1552575" algn="l"/>
                <a:tab pos="2009775" algn="l"/>
                <a:tab pos="2466975" algn="l"/>
                <a:tab pos="2924175" algn="l"/>
                <a:tab pos="3381375" algn="l"/>
                <a:tab pos="3838575" algn="l"/>
                <a:tab pos="4295775" algn="l"/>
                <a:tab pos="4752975" algn="l"/>
                <a:tab pos="5210175" algn="l"/>
                <a:tab pos="5667375" algn="l"/>
                <a:tab pos="6124575" algn="l"/>
                <a:tab pos="6581775" algn="l"/>
                <a:tab pos="7038975" algn="l"/>
                <a:tab pos="7496175" algn="l"/>
                <a:tab pos="7953375" algn="l"/>
                <a:tab pos="8410575" algn="l"/>
                <a:tab pos="8867775" algn="l"/>
              </a:tabLst>
            </a:pPr>
            <a:r>
              <a:rPr lang="en-GB" sz="2600"/>
              <a:t> Training data</a:t>
            </a:r>
          </a:p>
          <a:p>
            <a:pPr marL="709613" lvl="1" indent="-134938">
              <a:lnSpc>
                <a:spcPct val="100000"/>
              </a:lnSpc>
              <a:tabLst>
                <a:tab pos="180975" algn="l"/>
                <a:tab pos="638175" algn="l"/>
                <a:tab pos="1095375" algn="l"/>
                <a:tab pos="1552575" algn="l"/>
                <a:tab pos="2009775" algn="l"/>
                <a:tab pos="2466975" algn="l"/>
                <a:tab pos="2924175" algn="l"/>
                <a:tab pos="3381375" algn="l"/>
                <a:tab pos="3838575" algn="l"/>
                <a:tab pos="4295775" algn="l"/>
                <a:tab pos="4752975" algn="l"/>
                <a:tab pos="5210175" algn="l"/>
                <a:tab pos="5667375" algn="l"/>
                <a:tab pos="6124575" algn="l"/>
                <a:tab pos="6581775" algn="l"/>
                <a:tab pos="7038975" algn="l"/>
                <a:tab pos="7496175" algn="l"/>
                <a:tab pos="7953375" algn="l"/>
                <a:tab pos="8410575" algn="l"/>
                <a:tab pos="8867775" algn="l"/>
              </a:tabLst>
            </a:pPr>
            <a:r>
              <a:rPr lang="en-GB" sz="2400"/>
              <a:t>Crawled parallel texts AND/OR</a:t>
            </a:r>
          </a:p>
          <a:p>
            <a:pPr marL="709613" lvl="1" indent="-134938">
              <a:lnSpc>
                <a:spcPct val="100000"/>
              </a:lnSpc>
              <a:tabLst>
                <a:tab pos="180975" algn="l"/>
                <a:tab pos="638175" algn="l"/>
                <a:tab pos="1095375" algn="l"/>
                <a:tab pos="1552575" algn="l"/>
                <a:tab pos="2009775" algn="l"/>
                <a:tab pos="2466975" algn="l"/>
                <a:tab pos="2924175" algn="l"/>
                <a:tab pos="3381375" algn="l"/>
                <a:tab pos="3838575" algn="l"/>
                <a:tab pos="4295775" algn="l"/>
                <a:tab pos="4752975" algn="l"/>
                <a:tab pos="5210175" algn="l"/>
                <a:tab pos="5667375" algn="l"/>
                <a:tab pos="6124575" algn="l"/>
                <a:tab pos="6581775" algn="l"/>
                <a:tab pos="7038975" algn="l"/>
                <a:tab pos="7496175" algn="l"/>
                <a:tab pos="7953375" algn="l"/>
                <a:tab pos="8410575" algn="l"/>
                <a:tab pos="8867775" algn="l"/>
              </a:tabLst>
            </a:pPr>
            <a:r>
              <a:rPr lang="en-GB" sz="2400"/>
              <a:t>Machine-readable verse-aligned Bibles in both languages </a:t>
            </a:r>
          </a:p>
          <a:p>
            <a:pPr marL="709613" lvl="1" indent="-134938">
              <a:lnSpc>
                <a:spcPct val="100000"/>
              </a:lnSpc>
              <a:tabLst>
                <a:tab pos="180975" algn="l"/>
                <a:tab pos="638175" algn="l"/>
                <a:tab pos="1095375" algn="l"/>
                <a:tab pos="1552575" algn="l"/>
                <a:tab pos="2009775" algn="l"/>
                <a:tab pos="2466975" algn="l"/>
                <a:tab pos="2924175" algn="l"/>
                <a:tab pos="3381375" algn="l"/>
                <a:tab pos="3838575" algn="l"/>
                <a:tab pos="4295775" algn="l"/>
                <a:tab pos="4752975" algn="l"/>
                <a:tab pos="5210175" algn="l"/>
                <a:tab pos="5667375" algn="l"/>
                <a:tab pos="6124575" algn="l"/>
                <a:tab pos="6581775" algn="l"/>
                <a:tab pos="7038975" algn="l"/>
                <a:tab pos="7496175" algn="l"/>
                <a:tab pos="7953375" algn="l"/>
                <a:tab pos="8410575" algn="l"/>
                <a:tab pos="8867775" algn="l"/>
              </a:tabLst>
            </a:pPr>
            <a:r>
              <a:rPr lang="en-GB" sz="2400"/>
              <a:t>Four Bible translations available in Spanish and one in Quechua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5497513" y="3325813"/>
          <a:ext cx="4291012" cy="1671637"/>
        </p:xfrm>
        <a:graphic>
          <a:graphicData uri="http://schemas.openxmlformats.org/presentationml/2006/ole">
            <p:oleObj spid="_x0000_s19459" r:id="rId4" imgW="2653560" imgH="1066680" progId="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606425"/>
            <a:ext cx="8602663" cy="12985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Stage 7 (cont)</a:t>
            </a:r>
            <a:r>
              <a:rPr lang="ar-SA">
                <a:cs typeface="Arial" charset="0"/>
              </a:rPr>
              <a:t>‏</a:t>
            </a:r>
            <a:endParaRPr lang="en-GB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9775" y="2101850"/>
            <a:ext cx="8602663" cy="5326063"/>
          </a:xfrm>
          <a:ln/>
        </p:spPr>
        <p:txBody>
          <a:bodyPr/>
          <a:lstStyle/>
          <a:p>
            <a:pPr marL="134938" indent="-13493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Test data (removed from training)</a:t>
            </a:r>
            <a:r>
              <a:rPr lang="ar-SA" sz="2600">
                <a:cs typeface="Arial" charset="0"/>
              </a:rPr>
              <a:t>‏</a:t>
            </a:r>
            <a:endParaRPr lang="en-US" sz="2600">
              <a:cs typeface="Arial" charset="0"/>
            </a:endParaRPr>
          </a:p>
          <a:p>
            <a:pPr marL="457200" lvl="1" indent="-5238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Three complete books (Exodus, Proverbs, and Hebrews)</a:t>
            </a:r>
            <a:r>
              <a:rPr lang="ar-SA" sz="2400">
                <a:cs typeface="Arial" charset="0"/>
              </a:rPr>
              <a:t>‏</a:t>
            </a:r>
            <a:endParaRPr lang="en-US" sz="2400">
              <a:cs typeface="Arial" charset="0"/>
            </a:endParaRPr>
          </a:p>
          <a:p>
            <a:pPr marL="457200" lvl="1" indent="-5238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A subset of the crawled parallel text</a:t>
            </a:r>
          </a:p>
          <a:p>
            <a:pPr marL="862013" lvl="2" indent="-13493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100"/>
              <a:t>To determine the effect of domain transfer on translation</a:t>
            </a:r>
            <a:r>
              <a:rPr lang="en-GB"/>
              <a:t> needs</a:t>
            </a:r>
          </a:p>
          <a:p>
            <a:pPr marL="134938" indent="-13493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600"/>
              <a:t>Translation models</a:t>
            </a:r>
          </a:p>
          <a:p>
            <a:pPr marL="457200" lvl="1" indent="-5238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 Six translation models are created</a:t>
            </a:r>
          </a:p>
          <a:p>
            <a:pPr marL="457200" lvl="1" indent="-5238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 A cross product parallel text composed of all Spanish Bibles (4) matched against all Quechua Bibles (1) is also used</a:t>
            </a:r>
          </a:p>
          <a:p>
            <a:pPr marL="457200" lvl="1" indent="-52388">
              <a:lnSpc>
                <a:spcPct val="93000"/>
              </a:lnSpc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r>
              <a:rPr lang="en-GB" sz="2400"/>
              <a:t> For each quantity of Biblical data (“none”,  “Bible”,  and “4 Bibles”), two translation models are created by including the crawled texts or not</a:t>
            </a:r>
          </a:p>
          <a:p>
            <a:pPr marL="134938" indent="-134938">
              <a:lnSpc>
                <a:spcPct val="93000"/>
              </a:lnSpc>
              <a:buClr>
                <a:srgbClr val="000000"/>
              </a:buClr>
              <a:buFont typeface="Wingdings" charset="2"/>
              <a:buNone/>
              <a:tabLst>
                <a:tab pos="163513" algn="l"/>
                <a:tab pos="620713" algn="l"/>
                <a:tab pos="1077913" algn="l"/>
                <a:tab pos="1535113" algn="l"/>
                <a:tab pos="1992313" algn="l"/>
                <a:tab pos="2449513" algn="l"/>
                <a:tab pos="2906713" algn="l"/>
                <a:tab pos="3363913" algn="l"/>
                <a:tab pos="3821113" algn="l"/>
                <a:tab pos="4278313" algn="l"/>
                <a:tab pos="4735513" algn="l"/>
                <a:tab pos="5192713" algn="l"/>
                <a:tab pos="5649913" algn="l"/>
                <a:tab pos="6107113" algn="l"/>
                <a:tab pos="6564313" algn="l"/>
                <a:tab pos="7021513" algn="l"/>
                <a:tab pos="7478713" algn="l"/>
                <a:tab pos="7935913" algn="l"/>
                <a:tab pos="8393113" algn="l"/>
                <a:tab pos="8850313" algn="l"/>
              </a:tabLst>
            </a:pPr>
            <a:endParaRPr lang="en-GB" sz="24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606425"/>
            <a:ext cx="8602663" cy="1298575"/>
          </a:xfrm>
          <a:ln/>
        </p:spPr>
        <p:txBody>
          <a:bodyPr/>
          <a:lstStyle/>
          <a:p>
            <a:pPr>
              <a:lnSpc>
                <a:spcPct val="9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Evaluation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9775" y="2101850"/>
            <a:ext cx="8602663" cy="4760913"/>
          </a:xfrm>
          <a:ln/>
        </p:spPr>
        <p:txBody>
          <a:bodyPr/>
          <a:lstStyle/>
          <a:p>
            <a:pPr>
              <a:lnSpc>
                <a:spcPct val="97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600"/>
              <a:t>Translation models are evaluated using BLEU </a:t>
            </a:r>
          </a:p>
          <a:p>
            <a:pPr lvl="1">
              <a:lnSpc>
                <a:spcPct val="97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measures the N-gram overlap  between the translated text and a reference gold-standard translation</a:t>
            </a:r>
          </a:p>
          <a:p>
            <a:pPr lvl="1">
              <a:lnSpc>
                <a:spcPct val="97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/>
              <a:t>Each translation model is tested against both evaluation sets:  “Bible” and “Crawled”</a:t>
            </a:r>
          </a:p>
          <a:p>
            <a:pPr>
              <a:lnSpc>
                <a:spcPct val="97000"/>
              </a:lnSpc>
              <a:spcAft>
                <a:spcPts val="1438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600"/>
              <a:t>Note: an expert-quality translation receives a BLEU score of around 30</a:t>
            </a:r>
          </a:p>
          <a:p>
            <a:pPr>
              <a:lnSpc>
                <a:spcPct val="91000"/>
              </a:lnSpc>
              <a:buFont typeface="Wingdings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6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931863"/>
            <a:ext cx="8604250" cy="650875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Results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11150" y="1908175"/>
            <a:ext cx="9061450" cy="5407025"/>
          </a:xfrm>
          <a:ln/>
        </p:spPr>
        <p:txBody>
          <a:bodyPr/>
          <a:lstStyle/>
          <a:p>
            <a:pPr>
              <a:lnSpc>
                <a:spcPct val="91000"/>
              </a:lnSpc>
              <a:buFont typeface="Wingdings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/>
              <a:t>     </a:t>
            </a:r>
            <a:r>
              <a:rPr lang="en-GB" sz="2600"/>
              <a:t>Spanish to Quechua                              Quechua to Spanish</a:t>
            </a:r>
          </a:p>
          <a:p>
            <a:pPr>
              <a:lnSpc>
                <a:spcPct val="91000"/>
              </a:lnSpc>
              <a:buFont typeface="Wingdings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400"/>
          </a:p>
          <a:p>
            <a:pPr>
              <a:lnSpc>
                <a:spcPct val="91000"/>
              </a:lnSpc>
              <a:buFont typeface="Wingdings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400"/>
          </a:p>
          <a:p>
            <a:pPr>
              <a:lnSpc>
                <a:spcPct val="91000"/>
              </a:lnSpc>
              <a:buFont typeface="Wingdings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400"/>
          </a:p>
          <a:p>
            <a:pPr>
              <a:lnSpc>
                <a:spcPct val="91000"/>
              </a:lnSpc>
              <a:buFont typeface="Wingdings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400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457200" y="2514600"/>
          <a:ext cx="4114800" cy="2743200"/>
        </p:xfrm>
        <a:graphic>
          <a:graphicData uri="http://schemas.openxmlformats.org/presentationml/2006/ole">
            <p:oleObj spid="_x0000_s22531" r:id="rId4" imgW="2735640" imgH="1422360" progId="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5257800" y="2514600"/>
          <a:ext cx="4114800" cy="2743200"/>
        </p:xfrm>
        <a:graphic>
          <a:graphicData uri="http://schemas.openxmlformats.org/presentationml/2006/ole">
            <p:oleObj spid="_x0000_s22532" r:id="rId5" imgW="2847600" imgH="1422360" progId="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739775" y="606425"/>
            <a:ext cx="8602663" cy="1298575"/>
          </a:xfrm>
          <a:ln/>
        </p:spPr>
        <p:txBody>
          <a:bodyPr/>
          <a:lstStyle/>
          <a:p>
            <a:pPr>
              <a:lnSpc>
                <a:spcPct val="9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Conclusions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602663" cy="4762500"/>
          </a:xfrm>
          <a:ln/>
        </p:spPr>
        <p:txBody>
          <a:bodyPr/>
          <a:lstStyle/>
          <a:p>
            <a:pPr marL="239713" indent="-134938">
              <a:lnSpc>
                <a:spcPct val="93000"/>
              </a:lnSpc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</a:tabLst>
            </a:pPr>
            <a:r>
              <a:rPr lang="en-GB" sz="2600"/>
              <a:t>The crawled texts do not contaminate the translation models</a:t>
            </a:r>
          </a:p>
          <a:p>
            <a:pPr marL="709613" lvl="1" indent="-134938">
              <a:lnSpc>
                <a:spcPct val="93000"/>
              </a:lnSpc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</a:tabLst>
            </a:pPr>
            <a:r>
              <a:rPr lang="en-GB" sz="2400"/>
              <a:t> Little improvement for the Bible test set</a:t>
            </a:r>
          </a:p>
          <a:p>
            <a:pPr marL="709613" lvl="1" indent="-134938">
              <a:lnSpc>
                <a:spcPct val="93000"/>
              </a:lnSpc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</a:tabLst>
            </a:pPr>
            <a:r>
              <a:rPr lang="en-GB" sz="2400"/>
              <a:t> Do not seem to degrade the translation quality</a:t>
            </a:r>
          </a:p>
          <a:p>
            <a:pPr marL="239713" indent="-134938">
              <a:lnSpc>
                <a:spcPct val="93000"/>
              </a:lnSpc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</a:tabLst>
            </a:pPr>
            <a:r>
              <a:rPr lang="en-GB" sz="2600"/>
              <a:t> Crawled texts are necessary for improving coverage</a:t>
            </a:r>
          </a:p>
          <a:p>
            <a:pPr marL="709613" lvl="1" indent="-134938">
              <a:lnSpc>
                <a:spcPct val="93000"/>
              </a:lnSpc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</a:tabLst>
            </a:pPr>
            <a:r>
              <a:rPr lang="en-GB" sz="2400"/>
              <a:t>The Bible training set alone is insufficient for translating the crawled test set</a:t>
            </a:r>
          </a:p>
          <a:p>
            <a:pPr marL="239713" indent="-134938">
              <a:lnSpc>
                <a:spcPct val="93000"/>
              </a:lnSpc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</a:tabLst>
            </a:pPr>
            <a:r>
              <a:rPr lang="en-GB" sz="2600"/>
              <a:t>The crawled training set evaluated against the crawled test set outperforms all other training-test combinations</a:t>
            </a:r>
            <a:endParaRPr lang="en-GB" sz="24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765175" y="0"/>
            <a:ext cx="8607425" cy="1263650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/>
              <a:t>References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397000"/>
            <a:ext cx="9601200" cy="6604000"/>
          </a:xfrm>
          <a:ln/>
        </p:spPr>
        <p:txBody>
          <a:bodyPr/>
          <a:lstStyle/>
          <a:p>
            <a:pPr>
              <a:lnSpc>
                <a:spcPct val="9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GB" sz="1600"/>
              <a:t>Jiang Chen and Jian-Yun Nie, “Parallel Web Text Mining for Cross-Language IR,” Proceedings of RIAO-2000: Content-Based Multimedia Information Access, 2000.</a:t>
            </a:r>
          </a:p>
          <a:p>
            <a:pPr>
              <a:lnSpc>
                <a:spcPct val="9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GB" sz="1600"/>
              <a:t>Jisong Chen, Rowena Chau, and Chung-Hsing Yeh, “Discovering Parallel Text from the World Wide Web,” ACSW Frontiers ‘04: Proceedings of the second workshop on Australasian information security, Data Mining and Web Intelligence, and Software Internationalization, 2004.</a:t>
            </a:r>
          </a:p>
          <a:p>
            <a:pPr>
              <a:lnSpc>
                <a:spcPct val="9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GB" sz="1600"/>
              <a:t>Xiaoyi Ma and Mark Y. Liberman, “BITS: A Method for Bilingual Text Search over the Web”, 1999.</a:t>
            </a:r>
          </a:p>
          <a:p>
            <a:pPr>
              <a:lnSpc>
                <a:spcPct val="9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GB" sz="1600"/>
              <a:t>Philip Resnik, “Parallel Strands: A Preliminary Investigation into Mining the Web for Bilingual Text,” AMTA ‘98: Proceedings of the Third Conference of the Association for Machine Translation in the Americas on Machine Translation and Information Soup, 1998.</a:t>
            </a:r>
          </a:p>
          <a:p>
            <a:pPr>
              <a:lnSpc>
                <a:spcPct val="9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GB" sz="1600"/>
              <a:t>Philip Resnik and Noah A. Smith, “The Web as a Parallel Corpus,” Computational Linguistics 29 (2003).</a:t>
            </a:r>
          </a:p>
          <a:p>
            <a:pPr>
              <a:lnSpc>
                <a:spcPct val="9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GB" sz="1600"/>
              <a:t>Kulwadee Sombooonviwat, Takayuki Tamura, and Masaru Kitsuregawa, “Finding Thai Web Pages in Foreign Web Spaces”, ICDEW ‘06: Proceedings of the 22</a:t>
            </a:r>
            <a:r>
              <a:rPr lang="en-GB" sz="1600" baseline="33000"/>
              <a:t>nd</a:t>
            </a:r>
            <a:r>
              <a:rPr lang="en-GB" sz="1600"/>
              <a:t> International Conference on Data Engineering Workshops, 2006.</a:t>
            </a:r>
          </a:p>
          <a:p>
            <a:pPr>
              <a:lnSpc>
                <a:spcPct val="9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GB" sz="1600"/>
              <a:t>J. Tom</a:t>
            </a:r>
            <a:r>
              <a:rPr lang="en-GB" sz="1600">
                <a:latin typeface="Luxi Sans" charset="0"/>
              </a:rPr>
              <a:t>ás, E. Sánchez-Villamil, L. Lloret, and F. Casacuberta, “WebMining: An Unsupervised Parallel Corpora Web Retrieval System,” Proceedings from the Coprus Linguistics Conference, 2005.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DejaVu Sans"/>
        <a:cs typeface="DejaVu Sans"/>
      </a:majorFont>
      <a:minorFont>
        <a:latin typeface="Times New Roman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Bitstream Vera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Bitstream Vera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1601</Words>
  <PresentationFormat>Custom</PresentationFormat>
  <Paragraphs>150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Times New Roman</vt:lpstr>
      <vt:lpstr>DejaVu Sans</vt:lpstr>
      <vt:lpstr>Wingdings</vt:lpstr>
      <vt:lpstr>Symbol</vt:lpstr>
      <vt:lpstr>Bitstream Vera Sans</vt:lpstr>
      <vt:lpstr>Luxi Sans</vt:lpstr>
      <vt:lpstr>Arial</vt:lpstr>
      <vt:lpstr>Office Theme</vt:lpstr>
      <vt:lpstr>BABYLON  Parallel Text Builder:  Gathering Parallel Texts for Low-Density Languages</vt:lpstr>
      <vt:lpstr>Three Categories of Languages</vt:lpstr>
      <vt:lpstr>The Web as a Parallel Text Repository </vt:lpstr>
      <vt:lpstr>The Questions</vt:lpstr>
      <vt:lpstr>Goals of the Babylon Project</vt:lpstr>
      <vt:lpstr>Babylon System Overview</vt:lpstr>
      <vt:lpstr>System Flow</vt:lpstr>
      <vt:lpstr>Stage 1: Where to start?</vt:lpstr>
      <vt:lpstr>Stage 2: Find Minor-Language Pages</vt:lpstr>
      <vt:lpstr>Stage 3: Categorization</vt:lpstr>
      <vt:lpstr>Stage 4: Find Major-Language Pages</vt:lpstr>
      <vt:lpstr>Stage 5: Find Possible Translations</vt:lpstr>
      <vt:lpstr>Stage 5: URL Matching</vt:lpstr>
      <vt:lpstr>Stage 5: Structure Matching</vt:lpstr>
      <vt:lpstr>Stage 5: Content Matching</vt:lpstr>
      <vt:lpstr>Stage 6: Alignment</vt:lpstr>
      <vt:lpstr>Stage 7: Machine Translation Evaluation - Experiment Setup</vt:lpstr>
      <vt:lpstr>Stage 7 (cont)‏</vt:lpstr>
      <vt:lpstr>Evaluation</vt:lpstr>
      <vt:lpstr>Results</vt:lpstr>
      <vt:lpstr>Conclusions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BABYLON  Parallel Text Builder:  Gathering Parallel Texts for Low-Density Languages</dc:title>
  <cp:lastModifiedBy>DELL</cp:lastModifiedBy>
  <cp:revision>1</cp:revision>
  <dcterms:modified xsi:type="dcterms:W3CDTF">2008-05-28T12:40:22Z</dcterms:modified>
</cp:coreProperties>
</file>