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21"/>
  </p:notesMasterIdLst>
  <p:sldIdLst>
    <p:sldId id="256" r:id="rId2"/>
    <p:sldId id="259" r:id="rId3"/>
    <p:sldId id="277" r:id="rId4"/>
    <p:sldId id="258" r:id="rId5"/>
    <p:sldId id="289" r:id="rId6"/>
    <p:sldId id="285" r:id="rId7"/>
    <p:sldId id="257" r:id="rId8"/>
    <p:sldId id="263" r:id="rId9"/>
    <p:sldId id="298" r:id="rId10"/>
    <p:sldId id="290" r:id="rId11"/>
    <p:sldId id="274" r:id="rId12"/>
    <p:sldId id="303" r:id="rId13"/>
    <p:sldId id="304" r:id="rId14"/>
    <p:sldId id="306" r:id="rId15"/>
    <p:sldId id="307" r:id="rId16"/>
    <p:sldId id="299" r:id="rId17"/>
    <p:sldId id="294" r:id="rId18"/>
    <p:sldId id="286" r:id="rId19"/>
    <p:sldId id="300" r:id="rId2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0273" autoAdjust="0"/>
    <p:restoredTop sz="78130" autoAdjust="0"/>
  </p:normalViewPr>
  <p:slideViewPr>
    <p:cSldViewPr>
      <p:cViewPr>
        <p:scale>
          <a:sx n="80" d="100"/>
          <a:sy n="80" d="100"/>
        </p:scale>
        <p:origin x="-480" y="-48"/>
      </p:cViewPr>
      <p:guideLst>
        <p:guide orient="horz" pos="2160"/>
        <p:guide pos="2880"/>
      </p:guideLst>
    </p:cSldViewPr>
  </p:slideViewPr>
  <p:outlineViewPr>
    <p:cViewPr>
      <p:scale>
        <a:sx n="33" d="100"/>
        <a:sy n="33" d="100"/>
      </p:scale>
      <p:origin x="0" y="77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MT06 (5-point)</c:v>
                </c:pt>
              </c:strCache>
            </c:strRef>
          </c:tx>
          <c:spPr>
            <a:solidFill>
              <a:schemeClr val="accent1"/>
            </a:solidFill>
          </c:spPr>
          <c:dLbls>
            <c:numFmt formatCode="0.0%" sourceLinked="0"/>
            <c:txPr>
              <a:bodyPr/>
              <a:lstStyle/>
              <a:p>
                <a:pPr>
                  <a:defRPr sz="1100"/>
                </a:pPr>
                <a:endParaRPr lang="en-US"/>
              </a:p>
            </c:txPr>
            <c:dLblPos val="inEnd"/>
            <c:showVal val="1"/>
          </c:dLbls>
          <c:cat>
            <c:strRef>
              <c:f>Sheet1!$A$2:$A$6</c:f>
              <c:strCache>
                <c:ptCount val="5"/>
                <c:pt idx="0">
                  <c:v>Exact</c:v>
                </c:pt>
                <c:pt idx="1">
                  <c:v>1-off</c:v>
                </c:pt>
                <c:pt idx="2">
                  <c:v>2-off</c:v>
                </c:pt>
                <c:pt idx="3">
                  <c:v>3-off</c:v>
                </c:pt>
                <c:pt idx="4">
                  <c:v>4-off</c:v>
                </c:pt>
              </c:strCache>
            </c:strRef>
          </c:cat>
          <c:val>
            <c:numRef>
              <c:f>Sheet1!$B$2:$B$6</c:f>
              <c:numCache>
                <c:formatCode>0.000</c:formatCode>
                <c:ptCount val="5"/>
                <c:pt idx="0">
                  <c:v>0.45002201673271686</c:v>
                </c:pt>
                <c:pt idx="1">
                  <c:v>0.88507265521796508</c:v>
                </c:pt>
                <c:pt idx="2">
                  <c:v>0.98811096433289258</c:v>
                </c:pt>
                <c:pt idx="3">
                  <c:v>0.99647732276530065</c:v>
                </c:pt>
                <c:pt idx="4">
                  <c:v>1</c:v>
                </c:pt>
              </c:numCache>
            </c:numRef>
          </c:val>
        </c:ser>
        <c:ser>
          <c:idx val="1"/>
          <c:order val="1"/>
          <c:tx>
            <c:strRef>
              <c:f>Sheet1!$C$1</c:f>
              <c:strCache>
                <c:ptCount val="1"/>
                <c:pt idx="0">
                  <c:v>MT08 (7-point)</c:v>
                </c:pt>
              </c:strCache>
            </c:strRef>
          </c:tx>
          <c:dLbls>
            <c:numFmt formatCode="0.0%" sourceLinked="0"/>
            <c:txPr>
              <a:bodyPr/>
              <a:lstStyle/>
              <a:p>
                <a:pPr>
                  <a:defRPr sz="1100"/>
                </a:pPr>
                <a:endParaRPr lang="en-US"/>
              </a:p>
            </c:txPr>
            <c:dLblPos val="inEnd"/>
            <c:showVal val="1"/>
          </c:dLbls>
          <c:cat>
            <c:strRef>
              <c:f>Sheet1!$A$2:$A$6</c:f>
              <c:strCache>
                <c:ptCount val="5"/>
                <c:pt idx="0">
                  <c:v>Exact</c:v>
                </c:pt>
                <c:pt idx="1">
                  <c:v>1-off</c:v>
                </c:pt>
                <c:pt idx="2">
                  <c:v>2-off</c:v>
                </c:pt>
                <c:pt idx="3">
                  <c:v>3-off</c:v>
                </c:pt>
                <c:pt idx="4">
                  <c:v>4-off</c:v>
                </c:pt>
              </c:strCache>
            </c:strRef>
          </c:cat>
          <c:val>
            <c:numRef>
              <c:f>Sheet1!$C$2:$C$6</c:f>
              <c:numCache>
                <c:formatCode>0.000</c:formatCode>
                <c:ptCount val="5"/>
                <c:pt idx="0">
                  <c:v>0.31916666666666743</c:v>
                </c:pt>
                <c:pt idx="1">
                  <c:v>0.7091666666666665</c:v>
                </c:pt>
                <c:pt idx="2">
                  <c:v>0.90249999999999997</c:v>
                </c:pt>
                <c:pt idx="3">
                  <c:v>0.97083333333333377</c:v>
                </c:pt>
                <c:pt idx="4">
                  <c:v>0.99249999999999949</c:v>
                </c:pt>
              </c:numCache>
            </c:numRef>
          </c:val>
        </c:ser>
        <c:dLbls>
          <c:showVal val="1"/>
        </c:dLbls>
        <c:gapWidth val="50"/>
        <c:axId val="62418304"/>
        <c:axId val="62424576"/>
      </c:barChart>
      <c:catAx>
        <c:axId val="62418304"/>
        <c:scaling>
          <c:orientation val="minMax"/>
        </c:scaling>
        <c:axPos val="b"/>
        <c:title>
          <c:tx>
            <c:rich>
              <a:bodyPr/>
              <a:lstStyle/>
              <a:p>
                <a:pPr>
                  <a:defRPr sz="1600" b="0"/>
                </a:pPr>
                <a:r>
                  <a:rPr lang="en-US" sz="1600" b="0" dirty="0" smtClean="0"/>
                  <a:t>Degree</a:t>
                </a:r>
                <a:r>
                  <a:rPr lang="en-US" sz="1600" b="0" baseline="0" dirty="0" smtClean="0"/>
                  <a:t> of Leniency</a:t>
                </a:r>
                <a:endParaRPr lang="en-US" sz="1600" b="0" dirty="0"/>
              </a:p>
            </c:rich>
          </c:tx>
          <c:layout/>
        </c:title>
        <c:tickLblPos val="nextTo"/>
        <c:txPr>
          <a:bodyPr/>
          <a:lstStyle/>
          <a:p>
            <a:pPr>
              <a:defRPr sz="1600"/>
            </a:pPr>
            <a:endParaRPr lang="en-US"/>
          </a:p>
        </c:txPr>
        <c:crossAx val="62424576"/>
        <c:crosses val="autoZero"/>
        <c:auto val="1"/>
        <c:lblAlgn val="ctr"/>
        <c:lblOffset val="100"/>
      </c:catAx>
      <c:valAx>
        <c:axId val="62424576"/>
        <c:scaling>
          <c:orientation val="minMax"/>
          <c:max val="1"/>
          <c:min val="0"/>
        </c:scaling>
        <c:axPos val="l"/>
        <c:majorGridlines/>
        <c:title>
          <c:tx>
            <c:rich>
              <a:bodyPr rot="-5400000" vert="horz"/>
              <a:lstStyle/>
              <a:p>
                <a:pPr>
                  <a:defRPr sz="1600" b="0"/>
                </a:pPr>
                <a:r>
                  <a:rPr lang="en-US" sz="1600" b="0" dirty="0" smtClean="0"/>
                  <a:t>Percentage of agreement</a:t>
                </a:r>
                <a:endParaRPr lang="en-US" sz="1600" b="0" dirty="0"/>
              </a:p>
            </c:rich>
          </c:tx>
          <c:layout/>
        </c:title>
        <c:numFmt formatCode="0%" sourceLinked="0"/>
        <c:tickLblPos val="nextTo"/>
        <c:txPr>
          <a:bodyPr/>
          <a:lstStyle/>
          <a:p>
            <a:pPr>
              <a:defRPr sz="1600" baseline="0"/>
            </a:pPr>
            <a:endParaRPr lang="en-US"/>
          </a:p>
        </c:txPr>
        <c:crossAx val="62418304"/>
        <c:crosses val="autoZero"/>
        <c:crossBetween val="between"/>
        <c:majorUnit val="0.2"/>
        <c:minorUnit val="2.0000000000000052E-2"/>
      </c:valAx>
    </c:plotArea>
    <c:legend>
      <c:legendPos val="r"/>
      <c:layout/>
      <c:txPr>
        <a:bodyPr/>
        <a:lstStyle/>
        <a:p>
          <a:pPr>
            <a:defRPr sz="1600"/>
          </a:pPr>
          <a:endParaRPr lang="en-US"/>
        </a:p>
      </c:txPr>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47399630601731"/>
          <c:y val="4.9194444444444749E-2"/>
          <c:w val="0.70142667930397584"/>
          <c:h val="0.77270844269466799"/>
        </c:manualLayout>
      </c:layout>
      <c:scatterChart>
        <c:scatterStyle val="lineMarker"/>
        <c:ser>
          <c:idx val="0"/>
          <c:order val="0"/>
          <c:tx>
            <c:strRef>
              <c:f>Sheet1!$B$1</c:f>
              <c:strCache>
                <c:ptCount val="1"/>
                <c:pt idx="0">
                  <c:v>METEOR</c:v>
                </c:pt>
              </c:strCache>
            </c:strRef>
          </c:tx>
          <c:spPr>
            <a:ln w="28575">
              <a:noFill/>
            </a:ln>
          </c:spPr>
          <c:marker>
            <c:symbol val="diamond"/>
            <c:size val="10"/>
            <c:spPr>
              <a:solidFill>
                <a:schemeClr val="tx2"/>
              </a:solidFill>
              <a:ln>
                <a:noFill/>
              </a:ln>
            </c:spPr>
          </c:marker>
          <c:trendline>
            <c:trendlineType val="linear"/>
            <c:dispRSqr val="1"/>
            <c:trendlineLbl>
              <c:layout>
                <c:manualLayout>
                  <c:x val="-0.44211820744629143"/>
                  <c:y val="4.4478346456692915E-2"/>
                </c:manualLayout>
              </c:layout>
              <c:numFmt formatCode="General" sourceLinked="0"/>
              <c:txPr>
                <a:bodyPr/>
                <a:lstStyle/>
                <a:p>
                  <a:pPr>
                    <a:defRPr sz="1600"/>
                  </a:pPr>
                  <a:endParaRPr lang="en-US"/>
                </a:p>
              </c:txPr>
            </c:trendlineLbl>
          </c:trendline>
          <c:xVal>
            <c:numRef>
              <c:f>Sheet1!$A$2:$A$13</c:f>
              <c:numCache>
                <c:formatCode>General</c:formatCode>
                <c:ptCount val="12"/>
                <c:pt idx="0">
                  <c:v>0.31443399999999999</c:v>
                </c:pt>
                <c:pt idx="1">
                  <c:v>0.28920600000000002</c:v>
                </c:pt>
                <c:pt idx="2">
                  <c:v>0.20418900000000001</c:v>
                </c:pt>
                <c:pt idx="3">
                  <c:v>0.19439799999999999</c:v>
                </c:pt>
                <c:pt idx="4">
                  <c:v>0.114236</c:v>
                </c:pt>
                <c:pt idx="5">
                  <c:v>5.8959999999999999E-2</c:v>
                </c:pt>
                <c:pt idx="6">
                  <c:v>5.7444000000000002E-2</c:v>
                </c:pt>
                <c:pt idx="7">
                  <c:v>-1.147E-3</c:v>
                </c:pt>
                <c:pt idx="8">
                  <c:v>-8.1995999999999999E-2</c:v>
                </c:pt>
                <c:pt idx="9">
                  <c:v>-0.156308</c:v>
                </c:pt>
                <c:pt idx="10">
                  <c:v>-0.488236</c:v>
                </c:pt>
                <c:pt idx="11">
                  <c:v>-0.50517999999999996</c:v>
                </c:pt>
              </c:numCache>
            </c:numRef>
          </c:xVal>
          <c:yVal>
            <c:numRef>
              <c:f>Sheet1!$B$2:$B$13</c:f>
              <c:numCache>
                <c:formatCode>General</c:formatCode>
                <c:ptCount val="12"/>
                <c:pt idx="0">
                  <c:v>0.64681200000000005</c:v>
                </c:pt>
                <c:pt idx="1">
                  <c:v>0.62089300000000003</c:v>
                </c:pt>
                <c:pt idx="2">
                  <c:v>0.62197999999999998</c:v>
                </c:pt>
                <c:pt idx="3">
                  <c:v>0.62859600000000004</c:v>
                </c:pt>
                <c:pt idx="4">
                  <c:v>0.59411800000000003</c:v>
                </c:pt>
                <c:pt idx="5">
                  <c:v>0.60436999999999996</c:v>
                </c:pt>
                <c:pt idx="6">
                  <c:v>0.62313499999999999</c:v>
                </c:pt>
                <c:pt idx="7">
                  <c:v>0.60566799999999998</c:v>
                </c:pt>
                <c:pt idx="8">
                  <c:v>0.59446399999999999</c:v>
                </c:pt>
                <c:pt idx="9">
                  <c:v>0.58318700000000001</c:v>
                </c:pt>
                <c:pt idx="10">
                  <c:v>0.52145799999999998</c:v>
                </c:pt>
                <c:pt idx="11">
                  <c:v>0.54259900000000005</c:v>
                </c:pt>
              </c:numCache>
            </c:numRef>
          </c:yVal>
        </c:ser>
        <c:ser>
          <c:idx val="1"/>
          <c:order val="1"/>
          <c:tx>
            <c:strRef>
              <c:f>Sheet1!$C$1</c:f>
              <c:strCache>
                <c:ptCount val="1"/>
                <c:pt idx="0">
                  <c:v>1-TER</c:v>
                </c:pt>
              </c:strCache>
            </c:strRef>
          </c:tx>
          <c:spPr>
            <a:ln w="28575">
              <a:noFill/>
            </a:ln>
          </c:spPr>
          <c:marker>
            <c:symbol val="circle"/>
            <c:size val="10"/>
            <c:spPr>
              <a:ln>
                <a:noFill/>
              </a:ln>
            </c:spPr>
          </c:marker>
          <c:trendline>
            <c:trendlineType val="linear"/>
            <c:dispRSqr val="1"/>
            <c:trendlineLbl>
              <c:layout>
                <c:manualLayout>
                  <c:x val="-0.44211820744629143"/>
                  <c:y val="3.6732939632545945E-2"/>
                </c:manualLayout>
              </c:layout>
              <c:numFmt formatCode="General" sourceLinked="0"/>
              <c:txPr>
                <a:bodyPr/>
                <a:lstStyle/>
                <a:p>
                  <a:pPr>
                    <a:defRPr sz="1600"/>
                  </a:pPr>
                  <a:endParaRPr lang="en-US"/>
                </a:p>
              </c:txPr>
            </c:trendlineLbl>
          </c:trendline>
          <c:xVal>
            <c:numRef>
              <c:f>Sheet1!$A$2:$A$13</c:f>
              <c:numCache>
                <c:formatCode>General</c:formatCode>
                <c:ptCount val="12"/>
                <c:pt idx="0">
                  <c:v>0.31443399999999999</c:v>
                </c:pt>
                <c:pt idx="1">
                  <c:v>0.28920600000000002</c:v>
                </c:pt>
                <c:pt idx="2">
                  <c:v>0.20418900000000001</c:v>
                </c:pt>
                <c:pt idx="3">
                  <c:v>0.19439799999999999</c:v>
                </c:pt>
                <c:pt idx="4">
                  <c:v>0.114236</c:v>
                </c:pt>
                <c:pt idx="5">
                  <c:v>5.8959999999999999E-2</c:v>
                </c:pt>
                <c:pt idx="6">
                  <c:v>5.7444000000000002E-2</c:v>
                </c:pt>
                <c:pt idx="7">
                  <c:v>-1.147E-3</c:v>
                </c:pt>
                <c:pt idx="8">
                  <c:v>-8.1995999999999999E-2</c:v>
                </c:pt>
                <c:pt idx="9">
                  <c:v>-0.156308</c:v>
                </c:pt>
                <c:pt idx="10">
                  <c:v>-0.488236</c:v>
                </c:pt>
                <c:pt idx="11">
                  <c:v>-0.50517999999999996</c:v>
                </c:pt>
              </c:numCache>
            </c:numRef>
          </c:xVal>
          <c:yVal>
            <c:numRef>
              <c:f>Sheet1!$C$2:$C$13</c:f>
              <c:numCache>
                <c:formatCode>General</c:formatCode>
                <c:ptCount val="12"/>
                <c:pt idx="0">
                  <c:v>0.50053999999999998</c:v>
                </c:pt>
                <c:pt idx="1">
                  <c:v>0.39249000000000001</c:v>
                </c:pt>
                <c:pt idx="2">
                  <c:v>0.47319</c:v>
                </c:pt>
                <c:pt idx="3">
                  <c:v>0.45903000000000005</c:v>
                </c:pt>
                <c:pt idx="4">
                  <c:v>0.46733000000000002</c:v>
                </c:pt>
                <c:pt idx="5">
                  <c:v>0.44999</c:v>
                </c:pt>
                <c:pt idx="6">
                  <c:v>0.49065000000000003</c:v>
                </c:pt>
                <c:pt idx="7">
                  <c:v>0.48307999999999995</c:v>
                </c:pt>
                <c:pt idx="8">
                  <c:v>0.42081999999999997</c:v>
                </c:pt>
                <c:pt idx="9">
                  <c:v>0.40725999999999996</c:v>
                </c:pt>
                <c:pt idx="10">
                  <c:v>0.34353</c:v>
                </c:pt>
                <c:pt idx="11">
                  <c:v>0.40408999999999995</c:v>
                </c:pt>
              </c:numCache>
            </c:numRef>
          </c:yVal>
        </c:ser>
        <c:ser>
          <c:idx val="2"/>
          <c:order val="2"/>
          <c:tx>
            <c:strRef>
              <c:f>Sheet1!$D$1</c:f>
              <c:strCache>
                <c:ptCount val="1"/>
                <c:pt idx="0">
                  <c:v>BLEU</c:v>
                </c:pt>
              </c:strCache>
            </c:strRef>
          </c:tx>
          <c:spPr>
            <a:ln w="28575">
              <a:noFill/>
            </a:ln>
          </c:spPr>
          <c:marker>
            <c:symbol val="triangle"/>
            <c:size val="10"/>
            <c:spPr>
              <a:solidFill>
                <a:schemeClr val="accent1">
                  <a:lumMod val="75000"/>
                </a:schemeClr>
              </a:solidFill>
              <a:ln>
                <a:noFill/>
              </a:ln>
            </c:spPr>
          </c:marker>
          <c:trendline>
            <c:trendlineType val="linear"/>
            <c:dispRSqr val="1"/>
            <c:trendlineLbl>
              <c:layout>
                <c:manualLayout>
                  <c:x val="-0.44057499756975066"/>
                  <c:y val="7.1281058617672755E-2"/>
                </c:manualLayout>
              </c:layout>
              <c:numFmt formatCode="General" sourceLinked="0"/>
              <c:txPr>
                <a:bodyPr/>
                <a:lstStyle/>
                <a:p>
                  <a:pPr>
                    <a:defRPr sz="1600" b="0"/>
                  </a:pPr>
                  <a:endParaRPr lang="en-US"/>
                </a:p>
              </c:txPr>
            </c:trendlineLbl>
          </c:trendline>
          <c:xVal>
            <c:numRef>
              <c:f>Sheet1!$A$2:$A$13</c:f>
              <c:numCache>
                <c:formatCode>General</c:formatCode>
                <c:ptCount val="12"/>
                <c:pt idx="0">
                  <c:v>0.31443399999999999</c:v>
                </c:pt>
                <c:pt idx="1">
                  <c:v>0.28920600000000002</c:v>
                </c:pt>
                <c:pt idx="2">
                  <c:v>0.20418900000000001</c:v>
                </c:pt>
                <c:pt idx="3">
                  <c:v>0.19439799999999999</c:v>
                </c:pt>
                <c:pt idx="4">
                  <c:v>0.114236</c:v>
                </c:pt>
                <c:pt idx="5">
                  <c:v>5.8959999999999999E-2</c:v>
                </c:pt>
                <c:pt idx="6">
                  <c:v>5.7444000000000002E-2</c:v>
                </c:pt>
                <c:pt idx="7">
                  <c:v>-1.147E-3</c:v>
                </c:pt>
                <c:pt idx="8">
                  <c:v>-8.1995999999999999E-2</c:v>
                </c:pt>
                <c:pt idx="9">
                  <c:v>-0.156308</c:v>
                </c:pt>
                <c:pt idx="10">
                  <c:v>-0.488236</c:v>
                </c:pt>
                <c:pt idx="11">
                  <c:v>-0.50517999999999996</c:v>
                </c:pt>
              </c:numCache>
            </c:numRef>
          </c:xVal>
          <c:yVal>
            <c:numRef>
              <c:f>Sheet1!$D$2:$D$13</c:f>
              <c:numCache>
                <c:formatCode>General</c:formatCode>
                <c:ptCount val="12"/>
                <c:pt idx="0">
                  <c:v>0.44800000000000001</c:v>
                </c:pt>
                <c:pt idx="1">
                  <c:v>0.30859999999999999</c:v>
                </c:pt>
                <c:pt idx="2">
                  <c:v>0.39589999999999997</c:v>
                </c:pt>
                <c:pt idx="3">
                  <c:v>0.41739999999999999</c:v>
                </c:pt>
                <c:pt idx="4">
                  <c:v>0.372</c:v>
                </c:pt>
                <c:pt idx="5">
                  <c:v>0.36580000000000001</c:v>
                </c:pt>
                <c:pt idx="6">
                  <c:v>0.43080000000000002</c:v>
                </c:pt>
                <c:pt idx="7">
                  <c:v>0.4047</c:v>
                </c:pt>
                <c:pt idx="8">
                  <c:v>0.33489999999999998</c:v>
                </c:pt>
                <c:pt idx="9">
                  <c:v>0.33600000000000002</c:v>
                </c:pt>
                <c:pt idx="10">
                  <c:v>0.23219999999999999</c:v>
                </c:pt>
                <c:pt idx="11">
                  <c:v>0.27200000000000002</c:v>
                </c:pt>
              </c:numCache>
            </c:numRef>
          </c:yVal>
        </c:ser>
        <c:axId val="65395712"/>
        <c:axId val="65453056"/>
      </c:scatterChart>
      <c:valAx>
        <c:axId val="65395712"/>
        <c:scaling>
          <c:orientation val="minMax"/>
        </c:scaling>
        <c:axPos val="b"/>
        <c:title>
          <c:tx>
            <c:rich>
              <a:bodyPr/>
              <a:lstStyle/>
              <a:p>
                <a:pPr>
                  <a:defRPr sz="1600" b="0"/>
                </a:pPr>
                <a:r>
                  <a:rPr lang="en-US" sz="1600" b="0" dirty="0" smtClean="0"/>
                  <a:t>Normalized</a:t>
                </a:r>
                <a:r>
                  <a:rPr lang="en-US" sz="1600" b="0" baseline="30000" dirty="0" smtClean="0"/>
                  <a:t>1</a:t>
                </a:r>
                <a:r>
                  <a:rPr lang="en-US" sz="1600" b="0" dirty="0" smtClean="0"/>
                  <a:t> Adequacy (Q1</a:t>
                </a:r>
                <a:r>
                  <a:rPr lang="en-US" sz="1600" b="0" dirty="0" smtClean="0"/>
                  <a:t>) Score</a:t>
                </a:r>
                <a:endParaRPr lang="en-US" sz="1600" b="0" dirty="0"/>
              </a:p>
            </c:rich>
          </c:tx>
          <c:layout/>
        </c:title>
        <c:numFmt formatCode="General" sourceLinked="1"/>
        <c:tickLblPos val="nextTo"/>
        <c:txPr>
          <a:bodyPr/>
          <a:lstStyle/>
          <a:p>
            <a:pPr>
              <a:defRPr sz="1600"/>
            </a:pPr>
            <a:endParaRPr lang="en-US"/>
          </a:p>
        </c:txPr>
        <c:crossAx val="65453056"/>
        <c:crossesAt val="0"/>
        <c:crossBetween val="midCat"/>
      </c:valAx>
      <c:valAx>
        <c:axId val="65453056"/>
        <c:scaling>
          <c:orientation val="minMax"/>
          <c:max val="1"/>
          <c:min val="0"/>
        </c:scaling>
        <c:axPos val="l"/>
        <c:majorGridlines>
          <c:spPr>
            <a:ln>
              <a:prstDash val="dash"/>
            </a:ln>
          </c:spPr>
        </c:majorGridlines>
        <c:title>
          <c:tx>
            <c:rich>
              <a:bodyPr rot="-5400000" vert="horz"/>
              <a:lstStyle/>
              <a:p>
                <a:pPr>
                  <a:defRPr sz="1600" b="0"/>
                </a:pPr>
                <a:r>
                  <a:rPr lang="en-US" sz="1600" b="0" dirty="0" smtClean="0"/>
                  <a:t>Metric Score</a:t>
                </a:r>
                <a:endParaRPr lang="en-US" sz="1600" b="0" dirty="0"/>
              </a:p>
            </c:rich>
          </c:tx>
          <c:layout/>
        </c:title>
        <c:numFmt formatCode="0%" sourceLinked="0"/>
        <c:tickLblPos val="low"/>
        <c:txPr>
          <a:bodyPr/>
          <a:lstStyle/>
          <a:p>
            <a:pPr>
              <a:defRPr sz="1600"/>
            </a:pPr>
            <a:endParaRPr lang="en-US"/>
          </a:p>
        </c:txPr>
        <c:crossAx val="65395712"/>
        <c:crosses val="autoZero"/>
        <c:crossBetween val="midCat"/>
        <c:majorUnit val="0.2"/>
        <c:minorUnit val="2.0000000000000014E-2"/>
      </c:valAx>
    </c:plotArea>
    <c:legend>
      <c:legendPos val="r"/>
      <c:legendEntry>
        <c:idx val="-1"/>
        <c:delete val="1"/>
      </c:legendEntry>
      <c:legendEntry>
        <c:idx val="3"/>
        <c:delete val="1"/>
      </c:legendEntry>
      <c:legendEntry>
        <c:idx val="4"/>
        <c:delete val="1"/>
      </c:legendEntry>
      <c:legendEntry>
        <c:idx val="5"/>
        <c:delete val="1"/>
      </c:legendEntry>
      <c:layout/>
      <c:txPr>
        <a:bodyPr/>
        <a:lstStyle/>
        <a:p>
          <a:pPr>
            <a:defRPr sz="1600"/>
          </a:pPr>
          <a:endParaRPr lang="en-US"/>
        </a:p>
      </c:txPr>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4739963060173103"/>
          <c:y val="4.919444444444477E-2"/>
          <c:w val="0.70142667930397584"/>
          <c:h val="0.77270844269466821"/>
        </c:manualLayout>
      </c:layout>
      <c:scatterChart>
        <c:scatterStyle val="lineMarker"/>
        <c:ser>
          <c:idx val="0"/>
          <c:order val="0"/>
          <c:tx>
            <c:strRef>
              <c:f>Sheet1!$B$1</c:f>
              <c:strCache>
                <c:ptCount val="1"/>
                <c:pt idx="0">
                  <c:v>METEOR</c:v>
                </c:pt>
              </c:strCache>
            </c:strRef>
          </c:tx>
          <c:spPr>
            <a:ln w="28575">
              <a:noFill/>
            </a:ln>
          </c:spPr>
          <c:marker>
            <c:symbol val="diamond"/>
            <c:size val="10"/>
            <c:spPr>
              <a:solidFill>
                <a:schemeClr val="tx2"/>
              </a:solidFill>
              <a:ln>
                <a:noFill/>
              </a:ln>
            </c:spPr>
          </c:marker>
          <c:trendline>
            <c:trendlineType val="linear"/>
            <c:dispRSqr val="1"/>
            <c:trendlineLbl>
              <c:layout>
                <c:manualLayout>
                  <c:x val="-0.44211820744629143"/>
                  <c:y val="4.4478346456692915E-2"/>
                </c:manualLayout>
              </c:layout>
              <c:numFmt formatCode="General" sourceLinked="0"/>
              <c:txPr>
                <a:bodyPr/>
                <a:lstStyle/>
                <a:p>
                  <a:pPr>
                    <a:defRPr sz="1600"/>
                  </a:pPr>
                  <a:endParaRPr lang="en-US"/>
                </a:p>
              </c:txPr>
            </c:trendlineLbl>
          </c:trendline>
          <c:xVal>
            <c:numRef>
              <c:f>Sheet1!$A$2:$A$12</c:f>
              <c:numCache>
                <c:formatCode>General</c:formatCode>
                <c:ptCount val="11"/>
                <c:pt idx="0">
                  <c:v>0.3144340000000001</c:v>
                </c:pt>
                <c:pt idx="1">
                  <c:v>0.20418900000000001</c:v>
                </c:pt>
                <c:pt idx="2">
                  <c:v>0.19439799999999999</c:v>
                </c:pt>
                <c:pt idx="3">
                  <c:v>0.11423600000000002</c:v>
                </c:pt>
                <c:pt idx="4">
                  <c:v>5.8959999999999999E-2</c:v>
                </c:pt>
                <c:pt idx="5">
                  <c:v>5.7444000000000002E-2</c:v>
                </c:pt>
                <c:pt idx="6">
                  <c:v>-1.1470000000000002E-3</c:v>
                </c:pt>
                <c:pt idx="7">
                  <c:v>-8.1996000000000041E-2</c:v>
                </c:pt>
                <c:pt idx="8">
                  <c:v>-0.15630800000000003</c:v>
                </c:pt>
                <c:pt idx="9">
                  <c:v>-0.488236</c:v>
                </c:pt>
                <c:pt idx="10">
                  <c:v>-0.50517999999999996</c:v>
                </c:pt>
              </c:numCache>
            </c:numRef>
          </c:xVal>
          <c:yVal>
            <c:numRef>
              <c:f>Sheet1!$B$2:$B$12</c:f>
              <c:numCache>
                <c:formatCode>General</c:formatCode>
                <c:ptCount val="11"/>
                <c:pt idx="0">
                  <c:v>0.64681200000000005</c:v>
                </c:pt>
                <c:pt idx="1">
                  <c:v>0.62198000000000009</c:v>
                </c:pt>
                <c:pt idx="2">
                  <c:v>0.62859600000000004</c:v>
                </c:pt>
                <c:pt idx="3">
                  <c:v>0.59411799999999992</c:v>
                </c:pt>
                <c:pt idx="4">
                  <c:v>0.60436999999999996</c:v>
                </c:pt>
                <c:pt idx="5">
                  <c:v>0.62313499999999999</c:v>
                </c:pt>
                <c:pt idx="6">
                  <c:v>0.60566799999999998</c:v>
                </c:pt>
                <c:pt idx="7">
                  <c:v>0.59446399999999977</c:v>
                </c:pt>
                <c:pt idx="8">
                  <c:v>0.5831869999999999</c:v>
                </c:pt>
                <c:pt idx="9">
                  <c:v>0.52145799999999987</c:v>
                </c:pt>
                <c:pt idx="10">
                  <c:v>0.54259900000000005</c:v>
                </c:pt>
              </c:numCache>
            </c:numRef>
          </c:yVal>
        </c:ser>
        <c:ser>
          <c:idx val="1"/>
          <c:order val="1"/>
          <c:tx>
            <c:strRef>
              <c:f>Sheet1!$C$1</c:f>
              <c:strCache>
                <c:ptCount val="1"/>
                <c:pt idx="0">
                  <c:v>1-TER</c:v>
                </c:pt>
              </c:strCache>
            </c:strRef>
          </c:tx>
          <c:spPr>
            <a:ln w="28575">
              <a:noFill/>
            </a:ln>
          </c:spPr>
          <c:marker>
            <c:symbol val="circle"/>
            <c:size val="10"/>
            <c:spPr>
              <a:ln>
                <a:noFill/>
              </a:ln>
            </c:spPr>
          </c:marker>
          <c:trendline>
            <c:trendlineType val="linear"/>
            <c:dispRSqr val="1"/>
            <c:trendlineLbl>
              <c:layout>
                <c:manualLayout>
                  <c:x val="-0.44211820744629143"/>
                  <c:y val="3.6732939632545945E-2"/>
                </c:manualLayout>
              </c:layout>
              <c:numFmt formatCode="General" sourceLinked="0"/>
              <c:txPr>
                <a:bodyPr/>
                <a:lstStyle/>
                <a:p>
                  <a:pPr>
                    <a:defRPr sz="1600"/>
                  </a:pPr>
                  <a:endParaRPr lang="en-US"/>
                </a:p>
              </c:txPr>
            </c:trendlineLbl>
          </c:trendline>
          <c:xVal>
            <c:numRef>
              <c:f>Sheet1!$A$2:$A$12</c:f>
              <c:numCache>
                <c:formatCode>General</c:formatCode>
                <c:ptCount val="11"/>
                <c:pt idx="0">
                  <c:v>0.3144340000000001</c:v>
                </c:pt>
                <c:pt idx="1">
                  <c:v>0.20418900000000001</c:v>
                </c:pt>
                <c:pt idx="2">
                  <c:v>0.19439799999999999</c:v>
                </c:pt>
                <c:pt idx="3">
                  <c:v>0.11423600000000002</c:v>
                </c:pt>
                <c:pt idx="4">
                  <c:v>5.8959999999999999E-2</c:v>
                </c:pt>
                <c:pt idx="5">
                  <c:v>5.7444000000000002E-2</c:v>
                </c:pt>
                <c:pt idx="6">
                  <c:v>-1.1470000000000002E-3</c:v>
                </c:pt>
                <c:pt idx="7">
                  <c:v>-8.1996000000000041E-2</c:v>
                </c:pt>
                <c:pt idx="8">
                  <c:v>-0.15630800000000003</c:v>
                </c:pt>
                <c:pt idx="9">
                  <c:v>-0.488236</c:v>
                </c:pt>
                <c:pt idx="10">
                  <c:v>-0.50517999999999996</c:v>
                </c:pt>
              </c:numCache>
            </c:numRef>
          </c:xVal>
          <c:yVal>
            <c:numRef>
              <c:f>Sheet1!$C$2:$C$12</c:f>
              <c:numCache>
                <c:formatCode>General</c:formatCode>
                <c:ptCount val="11"/>
                <c:pt idx="0">
                  <c:v>0.50053999999999987</c:v>
                </c:pt>
                <c:pt idx="1">
                  <c:v>0.47319</c:v>
                </c:pt>
                <c:pt idx="2">
                  <c:v>0.45903000000000005</c:v>
                </c:pt>
                <c:pt idx="3">
                  <c:v>0.46733000000000002</c:v>
                </c:pt>
                <c:pt idx="4">
                  <c:v>0.44999</c:v>
                </c:pt>
                <c:pt idx="5">
                  <c:v>0.49065000000000009</c:v>
                </c:pt>
                <c:pt idx="6">
                  <c:v>0.48308000000000006</c:v>
                </c:pt>
                <c:pt idx="7">
                  <c:v>0.42082000000000008</c:v>
                </c:pt>
                <c:pt idx="8">
                  <c:v>0.40726000000000001</c:v>
                </c:pt>
                <c:pt idx="9">
                  <c:v>0.34353</c:v>
                </c:pt>
                <c:pt idx="10">
                  <c:v>0.40409000000000006</c:v>
                </c:pt>
              </c:numCache>
            </c:numRef>
          </c:yVal>
        </c:ser>
        <c:ser>
          <c:idx val="2"/>
          <c:order val="2"/>
          <c:tx>
            <c:strRef>
              <c:f>Sheet1!$D$1</c:f>
              <c:strCache>
                <c:ptCount val="1"/>
                <c:pt idx="0">
                  <c:v>BLEU</c:v>
                </c:pt>
              </c:strCache>
            </c:strRef>
          </c:tx>
          <c:spPr>
            <a:ln w="28575">
              <a:noFill/>
            </a:ln>
          </c:spPr>
          <c:marker>
            <c:symbol val="triangle"/>
            <c:size val="10"/>
            <c:spPr>
              <a:solidFill>
                <a:schemeClr val="accent1">
                  <a:lumMod val="75000"/>
                </a:schemeClr>
              </a:solidFill>
              <a:ln>
                <a:noFill/>
              </a:ln>
            </c:spPr>
          </c:marker>
          <c:trendline>
            <c:trendlineType val="linear"/>
            <c:dispRSqr val="1"/>
            <c:trendlineLbl>
              <c:layout>
                <c:manualLayout>
                  <c:x val="-0.43338363954505693"/>
                  <c:y val="8.2503718285214328E-2"/>
                </c:manualLayout>
              </c:layout>
              <c:numFmt formatCode="General" sourceLinked="0"/>
              <c:txPr>
                <a:bodyPr/>
                <a:lstStyle/>
                <a:p>
                  <a:pPr>
                    <a:defRPr sz="1600" b="0"/>
                  </a:pPr>
                  <a:endParaRPr lang="en-US"/>
                </a:p>
              </c:txPr>
            </c:trendlineLbl>
          </c:trendline>
          <c:xVal>
            <c:numRef>
              <c:f>Sheet1!$A$2:$A$12</c:f>
              <c:numCache>
                <c:formatCode>General</c:formatCode>
                <c:ptCount val="11"/>
                <c:pt idx="0">
                  <c:v>0.3144340000000001</c:v>
                </c:pt>
                <c:pt idx="1">
                  <c:v>0.20418900000000001</c:v>
                </c:pt>
                <c:pt idx="2">
                  <c:v>0.19439799999999999</c:v>
                </c:pt>
                <c:pt idx="3">
                  <c:v>0.11423600000000002</c:v>
                </c:pt>
                <c:pt idx="4">
                  <c:v>5.8959999999999999E-2</c:v>
                </c:pt>
                <c:pt idx="5">
                  <c:v>5.7444000000000002E-2</c:v>
                </c:pt>
                <c:pt idx="6">
                  <c:v>-1.1470000000000002E-3</c:v>
                </c:pt>
                <c:pt idx="7">
                  <c:v>-8.1996000000000041E-2</c:v>
                </c:pt>
                <c:pt idx="8">
                  <c:v>-0.15630800000000003</c:v>
                </c:pt>
                <c:pt idx="9">
                  <c:v>-0.488236</c:v>
                </c:pt>
                <c:pt idx="10">
                  <c:v>-0.50517999999999996</c:v>
                </c:pt>
              </c:numCache>
            </c:numRef>
          </c:xVal>
          <c:yVal>
            <c:numRef>
              <c:f>Sheet1!$D$2:$D$12</c:f>
              <c:numCache>
                <c:formatCode>General</c:formatCode>
                <c:ptCount val="11"/>
                <c:pt idx="0">
                  <c:v>0.44800000000000001</c:v>
                </c:pt>
                <c:pt idx="1">
                  <c:v>0.39590000000000009</c:v>
                </c:pt>
                <c:pt idx="2">
                  <c:v>0.4174000000000001</c:v>
                </c:pt>
                <c:pt idx="3">
                  <c:v>0.37200000000000005</c:v>
                </c:pt>
                <c:pt idx="4">
                  <c:v>0.36580000000000007</c:v>
                </c:pt>
                <c:pt idx="5">
                  <c:v>0.43080000000000007</c:v>
                </c:pt>
                <c:pt idx="6">
                  <c:v>0.4047</c:v>
                </c:pt>
                <c:pt idx="7">
                  <c:v>0.33490000000000009</c:v>
                </c:pt>
                <c:pt idx="8">
                  <c:v>0.33600000000000008</c:v>
                </c:pt>
                <c:pt idx="9">
                  <c:v>0.23219999999999999</c:v>
                </c:pt>
                <c:pt idx="10">
                  <c:v>0.27200000000000002</c:v>
                </c:pt>
              </c:numCache>
            </c:numRef>
          </c:yVal>
        </c:ser>
        <c:axId val="65726336"/>
        <c:axId val="65798144"/>
      </c:scatterChart>
      <c:valAx>
        <c:axId val="65726336"/>
        <c:scaling>
          <c:orientation val="minMax"/>
        </c:scaling>
        <c:axPos val="b"/>
        <c:title>
          <c:tx>
            <c:rich>
              <a:bodyPr/>
              <a:lstStyle/>
              <a:p>
                <a:pPr>
                  <a:defRPr sz="1600" b="0"/>
                </a:pPr>
                <a:r>
                  <a:rPr lang="en-US" sz="1600" b="0" dirty="0" smtClean="0"/>
                  <a:t>Normalized</a:t>
                </a:r>
                <a:r>
                  <a:rPr lang="en-US" sz="1600" b="0" baseline="30000" dirty="0" smtClean="0"/>
                  <a:t>1</a:t>
                </a:r>
                <a:r>
                  <a:rPr lang="en-US" sz="1600" b="0" dirty="0" smtClean="0"/>
                  <a:t> Adequacy (Q1)</a:t>
                </a:r>
                <a:r>
                  <a:rPr lang="en-US" sz="1600" b="0" baseline="0" dirty="0" smtClean="0"/>
                  <a:t> Score (Rule-based system removed)</a:t>
                </a:r>
                <a:endParaRPr lang="en-US" sz="1600" b="0" dirty="0"/>
              </a:p>
            </c:rich>
          </c:tx>
          <c:layout/>
        </c:title>
        <c:numFmt formatCode="General" sourceLinked="1"/>
        <c:tickLblPos val="nextTo"/>
        <c:txPr>
          <a:bodyPr/>
          <a:lstStyle/>
          <a:p>
            <a:pPr>
              <a:defRPr sz="1600"/>
            </a:pPr>
            <a:endParaRPr lang="en-US"/>
          </a:p>
        </c:txPr>
        <c:crossAx val="65798144"/>
        <c:crossesAt val="0"/>
        <c:crossBetween val="midCat"/>
      </c:valAx>
      <c:valAx>
        <c:axId val="65798144"/>
        <c:scaling>
          <c:orientation val="minMax"/>
          <c:max val="1"/>
          <c:min val="0"/>
        </c:scaling>
        <c:axPos val="l"/>
        <c:majorGridlines>
          <c:spPr>
            <a:ln>
              <a:prstDash val="dash"/>
            </a:ln>
          </c:spPr>
        </c:majorGridlines>
        <c:title>
          <c:tx>
            <c:rich>
              <a:bodyPr rot="-5400000" vert="horz"/>
              <a:lstStyle/>
              <a:p>
                <a:pPr>
                  <a:defRPr sz="1600" b="0"/>
                </a:pPr>
                <a:r>
                  <a:rPr lang="en-US" sz="1600" b="0" dirty="0" smtClean="0"/>
                  <a:t>Metric Score</a:t>
                </a:r>
                <a:endParaRPr lang="en-US" sz="1600" b="0" dirty="0"/>
              </a:p>
            </c:rich>
          </c:tx>
          <c:layout/>
        </c:title>
        <c:numFmt formatCode="0%" sourceLinked="0"/>
        <c:tickLblPos val="low"/>
        <c:txPr>
          <a:bodyPr/>
          <a:lstStyle/>
          <a:p>
            <a:pPr>
              <a:defRPr sz="1600"/>
            </a:pPr>
            <a:endParaRPr lang="en-US"/>
          </a:p>
        </c:txPr>
        <c:crossAx val="65726336"/>
        <c:crosses val="autoZero"/>
        <c:crossBetween val="midCat"/>
        <c:majorUnit val="0.2"/>
        <c:minorUnit val="2.0000000000000014E-2"/>
      </c:valAx>
    </c:plotArea>
    <c:legend>
      <c:legendPos val="r"/>
      <c:legendEntry>
        <c:idx val="-1"/>
        <c:delete val="1"/>
      </c:legendEntry>
      <c:legendEntry>
        <c:idx val="4"/>
        <c:delete val="1"/>
      </c:legendEntry>
      <c:legendEntry>
        <c:idx val="5"/>
        <c:delete val="1"/>
      </c:legendEntry>
      <c:legendEntry>
        <c:idx val="3"/>
        <c:delete val="1"/>
      </c:legendEntry>
      <c:layout/>
      <c:txPr>
        <a:bodyPr/>
        <a:lstStyle/>
        <a:p>
          <a:pPr>
            <a:defRPr sz="1600"/>
          </a:pPr>
          <a:endParaRPr lang="en-US"/>
        </a:p>
      </c:txPr>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strRef>
              <c:f>Sheet1!$B$1</c:f>
              <c:strCache>
                <c:ptCount val="1"/>
                <c:pt idx="0">
                  <c:v>Newswire</c:v>
                </c:pt>
              </c:strCache>
            </c:strRef>
          </c:tx>
          <c:spPr>
            <a:ln>
              <a:solidFill>
                <a:schemeClr val="accent2"/>
              </a:solidFill>
            </a:ln>
          </c:spPr>
          <c:marker>
            <c:symbol val="circle"/>
            <c:size val="10"/>
            <c:spPr>
              <a:solidFill>
                <a:schemeClr val="accent2"/>
              </a:solidFill>
              <a:ln>
                <a:noFill/>
              </a:ln>
            </c:spPr>
          </c:marker>
          <c:cat>
            <c:strRef>
              <c:f>Sheet1!$A$2:$A$10</c:f>
              <c:strCache>
                <c:ptCount val="9"/>
                <c:pt idx="0">
                  <c:v>Sys1</c:v>
                </c:pt>
                <c:pt idx="1">
                  <c:v>Sys2</c:v>
                </c:pt>
                <c:pt idx="2">
                  <c:v>Sys3</c:v>
                </c:pt>
                <c:pt idx="3">
                  <c:v>Sys4</c:v>
                </c:pt>
                <c:pt idx="4">
                  <c:v>Sys5</c:v>
                </c:pt>
                <c:pt idx="5">
                  <c:v>Sys6</c:v>
                </c:pt>
                <c:pt idx="6">
                  <c:v>Sys7</c:v>
                </c:pt>
                <c:pt idx="7">
                  <c:v>Sys8</c:v>
                </c:pt>
                <c:pt idx="8">
                  <c:v>Sys9</c:v>
                </c:pt>
              </c:strCache>
            </c:strRef>
          </c:cat>
          <c:val>
            <c:numRef>
              <c:f>Sheet1!$B$2:$B$10</c:f>
              <c:numCache>
                <c:formatCode>0.00</c:formatCode>
                <c:ptCount val="9"/>
                <c:pt idx="0">
                  <c:v>0.58499999999999996</c:v>
                </c:pt>
                <c:pt idx="1">
                  <c:v>0.53500000000000003</c:v>
                </c:pt>
                <c:pt idx="2">
                  <c:v>0.53500000000000003</c:v>
                </c:pt>
                <c:pt idx="3">
                  <c:v>0.47500000000000031</c:v>
                </c:pt>
                <c:pt idx="4">
                  <c:v>0.44</c:v>
                </c:pt>
                <c:pt idx="5">
                  <c:v>0.39000000000000062</c:v>
                </c:pt>
                <c:pt idx="6">
                  <c:v>0.28000000000000008</c:v>
                </c:pt>
                <c:pt idx="7">
                  <c:v>0.23500000000000001</c:v>
                </c:pt>
                <c:pt idx="8">
                  <c:v>0.23500000000000001</c:v>
                </c:pt>
              </c:numCache>
            </c:numRef>
          </c:val>
        </c:ser>
        <c:ser>
          <c:idx val="1"/>
          <c:order val="1"/>
          <c:tx>
            <c:strRef>
              <c:f>Sheet1!$C$1</c:f>
              <c:strCache>
                <c:ptCount val="1"/>
                <c:pt idx="0">
                  <c:v>Web</c:v>
                </c:pt>
              </c:strCache>
            </c:strRef>
          </c:tx>
          <c:spPr>
            <a:ln>
              <a:solidFill>
                <a:schemeClr val="accent1">
                  <a:lumMod val="75000"/>
                </a:schemeClr>
              </a:solidFill>
            </a:ln>
          </c:spPr>
          <c:marker>
            <c:symbol val="diamond"/>
            <c:size val="10"/>
            <c:spPr>
              <a:solidFill>
                <a:schemeClr val="accent1">
                  <a:lumMod val="75000"/>
                </a:schemeClr>
              </a:solidFill>
              <a:ln>
                <a:noFill/>
              </a:ln>
            </c:spPr>
          </c:marker>
          <c:cat>
            <c:strRef>
              <c:f>Sheet1!$A$2:$A$10</c:f>
              <c:strCache>
                <c:ptCount val="9"/>
                <c:pt idx="0">
                  <c:v>Sys1</c:v>
                </c:pt>
                <c:pt idx="1">
                  <c:v>Sys2</c:v>
                </c:pt>
                <c:pt idx="2">
                  <c:v>Sys3</c:v>
                </c:pt>
                <c:pt idx="3">
                  <c:v>Sys4</c:v>
                </c:pt>
                <c:pt idx="4">
                  <c:v>Sys5</c:v>
                </c:pt>
                <c:pt idx="5">
                  <c:v>Sys6</c:v>
                </c:pt>
                <c:pt idx="6">
                  <c:v>Sys7</c:v>
                </c:pt>
                <c:pt idx="7">
                  <c:v>Sys8</c:v>
                </c:pt>
                <c:pt idx="8">
                  <c:v>Sys9</c:v>
                </c:pt>
              </c:strCache>
            </c:strRef>
          </c:cat>
          <c:val>
            <c:numRef>
              <c:f>Sheet1!$C$2:$C$10</c:f>
              <c:numCache>
                <c:formatCode>0.00</c:formatCode>
                <c:ptCount val="9"/>
                <c:pt idx="0">
                  <c:v>0.31600000000000061</c:v>
                </c:pt>
                <c:pt idx="1">
                  <c:v>0.31130000000000074</c:v>
                </c:pt>
                <c:pt idx="2">
                  <c:v>0.28300000000000008</c:v>
                </c:pt>
                <c:pt idx="3">
                  <c:v>0.29720000000000002</c:v>
                </c:pt>
                <c:pt idx="4">
                  <c:v>0.25940000000000002</c:v>
                </c:pt>
                <c:pt idx="5">
                  <c:v>0.28770000000000001</c:v>
                </c:pt>
                <c:pt idx="6">
                  <c:v>0.24060000000000001</c:v>
                </c:pt>
                <c:pt idx="7">
                  <c:v>0.14150000000000001</c:v>
                </c:pt>
                <c:pt idx="8">
                  <c:v>0.12260000000000014</c:v>
                </c:pt>
              </c:numCache>
            </c:numRef>
          </c:val>
        </c:ser>
        <c:marker val="1"/>
        <c:axId val="66231680"/>
        <c:axId val="66246144"/>
      </c:lineChart>
      <c:catAx>
        <c:axId val="66231680"/>
        <c:scaling>
          <c:orientation val="minMax"/>
        </c:scaling>
        <c:axPos val="b"/>
        <c:numFmt formatCode="General" sourceLinked="1"/>
        <c:majorTickMark val="none"/>
        <c:tickLblPos val="low"/>
        <c:txPr>
          <a:bodyPr/>
          <a:lstStyle/>
          <a:p>
            <a:pPr>
              <a:defRPr sz="1600"/>
            </a:pPr>
            <a:endParaRPr lang="en-US"/>
          </a:p>
        </c:txPr>
        <c:crossAx val="66246144"/>
        <c:crossesAt val="0"/>
        <c:auto val="1"/>
        <c:lblAlgn val="ctr"/>
        <c:lblOffset val="100"/>
      </c:catAx>
      <c:valAx>
        <c:axId val="66246144"/>
        <c:scaling>
          <c:orientation val="minMax"/>
          <c:max val="1"/>
          <c:min val="0"/>
        </c:scaling>
        <c:axPos val="l"/>
        <c:majorGridlines>
          <c:spPr>
            <a:ln>
              <a:solidFill>
                <a:srgbClr val="775F55"/>
              </a:solidFill>
              <a:prstDash val="dash"/>
            </a:ln>
          </c:spPr>
        </c:majorGridlines>
        <c:title>
          <c:tx>
            <c:rich>
              <a:bodyPr rot="-5400000" vert="horz"/>
              <a:lstStyle/>
              <a:p>
                <a:pPr>
                  <a:defRPr sz="1600" b="0"/>
                </a:pPr>
                <a:r>
                  <a:rPr lang="en-US" sz="1600" b="0" dirty="0" smtClean="0"/>
                  <a:t>Percentage of “</a:t>
                </a:r>
                <a:r>
                  <a:rPr lang="en-US" sz="1600" b="0" i="1" dirty="0" smtClean="0"/>
                  <a:t>Yes</a:t>
                </a:r>
                <a:r>
                  <a:rPr lang="en-US" sz="1600" b="0" i="0" baseline="0" dirty="0" smtClean="0"/>
                  <a:t>”</a:t>
                </a:r>
                <a:endParaRPr lang="en-US" sz="1600" b="0" dirty="0"/>
              </a:p>
            </c:rich>
          </c:tx>
          <c:layout/>
        </c:title>
        <c:numFmt formatCode="0%" sourceLinked="0"/>
        <c:tickLblPos val="nextTo"/>
        <c:txPr>
          <a:bodyPr/>
          <a:lstStyle/>
          <a:p>
            <a:pPr>
              <a:defRPr sz="1600"/>
            </a:pPr>
            <a:endParaRPr lang="en-US"/>
          </a:p>
        </c:txPr>
        <c:crossAx val="66231680"/>
        <c:crosses val="autoZero"/>
        <c:crossBetween val="between"/>
        <c:majorUnit val="0.2"/>
        <c:minorUnit val="2.0000000000000011E-2"/>
      </c:valAx>
    </c:plotArea>
    <c:legend>
      <c:legendPos val="r"/>
      <c:layout/>
      <c:spPr>
        <a:solidFill>
          <a:schemeClr val="lt1"/>
        </a:solidFill>
        <a:ln>
          <a:solidFill>
            <a:prstClr val="black">
              <a:tint val="75000"/>
              <a:shade val="60000"/>
              <a:satMod val="110000"/>
            </a:prstClr>
          </a:solidFill>
        </a:ln>
      </c:spPr>
      <c:txPr>
        <a:bodyPr/>
        <a:lstStyle/>
        <a:p>
          <a:pPr>
            <a:defRPr sz="1600"/>
          </a:pPr>
          <a:endParaRPr lang="en-US"/>
        </a:p>
      </c:txPr>
    </c:legend>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stacked"/>
        <c:ser>
          <c:idx val="0"/>
          <c:order val="0"/>
          <c:tx>
            <c:strRef>
              <c:f>Sheet1!$B$1</c:f>
              <c:strCache>
                <c:ptCount val="1"/>
                <c:pt idx="0">
                  <c:v>Preferred</c:v>
                </c:pt>
              </c:strCache>
            </c:strRef>
          </c:tx>
          <c:spPr>
            <a:solidFill>
              <a:schemeClr val="accent1">
                <a:lumMod val="75000"/>
              </a:schemeClr>
            </a:solidFill>
          </c:spPr>
          <c:cat>
            <c:strRef>
              <c:f>Sheet1!$A$2:$A$10</c:f>
              <c:strCache>
                <c:ptCount val="9"/>
                <c:pt idx="0">
                  <c:v>Sys1</c:v>
                </c:pt>
                <c:pt idx="1">
                  <c:v>Sys2</c:v>
                </c:pt>
                <c:pt idx="2">
                  <c:v>Sys3</c:v>
                </c:pt>
                <c:pt idx="3">
                  <c:v>Sys4</c:v>
                </c:pt>
                <c:pt idx="4">
                  <c:v>Sys5</c:v>
                </c:pt>
                <c:pt idx="5">
                  <c:v>Sys6</c:v>
                </c:pt>
                <c:pt idx="6">
                  <c:v>Sys7</c:v>
                </c:pt>
                <c:pt idx="7">
                  <c:v>Sys8</c:v>
                </c:pt>
                <c:pt idx="8">
                  <c:v>Sys9</c:v>
                </c:pt>
              </c:strCache>
            </c:strRef>
          </c:cat>
          <c:val>
            <c:numRef>
              <c:f>Sheet1!$B$2:$B$10</c:f>
              <c:numCache>
                <c:formatCode>General</c:formatCode>
                <c:ptCount val="9"/>
                <c:pt idx="0">
                  <c:v>0.51500000000000001</c:v>
                </c:pt>
                <c:pt idx="1">
                  <c:v>0.48300000000000032</c:v>
                </c:pt>
                <c:pt idx="2">
                  <c:v>0.44500000000000001</c:v>
                </c:pt>
                <c:pt idx="3">
                  <c:v>0.43400000000000055</c:v>
                </c:pt>
                <c:pt idx="4">
                  <c:v>0.37700000000000056</c:v>
                </c:pt>
                <c:pt idx="5">
                  <c:v>0.36700000000000038</c:v>
                </c:pt>
                <c:pt idx="6">
                  <c:v>0.2180000000000003</c:v>
                </c:pt>
                <c:pt idx="7">
                  <c:v>0.17900000000000021</c:v>
                </c:pt>
                <c:pt idx="8">
                  <c:v>0.13300000000000001</c:v>
                </c:pt>
              </c:numCache>
            </c:numRef>
          </c:val>
        </c:ser>
        <c:ser>
          <c:idx val="1"/>
          <c:order val="1"/>
          <c:tx>
            <c:strRef>
              <c:f>Sheet1!$C$1</c:f>
              <c:strCache>
                <c:ptCount val="1"/>
                <c:pt idx="0">
                  <c:v>No Preference</c:v>
                </c:pt>
              </c:strCache>
            </c:strRef>
          </c:tx>
          <c:spPr>
            <a:solidFill>
              <a:schemeClr val="accent2"/>
            </a:solidFill>
          </c:spPr>
          <c:cat>
            <c:strRef>
              <c:f>Sheet1!$A$2:$A$10</c:f>
              <c:strCache>
                <c:ptCount val="9"/>
                <c:pt idx="0">
                  <c:v>Sys1</c:v>
                </c:pt>
                <c:pt idx="1">
                  <c:v>Sys2</c:v>
                </c:pt>
                <c:pt idx="2">
                  <c:v>Sys3</c:v>
                </c:pt>
                <c:pt idx="3">
                  <c:v>Sys4</c:v>
                </c:pt>
                <c:pt idx="4">
                  <c:v>Sys5</c:v>
                </c:pt>
                <c:pt idx="5">
                  <c:v>Sys6</c:v>
                </c:pt>
                <c:pt idx="6">
                  <c:v>Sys7</c:v>
                </c:pt>
                <c:pt idx="7">
                  <c:v>Sys8</c:v>
                </c:pt>
                <c:pt idx="8">
                  <c:v>Sys9</c:v>
                </c:pt>
              </c:strCache>
            </c:strRef>
          </c:cat>
          <c:val>
            <c:numRef>
              <c:f>Sheet1!$C$2:$C$10</c:f>
              <c:numCache>
                <c:formatCode>General</c:formatCode>
                <c:ptCount val="9"/>
                <c:pt idx="0">
                  <c:v>0.30300000000000032</c:v>
                </c:pt>
                <c:pt idx="1">
                  <c:v>0.30100000000000032</c:v>
                </c:pt>
                <c:pt idx="2">
                  <c:v>0.30500000000000038</c:v>
                </c:pt>
                <c:pt idx="3">
                  <c:v>0.30800000000000038</c:v>
                </c:pt>
                <c:pt idx="4">
                  <c:v>0.32300000000000062</c:v>
                </c:pt>
                <c:pt idx="5">
                  <c:v>0.24000000000000021</c:v>
                </c:pt>
                <c:pt idx="6">
                  <c:v>0.34300000000000008</c:v>
                </c:pt>
                <c:pt idx="7">
                  <c:v>0.33600000000000074</c:v>
                </c:pt>
                <c:pt idx="8">
                  <c:v>0.32700000000000062</c:v>
                </c:pt>
              </c:numCache>
            </c:numRef>
          </c:val>
        </c:ser>
        <c:overlap val="100"/>
        <c:axId val="65624320"/>
        <c:axId val="65626112"/>
      </c:barChart>
      <c:catAx>
        <c:axId val="65624320"/>
        <c:scaling>
          <c:orientation val="minMax"/>
        </c:scaling>
        <c:axPos val="b"/>
        <c:numFmt formatCode="General" sourceLinked="1"/>
        <c:tickLblPos val="nextTo"/>
        <c:txPr>
          <a:bodyPr/>
          <a:lstStyle/>
          <a:p>
            <a:pPr>
              <a:defRPr sz="1600"/>
            </a:pPr>
            <a:endParaRPr lang="en-US"/>
          </a:p>
        </c:txPr>
        <c:crossAx val="65626112"/>
        <c:crossesAt val="0"/>
        <c:auto val="1"/>
        <c:lblAlgn val="ctr"/>
        <c:lblOffset val="100"/>
      </c:catAx>
      <c:valAx>
        <c:axId val="65626112"/>
        <c:scaling>
          <c:orientation val="minMax"/>
          <c:max val="1"/>
          <c:min val="0"/>
        </c:scaling>
        <c:axPos val="l"/>
        <c:majorGridlines/>
        <c:title>
          <c:tx>
            <c:rich>
              <a:bodyPr rot="-5400000" vert="horz"/>
              <a:lstStyle/>
              <a:p>
                <a:pPr>
                  <a:defRPr sz="1600" b="0"/>
                </a:pPr>
                <a:r>
                  <a:rPr lang="en-US" sz="1600" b="0" dirty="0" smtClean="0"/>
                  <a:t>Preference</a:t>
                </a:r>
                <a:r>
                  <a:rPr lang="en-US" sz="1600" b="0" baseline="0" dirty="0" smtClean="0"/>
                  <a:t> Decision</a:t>
                </a:r>
                <a:endParaRPr lang="en-US" sz="1600" b="0" dirty="0"/>
              </a:p>
            </c:rich>
          </c:tx>
          <c:layout>
            <c:manualLayout>
              <c:xMode val="edge"/>
              <c:yMode val="edge"/>
              <c:x val="2.9051987767584237E-2"/>
              <c:y val="0.23528373608471354"/>
            </c:manualLayout>
          </c:layout>
        </c:title>
        <c:numFmt formatCode="0%" sourceLinked="0"/>
        <c:tickLblPos val="nextTo"/>
        <c:crossAx val="65624320"/>
        <c:crosses val="autoZero"/>
        <c:crossBetween val="between"/>
        <c:majorUnit val="0.2"/>
        <c:minorUnit val="2.0000000000000011E-2"/>
      </c:valAx>
    </c:plotArea>
    <c:legend>
      <c:legendPos val="r"/>
      <c:layout/>
      <c:txPr>
        <a:bodyPr/>
        <a:lstStyle/>
        <a:p>
          <a:pPr>
            <a:defRPr sz="1600"/>
          </a:pPr>
          <a:endParaRPr lang="en-US"/>
        </a:p>
      </c:txPr>
    </c:legend>
    <c:plotVisOnly val="1"/>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EC012FF2-9840-4105-A6A5-86C79366DE61}" type="datetimeFigureOut">
              <a:rPr lang="en-US" smtClean="0"/>
              <a:pPr/>
              <a:t>5/28/2008</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DF420BB2-117B-44F7-BEFA-A2C05542875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name is Kay Peterson.</a:t>
            </a:r>
          </a:p>
          <a:p>
            <a:endParaRPr lang="en-US" dirty="0" smtClean="0"/>
          </a:p>
          <a:p>
            <a:r>
              <a:rPr lang="en-US" dirty="0" smtClean="0"/>
              <a:t>I will present</a:t>
            </a:r>
            <a:r>
              <a:rPr lang="en-US" baseline="0" dirty="0" smtClean="0"/>
              <a:t> work performed </a:t>
            </a:r>
            <a:r>
              <a:rPr lang="en-US" baseline="0" dirty="0" smtClean="0"/>
              <a:t>at the </a:t>
            </a:r>
            <a:r>
              <a:rPr lang="en-US" baseline="0" dirty="0" smtClean="0"/>
              <a:t>National Institute of Standard and Technology’s Speech </a:t>
            </a:r>
            <a:r>
              <a:rPr lang="en-US" baseline="0" dirty="0" smtClean="0"/>
              <a:t>Group, by Mark Przybocki, myself, and Sebastien Bronsart, </a:t>
            </a:r>
            <a:r>
              <a:rPr lang="en-US" baseline="0" dirty="0" smtClean="0"/>
              <a:t>on developing a new tool, the TAP-ET tool, for performing human assessments of machine translation technology.</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take this talk as an opportunity to announce the availability of the tool to the community, so the focus here is more on the tool than on analysis of data obtained.</a:t>
            </a:r>
          </a:p>
          <a:p>
            <a:endParaRPr lang="en-US" dirty="0"/>
          </a:p>
        </p:txBody>
      </p:sp>
      <p:sp>
        <p:nvSpPr>
          <p:cNvPr id="4" name="Slide Number Placeholder 3"/>
          <p:cNvSpPr>
            <a:spLocks noGrp="1"/>
          </p:cNvSpPr>
          <p:nvPr>
            <p:ph type="sldNum" sz="quarter" idx="10"/>
          </p:nvPr>
        </p:nvSpPr>
        <p:spPr/>
        <p:txBody>
          <a:bodyPr/>
          <a:lstStyle/>
          <a:p>
            <a:fld id="{DF420BB2-117B-44F7-BEFA-A2C05542875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give you a brief outline:</a:t>
            </a:r>
          </a:p>
          <a:p>
            <a:r>
              <a:rPr lang="en-US" dirty="0" smtClean="0"/>
              <a:t>I will first introduce our work by giving you some background information for this work.</a:t>
            </a:r>
          </a:p>
          <a:p>
            <a:r>
              <a:rPr lang="en-US" dirty="0" smtClean="0"/>
              <a:t>Then I will introduce the TAP-ET tool we developed.</a:t>
            </a:r>
          </a:p>
          <a:p>
            <a:r>
              <a:rPr lang="en-US" dirty="0" smtClean="0"/>
              <a:t>I will then present exemplary results from using TAP-ET for NIST’s Open MT08 evaluation, and</a:t>
            </a:r>
            <a:r>
              <a:rPr lang="en-US" baseline="0" dirty="0" smtClean="0"/>
              <a:t> finally present our conclusions and future directions.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F420BB2-117B-44F7-BEFA-A2C05542875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me briefly introduce NIST’s Open MT evaluations that form the background of this work.</a:t>
            </a:r>
          </a:p>
          <a:p>
            <a:endParaRPr lang="en-US" dirty="0" smtClean="0"/>
          </a:p>
          <a:p>
            <a:r>
              <a:rPr lang="en-US" baseline="0" dirty="0" smtClean="0"/>
              <a:t>This evaluation series has the purpose of supporting research in, and advancing the state of the art of, MT technology.</a:t>
            </a:r>
          </a:p>
          <a:p>
            <a:endParaRPr lang="en-US" baseline="0" dirty="0" smtClean="0"/>
          </a:p>
          <a:p>
            <a:r>
              <a:rPr lang="en-US" baseline="0" dirty="0" smtClean="0"/>
              <a:t>A very brief look at how we run these:</a:t>
            </a:r>
          </a:p>
          <a:p>
            <a:r>
              <a:rPr lang="en-US" baseline="0" dirty="0" smtClean="0"/>
              <a:t>We have run them at regular intervals since 2002.</a:t>
            </a:r>
          </a:p>
          <a:p>
            <a:r>
              <a:rPr lang="en-US" baseline="0" dirty="0" smtClean="0"/>
              <a:t>They are open to all who wish to participate.</a:t>
            </a:r>
          </a:p>
          <a:p>
            <a:r>
              <a:rPr lang="en-US" baseline="0" dirty="0" smtClean="0"/>
              <a:t>We offer multiple translation language pairs and two training conditions.</a:t>
            </a:r>
          </a:p>
          <a:p>
            <a:endParaRPr lang="en-US" baseline="0" dirty="0" smtClean="0"/>
          </a:p>
          <a:p>
            <a:r>
              <a:rPr lang="en-US" baseline="0" dirty="0" smtClean="0"/>
              <a:t>As far as metrics are concerned, a suite of automatic metrics is run on the output.  One of these metrics is the designated primary metric.  This has historically been BLEU.</a:t>
            </a:r>
          </a:p>
          <a:p>
            <a:r>
              <a:rPr lang="en-US" baseline="0" dirty="0" smtClean="0"/>
              <a:t>Additionally, human assessments are performed on a subset of the data.</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F420BB2-117B-44F7-BEFA-A2C05542875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Let us take a closer look at human assessments of MT.</a:t>
            </a:r>
          </a:p>
          <a:p>
            <a:endParaRPr lang="en-US" baseline="0" dirty="0" smtClean="0"/>
          </a:p>
          <a:p>
            <a:r>
              <a:rPr lang="en-US" baseline="0" dirty="0" smtClean="0"/>
              <a:t>What are they used for?</a:t>
            </a:r>
          </a:p>
          <a:p>
            <a:r>
              <a:rPr lang="en-US" baseline="0" dirty="0" smtClean="0"/>
              <a:t>Human assessments remain the accepted standard for measuring MT quality.</a:t>
            </a:r>
          </a:p>
          <a:p>
            <a:r>
              <a:rPr lang="en-US" baseline="0" dirty="0" smtClean="0"/>
              <a:t>They can validate the use of automatic metrics.</a:t>
            </a:r>
          </a:p>
          <a:p>
            <a:r>
              <a:rPr lang="en-US" baseline="0" dirty="0" smtClean="0"/>
              <a:t>They can also be useful for system error analysis.</a:t>
            </a:r>
          </a:p>
          <a:p>
            <a:endParaRPr lang="en-US" baseline="0" dirty="0" smtClean="0"/>
          </a:p>
          <a:p>
            <a:r>
              <a:rPr lang="en-US" baseline="0" dirty="0" smtClean="0"/>
              <a:t>But human assessments of MT are not trivial to implement.  What are some of the challenges?</a:t>
            </a:r>
          </a:p>
          <a:p>
            <a:r>
              <a:rPr lang="en-US" baseline="0" dirty="0" smtClean="0"/>
              <a:t>First of all, human assessments are labor-intensive in both set-up and execution.  Data selection and preparation takes time, and the assessments themselves are time-consuming as well.</a:t>
            </a:r>
          </a:p>
          <a:p>
            <a:r>
              <a:rPr lang="en-US" baseline="0" dirty="0" smtClean="0"/>
              <a:t>These time costs often present a challenge for large-scale evaluations such as NIST Open MT; the number of systems and the amount of data that can be assessed by humans in a timely manner remains much more limited than for scoring with automatic metrics.</a:t>
            </a:r>
          </a:p>
          <a:p>
            <a:r>
              <a:rPr lang="en-US" baseline="0" dirty="0" smtClean="0"/>
              <a:t>Another problem is assessor consistency.  It is not self-evident that assessors perform reliable judgments, agreeing both with other judges and against themselves over time.  It takes careful assessor selection and training to ensure meaningful human judgments.</a:t>
            </a:r>
          </a:p>
          <a:p>
            <a:r>
              <a:rPr lang="en-US" baseline="0" dirty="0" smtClean="0"/>
              <a:t>Finally, the choice of assessment protocols presents a challenge.  What aspect of MT quality do we attempt to measure with human judgments, and how?</a:t>
            </a:r>
          </a:p>
          <a:p>
            <a:endParaRPr lang="en-US" baseline="0" dirty="0" smtClean="0"/>
          </a:p>
        </p:txBody>
      </p:sp>
      <p:sp>
        <p:nvSpPr>
          <p:cNvPr id="4" name="Slide Number Placeholder 3"/>
          <p:cNvSpPr>
            <a:spLocks noGrp="1"/>
          </p:cNvSpPr>
          <p:nvPr>
            <p:ph type="sldNum" sz="quarter" idx="10"/>
          </p:nvPr>
        </p:nvSpPr>
        <p:spPr/>
        <p:txBody>
          <a:bodyPr/>
          <a:lstStyle/>
          <a:p>
            <a:fld id="{DF420BB2-117B-44F7-BEFA-A2C05542875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us take a look at how human assessments were done for NIST Open MT evals in the past, and this</a:t>
            </a:r>
            <a:r>
              <a:rPr lang="en-US" baseline="0" dirty="0" smtClean="0"/>
              <a:t> year.  You will notice that 2008 saw some changes.</a:t>
            </a:r>
          </a:p>
          <a:p>
            <a:endParaRPr lang="en-US" baseline="0" dirty="0" smtClean="0"/>
          </a:p>
          <a:p>
            <a:r>
              <a:rPr lang="en-US" baseline="0" dirty="0" smtClean="0"/>
              <a:t>In 2002-2006, human assessments were funded.  Assessors were paid, and the assessment effort was organized by the LDC.   A limited number of systems was included in the assessments, the selection made such that the included systems presented the full range of BLEU scores seen.</a:t>
            </a:r>
          </a:p>
          <a:p>
            <a:r>
              <a:rPr lang="en-US" baseline="0" dirty="0" smtClean="0"/>
              <a:t>In 2008, we did not have funding for this task, but everybody agreed it was important to continue human assessments.  We decided to implement a volunteer model.  MT08 participants had to volunteer judges in order to have their systems included in the human assessments.</a:t>
            </a:r>
          </a:p>
          <a:p>
            <a:endParaRPr lang="en-US" baseline="0" dirty="0" smtClean="0"/>
          </a:p>
          <a:p>
            <a:r>
              <a:rPr lang="en-US" baseline="0" dirty="0" smtClean="0"/>
              <a:t>Most importantly, the assessment tasks changed.  Assessment tasks in the past included assessment of adequacy and fluency, both judged on a five-point scale.  For MT08, adequacy assessments were performed on a 7-point scale with an additional global Yes/No quality decision, and Preference judgments were introduced.</a:t>
            </a:r>
            <a:endParaRPr lang="en-US" dirty="0"/>
          </a:p>
        </p:txBody>
      </p:sp>
      <p:sp>
        <p:nvSpPr>
          <p:cNvPr id="4" name="Slide Number Placeholder 3"/>
          <p:cNvSpPr>
            <a:spLocks noGrp="1"/>
          </p:cNvSpPr>
          <p:nvPr>
            <p:ph type="sldNum" sz="quarter" idx="10"/>
          </p:nvPr>
        </p:nvSpPr>
        <p:spPr/>
        <p:txBody>
          <a:bodyPr/>
          <a:lstStyle/>
          <a:p>
            <a:fld id="{DF420BB2-117B-44F7-BEFA-A2C05542875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did we make those changes in assessment tasks?</a:t>
            </a:r>
          </a:p>
          <a:p>
            <a:r>
              <a:rPr lang="en-US" dirty="0" smtClean="0"/>
              <a:t>We realized</a:t>
            </a:r>
            <a:r>
              <a:rPr lang="en-US" baseline="0" dirty="0" smtClean="0"/>
              <a:t> that the need to move to the new volunteer human assessment model provided opportunity for research on meaningful human assessments, which we view as an integral part of MT research.</a:t>
            </a:r>
          </a:p>
          <a:p>
            <a:endParaRPr lang="en-US" baseline="0" dirty="0" smtClean="0"/>
          </a:p>
          <a:p>
            <a:r>
              <a:rPr lang="en-US" baseline="0" dirty="0" smtClean="0"/>
              <a:t>Specifically, we saw the opportunity to:</a:t>
            </a:r>
          </a:p>
          <a:p>
            <a:pPr>
              <a:buFontTx/>
              <a:buChar char="-"/>
            </a:pPr>
            <a:r>
              <a:rPr lang="en-US" baseline="0" dirty="0" smtClean="0"/>
              <a:t> Revisit the software design, asking how to best accommodate the needs of an MT human assessments evaluation</a:t>
            </a:r>
          </a:p>
          <a:p>
            <a:pPr>
              <a:buFontTx/>
              <a:buChar char="-"/>
            </a:pPr>
            <a:r>
              <a:rPr lang="en-US" baseline="0" dirty="0" smtClean="0"/>
              <a:t> Revisit the assessments task, asking what exactly we are trying to measure and how</a:t>
            </a:r>
          </a:p>
          <a:p>
            <a:pPr>
              <a:buFontTx/>
              <a:buChar char="-"/>
            </a:pPr>
            <a:r>
              <a:rPr lang="en-US" baseline="0" dirty="0" smtClean="0"/>
              <a:t> Revisit the issue of documentation and assessor training procedures necessary to ensure quality judgments, asking how we can make sure we get the highest quality judgments from assessors.</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DF420BB2-117B-44F7-BEFA-A2C05542875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TAP-ET stands for “Translation Adequacy and Preference Evaluation</a:t>
            </a:r>
            <a:r>
              <a:rPr lang="en-US" baseline="0" dirty="0" smtClean="0"/>
              <a:t> Tool”.</a:t>
            </a:r>
          </a:p>
          <a:p>
            <a:endParaRPr lang="en-US" baseline="0" dirty="0" smtClean="0"/>
          </a:p>
          <a:p>
            <a:r>
              <a:rPr lang="en-US" baseline="0" dirty="0" smtClean="0"/>
              <a:t>It is a PHP/MySQL application with these main features:</a:t>
            </a:r>
          </a:p>
          <a:p>
            <a:r>
              <a:rPr lang="en-US" baseline="0" dirty="0" smtClean="0"/>
              <a:t>It allows for quick and easy setup of a human assessments of MT evaluation.</a:t>
            </a:r>
          </a:p>
          <a:p>
            <a:r>
              <a:rPr lang="en-US" baseline="0" dirty="0" smtClean="0"/>
              <a:t>It accommodates centralized data with distributed judges, a common requirement.</a:t>
            </a:r>
          </a:p>
          <a:p>
            <a:r>
              <a:rPr lang="en-US" baseline="0" dirty="0" smtClean="0"/>
              <a:t>It has the flexibility to accommodate uses outside of NIST evaluations.</a:t>
            </a:r>
          </a:p>
          <a:p>
            <a:r>
              <a:rPr lang="en-US" baseline="0" dirty="0" smtClean="0"/>
              <a:t>It is (will be) freely available to everybody.</a:t>
            </a:r>
          </a:p>
          <a:p>
            <a:endParaRPr lang="en-US" baseline="0" dirty="0" smtClean="0"/>
          </a:p>
          <a:p>
            <a:r>
              <a:rPr lang="en-US" baseline="0" dirty="0" smtClean="0"/>
              <a:t>In the design of TAP-ET, we had some specific perceived weaknesses from previous human assessment evaluations in mind that we wanted to address, among them:</a:t>
            </a:r>
          </a:p>
          <a:p>
            <a:r>
              <a:rPr lang="en-US" baseline="0" dirty="0" smtClean="0"/>
              <a:t>A lack of guidelines and training for assessors.</a:t>
            </a:r>
          </a:p>
          <a:p>
            <a:r>
              <a:rPr lang="en-US" baseline="0" dirty="0" smtClean="0"/>
              <a:t>Some unclear definitions of the multipoint scale anchor points used.</a:t>
            </a:r>
          </a:p>
          <a:p>
            <a:r>
              <a:rPr lang="en-US" baseline="0" dirty="0" smtClean="0"/>
              <a:t>Potentially insufficient granularity on the multipoint scales used.</a:t>
            </a:r>
          </a:p>
          <a:p>
            <a:endParaRPr lang="en-US" baseline="0" dirty="0" smtClean="0"/>
          </a:p>
          <a:p>
            <a:r>
              <a:rPr lang="en-US" baseline="0" dirty="0" smtClean="0"/>
              <a:t>They are addressed in more detail in the full paper.</a:t>
            </a:r>
          </a:p>
        </p:txBody>
      </p:sp>
      <p:sp>
        <p:nvSpPr>
          <p:cNvPr id="4" name="Slide Number Placeholder 3"/>
          <p:cNvSpPr>
            <a:spLocks noGrp="1"/>
          </p:cNvSpPr>
          <p:nvPr>
            <p:ph type="sldNum" sz="quarter" idx="10"/>
          </p:nvPr>
        </p:nvSpPr>
        <p:spPr/>
        <p:txBody>
          <a:bodyPr/>
          <a:lstStyle/>
          <a:p>
            <a:fld id="{DF420BB2-117B-44F7-BEFA-A2C05542875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Let us take a brief look at the implementation basics of TAP-ET.</a:t>
            </a:r>
            <a:endParaRPr lang="en-US" dirty="0" smtClean="0"/>
          </a:p>
          <a:p>
            <a:endParaRPr lang="en-US" baseline="0" dirty="0" smtClean="0"/>
          </a:p>
          <a:p>
            <a:r>
              <a:rPr lang="en-US" baseline="0" dirty="0" smtClean="0"/>
              <a:t>TAP-ET has three main interfaces:</a:t>
            </a:r>
          </a:p>
          <a:p>
            <a:endParaRPr lang="en-US" baseline="0" dirty="0" smtClean="0"/>
          </a:p>
          <a:p>
            <a:r>
              <a:rPr lang="en-US" baseline="0" dirty="0" smtClean="0"/>
              <a:t>An administrative interface that allows the organizer to set up the evaluation by selecting data and judges and assigning data packages.</a:t>
            </a:r>
          </a:p>
          <a:p>
            <a:r>
              <a:rPr lang="en-US" baseline="0" dirty="0" smtClean="0"/>
              <a:t>The assessor interface.  This gives assessors access to instructions for using the tool, a carefully developed set of assessment guidelines and examples, a training set to be completed before actual judgments, and the actual evaluation tasks.</a:t>
            </a:r>
          </a:p>
          <a:p>
            <a:r>
              <a:rPr lang="en-US" baseline="0" dirty="0" smtClean="0"/>
              <a:t>Finally, there is an adjudication interface which allows for adjudication over pairs of judgments on the same segment by different judges.  This can help identify and correct potential assessment errors and can also assist in identifying “adrift” judges.</a:t>
            </a:r>
          </a:p>
          <a:p>
            <a:endParaRPr lang="en-US" dirty="0"/>
          </a:p>
        </p:txBody>
      </p:sp>
      <p:sp>
        <p:nvSpPr>
          <p:cNvPr id="4" name="Slide Number Placeholder 3"/>
          <p:cNvSpPr>
            <a:spLocks noGrp="1"/>
          </p:cNvSpPr>
          <p:nvPr>
            <p:ph type="sldNum" sz="quarter" idx="10"/>
          </p:nvPr>
        </p:nvSpPr>
        <p:spPr/>
        <p:txBody>
          <a:bodyPr/>
          <a:lstStyle/>
          <a:p>
            <a:fld id="{DF420BB2-117B-44F7-BEFA-A2C05542875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Moving on to the assessment tasks.  We decided</a:t>
            </a:r>
            <a:r>
              <a:rPr lang="en-US" baseline="0" dirty="0" smtClean="0"/>
              <a:t> on two different human assessment tasks to be performed for MT08.</a:t>
            </a:r>
          </a:p>
          <a:p>
            <a:endParaRPr lang="en-US" baseline="0" dirty="0" smtClean="0"/>
          </a:p>
          <a:p>
            <a:r>
              <a:rPr lang="en-US" baseline="0" dirty="0" smtClean="0"/>
              <a:t>The first task, “Adequacy”, is judgment of semantic adequacy of a system translation compared to a human reference translation.</a:t>
            </a:r>
          </a:p>
          <a:p>
            <a:r>
              <a:rPr lang="en-US" baseline="0" dirty="0" smtClean="0"/>
              <a:t>The second task, “Preference”, consists of measuring which of two system translations is preferable compared to a human reference translation.</a:t>
            </a:r>
          </a:p>
          <a:p>
            <a:endParaRPr lang="en-US" baseline="0" dirty="0" smtClean="0"/>
          </a:p>
          <a:p>
            <a:r>
              <a:rPr lang="en-US" baseline="0" dirty="0" smtClean="0"/>
              <a:t>Let us look at these two tasks, and at how they look in TAP-ET, in turn.</a:t>
            </a:r>
          </a:p>
          <a:p>
            <a:endParaRPr lang="en-US" baseline="0" dirty="0" smtClean="0"/>
          </a:p>
        </p:txBody>
      </p:sp>
      <p:sp>
        <p:nvSpPr>
          <p:cNvPr id="4" name="Slide Number Placeholder 3"/>
          <p:cNvSpPr>
            <a:spLocks noGrp="1"/>
          </p:cNvSpPr>
          <p:nvPr>
            <p:ph type="sldNum" sz="quarter" idx="10"/>
          </p:nvPr>
        </p:nvSpPr>
        <p:spPr/>
        <p:txBody>
          <a:bodyPr/>
          <a:lstStyle/>
          <a:p>
            <a:fld id="{DF420BB2-117B-44F7-BEFA-A2C05542875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judging semantic adequacy,</a:t>
            </a:r>
            <a:r>
              <a:rPr lang="en-US" baseline="0" dirty="0" smtClean="0"/>
              <a:t> we designed a two-prong question.</a:t>
            </a:r>
            <a:endParaRPr lang="en-US" dirty="0" smtClean="0"/>
          </a:p>
          <a:p>
            <a:endParaRPr lang="en-US" dirty="0" smtClean="0"/>
          </a:p>
          <a:p>
            <a:r>
              <a:rPr lang="en-US" dirty="0" smtClean="0"/>
              <a:t>For both, judges compare 1</a:t>
            </a:r>
            <a:r>
              <a:rPr lang="en-US" baseline="0" dirty="0" smtClean="0"/>
              <a:t> reference translation at the top against 1 system translation below.</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Shading</a:t>
            </a:r>
            <a:r>
              <a:rPr lang="en-US" baseline="0" dirty="0" smtClean="0"/>
              <a:t> helps judges identify overlap between ref and sys.</a:t>
            </a:r>
            <a:endParaRPr lang="en-US" dirty="0" smtClean="0"/>
          </a:p>
          <a:p>
            <a:endParaRPr lang="en-US" dirty="0" smtClean="0"/>
          </a:p>
          <a:p>
            <a:r>
              <a:rPr lang="en-US" dirty="0" smtClean="0"/>
              <a:t>Q1:</a:t>
            </a:r>
          </a:p>
          <a:p>
            <a:r>
              <a:rPr lang="en-US" dirty="0" smtClean="0"/>
              <a:t>More quantitative</a:t>
            </a:r>
            <a:r>
              <a:rPr lang="en-US" baseline="0" dirty="0" smtClean="0"/>
              <a:t> question.</a:t>
            </a:r>
            <a:endParaRPr lang="en-US" dirty="0" smtClean="0"/>
          </a:p>
          <a:p>
            <a:r>
              <a:rPr lang="en-US" dirty="0" smtClean="0"/>
              <a:t>How much of the meaning of the Reference translation is also expressed in the System translation?</a:t>
            </a:r>
          </a:p>
          <a:p>
            <a:r>
              <a:rPr lang="en-US" dirty="0" smtClean="0"/>
              <a:t>Answer on 7-point scale ranging from “All” to “None”.  The wording of the question is unchanged</a:t>
            </a:r>
            <a:r>
              <a:rPr lang="en-US" baseline="0" dirty="0" smtClean="0"/>
              <a:t> from previous years, but we decided to increase the scale from 5 to 7 points, made an attempt at naming the anchor points more consistently, and gave judges guidelines and an example base to help them make their decision.</a:t>
            </a:r>
            <a:endParaRPr lang="en-US" dirty="0" smtClean="0"/>
          </a:p>
          <a:p>
            <a:endParaRPr lang="en-US" dirty="0" smtClean="0"/>
          </a:p>
          <a:p>
            <a:r>
              <a:rPr lang="en-US" dirty="0" smtClean="0"/>
              <a:t>Q2:</a:t>
            </a:r>
          </a:p>
          <a:p>
            <a:r>
              <a:rPr lang="en-US" dirty="0" smtClean="0"/>
              <a:t>More globally qualitative</a:t>
            </a:r>
            <a:r>
              <a:rPr lang="en-US" baseline="0" dirty="0" smtClean="0"/>
              <a:t> question.</a:t>
            </a:r>
          </a:p>
          <a:p>
            <a:r>
              <a:rPr lang="en-US" baseline="0" dirty="0" smtClean="0"/>
              <a:t>Introduced because we felt we did not always get the full picture of adequacy with Q1 – for example, what about hallucinated information, or very small yet significant pieces of meaning (e.g. polarity) that are wrong?</a:t>
            </a:r>
            <a:endParaRPr lang="en-US" dirty="0" smtClean="0"/>
          </a:p>
          <a:p>
            <a:r>
              <a:rPr lang="en-US" dirty="0" smtClean="0"/>
              <a:t>Does the System translation mean essentially the same as the Reference translation? (Yes/No)</a:t>
            </a:r>
          </a:p>
          <a:p>
            <a:r>
              <a:rPr lang="en-US" dirty="0" smtClean="0"/>
              <a:t>Only asked for top three scores on Q1.</a:t>
            </a:r>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FCA13BCA-1A7B-40A8-B9E5-3DD295AEE8C5}"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r>
              <a:rPr lang="en-US" dirty="0" smtClean="0"/>
              <a:t>For the Preferences task, judges see 1 ref</a:t>
            </a:r>
            <a:r>
              <a:rPr lang="en-US" baseline="0" dirty="0" smtClean="0"/>
              <a:t> and 2 sys translations.</a:t>
            </a:r>
          </a:p>
          <a:p>
            <a:pPr>
              <a:buFont typeface="Arial" charset="0"/>
              <a:buNone/>
            </a:pPr>
            <a:r>
              <a:rPr lang="en-US" baseline="0" dirty="0" smtClean="0"/>
              <a:t>They are asked to choose the translation they prefer, or “No preference” if neither is preferred.</a:t>
            </a:r>
          </a:p>
          <a:p>
            <a:pPr>
              <a:buFont typeface="Arial" charset="0"/>
              <a:buNone/>
            </a:pPr>
            <a:endParaRPr lang="en-US" b="1" dirty="0" smtClean="0"/>
          </a:p>
        </p:txBody>
      </p:sp>
      <p:sp>
        <p:nvSpPr>
          <p:cNvPr id="4" name="Slide Number Placeholder 3"/>
          <p:cNvSpPr>
            <a:spLocks noGrp="1"/>
          </p:cNvSpPr>
          <p:nvPr>
            <p:ph type="sldNum" sz="quarter" idx="10"/>
          </p:nvPr>
        </p:nvSpPr>
        <p:spPr/>
        <p:txBody>
          <a:bodyPr/>
          <a:lstStyle/>
          <a:p>
            <a:fld id="{FCA13BCA-1A7B-40A8-B9E5-3DD295AEE8C5}"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Now</a:t>
            </a:r>
            <a:r>
              <a:rPr lang="en-US" baseline="0" dirty="0" smtClean="0"/>
              <a:t> that you have an idea of the tool and tasks, let me move </a:t>
            </a:r>
            <a:r>
              <a:rPr lang="en-US" dirty="0" smtClean="0"/>
              <a:t>one</a:t>
            </a:r>
            <a:r>
              <a:rPr lang="en-US" baseline="0" dirty="0" smtClean="0"/>
              <a:t> of the first applications of TAP-ET, a slice of the NIST Open MT08 human assessments.</a:t>
            </a:r>
            <a:endParaRPr lang="en-US" dirty="0" smtClean="0"/>
          </a:p>
          <a:p>
            <a:endParaRPr lang="en-US" dirty="0" smtClean="0"/>
          </a:p>
          <a:p>
            <a:r>
              <a:rPr lang="en-US" dirty="0" smtClean="0"/>
              <a:t>I will present</a:t>
            </a:r>
            <a:r>
              <a:rPr lang="en-US" baseline="0" dirty="0" smtClean="0"/>
              <a:t> here some first analyses for the to English task.</a:t>
            </a:r>
          </a:p>
          <a:p>
            <a:endParaRPr lang="en-US" baseline="0" dirty="0" smtClean="0"/>
          </a:p>
          <a:p>
            <a:r>
              <a:rPr lang="en-US" baseline="0" dirty="0" smtClean="0"/>
              <a:t>We are looking at 9 systems, and a total of 21 assessors who were randomly assigned to data sets.</a:t>
            </a:r>
          </a:p>
          <a:p>
            <a:endParaRPr lang="en-US" baseline="0" dirty="0" smtClean="0"/>
          </a:p>
          <a:p>
            <a:r>
              <a:rPr lang="en-US" baseline="0" dirty="0" smtClean="0"/>
              <a:t>The data to be assessed had the following characteristics:</a:t>
            </a:r>
          </a:p>
          <a:p>
            <a:r>
              <a:rPr lang="en-US" baseline="0" dirty="0" smtClean="0"/>
              <a:t>For Adequacy, 26 documents were included with a total of 206 segments.</a:t>
            </a:r>
          </a:p>
          <a:p>
            <a:r>
              <a:rPr lang="en-US" baseline="0" dirty="0" smtClean="0"/>
              <a:t>Each system translation was assessed by 2 assessors.</a:t>
            </a:r>
          </a:p>
          <a:p>
            <a:endParaRPr lang="en-US" baseline="0" dirty="0" smtClean="0"/>
          </a:p>
          <a:p>
            <a:r>
              <a:rPr lang="en-US" baseline="0" dirty="0" smtClean="0"/>
              <a:t>For Preference, only the first 4 segments of the same 26 documents was included; making it 104 segments.  This limitation was necessary in order to keep work load on the judges manageable.</a:t>
            </a:r>
          </a:p>
          <a:p>
            <a:r>
              <a:rPr lang="en-US" baseline="0" dirty="0" smtClean="0"/>
              <a:t>Each system translation pair was assessed by 2 assessors.</a:t>
            </a:r>
          </a:p>
          <a:p>
            <a:r>
              <a:rPr lang="en-US" baseline="0" dirty="0" smtClean="0"/>
              <a:t>Complete pair-wise comparisons of all systems for each segment were performed.</a:t>
            </a:r>
          </a:p>
          <a:p>
            <a:endParaRPr lang="en-US" baseline="0" dirty="0" smtClean="0"/>
          </a:p>
          <a:p>
            <a:r>
              <a:rPr lang="en-US" baseline="0" dirty="0" smtClean="0"/>
              <a:t>In what follows, please keep in mind that these analyses are only preliminary and that they represent only a sample of the possible analyses that we are still in the process of performing.</a:t>
            </a:r>
          </a:p>
          <a:p>
            <a:endParaRPr lang="en-US" dirty="0"/>
          </a:p>
        </p:txBody>
      </p:sp>
      <p:sp>
        <p:nvSpPr>
          <p:cNvPr id="4" name="Slide Number Placeholder 3"/>
          <p:cNvSpPr>
            <a:spLocks noGrp="1"/>
          </p:cNvSpPr>
          <p:nvPr>
            <p:ph type="sldNum" sz="quarter" idx="10"/>
          </p:nvPr>
        </p:nvSpPr>
        <p:spPr/>
        <p:txBody>
          <a:bodyPr/>
          <a:lstStyle/>
          <a:p>
            <a:fld id="{DF420BB2-117B-44F7-BEFA-A2C055428753}"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r>
              <a:rPr lang="en-US" baseline="0" dirty="0" smtClean="0"/>
              <a:t>Let us first take a look at the inter-judge agreement on Q1 of the Adequacy task, the question on the 7-point scale, for Newswire data.</a:t>
            </a:r>
          </a:p>
          <a:p>
            <a:pPr>
              <a:buFont typeface="Arial" charset="0"/>
              <a:buNone/>
            </a:pPr>
            <a:endParaRPr lang="en-US" baseline="0" dirty="0" smtClean="0"/>
          </a:p>
          <a:p>
            <a:pPr>
              <a:buFont typeface="Arial" charset="0"/>
              <a:buNone/>
            </a:pPr>
            <a:r>
              <a:rPr lang="en-US" baseline="0" dirty="0" smtClean="0"/>
              <a:t>We plot the percentage of agreement for different degrees of leniency – exact match counting as agreement, 1 scale point off still counting as agreement, etc. </a:t>
            </a:r>
          </a:p>
          <a:p>
            <a:pPr>
              <a:buFont typeface="Arial" charset="0"/>
              <a:buNone/>
            </a:pPr>
            <a:endParaRPr lang="en-US" baseline="0" dirty="0" smtClean="0"/>
          </a:p>
          <a:p>
            <a:pPr>
              <a:buFont typeface="Arial" charset="0"/>
              <a:buNone/>
            </a:pPr>
            <a:r>
              <a:rPr lang="en-US" baseline="0" dirty="0" smtClean="0"/>
              <a:t>For reference, let us look at the agreement rates on the MT06 human assessments first.  Remember that these were done on a 5-point scale, so we expect higher agreement than on the 7-point scale.  Also, the MT06 data differed from the MT08 data in several other ways, so this really is a very “soft” comparison.</a:t>
            </a:r>
          </a:p>
          <a:p>
            <a:pPr>
              <a:buFont typeface="Arial" charset="0"/>
              <a:buNone/>
            </a:pPr>
            <a:endParaRPr lang="en-US" baseline="0" dirty="0" smtClean="0"/>
          </a:p>
          <a:p>
            <a:pPr>
              <a:buFont typeface="Arial" charset="0"/>
              <a:buNone/>
            </a:pPr>
            <a:r>
              <a:rPr lang="en-US" baseline="0" dirty="0" smtClean="0"/>
              <a:t>You can see that, for exact scale point match, the agreement rate was only 45% on the previous 5-point scale.  Agreement goes up when increasing leniency.</a:t>
            </a:r>
          </a:p>
          <a:p>
            <a:pPr>
              <a:buFont typeface="Arial" charset="0"/>
              <a:buNone/>
            </a:pPr>
            <a:endParaRPr lang="en-US" baseline="0" dirty="0" smtClean="0"/>
          </a:p>
          <a:p>
            <a:pPr>
              <a:buFont typeface="Arial" charset="0"/>
              <a:buNone/>
            </a:pPr>
            <a:r>
              <a:rPr lang="en-US" baseline="0" dirty="0" smtClean="0"/>
              <a:t>When adding in the agreement for the 7-point scale, the agreement is overall lower, as expected.  However, once we get to 2-off leniency and beyond, the two rates of agreement become quite close.</a:t>
            </a:r>
          </a:p>
          <a:p>
            <a:pPr>
              <a:buFont typeface="Arial" charset="0"/>
              <a:buNone/>
            </a:pPr>
            <a:endParaRPr lang="en-US" baseline="0" dirty="0" smtClean="0"/>
          </a:p>
          <a:p>
            <a:pPr>
              <a:buFont typeface="Arial" charset="0"/>
              <a:buNone/>
            </a:pPr>
            <a:r>
              <a:rPr lang="en-US" baseline="0" dirty="0" smtClean="0"/>
              <a:t>What is noteworthy here is that agreement for the exact match is very low for both the 5-point and 7-point scale; this is a good indicator that the assessment protocols must be revised to strive for higher agreement.</a:t>
            </a:r>
          </a:p>
          <a:p>
            <a:pPr>
              <a:buFont typeface="Arial" charset="0"/>
              <a:buNone/>
            </a:pPr>
            <a:endParaRPr lang="en-US" baseline="0" dirty="0" smtClean="0"/>
          </a:p>
          <a:p>
            <a:pPr>
              <a:buFont typeface="Arial" charset="0"/>
              <a:buNone/>
            </a:pPr>
            <a:endParaRPr lang="en-US" baseline="0" dirty="0" smtClean="0"/>
          </a:p>
        </p:txBody>
      </p:sp>
      <p:sp>
        <p:nvSpPr>
          <p:cNvPr id="4" name="Slide Number Placeholder 3"/>
          <p:cNvSpPr>
            <a:spLocks noGrp="1"/>
          </p:cNvSpPr>
          <p:nvPr>
            <p:ph type="sldNum" sz="quarter" idx="10"/>
          </p:nvPr>
        </p:nvSpPr>
        <p:spPr/>
        <p:txBody>
          <a:bodyPr/>
          <a:lstStyle/>
          <a:p>
            <a:fld id="{FCA13BCA-1A7B-40A8-B9E5-3DD295AEE8C5}"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interesting</a:t>
            </a:r>
            <a:r>
              <a:rPr lang="en-US" baseline="0" dirty="0" smtClean="0"/>
              <a:t> analysis is to investigate correlation of human assessments with automatic metrics.</a:t>
            </a:r>
          </a:p>
          <a:p>
            <a:endParaRPr lang="en-US" baseline="0" dirty="0" smtClean="0"/>
          </a:p>
          <a:p>
            <a:r>
              <a:rPr lang="en-US" baseline="0" dirty="0" smtClean="0"/>
              <a:t>We plot here R-square correlations of normalized scores (formula below) for the Q1 Adequacy question with three automatic metrics, BLEU, 1 – TER, and METEOR.</a:t>
            </a:r>
          </a:p>
          <a:p>
            <a:endParaRPr lang="en-US" baseline="0" dirty="0" smtClean="0"/>
          </a:p>
          <a:p>
            <a:r>
              <a:rPr lang="en-US" baseline="0" dirty="0" smtClean="0"/>
              <a:t>Note that the correlation is quite strong for METEOR, but less so for TER and BLEU.  We did have an interesting finding here.  The system that looks like an outlier for BLEU and TER was a rule-based system.  It has been a frequent complaint that automatic metrics do not capture the MT quality of rule-based systems adequately.  When we remove this system from the analysis, you see that the correlation values for BLEU and TER go up noticeably.</a:t>
            </a:r>
            <a:endParaRPr lang="en-US" dirty="0" smtClean="0"/>
          </a:p>
        </p:txBody>
      </p:sp>
      <p:sp>
        <p:nvSpPr>
          <p:cNvPr id="4" name="Slide Number Placeholder 3"/>
          <p:cNvSpPr>
            <a:spLocks noGrp="1"/>
          </p:cNvSpPr>
          <p:nvPr>
            <p:ph type="sldNum" sz="quarter" idx="10"/>
          </p:nvPr>
        </p:nvSpPr>
        <p:spPr/>
        <p:txBody>
          <a:bodyPr/>
          <a:lstStyle/>
          <a:p>
            <a:fld id="{FCA13BCA-1A7B-40A8-B9E5-3DD295AEE8C5}"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interesting</a:t>
            </a:r>
            <a:r>
              <a:rPr lang="en-US" baseline="0" dirty="0" smtClean="0"/>
              <a:t> analysis is to investigate correlation of human assessments with automatic metrics.</a:t>
            </a:r>
          </a:p>
          <a:p>
            <a:endParaRPr lang="en-US" baseline="0" dirty="0" smtClean="0"/>
          </a:p>
          <a:p>
            <a:r>
              <a:rPr lang="en-US" baseline="0" dirty="0" smtClean="0"/>
              <a:t>We plot here R-square correlations of normalized scores (formula below) for the Q1 Adequacy question with three automatic metrics, BLEU, 1 – TER, and METEOR.</a:t>
            </a:r>
          </a:p>
          <a:p>
            <a:endParaRPr lang="en-US" baseline="0" dirty="0" smtClean="0"/>
          </a:p>
          <a:p>
            <a:r>
              <a:rPr lang="en-US" baseline="0" dirty="0" smtClean="0"/>
              <a:t>Note that the correlation is quite strong for METEOR, but less so for TER and BLEU.  We did have an interesting finding here.  The system that looks like an outlier for BLEU and TER was a rule-based system.  It has been a frequent complaint that automatic metrics do not capture the MT quality of rule-based systems adequately.  When we remove this system from the analysis, you see that the correlation values for BLEU and TER go up noticeably.</a:t>
            </a:r>
            <a:endParaRPr lang="en-US" dirty="0" smtClean="0"/>
          </a:p>
        </p:txBody>
      </p:sp>
      <p:sp>
        <p:nvSpPr>
          <p:cNvPr id="4" name="Slide Number Placeholder 3"/>
          <p:cNvSpPr>
            <a:spLocks noGrp="1"/>
          </p:cNvSpPr>
          <p:nvPr>
            <p:ph type="sldNum" sz="quarter" idx="10"/>
          </p:nvPr>
        </p:nvSpPr>
        <p:spPr/>
        <p:txBody>
          <a:bodyPr/>
          <a:lstStyle/>
          <a:p>
            <a:fld id="{FCA13BCA-1A7B-40A8-B9E5-3DD295AEE8C5}"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us take a look at how the scale points on the 7-point scale were used.  This chart</a:t>
            </a:r>
            <a:r>
              <a:rPr lang="en-US" baseline="0" dirty="0" smtClean="0"/>
              <a:t> shows scale point coverage for three systems that were chosen based on their system BLEU scores – a high-scoring one, a medium-scoring one and a low-scoring one.</a:t>
            </a:r>
          </a:p>
          <a:p>
            <a:endParaRPr lang="en-US" baseline="0" dirty="0" smtClean="0"/>
          </a:p>
          <a:p>
            <a:r>
              <a:rPr lang="en-US" baseline="0" dirty="0" smtClean="0"/>
              <a:t>As you can see, we have a spread over the scale points, with the highest percentages on the 6, 5, and 4 scale points.  We were happy to see all three of these getting used; one of the reasons to move to a scale with higher granularity was to achieve more differentiation around the second-highest point that was very often selected on the 5-point scale; it appears that we are achieving this.</a:t>
            </a:r>
          </a:p>
        </p:txBody>
      </p:sp>
      <p:sp>
        <p:nvSpPr>
          <p:cNvPr id="4" name="Slide Number Placeholder 3"/>
          <p:cNvSpPr>
            <a:spLocks noGrp="1"/>
          </p:cNvSpPr>
          <p:nvPr>
            <p:ph type="sldNum" sz="quarter" idx="10"/>
          </p:nvPr>
        </p:nvSpPr>
        <p:spPr/>
        <p:txBody>
          <a:bodyPr/>
          <a:lstStyle/>
          <a:p>
            <a:fld id="{DF420BB2-117B-44F7-BEFA-A2C055428753}"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interesting analysis is</a:t>
            </a:r>
            <a:r>
              <a:rPr lang="en-US" baseline="0" dirty="0" smtClean="0"/>
              <a:t> the Q2 Adequacy question, the more global Yes/No question on the acceptability of a translation.</a:t>
            </a:r>
          </a:p>
          <a:p>
            <a:endParaRPr lang="en-US" baseline="0" dirty="0" smtClean="0"/>
          </a:p>
          <a:p>
            <a:r>
              <a:rPr lang="en-US" baseline="0" dirty="0" smtClean="0"/>
              <a:t>We show the systems ordered by their performance on Newswire data for this question.  They Y axis represents the percentage of times “Yes” was chosen for each system, indicating that the system translation means essentially the same as the reference translation.</a:t>
            </a:r>
          </a:p>
          <a:p>
            <a:endParaRPr lang="en-US" baseline="0" dirty="0" smtClean="0"/>
          </a:p>
          <a:p>
            <a:r>
              <a:rPr lang="en-US" baseline="0" dirty="0" smtClean="0"/>
              <a:t>We are plotting this separately for two data genres, Newswire and Web data.  Note that the overall score for the different data genres mirrors the results for automatic metrics, with Newswire scores being generally higher than Web data scores.</a:t>
            </a:r>
            <a:endParaRPr lang="en-US" dirty="0" smtClean="0"/>
          </a:p>
        </p:txBody>
      </p:sp>
      <p:sp>
        <p:nvSpPr>
          <p:cNvPr id="4" name="Slide Number Placeholder 3"/>
          <p:cNvSpPr>
            <a:spLocks noGrp="1"/>
          </p:cNvSpPr>
          <p:nvPr>
            <p:ph type="sldNum" sz="quarter" idx="10"/>
          </p:nvPr>
        </p:nvSpPr>
        <p:spPr/>
        <p:txBody>
          <a:bodyPr/>
          <a:lstStyle/>
          <a:p>
            <a:fld id="{FCA13BCA-1A7B-40A8-B9E5-3DD295AEE8C5}"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Finally, let</a:t>
            </a:r>
            <a:r>
              <a:rPr lang="en-US" baseline="0" dirty="0" smtClean="0"/>
              <a:t> us</a:t>
            </a:r>
            <a:r>
              <a:rPr lang="en-US" dirty="0" smtClean="0"/>
              <a:t> look at a brief analysis of results from the Preference test.</a:t>
            </a:r>
          </a:p>
          <a:p>
            <a:r>
              <a:rPr lang="en-US" dirty="0" smtClean="0"/>
              <a:t/>
            </a:r>
            <a:br>
              <a:rPr lang="en-US" dirty="0" smtClean="0"/>
            </a:br>
            <a:r>
              <a:rPr lang="en-US" dirty="0" smtClean="0"/>
              <a:t>In this chart, you see the systems </a:t>
            </a:r>
            <a:r>
              <a:rPr lang="en-US" baseline="0" dirty="0" smtClean="0"/>
              <a:t>on Newswire data.  We first plot the percentage of times that a system was Preferred, followed by how often it was neither preferred nor dis-preferred</a:t>
            </a:r>
          </a:p>
          <a:p>
            <a:endParaRPr lang="en-US" dirty="0" smtClean="0"/>
          </a:p>
          <a:p>
            <a:r>
              <a:rPr lang="en-US" dirty="0" smtClean="0"/>
              <a:t>Note that the</a:t>
            </a:r>
            <a:r>
              <a:rPr lang="en-US" baseline="0" dirty="0" smtClean="0"/>
              <a:t> percentage of “No Preference” choices is fairly high, around 30% for most systems.  We will consider removing “No Preference” as an option.</a:t>
            </a:r>
          </a:p>
          <a:p>
            <a:endParaRPr lang="en-US" baseline="0" dirty="0" smtClean="0"/>
          </a:p>
        </p:txBody>
      </p:sp>
      <p:sp>
        <p:nvSpPr>
          <p:cNvPr id="4" name="Slide Number Placeholder 3"/>
          <p:cNvSpPr>
            <a:spLocks noGrp="1"/>
          </p:cNvSpPr>
          <p:nvPr>
            <p:ph type="sldNum" sz="quarter" idx="10"/>
          </p:nvPr>
        </p:nvSpPr>
        <p:spPr/>
        <p:txBody>
          <a:bodyPr/>
          <a:lstStyle/>
          <a:p>
            <a:fld id="{FCA13BCA-1A7B-40A8-B9E5-3DD295AEE8C5}"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Again, remember that we are still analyzing results and what I just presented here is just a sample of what we want to look at.</a:t>
            </a:r>
            <a:endParaRPr lang="en-US" dirty="0" smtClean="0"/>
          </a:p>
          <a:p>
            <a:endParaRPr lang="en-US" dirty="0" smtClean="0"/>
          </a:p>
          <a:p>
            <a:r>
              <a:rPr lang="en-US" dirty="0" smtClean="0"/>
              <a:t>Let me sum up and point to future plans.</a:t>
            </a:r>
          </a:p>
          <a:p>
            <a:endParaRPr lang="en-US" dirty="0"/>
          </a:p>
        </p:txBody>
      </p:sp>
      <p:sp>
        <p:nvSpPr>
          <p:cNvPr id="4" name="Slide Number Placeholder 3"/>
          <p:cNvSpPr>
            <a:spLocks noGrp="1"/>
          </p:cNvSpPr>
          <p:nvPr>
            <p:ph type="sldNum" sz="quarter" idx="10"/>
          </p:nvPr>
        </p:nvSpPr>
        <p:spPr/>
        <p:txBody>
          <a:bodyPr/>
          <a:lstStyle/>
          <a:p>
            <a:fld id="{DF420BB2-117B-44F7-BEFA-A2C055428753}" type="slidenum">
              <a:rPr lang="en-US" smtClean="0"/>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userDrawn="1"/>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dirty="0" smtClean="0"/>
              <a:t>Click to edit Master title style</a:t>
            </a:r>
            <a:endParaRPr kumimoji="0"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a:xfrm>
            <a:off x="0" y="6400800"/>
            <a:ext cx="2209800" cy="353699"/>
          </a:xfrm>
        </p:spPr>
        <p:txBody>
          <a:bodyPr anchor="b">
            <a:noAutofit/>
          </a:bodyPr>
          <a:lstStyle>
            <a:lvl1pPr algn="ctr">
              <a:defRPr sz="1400" b="1">
                <a:solidFill>
                  <a:schemeClr val="tx2"/>
                </a:solidFill>
              </a:defRPr>
            </a:lvl1pPr>
          </a:lstStyle>
          <a:p>
            <a:r>
              <a:rPr lang="en-US" dirty="0" smtClean="0"/>
              <a:t>May 29 2008</a:t>
            </a:r>
            <a:endParaRPr lang="en-US" dirty="0"/>
          </a:p>
        </p:txBody>
      </p:sp>
      <p:sp>
        <p:nvSpPr>
          <p:cNvPr id="17" name="Footer Placeholder 16"/>
          <p:cNvSpPr>
            <a:spLocks noGrp="1"/>
          </p:cNvSpPr>
          <p:nvPr>
            <p:ph type="ftr" sz="quarter" idx="11"/>
          </p:nvPr>
        </p:nvSpPr>
        <p:spPr>
          <a:xfrm>
            <a:off x="0" y="6096000"/>
            <a:ext cx="2209800" cy="365125"/>
          </a:xfrm>
        </p:spPr>
        <p:txBody>
          <a:bodyPr/>
          <a:lstStyle>
            <a:lvl1pPr algn="r">
              <a:defRPr sz="1400" b="1">
                <a:solidFill>
                  <a:schemeClr val="tx2"/>
                </a:solidFill>
              </a:defRPr>
            </a:lvl1pPr>
          </a:lstStyle>
          <a:p>
            <a:pPr algn="ctr"/>
            <a:r>
              <a:rPr lang="en-US" dirty="0" smtClean="0"/>
              <a:t>LREC 2008 </a:t>
            </a:r>
            <a:br>
              <a:rPr lang="en-US" dirty="0" smtClean="0"/>
            </a:br>
            <a:r>
              <a:rPr lang="en-US" dirty="0" smtClean="0"/>
              <a:t>Marrakech, Morocco</a:t>
            </a:r>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A8EFAFF-0D50-405E-BA06-FBB7C66D8581}" type="slidenum">
              <a:rPr lang="en-US" smtClean="0"/>
              <a:pPr/>
              <a:t>‹#›</a:t>
            </a:fld>
            <a:endParaRPr lang="en-US" dirty="0"/>
          </a:p>
        </p:txBody>
      </p:sp>
      <p:pic>
        <p:nvPicPr>
          <p:cNvPr id="12" name="Picture 304" descr="Graphic header for Information Access Division"/>
          <p:cNvPicPr>
            <a:picLocks noChangeAspect="1" noChangeArrowheads="1"/>
          </p:cNvPicPr>
          <p:nvPr userDrawn="1"/>
        </p:nvPicPr>
        <p:blipFill>
          <a:blip r:embed="rId2"/>
          <a:srcRect r="26945" b="2678"/>
          <a:stretch>
            <a:fillRect/>
          </a:stretch>
        </p:blipFill>
        <p:spPr bwMode="auto">
          <a:xfrm>
            <a:off x="0" y="0"/>
            <a:ext cx="9144000" cy="685799"/>
          </a:xfrm>
          <a:prstGeom prst="rect">
            <a:avLst/>
          </a:prstGeom>
          <a:noFill/>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LREC 2008  Marrakech, Morocco</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A8EFAFF-0D50-405E-BA06-FBB7C66D8581}"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r>
              <a:rPr lang="en-US" dirty="0" smtClean="0"/>
              <a:t> </a:t>
            </a:r>
            <a:br>
              <a:rPr lang="en-US" dirty="0" smtClean="0"/>
            </a:br>
            <a:r>
              <a:rPr lang="en-US" dirty="0" smtClean="0"/>
              <a:t>May 29 2008</a:t>
            </a:r>
            <a:endParaRPr lang="en-US" dirty="0"/>
          </a:p>
        </p:txBody>
      </p:sp>
      <p:sp>
        <p:nvSpPr>
          <p:cNvPr id="10" name="Slide Number Placeholder 9"/>
          <p:cNvSpPr>
            <a:spLocks noGrp="1"/>
          </p:cNvSpPr>
          <p:nvPr>
            <p:ph type="sldNum" sz="quarter" idx="16"/>
          </p:nvPr>
        </p:nvSpPr>
        <p:spPr/>
        <p:txBody>
          <a:bodyPr rtlCol="0"/>
          <a:lstStyle/>
          <a:p>
            <a:fld id="{6A8EFAFF-0D50-405E-BA06-FBB7C66D8581}" type="slidenum">
              <a:rPr lang="en-US" smtClean="0"/>
              <a:pPr/>
              <a:t>‹#›</a:t>
            </a:fld>
            <a:endParaRPr lang="en-US" dirty="0"/>
          </a:p>
        </p:txBody>
      </p:sp>
      <p:sp>
        <p:nvSpPr>
          <p:cNvPr id="12" name="Footer Placeholder 11"/>
          <p:cNvSpPr>
            <a:spLocks noGrp="1"/>
          </p:cNvSpPr>
          <p:nvPr>
            <p:ph type="ftr" sz="quarter" idx="17"/>
          </p:nvPr>
        </p:nvSpPr>
        <p:spPr/>
        <p:txBody>
          <a:bodyPr rtlCol="0"/>
          <a:lstStyle/>
          <a:p>
            <a:pPr algn="l"/>
            <a:r>
              <a:rPr lang="en-US" dirty="0" smtClean="0"/>
              <a:t>LREC 2008  Marrakech, Morocco</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r>
              <a:rPr lang="en-US" dirty="0" smtClean="0"/>
              <a:t> </a:t>
            </a:r>
            <a:br>
              <a:rPr lang="en-US" dirty="0" smtClean="0"/>
            </a:br>
            <a:r>
              <a:rPr lang="en-US" dirty="0" smtClean="0"/>
              <a:t>May 29 2008</a:t>
            </a:r>
            <a:endParaRPr lang="en-US" dirty="0"/>
          </a:p>
        </p:txBody>
      </p:sp>
      <p:sp>
        <p:nvSpPr>
          <p:cNvPr id="12" name="Slide Number Placeholder 11"/>
          <p:cNvSpPr>
            <a:spLocks noGrp="1"/>
          </p:cNvSpPr>
          <p:nvPr>
            <p:ph type="sldNum" sz="quarter" idx="16"/>
          </p:nvPr>
        </p:nvSpPr>
        <p:spPr/>
        <p:txBody>
          <a:bodyPr rtlCol="0"/>
          <a:lstStyle/>
          <a:p>
            <a:fld id="{6A8EFAFF-0D50-405E-BA06-FBB7C66D8581}" type="slidenum">
              <a:rPr lang="en-US" smtClean="0"/>
              <a:pPr/>
              <a:t>‹#›</a:t>
            </a:fld>
            <a:endParaRPr lang="en-US" dirty="0"/>
          </a:p>
        </p:txBody>
      </p:sp>
      <p:sp>
        <p:nvSpPr>
          <p:cNvPr id="14" name="Footer Placeholder 13"/>
          <p:cNvSpPr>
            <a:spLocks noGrp="1"/>
          </p:cNvSpPr>
          <p:nvPr>
            <p:ph type="ftr" sz="quarter" idx="17"/>
          </p:nvPr>
        </p:nvSpPr>
        <p:spPr/>
        <p:txBody>
          <a:bodyPr rtlCol="0"/>
          <a:lstStyle/>
          <a:p>
            <a:pPr algn="l"/>
            <a:r>
              <a:rPr lang="en-US" dirty="0" smtClean="0"/>
              <a:t>LREC 2008  Marrakech, Morocco</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4" name="Footer Placeholder 3"/>
          <p:cNvSpPr>
            <a:spLocks noGrp="1"/>
          </p:cNvSpPr>
          <p:nvPr>
            <p:ph type="ftr" sz="quarter" idx="11"/>
          </p:nvPr>
        </p:nvSpPr>
        <p:spPr/>
        <p:txBody>
          <a:bodyPr/>
          <a:lstStyle/>
          <a:p>
            <a:pPr algn="l"/>
            <a:r>
              <a:rPr lang="en-US" dirty="0" smtClean="0"/>
              <a:t>LREC 2008  Marrakech, Morocco</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A8EFAFF-0D50-405E-BA06-FBB7C66D8581}" type="slidenum">
              <a:rPr lang="en-US" smtClean="0"/>
              <a:pPr/>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1447800" y="6477000"/>
            <a:ext cx="1066800" cy="381000"/>
          </a:xfrm>
          <a:prstGeom prst="rect">
            <a:avLst/>
          </a:prstGeom>
        </p:spPr>
        <p:txBody>
          <a:bodyPr vert="horz" anchor="ctr" anchorCtr="0"/>
          <a:lstStyle>
            <a:lvl1pPr algn="l" eaLnBrk="1" latinLnBrk="0" hangingPunct="1">
              <a:defRPr kumimoji="0" sz="1200">
                <a:solidFill>
                  <a:schemeClr val="tx2"/>
                </a:solidFill>
              </a:defRPr>
            </a:lvl1pPr>
          </a:lstStyle>
          <a:p>
            <a:r>
              <a:rPr lang="en-US" dirty="0" smtClean="0"/>
              <a:t> </a:t>
            </a:r>
            <a:br>
              <a:rPr lang="en-US" dirty="0" smtClean="0"/>
            </a:br>
            <a:r>
              <a:rPr lang="en-US" dirty="0" smtClean="0"/>
              <a:t>May 29 2008</a:t>
            </a:r>
            <a:endParaRPr lang="en-US" dirty="0"/>
          </a:p>
        </p:txBody>
      </p:sp>
      <p:sp>
        <p:nvSpPr>
          <p:cNvPr id="3" name="Footer Placeholder 2"/>
          <p:cNvSpPr>
            <a:spLocks noGrp="1"/>
          </p:cNvSpPr>
          <p:nvPr>
            <p:ph type="ftr" sz="quarter" idx="3"/>
          </p:nvPr>
        </p:nvSpPr>
        <p:spPr>
          <a:xfrm>
            <a:off x="0" y="6477000"/>
            <a:ext cx="1447800" cy="381000"/>
          </a:xfrm>
          <a:prstGeom prst="rect">
            <a:avLst/>
          </a:prstGeom>
        </p:spPr>
        <p:txBody>
          <a:bodyPr vert="horz" anchor="ctr"/>
          <a:lstStyle>
            <a:lvl1pPr algn="r" eaLnBrk="1" latinLnBrk="0" hangingPunct="1">
              <a:defRPr kumimoji="0" sz="1200">
                <a:solidFill>
                  <a:schemeClr val="tx2"/>
                </a:solidFill>
              </a:defRPr>
            </a:lvl1pPr>
          </a:lstStyle>
          <a:p>
            <a:pPr algn="l"/>
            <a:r>
              <a:rPr lang="en-US" dirty="0" smtClean="0"/>
              <a:t>LREC 2008 </a:t>
            </a:r>
            <a:br>
              <a:rPr lang="en-US" dirty="0" smtClean="0"/>
            </a:br>
            <a:r>
              <a:rPr lang="en-US" dirty="0" smtClean="0"/>
              <a:t>Marrakech, Morocco</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A8EFAFF-0D50-405E-BA06-FBB7C66D8581}" type="slidenum">
              <a:rPr lang="en-US" smtClean="0"/>
              <a:pPr/>
              <a:t>‹#›</a:t>
            </a:fld>
            <a:endParaRPr lang="en-US" dirty="0"/>
          </a:p>
        </p:txBody>
      </p:sp>
      <p:pic>
        <p:nvPicPr>
          <p:cNvPr id="10" name="Picture 9" descr="nist1.gif"/>
          <p:cNvPicPr>
            <a:picLocks noChangeAspect="1"/>
          </p:cNvPicPr>
          <p:nvPr userDrawn="1"/>
        </p:nvPicPr>
        <p:blipFill>
          <a:blip r:embed="rId7"/>
          <a:stretch>
            <a:fillRect/>
          </a:stretch>
        </p:blipFill>
        <p:spPr>
          <a:xfrm>
            <a:off x="6553200" y="6371517"/>
            <a:ext cx="2590800" cy="486482"/>
          </a:xfrm>
          <a:prstGeom prst="rect">
            <a:avLst/>
          </a:prstGeom>
        </p:spPr>
      </p:pic>
    </p:spTree>
  </p:cSld>
  <p:clrMap bg1="lt1" tx1="dk1" bg2="lt2" tx2="dk2" accent1="accent1" accent2="accent2" accent3="accent3" accent4="accent4" accent5="accent5" accent6="accent6" hlink="hlink" folHlink="folHlink"/>
  <p:sldLayoutIdLst>
    <p:sldLayoutId id="2147483716" r:id="rId1"/>
    <p:sldLayoutId id="2147483717" r:id="rId2"/>
    <p:sldLayoutId id="2147483719" r:id="rId3"/>
    <p:sldLayoutId id="2147483720" r:id="rId4"/>
    <p:sldLayoutId id="2147483721" r:id="rId5"/>
  </p:sldLayoutIdLst>
  <p:timing>
    <p:tnLst>
      <p:par>
        <p:cTn id="1" dur="indefinite" restart="never" nodeType="tmRoot"/>
      </p:par>
    </p:tnLst>
  </p:timing>
  <p:hf hd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2" pitchFamily="18" charset="2"/>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60000"/>
        <a:buFont typeface="Wingdings 2" pitchFamily="18" charset="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tx2"/>
        </a:buClr>
        <a:buSzPct val="60000"/>
        <a:buFont typeface="Wingdings 2" pitchFamily="18" charset="2"/>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60000"/>
        <a:buFont typeface="Wingdings 2" pitchFamily="18" charset="2"/>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0000"/>
        <a:buFont typeface="Wingdings 2" pitchFamily="18" charset="2"/>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chart" Target="../charts/char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chart" Target="../charts/chart3.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819400"/>
            <a:ext cx="6477000" cy="2514600"/>
          </a:xfrm>
        </p:spPr>
        <p:txBody>
          <a:bodyPr>
            <a:normAutofit fontScale="90000"/>
          </a:bodyPr>
          <a:lstStyle/>
          <a:p>
            <a:r>
              <a:rPr lang="en-US" dirty="0" smtClean="0"/>
              <a:t>TAP-ET: </a:t>
            </a:r>
            <a:br>
              <a:rPr lang="en-US" dirty="0" smtClean="0"/>
            </a:br>
            <a:r>
              <a:rPr lang="en-US" dirty="0" smtClean="0"/>
              <a:t>Translation Adequacy and Preference Evaluation Tool</a:t>
            </a:r>
            <a:endParaRPr lang="en-US" dirty="0"/>
          </a:p>
        </p:txBody>
      </p:sp>
      <p:sp>
        <p:nvSpPr>
          <p:cNvPr id="3" name="Subtitle 2"/>
          <p:cNvSpPr>
            <a:spLocks noGrp="1"/>
          </p:cNvSpPr>
          <p:nvPr>
            <p:ph type="subTitle" idx="1"/>
          </p:nvPr>
        </p:nvSpPr>
        <p:spPr/>
        <p:txBody>
          <a:bodyPr>
            <a:normAutofit fontScale="92500"/>
          </a:bodyPr>
          <a:lstStyle/>
          <a:p>
            <a:r>
              <a:rPr lang="en-US" dirty="0" smtClean="0"/>
              <a:t>Mark Przybocki, </a:t>
            </a:r>
            <a:r>
              <a:rPr lang="en-US" b="1" dirty="0" smtClean="0"/>
              <a:t>Kay Peterson</a:t>
            </a:r>
            <a:r>
              <a:rPr lang="en-US" dirty="0" smtClean="0"/>
              <a:t>, Sébastien Bronsart</a:t>
            </a:r>
            <a:endParaRPr lang="en-US" dirty="0"/>
          </a:p>
        </p:txBody>
      </p:sp>
      <p:sp>
        <p:nvSpPr>
          <p:cNvPr id="15" name="Date Placeholder 14"/>
          <p:cNvSpPr>
            <a:spLocks noGrp="1"/>
          </p:cNvSpPr>
          <p:nvPr>
            <p:ph type="dt" sz="half" idx="10"/>
          </p:nvPr>
        </p:nvSpPr>
        <p:spPr/>
        <p:txBody>
          <a:bodyPr/>
          <a:lstStyle/>
          <a:p>
            <a:r>
              <a:rPr lang="en-US" dirty="0" smtClean="0"/>
              <a:t>May 29 2008</a:t>
            </a:r>
            <a:endParaRPr lang="en-US" dirty="0"/>
          </a:p>
        </p:txBody>
      </p:sp>
      <p:sp>
        <p:nvSpPr>
          <p:cNvPr id="17" name="Footer Placeholder 16"/>
          <p:cNvSpPr>
            <a:spLocks noGrp="1"/>
          </p:cNvSpPr>
          <p:nvPr>
            <p:ph type="ftr" sz="quarter" idx="11"/>
          </p:nvPr>
        </p:nvSpPr>
        <p:spPr/>
        <p:txBody>
          <a:bodyPr/>
          <a:lstStyle/>
          <a:p>
            <a:pPr algn="ctr"/>
            <a:r>
              <a:rPr lang="en-US" dirty="0" smtClean="0"/>
              <a:t>LREC 2008 </a:t>
            </a:r>
            <a:br>
              <a:rPr lang="en-US" dirty="0" smtClean="0"/>
            </a:br>
            <a:r>
              <a:rPr lang="en-US" dirty="0" smtClean="0"/>
              <a:t>Marrakech, Morocco</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5" name="Content Placeholder 4"/>
          <p:cNvSpPr>
            <a:spLocks noGrp="1"/>
          </p:cNvSpPr>
          <p:nvPr>
            <p:ph sz="quarter" idx="1"/>
          </p:nvPr>
        </p:nvSpPr>
        <p:spPr/>
        <p:txBody>
          <a:bodyPr>
            <a:normAutofit/>
          </a:bodyPr>
          <a:lstStyle/>
          <a:p>
            <a:r>
              <a:rPr lang="en-US" dirty="0" smtClean="0"/>
              <a:t>Background</a:t>
            </a:r>
          </a:p>
          <a:p>
            <a:pPr lvl="1"/>
            <a:r>
              <a:rPr lang="en-US" dirty="0" smtClean="0">
                <a:solidFill>
                  <a:schemeClr val="bg1">
                    <a:lumMod val="65000"/>
                  </a:schemeClr>
                </a:solidFill>
              </a:rPr>
              <a:t>NIST Open MT evaluations</a:t>
            </a:r>
          </a:p>
          <a:p>
            <a:pPr lvl="1"/>
            <a:r>
              <a:rPr lang="en-US" dirty="0" smtClean="0">
                <a:solidFill>
                  <a:schemeClr val="bg1">
                    <a:lumMod val="65000"/>
                  </a:schemeClr>
                </a:solidFill>
              </a:rPr>
              <a:t>Human assessment of MT</a:t>
            </a:r>
          </a:p>
          <a:p>
            <a:r>
              <a:rPr lang="en-US" dirty="0" smtClean="0"/>
              <a:t>NIST’s TAP-ET tool</a:t>
            </a:r>
          </a:p>
          <a:p>
            <a:pPr lvl="1"/>
            <a:r>
              <a:rPr lang="en-US" dirty="0" smtClean="0">
                <a:solidFill>
                  <a:schemeClr val="bg1">
                    <a:lumMod val="65000"/>
                  </a:schemeClr>
                </a:solidFill>
              </a:rPr>
              <a:t>Software design &amp; implementation</a:t>
            </a:r>
          </a:p>
          <a:p>
            <a:pPr lvl="1"/>
            <a:r>
              <a:rPr lang="en-US" dirty="0" smtClean="0">
                <a:solidFill>
                  <a:schemeClr val="bg1">
                    <a:lumMod val="65000"/>
                  </a:schemeClr>
                </a:solidFill>
              </a:rPr>
              <a:t>Assessment tasks</a:t>
            </a:r>
          </a:p>
          <a:p>
            <a:r>
              <a:rPr lang="en-US" dirty="0" smtClean="0"/>
              <a:t>Example: MT08</a:t>
            </a:r>
          </a:p>
          <a:p>
            <a:r>
              <a:rPr lang="en-US" dirty="0" smtClean="0"/>
              <a:t>Conclusions &amp; Future Directions</a:t>
            </a:r>
          </a:p>
          <a:p>
            <a:pPr>
              <a:buNone/>
            </a:pPr>
            <a:endParaRPr lang="en-US" dirty="0" smtClean="0"/>
          </a:p>
        </p:txBody>
      </p:sp>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2</a:t>
            </a:fld>
            <a:endParaRPr lang="en-US" dirty="0"/>
          </a:p>
        </p:txBody>
      </p:sp>
      <p:sp>
        <p:nvSpPr>
          <p:cNvPr id="9" name="Footer Placeholder 8"/>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500"/>
                                        <p:tgtEl>
                                          <p:spTgt spid="5">
                                            <p:txEl>
                                              <p:pRg st="4" end="4"/>
                                            </p:tx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500"/>
                                        <p:tgtEl>
                                          <p:spTgt spid="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txEl>
                                              <p:pRg st="7" end="7"/>
                                            </p:txEl>
                                          </p:spTgt>
                                        </p:tgtEl>
                                        <p:attrNameLst>
                                          <p:attrName>style.visibility</p:attrName>
                                        </p:attrNameLst>
                                      </p:cBhvr>
                                      <p:to>
                                        <p:strVal val="visible"/>
                                      </p:to>
                                    </p:set>
                                    <p:animEffect transition="in" filter="fade">
                                      <p:cBhvr>
                                        <p:cTn id="3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NIST Open MT Evaluations</a:t>
            </a:r>
            <a:endParaRPr lang="en-US" dirty="0"/>
          </a:p>
        </p:txBody>
      </p:sp>
      <p:sp>
        <p:nvSpPr>
          <p:cNvPr id="5" name="Content Placeholder 4"/>
          <p:cNvSpPr>
            <a:spLocks noGrp="1"/>
          </p:cNvSpPr>
          <p:nvPr>
            <p:ph sz="quarter" idx="1"/>
          </p:nvPr>
        </p:nvSpPr>
        <p:spPr/>
        <p:txBody>
          <a:bodyPr>
            <a:normAutofit/>
          </a:bodyPr>
          <a:lstStyle/>
          <a:p>
            <a:r>
              <a:rPr lang="en-US" dirty="0" smtClean="0"/>
              <a:t>Purpose:</a:t>
            </a:r>
          </a:p>
          <a:p>
            <a:pPr lvl="1"/>
            <a:r>
              <a:rPr lang="en-US" dirty="0" smtClean="0"/>
              <a:t>To advance the state of the art of MT technology</a:t>
            </a:r>
          </a:p>
          <a:p>
            <a:r>
              <a:rPr lang="en-US" dirty="0" smtClean="0"/>
              <a:t>Method:</a:t>
            </a:r>
          </a:p>
          <a:p>
            <a:pPr lvl="1"/>
            <a:r>
              <a:rPr lang="en-US" dirty="0" smtClean="0"/>
              <a:t>Evaluations at regular intervals since 2002</a:t>
            </a:r>
          </a:p>
          <a:p>
            <a:pPr lvl="1"/>
            <a:r>
              <a:rPr lang="en-US" dirty="0" smtClean="0"/>
              <a:t>Open to all who wish to participate</a:t>
            </a:r>
          </a:p>
          <a:p>
            <a:pPr lvl="1"/>
            <a:r>
              <a:rPr lang="en-US" dirty="0" smtClean="0"/>
              <a:t>Multiple language pairs, two training conditions</a:t>
            </a:r>
          </a:p>
          <a:p>
            <a:pPr lvl="1"/>
            <a:r>
              <a:rPr lang="en-US" dirty="0" smtClean="0"/>
              <a:t>Metrics:</a:t>
            </a:r>
          </a:p>
          <a:p>
            <a:pPr lvl="2"/>
            <a:r>
              <a:rPr lang="en-US" dirty="0" smtClean="0"/>
              <a:t>Automatic metrics (primary: BLEU)</a:t>
            </a:r>
          </a:p>
          <a:p>
            <a:pPr lvl="2"/>
            <a:r>
              <a:rPr lang="en-US" dirty="0" smtClean="0"/>
              <a:t>Human assessments</a:t>
            </a:r>
          </a:p>
        </p:txBody>
      </p:sp>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3</a:t>
            </a:fld>
            <a:endParaRPr lang="en-US" dirty="0"/>
          </a:p>
        </p:txBody>
      </p:sp>
      <p:sp>
        <p:nvSpPr>
          <p:cNvPr id="9" name="Footer Placeholder 8"/>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500"/>
                                        <p:tgtEl>
                                          <p:spTgt spid="5">
                                            <p:txEl>
                                              <p:pRg st="4" end="4"/>
                                            </p:txEl>
                                          </p:spTgt>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500"/>
                                        <p:tgtEl>
                                          <p:spTgt spid="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Effect transition="in" filter="fade">
                                      <p:cBhvr>
                                        <p:cTn id="41"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Assessment of MT</a:t>
            </a:r>
            <a:endParaRPr lang="en-US" dirty="0"/>
          </a:p>
        </p:txBody>
      </p:sp>
      <p:sp>
        <p:nvSpPr>
          <p:cNvPr id="5" name="Content Placeholder 4"/>
          <p:cNvSpPr>
            <a:spLocks noGrp="1"/>
          </p:cNvSpPr>
          <p:nvPr>
            <p:ph sz="quarter" idx="2"/>
          </p:nvPr>
        </p:nvSpPr>
        <p:spPr/>
        <p:txBody>
          <a:bodyPr>
            <a:normAutofit/>
          </a:bodyPr>
          <a:lstStyle/>
          <a:p>
            <a:r>
              <a:rPr lang="en-US" dirty="0" smtClean="0"/>
              <a:t>Accepted standard for measuring MT quality</a:t>
            </a:r>
          </a:p>
          <a:p>
            <a:r>
              <a:rPr lang="en-US" dirty="0" smtClean="0"/>
              <a:t>Validation of automatic metrics</a:t>
            </a:r>
          </a:p>
          <a:p>
            <a:r>
              <a:rPr lang="en-US" dirty="0" smtClean="0"/>
              <a:t>System error analysis</a:t>
            </a:r>
          </a:p>
          <a:p>
            <a:endParaRPr lang="en-US" dirty="0" smtClean="0"/>
          </a:p>
        </p:txBody>
      </p:sp>
      <p:sp>
        <p:nvSpPr>
          <p:cNvPr id="8" name="Content Placeholder 7"/>
          <p:cNvSpPr>
            <a:spLocks noGrp="1"/>
          </p:cNvSpPr>
          <p:nvPr>
            <p:ph sz="quarter" idx="4"/>
          </p:nvPr>
        </p:nvSpPr>
        <p:spPr/>
        <p:txBody>
          <a:bodyPr>
            <a:normAutofit fontScale="92500" lnSpcReduction="20000"/>
          </a:bodyPr>
          <a:lstStyle/>
          <a:p>
            <a:r>
              <a:rPr lang="en-US" dirty="0" smtClean="0"/>
              <a:t>Labor-intensive both in set-up and execution</a:t>
            </a:r>
          </a:p>
          <a:p>
            <a:r>
              <a:rPr lang="en-US" dirty="0" smtClean="0"/>
              <a:t>Time limitations mean assessment of:</a:t>
            </a:r>
          </a:p>
          <a:p>
            <a:pPr lvl="1"/>
            <a:r>
              <a:rPr lang="en-US" dirty="0" smtClean="0"/>
              <a:t>Less systems</a:t>
            </a:r>
          </a:p>
          <a:p>
            <a:pPr lvl="1"/>
            <a:r>
              <a:rPr lang="en-US" dirty="0" smtClean="0"/>
              <a:t>Less data</a:t>
            </a:r>
          </a:p>
          <a:p>
            <a:r>
              <a:rPr lang="en-US" dirty="0" smtClean="0"/>
              <a:t>Assessor consistency</a:t>
            </a:r>
          </a:p>
          <a:p>
            <a:r>
              <a:rPr lang="en-US" dirty="0" smtClean="0"/>
              <a:t>Choice of assessment protocols</a:t>
            </a:r>
          </a:p>
          <a:p>
            <a:endParaRPr lang="en-US" dirty="0"/>
          </a:p>
        </p:txBody>
      </p:sp>
      <p:sp>
        <p:nvSpPr>
          <p:cNvPr id="6" name="Text Placeholder 5"/>
          <p:cNvSpPr>
            <a:spLocks noGrp="1"/>
          </p:cNvSpPr>
          <p:nvPr>
            <p:ph type="body" sz="quarter" idx="1"/>
          </p:nvPr>
        </p:nvSpPr>
        <p:spPr/>
        <p:txBody>
          <a:bodyPr/>
          <a:lstStyle/>
          <a:p>
            <a:r>
              <a:rPr lang="en-US" dirty="0" smtClean="0"/>
              <a:t>Uses</a:t>
            </a:r>
            <a:endParaRPr lang="en-US" dirty="0"/>
          </a:p>
        </p:txBody>
      </p:sp>
      <p:sp>
        <p:nvSpPr>
          <p:cNvPr id="7" name="Text Placeholder 6"/>
          <p:cNvSpPr>
            <a:spLocks noGrp="1"/>
          </p:cNvSpPr>
          <p:nvPr>
            <p:ph type="body" sz="quarter" idx="3"/>
          </p:nvPr>
        </p:nvSpPr>
        <p:spPr/>
        <p:txBody>
          <a:bodyPr/>
          <a:lstStyle/>
          <a:p>
            <a:r>
              <a:rPr lang="en-US" dirty="0" smtClean="0"/>
              <a:t>Challenges</a:t>
            </a:r>
            <a:endParaRPr lang="en-US" dirty="0"/>
          </a:p>
        </p:txBody>
      </p:sp>
      <p:sp>
        <p:nvSpPr>
          <p:cNvPr id="10" name="Date Placeholder 9"/>
          <p:cNvSpPr>
            <a:spLocks noGrp="1"/>
          </p:cNvSpPr>
          <p:nvPr>
            <p:ph type="dt" sz="half" idx="15"/>
          </p:nvPr>
        </p:nvSpPr>
        <p:spPr/>
        <p:txBody>
          <a:bodyPr/>
          <a:lstStyle/>
          <a:p>
            <a:r>
              <a:rPr lang="en-US" dirty="0" smtClean="0"/>
              <a:t> </a:t>
            </a:r>
            <a:br>
              <a:rPr lang="en-US" dirty="0" smtClean="0"/>
            </a:br>
            <a:r>
              <a:rPr lang="en-US" dirty="0" smtClean="0"/>
              <a:t>May 29 2008</a:t>
            </a:r>
            <a:endParaRPr lang="en-US" dirty="0"/>
          </a:p>
        </p:txBody>
      </p:sp>
      <p:sp>
        <p:nvSpPr>
          <p:cNvPr id="11" name="Slide Number Placeholder 10"/>
          <p:cNvSpPr>
            <a:spLocks noGrp="1"/>
          </p:cNvSpPr>
          <p:nvPr>
            <p:ph type="sldNum" sz="quarter" idx="16"/>
          </p:nvPr>
        </p:nvSpPr>
        <p:spPr/>
        <p:txBody>
          <a:bodyPr>
            <a:normAutofit fontScale="85000" lnSpcReduction="20000"/>
          </a:bodyPr>
          <a:lstStyle/>
          <a:p>
            <a:fld id="{6A8EFAFF-0D50-405E-BA06-FBB7C66D8581}" type="slidenum">
              <a:rPr lang="en-US" smtClean="0"/>
              <a:pPr/>
              <a:t>4</a:t>
            </a:fld>
            <a:endParaRPr lang="en-US" dirty="0"/>
          </a:p>
        </p:txBody>
      </p:sp>
      <p:sp>
        <p:nvSpPr>
          <p:cNvPr id="12" name="Footer Placeholder 11"/>
          <p:cNvSpPr>
            <a:spLocks noGrp="1"/>
          </p:cNvSpPr>
          <p:nvPr>
            <p:ph type="ftr" sz="quarter" idx="17"/>
          </p:nvPr>
        </p:nvSpPr>
        <p:spPr/>
        <p:txBody>
          <a:bodyPr/>
          <a:lstStyle/>
          <a:p>
            <a:pPr algn="l"/>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animEffect transition="in" filter="fade">
                                      <p:cBhvr>
                                        <p:cTn id="27" dur="500"/>
                                        <p:tgtEl>
                                          <p:spTgt spid="7">
                                            <p:bg/>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fade">
                                      <p:cBhvr>
                                        <p:cTn id="30" dur="500"/>
                                        <p:tgtEl>
                                          <p:spTgt spid="7">
                                            <p:txEl>
                                              <p:pRg st="0" end="0"/>
                                            </p:txEl>
                                          </p:spTgt>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500"/>
                                        <p:tgtEl>
                                          <p:spTgt spid="8">
                                            <p:txEl>
                                              <p:pRg st="0" end="0"/>
                                            </p:txEl>
                                          </p:spTgt>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8">
                                            <p:txEl>
                                              <p:pRg st="1" end="1"/>
                                            </p:txEl>
                                          </p:spTgt>
                                        </p:tgtEl>
                                        <p:attrNameLst>
                                          <p:attrName>style.visibility</p:attrName>
                                        </p:attrNameLst>
                                      </p:cBhvr>
                                      <p:to>
                                        <p:strVal val="visible"/>
                                      </p:to>
                                    </p:set>
                                    <p:animEffect transition="in" filter="fade">
                                      <p:cBhvr>
                                        <p:cTn id="38" dur="500"/>
                                        <p:tgtEl>
                                          <p:spTgt spid="8">
                                            <p:txEl>
                                              <p:pRg st="1" end="1"/>
                                            </p:txEl>
                                          </p:spTgt>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8">
                                            <p:txEl>
                                              <p:pRg st="2" end="2"/>
                                            </p:txEl>
                                          </p:spTgt>
                                        </p:tgtEl>
                                        <p:attrNameLst>
                                          <p:attrName>style.visibility</p:attrName>
                                        </p:attrNameLst>
                                      </p:cBhvr>
                                      <p:to>
                                        <p:strVal val="visible"/>
                                      </p:to>
                                    </p:set>
                                    <p:animEffect transition="in" filter="fade">
                                      <p:cBhvr>
                                        <p:cTn id="42" dur="500"/>
                                        <p:tgtEl>
                                          <p:spTgt spid="8">
                                            <p:txEl>
                                              <p:pRg st="2" end="2"/>
                                            </p:txEl>
                                          </p:spTgt>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8">
                                            <p:txEl>
                                              <p:pRg st="3" end="3"/>
                                            </p:txEl>
                                          </p:spTgt>
                                        </p:tgtEl>
                                        <p:attrNameLst>
                                          <p:attrName>style.visibility</p:attrName>
                                        </p:attrNameLst>
                                      </p:cBhvr>
                                      <p:to>
                                        <p:strVal val="visible"/>
                                      </p:to>
                                    </p:set>
                                    <p:animEffect transition="in" filter="fade">
                                      <p:cBhvr>
                                        <p:cTn id="46" dur="500"/>
                                        <p:tgtEl>
                                          <p:spTgt spid="8">
                                            <p:txEl>
                                              <p:pRg st="3" end="3"/>
                                            </p:txEl>
                                          </p:spTgt>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8">
                                            <p:txEl>
                                              <p:pRg st="4" end="4"/>
                                            </p:txEl>
                                          </p:spTgt>
                                        </p:tgtEl>
                                        <p:attrNameLst>
                                          <p:attrName>style.visibility</p:attrName>
                                        </p:attrNameLst>
                                      </p:cBhvr>
                                      <p:to>
                                        <p:strVal val="visible"/>
                                      </p:to>
                                    </p:set>
                                    <p:animEffect transition="in" filter="fade">
                                      <p:cBhvr>
                                        <p:cTn id="50" dur="500"/>
                                        <p:tgtEl>
                                          <p:spTgt spid="8">
                                            <p:txEl>
                                              <p:pRg st="4" end="4"/>
                                            </p:txEl>
                                          </p:spTgt>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8">
                                            <p:txEl>
                                              <p:pRg st="5" end="5"/>
                                            </p:txEl>
                                          </p:spTgt>
                                        </p:tgtEl>
                                        <p:attrNameLst>
                                          <p:attrName>style.visibility</p:attrName>
                                        </p:attrNameLst>
                                      </p:cBhvr>
                                      <p:to>
                                        <p:strVal val="visible"/>
                                      </p:to>
                                    </p:set>
                                    <p:animEffect transition="in" filter="fade">
                                      <p:cBhvr>
                                        <p:cTn id="54"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uiExpand="1" build="p"/>
      <p:bldP spid="6" grpId="0" uiExpand="1" build="p" animBg="1"/>
      <p:bldP spid="7"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NIST Open MT Human Assessment: </a:t>
            </a:r>
            <a:br>
              <a:rPr lang="en-US" sz="4000" dirty="0" smtClean="0"/>
            </a:br>
            <a:r>
              <a:rPr lang="en-US" sz="4000" dirty="0" smtClean="0"/>
              <a:t>History</a:t>
            </a:r>
            <a:endParaRPr lang="en-US" sz="3200" dirty="0"/>
          </a:p>
        </p:txBody>
      </p:sp>
      <p:graphicFrame>
        <p:nvGraphicFramePr>
          <p:cNvPr id="9" name="Content Placeholder 8"/>
          <p:cNvGraphicFramePr>
            <a:graphicFrameLocks noGrp="1"/>
          </p:cNvGraphicFramePr>
          <p:nvPr>
            <p:ph sz="quarter" idx="1"/>
          </p:nvPr>
        </p:nvGraphicFramePr>
        <p:xfrm>
          <a:off x="609600" y="1676400"/>
          <a:ext cx="8153400" cy="2307850"/>
        </p:xfrm>
        <a:graphic>
          <a:graphicData uri="http://schemas.openxmlformats.org/drawingml/2006/table">
            <a:tbl>
              <a:tblPr firstRow="1" bandRow="1">
                <a:tableStyleId>{5C22544A-7EE6-4342-B048-85BDC9FD1C3A}</a:tableStyleId>
              </a:tblPr>
              <a:tblGrid>
                <a:gridCol w="2209800"/>
                <a:gridCol w="2819400"/>
                <a:gridCol w="3124200"/>
              </a:tblGrid>
              <a:tr h="152400">
                <a:tc>
                  <a:txBody>
                    <a:bodyPr/>
                    <a:lstStyle/>
                    <a:p>
                      <a:pPr algn="l"/>
                      <a:endParaRPr lang="en-US" sz="2000" dirty="0"/>
                    </a:p>
                  </a:txBody>
                  <a:tcPr>
                    <a:solidFill>
                      <a:schemeClr val="accent1"/>
                    </a:solidFill>
                  </a:tcPr>
                </a:tc>
                <a:tc>
                  <a:txBody>
                    <a:bodyPr/>
                    <a:lstStyle/>
                    <a:p>
                      <a:pPr algn="l"/>
                      <a:r>
                        <a:rPr lang="en-US" sz="2000" dirty="0" smtClean="0"/>
                        <a:t>2002 – 2006</a:t>
                      </a:r>
                      <a:endParaRPr lang="en-US" sz="2000" dirty="0"/>
                    </a:p>
                  </a:txBody>
                  <a:tcPr/>
                </a:tc>
                <a:tc>
                  <a:txBody>
                    <a:bodyPr/>
                    <a:lstStyle/>
                    <a:p>
                      <a:pPr algn="l"/>
                      <a:r>
                        <a:rPr lang="en-US" sz="2000" dirty="0" smtClean="0"/>
                        <a:t>2008</a:t>
                      </a:r>
                      <a:endParaRPr lang="en-US" sz="2000" dirty="0"/>
                    </a:p>
                  </a:txBody>
                  <a:tcPr/>
                </a:tc>
              </a:tr>
              <a:tr h="712763">
                <a:tc>
                  <a:txBody>
                    <a:bodyPr/>
                    <a:lstStyle/>
                    <a:p>
                      <a:pPr algn="l"/>
                      <a:r>
                        <a:rPr lang="en-US" sz="2000" b="1" dirty="0" smtClean="0"/>
                        <a:t>Funding</a:t>
                      </a:r>
                      <a:endParaRPr lang="en-US" sz="2000" b="1" dirty="0"/>
                    </a:p>
                  </a:txBody>
                  <a:tcPr>
                    <a:solidFill>
                      <a:schemeClr val="accent1">
                        <a:lumMod val="20000"/>
                        <a:lumOff val="80000"/>
                      </a:schemeClr>
                    </a:solidFill>
                  </a:tcPr>
                </a:tc>
                <a:tc>
                  <a:txBody>
                    <a:bodyPr/>
                    <a:lstStyle/>
                    <a:p>
                      <a:pPr algn="l"/>
                      <a:r>
                        <a:rPr lang="en-US" sz="2000" dirty="0" smtClean="0"/>
                        <a:t>Funded </a:t>
                      </a:r>
                      <a:br>
                        <a:rPr lang="en-US" sz="2000" dirty="0" smtClean="0"/>
                      </a:br>
                      <a:r>
                        <a:rPr lang="en-US" sz="2000" dirty="0" smtClean="0"/>
                        <a:t>(paid assessors)</a:t>
                      </a:r>
                      <a:endParaRPr lang="en-US" sz="2000" dirty="0"/>
                    </a:p>
                  </a:txBody>
                  <a:tcPr>
                    <a:solidFill>
                      <a:schemeClr val="accent1">
                        <a:lumMod val="20000"/>
                        <a:lumOff val="80000"/>
                      </a:schemeClr>
                    </a:solidFill>
                  </a:tcPr>
                </a:tc>
                <a:tc>
                  <a:txBody>
                    <a:bodyPr/>
                    <a:lstStyle/>
                    <a:p>
                      <a:pPr algn="l"/>
                      <a:r>
                        <a:rPr lang="en-US" sz="2000" dirty="0" smtClean="0"/>
                        <a:t>Not funded </a:t>
                      </a:r>
                      <a:br>
                        <a:rPr lang="en-US" sz="2000" dirty="0" smtClean="0"/>
                      </a:br>
                      <a:r>
                        <a:rPr lang="en-US" sz="2000" dirty="0" smtClean="0"/>
                        <a:t>(volunteer assessors)</a:t>
                      </a:r>
                      <a:endParaRPr lang="en-US" sz="2000" dirty="0"/>
                    </a:p>
                  </a:txBody>
                  <a:tcPr>
                    <a:solidFill>
                      <a:schemeClr val="accent1">
                        <a:lumMod val="20000"/>
                        <a:lumOff val="80000"/>
                      </a:schemeClr>
                    </a:solidFill>
                  </a:tcPr>
                </a:tc>
              </a:tr>
              <a:tr h="448570">
                <a:tc>
                  <a:txBody>
                    <a:bodyPr/>
                    <a:lstStyle/>
                    <a:p>
                      <a:pPr algn="l"/>
                      <a:r>
                        <a:rPr lang="en-US" sz="2000" b="1" dirty="0" smtClean="0"/>
                        <a:t>Organizer</a:t>
                      </a:r>
                      <a:endParaRPr lang="en-US" sz="2000" b="1" dirty="0"/>
                    </a:p>
                  </a:txBody>
                  <a:tcPr>
                    <a:solidFill>
                      <a:schemeClr val="accent1">
                        <a:lumMod val="60000"/>
                        <a:lumOff val="40000"/>
                      </a:schemeClr>
                    </a:solidFill>
                  </a:tcPr>
                </a:tc>
                <a:tc>
                  <a:txBody>
                    <a:bodyPr/>
                    <a:lstStyle/>
                    <a:p>
                      <a:pPr algn="l"/>
                      <a:r>
                        <a:rPr lang="en-US" sz="2000" dirty="0" smtClean="0"/>
                        <a:t>LDC</a:t>
                      </a:r>
                      <a:endParaRPr lang="en-US" sz="2000" dirty="0"/>
                    </a:p>
                  </a:txBody>
                  <a:tcPr>
                    <a:solidFill>
                      <a:schemeClr val="accent1">
                        <a:lumMod val="60000"/>
                        <a:lumOff val="40000"/>
                      </a:schemeClr>
                    </a:solidFill>
                  </a:tcPr>
                </a:tc>
                <a:tc>
                  <a:txBody>
                    <a:bodyPr/>
                    <a:lstStyle/>
                    <a:p>
                      <a:pPr algn="l"/>
                      <a:r>
                        <a:rPr lang="en-US" sz="2000" dirty="0" smtClean="0"/>
                        <a:t>NIST</a:t>
                      </a:r>
                      <a:endParaRPr lang="en-US" sz="2000" dirty="0"/>
                    </a:p>
                  </a:txBody>
                  <a:tcPr>
                    <a:solidFill>
                      <a:schemeClr val="accent1">
                        <a:lumMod val="60000"/>
                        <a:lumOff val="40000"/>
                      </a:schemeClr>
                    </a:solidFill>
                  </a:tcPr>
                </a:tc>
              </a:tr>
              <a:tr h="750277">
                <a:tc>
                  <a:txBody>
                    <a:bodyPr/>
                    <a:lstStyle/>
                    <a:p>
                      <a:pPr algn="l"/>
                      <a:r>
                        <a:rPr lang="en-US" sz="2000" b="1" dirty="0" smtClean="0"/>
                        <a:t>System inclusion criteria</a:t>
                      </a:r>
                      <a:endParaRPr lang="en-US" sz="2000" b="1" dirty="0"/>
                    </a:p>
                  </a:txBody>
                  <a:tcPr>
                    <a:solidFill>
                      <a:schemeClr val="accent1">
                        <a:lumMod val="20000"/>
                        <a:lumOff val="80000"/>
                      </a:schemeClr>
                    </a:solidFill>
                  </a:tcPr>
                </a:tc>
                <a:tc>
                  <a:txBody>
                    <a:bodyPr/>
                    <a:lstStyle/>
                    <a:p>
                      <a:pPr algn="l"/>
                      <a:r>
                        <a:rPr lang="en-US" sz="2000" dirty="0" smtClean="0"/>
                        <a:t>To</a:t>
                      </a:r>
                      <a:r>
                        <a:rPr lang="en-US" sz="2000" baseline="0" dirty="0" smtClean="0"/>
                        <a:t> s</a:t>
                      </a:r>
                      <a:r>
                        <a:rPr lang="en-US" sz="2000" dirty="0" smtClean="0"/>
                        <a:t>pan a range of BLEU scores</a:t>
                      </a:r>
                      <a:endParaRPr lang="en-US" sz="2000" dirty="0"/>
                    </a:p>
                  </a:txBody>
                  <a:tcPr>
                    <a:solidFill>
                      <a:schemeClr val="accent1">
                        <a:lumMod val="20000"/>
                        <a:lumOff val="80000"/>
                      </a:schemeClr>
                    </a:solidFill>
                  </a:tcPr>
                </a:tc>
                <a:tc>
                  <a:txBody>
                    <a:bodyPr/>
                    <a:lstStyle/>
                    <a:p>
                      <a:pPr algn="l"/>
                      <a:r>
                        <a:rPr lang="en-US" sz="2000" dirty="0" smtClean="0"/>
                        <a:t>Participants’ decision</a:t>
                      </a:r>
                      <a:endParaRPr lang="en-US" sz="2000" dirty="0"/>
                    </a:p>
                  </a:txBody>
                  <a:tcPr>
                    <a:solidFill>
                      <a:schemeClr val="accent1">
                        <a:lumMod val="20000"/>
                        <a:lumOff val="80000"/>
                      </a:schemeClr>
                    </a:solidFill>
                  </a:tcPr>
                </a:tc>
              </a:tr>
            </a:tbl>
          </a:graphicData>
        </a:graphic>
      </p:graphicFrame>
      <p:sp>
        <p:nvSpPr>
          <p:cNvPr id="12" name="Content Placeholder 4"/>
          <p:cNvSpPr txBox="1">
            <a:spLocks/>
          </p:cNvSpPr>
          <p:nvPr/>
        </p:nvSpPr>
        <p:spPr>
          <a:xfrm>
            <a:off x="457200" y="5410200"/>
            <a:ext cx="5410200" cy="609600"/>
          </a:xfrm>
          <a:prstGeom prst="rect">
            <a:avLst/>
          </a:prstGeom>
        </p:spPr>
        <p:txBody>
          <a:bodyPr>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1" name="Date Placeholder 10"/>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13" name="Slide Number Placeholder 12"/>
          <p:cNvSpPr>
            <a:spLocks noGrp="1"/>
          </p:cNvSpPr>
          <p:nvPr>
            <p:ph type="sldNum" sz="quarter" idx="12"/>
          </p:nvPr>
        </p:nvSpPr>
        <p:spPr/>
        <p:txBody>
          <a:bodyPr>
            <a:normAutofit fontScale="85000" lnSpcReduction="20000"/>
          </a:bodyPr>
          <a:lstStyle/>
          <a:p>
            <a:fld id="{6A8EFAFF-0D50-405E-BA06-FBB7C66D8581}" type="slidenum">
              <a:rPr lang="en-US" smtClean="0"/>
              <a:pPr/>
              <a:t>5</a:t>
            </a:fld>
            <a:endParaRPr lang="en-US" dirty="0"/>
          </a:p>
        </p:txBody>
      </p:sp>
      <p:sp>
        <p:nvSpPr>
          <p:cNvPr id="14" name="Footer Placeholder 13"/>
          <p:cNvSpPr>
            <a:spLocks noGrp="1"/>
          </p:cNvSpPr>
          <p:nvPr>
            <p:ph type="ftr" sz="quarter" idx="11"/>
          </p:nvPr>
        </p:nvSpPr>
        <p:spPr/>
        <p:txBody>
          <a:bodyPr/>
          <a:lstStyle/>
          <a:p>
            <a:r>
              <a:rPr lang="en-US" dirty="0" smtClean="0"/>
              <a:t>LREC 2008  Marrakech, Morocco</a:t>
            </a:r>
            <a:endParaRPr lang="en-US" dirty="0"/>
          </a:p>
        </p:txBody>
      </p:sp>
      <p:sp>
        <p:nvSpPr>
          <p:cNvPr id="10" name="Rectangle 9"/>
          <p:cNvSpPr/>
          <p:nvPr/>
        </p:nvSpPr>
        <p:spPr>
          <a:xfrm>
            <a:off x="533400" y="5715000"/>
            <a:ext cx="5562600" cy="338554"/>
          </a:xfrm>
          <a:prstGeom prst="rect">
            <a:avLst/>
          </a:prstGeom>
        </p:spPr>
        <p:txBody>
          <a:bodyPr wrap="square">
            <a:spAutoFit/>
          </a:bodyPr>
          <a:lstStyle/>
          <a:p>
            <a:r>
              <a:rPr lang="en-US" sz="1600" baseline="30000" dirty="0" smtClean="0"/>
              <a:t>1</a:t>
            </a:r>
            <a:r>
              <a:rPr lang="en-US" sz="1600" dirty="0" smtClean="0"/>
              <a:t>Assessment of Fluency and Adequacy in Translations, LDC, 2005</a:t>
            </a:r>
            <a:endParaRPr lang="en-US" sz="1600" dirty="0"/>
          </a:p>
        </p:txBody>
      </p:sp>
      <p:graphicFrame>
        <p:nvGraphicFramePr>
          <p:cNvPr id="8" name="Content Placeholder 8"/>
          <p:cNvGraphicFramePr>
            <a:graphicFrameLocks/>
          </p:cNvGraphicFramePr>
          <p:nvPr/>
        </p:nvGraphicFramePr>
        <p:xfrm>
          <a:off x="609600" y="1676400"/>
          <a:ext cx="8153400" cy="4014730"/>
        </p:xfrm>
        <a:graphic>
          <a:graphicData uri="http://schemas.openxmlformats.org/drawingml/2006/table">
            <a:tbl>
              <a:tblPr firstRow="1" bandRow="1">
                <a:tableStyleId>{5C22544A-7EE6-4342-B048-85BDC9FD1C3A}</a:tableStyleId>
              </a:tblPr>
              <a:tblGrid>
                <a:gridCol w="2209800"/>
                <a:gridCol w="2819400"/>
                <a:gridCol w="3124200"/>
              </a:tblGrid>
              <a:tr h="152400">
                <a:tc>
                  <a:txBody>
                    <a:bodyPr/>
                    <a:lstStyle/>
                    <a:p>
                      <a:pPr algn="l"/>
                      <a:endParaRPr lang="en-US" sz="2000" dirty="0"/>
                    </a:p>
                  </a:txBody>
                  <a:tcPr>
                    <a:solidFill>
                      <a:schemeClr val="accent1"/>
                    </a:solidFill>
                  </a:tcPr>
                </a:tc>
                <a:tc>
                  <a:txBody>
                    <a:bodyPr/>
                    <a:lstStyle/>
                    <a:p>
                      <a:pPr algn="l"/>
                      <a:r>
                        <a:rPr lang="en-US" sz="2000" dirty="0" smtClean="0"/>
                        <a:t>2002 – 2006</a:t>
                      </a:r>
                      <a:endParaRPr lang="en-US" sz="2000" dirty="0"/>
                    </a:p>
                  </a:txBody>
                  <a:tcPr/>
                </a:tc>
                <a:tc>
                  <a:txBody>
                    <a:bodyPr/>
                    <a:lstStyle/>
                    <a:p>
                      <a:pPr algn="l"/>
                      <a:r>
                        <a:rPr lang="en-US" sz="2000" dirty="0" smtClean="0"/>
                        <a:t>2008</a:t>
                      </a:r>
                      <a:endParaRPr lang="en-US" sz="2000" dirty="0"/>
                    </a:p>
                  </a:txBody>
                  <a:tcPr/>
                </a:tc>
              </a:tr>
              <a:tr h="712763">
                <a:tc>
                  <a:txBody>
                    <a:bodyPr/>
                    <a:lstStyle/>
                    <a:p>
                      <a:pPr algn="l"/>
                      <a:r>
                        <a:rPr lang="en-US" sz="2000" b="1" dirty="0" smtClean="0"/>
                        <a:t>Funding</a:t>
                      </a:r>
                      <a:endParaRPr lang="en-US" sz="2000" b="1" dirty="0"/>
                    </a:p>
                  </a:txBody>
                  <a:tcPr>
                    <a:solidFill>
                      <a:schemeClr val="accent1">
                        <a:lumMod val="20000"/>
                        <a:lumOff val="80000"/>
                      </a:schemeClr>
                    </a:solidFill>
                  </a:tcPr>
                </a:tc>
                <a:tc>
                  <a:txBody>
                    <a:bodyPr/>
                    <a:lstStyle/>
                    <a:p>
                      <a:pPr algn="l"/>
                      <a:r>
                        <a:rPr lang="en-US" sz="2000" dirty="0" smtClean="0"/>
                        <a:t>Funded </a:t>
                      </a:r>
                      <a:br>
                        <a:rPr lang="en-US" sz="2000" dirty="0" smtClean="0"/>
                      </a:br>
                      <a:r>
                        <a:rPr lang="en-US" sz="2000" dirty="0" smtClean="0"/>
                        <a:t>(paid assessors)</a:t>
                      </a:r>
                      <a:endParaRPr lang="en-US" sz="2000" dirty="0"/>
                    </a:p>
                  </a:txBody>
                  <a:tcPr>
                    <a:solidFill>
                      <a:schemeClr val="accent1">
                        <a:lumMod val="20000"/>
                        <a:lumOff val="80000"/>
                      </a:schemeClr>
                    </a:solidFill>
                  </a:tcPr>
                </a:tc>
                <a:tc>
                  <a:txBody>
                    <a:bodyPr/>
                    <a:lstStyle/>
                    <a:p>
                      <a:pPr algn="l"/>
                      <a:r>
                        <a:rPr lang="en-US" sz="2000" dirty="0" smtClean="0"/>
                        <a:t>Not funded </a:t>
                      </a:r>
                      <a:br>
                        <a:rPr lang="en-US" sz="2000" dirty="0" smtClean="0"/>
                      </a:br>
                      <a:r>
                        <a:rPr lang="en-US" sz="2000" dirty="0" smtClean="0"/>
                        <a:t>(volunteer assessors)</a:t>
                      </a:r>
                      <a:endParaRPr lang="en-US" sz="2000" dirty="0"/>
                    </a:p>
                  </a:txBody>
                  <a:tcPr>
                    <a:solidFill>
                      <a:schemeClr val="accent1">
                        <a:lumMod val="20000"/>
                        <a:lumOff val="80000"/>
                      </a:schemeClr>
                    </a:solidFill>
                  </a:tcPr>
                </a:tc>
              </a:tr>
              <a:tr h="448570">
                <a:tc>
                  <a:txBody>
                    <a:bodyPr/>
                    <a:lstStyle/>
                    <a:p>
                      <a:pPr algn="l"/>
                      <a:r>
                        <a:rPr lang="en-US" sz="2000" b="1" dirty="0" smtClean="0"/>
                        <a:t>Organizer</a:t>
                      </a:r>
                      <a:endParaRPr lang="en-US" sz="2000" b="1" dirty="0"/>
                    </a:p>
                  </a:txBody>
                  <a:tcPr>
                    <a:solidFill>
                      <a:schemeClr val="accent1">
                        <a:lumMod val="60000"/>
                        <a:lumOff val="40000"/>
                      </a:schemeClr>
                    </a:solidFill>
                  </a:tcPr>
                </a:tc>
                <a:tc>
                  <a:txBody>
                    <a:bodyPr/>
                    <a:lstStyle/>
                    <a:p>
                      <a:pPr algn="l"/>
                      <a:r>
                        <a:rPr lang="en-US" sz="2000" dirty="0" smtClean="0"/>
                        <a:t>LDC</a:t>
                      </a:r>
                      <a:endParaRPr lang="en-US" sz="2000" dirty="0"/>
                    </a:p>
                  </a:txBody>
                  <a:tcPr>
                    <a:solidFill>
                      <a:schemeClr val="accent1">
                        <a:lumMod val="60000"/>
                        <a:lumOff val="40000"/>
                      </a:schemeClr>
                    </a:solidFill>
                  </a:tcPr>
                </a:tc>
                <a:tc>
                  <a:txBody>
                    <a:bodyPr/>
                    <a:lstStyle/>
                    <a:p>
                      <a:pPr algn="l"/>
                      <a:r>
                        <a:rPr lang="en-US" sz="2000" dirty="0" smtClean="0"/>
                        <a:t>NIST</a:t>
                      </a:r>
                      <a:endParaRPr lang="en-US" sz="2000" dirty="0"/>
                    </a:p>
                  </a:txBody>
                  <a:tcPr>
                    <a:solidFill>
                      <a:schemeClr val="accent1">
                        <a:lumMod val="60000"/>
                        <a:lumOff val="40000"/>
                      </a:schemeClr>
                    </a:solidFill>
                  </a:tcPr>
                </a:tc>
              </a:tr>
              <a:tr h="750277">
                <a:tc>
                  <a:txBody>
                    <a:bodyPr/>
                    <a:lstStyle/>
                    <a:p>
                      <a:pPr algn="l"/>
                      <a:r>
                        <a:rPr lang="en-US" sz="2000" b="1" dirty="0" smtClean="0"/>
                        <a:t>System inclusion criteria</a:t>
                      </a:r>
                      <a:endParaRPr lang="en-US" sz="2000" b="1" dirty="0"/>
                    </a:p>
                  </a:txBody>
                  <a:tcPr>
                    <a:solidFill>
                      <a:schemeClr val="accent1">
                        <a:lumMod val="20000"/>
                        <a:lumOff val="80000"/>
                      </a:schemeClr>
                    </a:solidFill>
                  </a:tcPr>
                </a:tc>
                <a:tc>
                  <a:txBody>
                    <a:bodyPr/>
                    <a:lstStyle/>
                    <a:p>
                      <a:pPr algn="l"/>
                      <a:r>
                        <a:rPr lang="en-US" sz="2000" dirty="0" smtClean="0"/>
                        <a:t>To</a:t>
                      </a:r>
                      <a:r>
                        <a:rPr lang="en-US" sz="2000" baseline="0" dirty="0" smtClean="0"/>
                        <a:t> s</a:t>
                      </a:r>
                      <a:r>
                        <a:rPr lang="en-US" sz="2000" dirty="0" smtClean="0"/>
                        <a:t>pan a range of BLEU scores</a:t>
                      </a:r>
                      <a:endParaRPr lang="en-US" sz="2000" dirty="0"/>
                    </a:p>
                  </a:txBody>
                  <a:tcPr>
                    <a:solidFill>
                      <a:schemeClr val="accent1">
                        <a:lumMod val="20000"/>
                        <a:lumOff val="80000"/>
                      </a:schemeClr>
                    </a:solidFill>
                  </a:tcPr>
                </a:tc>
                <a:tc>
                  <a:txBody>
                    <a:bodyPr/>
                    <a:lstStyle/>
                    <a:p>
                      <a:pPr algn="l"/>
                      <a:r>
                        <a:rPr lang="en-US" sz="2000" dirty="0" smtClean="0"/>
                        <a:t>Participants’ decision</a:t>
                      </a:r>
                      <a:endParaRPr lang="en-US" sz="2000" dirty="0"/>
                    </a:p>
                  </a:txBody>
                  <a:tcPr>
                    <a:solidFill>
                      <a:schemeClr val="accent1">
                        <a:lumMod val="20000"/>
                        <a:lumOff val="80000"/>
                      </a:schemeClr>
                    </a:solidFill>
                  </a:tcPr>
                </a:tc>
              </a:tr>
              <a:tr h="750277">
                <a:tc rowSpan="2">
                  <a:txBody>
                    <a:bodyPr/>
                    <a:lstStyle/>
                    <a:p>
                      <a:pPr algn="l"/>
                      <a:r>
                        <a:rPr lang="en-US" sz="2000" b="1" dirty="0" smtClean="0"/>
                        <a:t>Assessment</a:t>
                      </a:r>
                      <a:r>
                        <a:rPr lang="en-US" sz="2000" b="1" baseline="0" dirty="0" smtClean="0"/>
                        <a:t> tasks</a:t>
                      </a:r>
                      <a:endParaRPr lang="en-US" sz="2000" b="1" dirty="0"/>
                    </a:p>
                  </a:txBody>
                  <a:tcPr>
                    <a:solidFill>
                      <a:schemeClr val="accent1">
                        <a:lumMod val="60000"/>
                        <a:lumOff val="40000"/>
                      </a:schemeClr>
                    </a:solidFill>
                  </a:tcPr>
                </a:tc>
                <a:tc>
                  <a:txBody>
                    <a:bodyPr/>
                    <a:lstStyle/>
                    <a:p>
                      <a:pPr algn="l"/>
                      <a:r>
                        <a:rPr lang="en-US" sz="2000" dirty="0" smtClean="0"/>
                        <a:t>Adequacy </a:t>
                      </a:r>
                      <a:br>
                        <a:rPr lang="en-US" sz="2000" dirty="0" smtClean="0"/>
                      </a:br>
                      <a:r>
                        <a:rPr lang="en-US" sz="2000" dirty="0" smtClean="0"/>
                        <a:t>(5-point scale)</a:t>
                      </a:r>
                      <a:r>
                        <a:rPr lang="en-US" sz="2000" baseline="30000" dirty="0" smtClean="0"/>
                        <a:t>1</a:t>
                      </a:r>
                      <a:endParaRPr lang="en-US" sz="2000" baseline="30000" dirty="0"/>
                    </a:p>
                  </a:txBody>
                  <a:tcPr>
                    <a:solidFill>
                      <a:schemeClr val="accent1">
                        <a:lumMod val="60000"/>
                        <a:lumOff val="40000"/>
                      </a:schemeClr>
                    </a:solidFill>
                  </a:tcPr>
                </a:tc>
                <a:tc>
                  <a:txBody>
                    <a:bodyPr/>
                    <a:lstStyle/>
                    <a:p>
                      <a:pPr algn="l">
                        <a:buFont typeface="Arial" pitchFamily="34" charset="0"/>
                        <a:buNone/>
                      </a:pPr>
                      <a:r>
                        <a:rPr lang="en-US" sz="2000" dirty="0" smtClean="0"/>
                        <a:t>Adequacy </a:t>
                      </a:r>
                      <a:br>
                        <a:rPr lang="en-US" sz="2000" dirty="0" smtClean="0"/>
                      </a:br>
                      <a:r>
                        <a:rPr lang="en-US" sz="2000" dirty="0" smtClean="0"/>
                        <a:t>(7-point scale plus </a:t>
                      </a:r>
                      <a:br>
                        <a:rPr lang="en-US" sz="2000" dirty="0" smtClean="0"/>
                      </a:br>
                      <a:r>
                        <a:rPr lang="en-US" sz="2000" dirty="0" smtClean="0"/>
                        <a:t>Yes/No global</a:t>
                      </a:r>
                      <a:r>
                        <a:rPr lang="en-US" sz="2000" baseline="0" dirty="0" smtClean="0"/>
                        <a:t> decision)</a:t>
                      </a:r>
                      <a:endParaRPr lang="en-US" sz="2000" dirty="0"/>
                    </a:p>
                  </a:txBody>
                  <a:tcPr>
                    <a:solidFill>
                      <a:schemeClr val="accent1">
                        <a:lumMod val="60000"/>
                        <a:lumOff val="40000"/>
                      </a:schemeClr>
                    </a:solidFill>
                  </a:tcPr>
                </a:tc>
              </a:tr>
              <a:tr h="468923">
                <a:tc vMerge="1">
                  <a:txBody>
                    <a:bodyPr/>
                    <a:lstStyle/>
                    <a:p>
                      <a:endParaRPr lang="en-US"/>
                    </a:p>
                  </a:txBody>
                  <a:tcPr/>
                </a:tc>
                <a:tc>
                  <a:txBody>
                    <a:bodyPr/>
                    <a:lstStyle/>
                    <a:p>
                      <a:pPr algn="l"/>
                      <a:r>
                        <a:rPr lang="en-US" sz="2000" dirty="0" smtClean="0"/>
                        <a:t>Fluency </a:t>
                      </a:r>
                      <a:br>
                        <a:rPr lang="en-US" sz="2000" dirty="0" smtClean="0"/>
                      </a:br>
                      <a:r>
                        <a:rPr lang="en-US" sz="2000" dirty="0" smtClean="0"/>
                        <a:t>(5-point scale)</a:t>
                      </a:r>
                      <a:r>
                        <a:rPr lang="en-US" sz="2000" baseline="30000" dirty="0" smtClean="0"/>
                        <a:t>1</a:t>
                      </a:r>
                      <a:endParaRPr lang="en-US" sz="2000" baseline="30000" dirty="0"/>
                    </a:p>
                  </a:txBody>
                  <a:tcPr>
                    <a:solidFill>
                      <a:schemeClr val="accent1">
                        <a:lumMod val="60000"/>
                        <a:lumOff val="40000"/>
                      </a:schemeClr>
                    </a:solidFill>
                  </a:tcPr>
                </a:tc>
                <a:tc>
                  <a:txBody>
                    <a:bodyPr/>
                    <a:lstStyle/>
                    <a:p>
                      <a:pPr algn="l">
                        <a:buFont typeface="Arial" pitchFamily="34" charset="0"/>
                        <a:buNone/>
                      </a:pPr>
                      <a:r>
                        <a:rPr lang="en-US" sz="2000" dirty="0" smtClean="0"/>
                        <a:t>Preference </a:t>
                      </a:r>
                      <a:br>
                        <a:rPr lang="en-US" sz="2000" dirty="0" smtClean="0"/>
                      </a:br>
                      <a:r>
                        <a:rPr lang="en-US" sz="2000" dirty="0" smtClean="0"/>
                        <a:t>(3-way</a:t>
                      </a:r>
                      <a:r>
                        <a:rPr lang="en-US" sz="2000" baseline="0" dirty="0" smtClean="0"/>
                        <a:t> decision)</a:t>
                      </a:r>
                      <a:endParaRPr lang="en-US" sz="2000" dirty="0"/>
                    </a:p>
                  </a:txBody>
                  <a:tcPr>
                    <a:solidFill>
                      <a:schemeClr val="accent1">
                        <a:lumMod val="60000"/>
                        <a:lumOff val="4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Opportunity knocks…</a:t>
            </a:r>
            <a:endParaRPr lang="en-US" dirty="0"/>
          </a:p>
        </p:txBody>
      </p:sp>
      <p:sp>
        <p:nvSpPr>
          <p:cNvPr id="5" name="Content Placeholder 4"/>
          <p:cNvSpPr>
            <a:spLocks noGrp="1"/>
          </p:cNvSpPr>
          <p:nvPr>
            <p:ph sz="quarter" idx="1"/>
          </p:nvPr>
        </p:nvSpPr>
        <p:spPr/>
        <p:txBody>
          <a:bodyPr>
            <a:normAutofit/>
          </a:bodyPr>
          <a:lstStyle/>
          <a:p>
            <a:r>
              <a:rPr lang="en-US" dirty="0" smtClean="0"/>
              <a:t>New assessment model provided opportunity for human assessment research</a:t>
            </a:r>
          </a:p>
          <a:p>
            <a:pPr lvl="1"/>
            <a:r>
              <a:rPr lang="en-US" dirty="0" smtClean="0"/>
              <a:t>Application design</a:t>
            </a:r>
          </a:p>
          <a:p>
            <a:pPr lvl="2"/>
            <a:r>
              <a:rPr lang="en-US" dirty="0" smtClean="0"/>
              <a:t>How do we best accommodate the requirements of an MT human assessments evaluation?</a:t>
            </a:r>
          </a:p>
          <a:p>
            <a:pPr lvl="1"/>
            <a:r>
              <a:rPr lang="en-US" dirty="0" smtClean="0"/>
              <a:t>Assessment tasks</a:t>
            </a:r>
          </a:p>
          <a:p>
            <a:pPr lvl="2"/>
            <a:r>
              <a:rPr lang="en-US" dirty="0" smtClean="0"/>
              <a:t>What exactly are we to measure, and how?</a:t>
            </a:r>
          </a:p>
          <a:p>
            <a:pPr lvl="1"/>
            <a:r>
              <a:rPr lang="en-US" dirty="0" smtClean="0"/>
              <a:t>Documentation and assessor training procedures</a:t>
            </a:r>
          </a:p>
          <a:p>
            <a:pPr lvl="2"/>
            <a:r>
              <a:rPr lang="en-US" dirty="0" smtClean="0"/>
              <a:t>How do we maximize the quality of assessors’ judgments?</a:t>
            </a:r>
          </a:p>
        </p:txBody>
      </p:sp>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6</a:t>
            </a:fld>
            <a:endParaRPr lang="en-US" dirty="0"/>
          </a:p>
        </p:txBody>
      </p:sp>
      <p:sp>
        <p:nvSpPr>
          <p:cNvPr id="9" name="Footer Placeholder 8"/>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5">
                                            <p:txEl>
                                              <p:pRg st="6" end="6"/>
                                            </p:txEl>
                                          </p:spTgt>
                                        </p:tgtEl>
                                        <p:attrNameLst>
                                          <p:attrName>style.visibility</p:attrName>
                                        </p:attrNameLst>
                                      </p:cBhvr>
                                      <p:to>
                                        <p:strVal val="visible"/>
                                      </p:to>
                                    </p:set>
                                    <p:animEffect transition="in" filter="fade">
                                      <p:cBhvr>
                                        <p:cTn id="3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NIST’s TAP-ET Tool</a:t>
            </a:r>
            <a:br>
              <a:rPr lang="en-US" dirty="0" smtClean="0"/>
            </a:br>
            <a:r>
              <a:rPr lang="en-US" sz="3100" b="1" dirty="0" smtClean="0"/>
              <a:t>T</a:t>
            </a:r>
            <a:r>
              <a:rPr lang="en-US" sz="3100" dirty="0" smtClean="0"/>
              <a:t>ranslation </a:t>
            </a:r>
            <a:r>
              <a:rPr lang="en-US" sz="3100" b="1" dirty="0" smtClean="0"/>
              <a:t>A</a:t>
            </a:r>
            <a:r>
              <a:rPr lang="en-US" sz="3100" dirty="0" smtClean="0"/>
              <a:t>dequacy and </a:t>
            </a:r>
            <a:r>
              <a:rPr lang="en-US" sz="3100" b="1" dirty="0" smtClean="0"/>
              <a:t>P</a:t>
            </a:r>
            <a:r>
              <a:rPr lang="en-US" sz="3100" dirty="0" smtClean="0"/>
              <a:t>reference </a:t>
            </a:r>
            <a:r>
              <a:rPr lang="en-US" sz="3100" b="1" dirty="0" smtClean="0"/>
              <a:t>E</a:t>
            </a:r>
            <a:r>
              <a:rPr lang="en-US" sz="3100" dirty="0" smtClean="0"/>
              <a:t>valuation </a:t>
            </a:r>
            <a:r>
              <a:rPr lang="en-US" sz="3100" b="1" dirty="0" smtClean="0"/>
              <a:t>T</a:t>
            </a:r>
            <a:r>
              <a:rPr lang="en-US" sz="3100" dirty="0" smtClean="0"/>
              <a:t>ool</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PHP/MySQL application</a:t>
            </a:r>
          </a:p>
          <a:p>
            <a:pPr lvl="1"/>
            <a:r>
              <a:rPr lang="en-US" dirty="0" smtClean="0"/>
              <a:t>Allows quick and easy setup of a human assessments evaluation</a:t>
            </a:r>
          </a:p>
          <a:p>
            <a:pPr lvl="1"/>
            <a:r>
              <a:rPr lang="en-US" dirty="0" smtClean="0"/>
              <a:t>Accommodates centralized data with distributed judges</a:t>
            </a:r>
          </a:p>
          <a:p>
            <a:pPr lvl="1"/>
            <a:r>
              <a:rPr lang="en-US" dirty="0" smtClean="0"/>
              <a:t>Flexible to accommodate uses besides NIST evaluations</a:t>
            </a:r>
          </a:p>
          <a:p>
            <a:pPr lvl="1"/>
            <a:r>
              <a:rPr lang="en-US" dirty="0" smtClean="0"/>
              <a:t>Freely available</a:t>
            </a:r>
          </a:p>
          <a:p>
            <a:r>
              <a:rPr lang="en-US" dirty="0" smtClean="0"/>
              <a:t>Aims to address previous perceived weaknesses</a:t>
            </a:r>
          </a:p>
          <a:p>
            <a:pPr lvl="1"/>
            <a:r>
              <a:rPr lang="en-US" dirty="0" smtClean="0"/>
              <a:t>Lack of guidelines and training for assessors</a:t>
            </a:r>
          </a:p>
          <a:p>
            <a:pPr lvl="1"/>
            <a:r>
              <a:rPr lang="en-US" dirty="0" smtClean="0"/>
              <a:t>Unclear definition of scale labels</a:t>
            </a:r>
          </a:p>
          <a:p>
            <a:pPr lvl="1"/>
            <a:r>
              <a:rPr lang="en-US" dirty="0" smtClean="0"/>
              <a:t>Insufficient granularity on multipoint scales</a:t>
            </a:r>
            <a:endParaRPr lang="en-US" dirty="0"/>
          </a:p>
        </p:txBody>
      </p:sp>
      <p:sp>
        <p:nvSpPr>
          <p:cNvPr id="9" name="Date Placeholder 8"/>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10" name="Slide Number Placeholder 9"/>
          <p:cNvSpPr>
            <a:spLocks noGrp="1"/>
          </p:cNvSpPr>
          <p:nvPr>
            <p:ph type="sldNum" sz="quarter" idx="12"/>
          </p:nvPr>
        </p:nvSpPr>
        <p:spPr/>
        <p:txBody>
          <a:bodyPr>
            <a:normAutofit fontScale="85000" lnSpcReduction="20000"/>
          </a:bodyPr>
          <a:lstStyle/>
          <a:p>
            <a:fld id="{6A8EFAFF-0D50-405E-BA06-FBB7C66D8581}" type="slidenum">
              <a:rPr lang="en-US" smtClean="0"/>
              <a:pPr/>
              <a:t>7</a:t>
            </a:fld>
            <a:endParaRPr lang="en-US" dirty="0"/>
          </a:p>
        </p:txBody>
      </p:sp>
      <p:sp>
        <p:nvSpPr>
          <p:cNvPr id="11" name="Footer Placeholder 10"/>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TAP-ET: Implementation Basics</a:t>
            </a:r>
            <a:endParaRPr lang="en-US" dirty="0"/>
          </a:p>
        </p:txBody>
      </p:sp>
      <p:sp>
        <p:nvSpPr>
          <p:cNvPr id="5" name="Content Placeholder 4"/>
          <p:cNvSpPr>
            <a:spLocks noGrp="1"/>
          </p:cNvSpPr>
          <p:nvPr>
            <p:ph sz="quarter" idx="1"/>
          </p:nvPr>
        </p:nvSpPr>
        <p:spPr>
          <a:xfrm>
            <a:off x="612648" y="1600200"/>
            <a:ext cx="8153400" cy="4876800"/>
          </a:xfrm>
        </p:spPr>
        <p:txBody>
          <a:bodyPr>
            <a:normAutofit fontScale="92500" lnSpcReduction="20000"/>
          </a:bodyPr>
          <a:lstStyle/>
          <a:p>
            <a:r>
              <a:rPr lang="en-US" dirty="0" smtClean="0"/>
              <a:t>Administrative interface</a:t>
            </a:r>
          </a:p>
          <a:p>
            <a:pPr lvl="1"/>
            <a:r>
              <a:rPr lang="en-US" dirty="0" smtClean="0"/>
              <a:t>Evaluation set-up (data and assessor accounts)</a:t>
            </a:r>
          </a:p>
          <a:p>
            <a:pPr lvl="1"/>
            <a:r>
              <a:rPr lang="en-US" dirty="0" smtClean="0"/>
              <a:t>Progress monitoring</a:t>
            </a:r>
          </a:p>
          <a:p>
            <a:r>
              <a:rPr lang="en-US" dirty="0" smtClean="0"/>
              <a:t>Assessor interface</a:t>
            </a:r>
          </a:p>
          <a:p>
            <a:pPr lvl="1"/>
            <a:r>
              <a:rPr lang="en-US" dirty="0" smtClean="0"/>
              <a:t>Tool usage instructions</a:t>
            </a:r>
          </a:p>
          <a:p>
            <a:pPr lvl="1"/>
            <a:r>
              <a:rPr lang="en-US" dirty="0" smtClean="0"/>
              <a:t>Assessment instructions and guidelines</a:t>
            </a:r>
          </a:p>
          <a:p>
            <a:pPr lvl="1"/>
            <a:r>
              <a:rPr lang="en-US" dirty="0" smtClean="0"/>
              <a:t>Training set</a:t>
            </a:r>
          </a:p>
          <a:p>
            <a:pPr lvl="1"/>
            <a:r>
              <a:rPr lang="en-US" dirty="0" smtClean="0"/>
              <a:t>Evaluation tasks</a:t>
            </a:r>
          </a:p>
          <a:p>
            <a:r>
              <a:rPr lang="en-US" dirty="0" smtClean="0"/>
              <a:t>Adjudication interface</a:t>
            </a:r>
          </a:p>
          <a:p>
            <a:pPr lvl="1"/>
            <a:r>
              <a:rPr lang="en-US" dirty="0" smtClean="0"/>
              <a:t>Allows for adjudication over pairs of judgments</a:t>
            </a:r>
          </a:p>
          <a:p>
            <a:pPr lvl="1"/>
            <a:r>
              <a:rPr lang="en-US" dirty="0" smtClean="0"/>
              <a:t>Helps identify and correct assessment errors</a:t>
            </a:r>
          </a:p>
          <a:p>
            <a:pPr lvl="1"/>
            <a:r>
              <a:rPr lang="en-US" dirty="0" smtClean="0"/>
              <a:t>Assists in identifying “adrift” assessors</a:t>
            </a:r>
          </a:p>
        </p:txBody>
      </p:sp>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8</a:t>
            </a:fld>
            <a:endParaRPr lang="en-US" dirty="0"/>
          </a:p>
        </p:txBody>
      </p:sp>
      <p:sp>
        <p:nvSpPr>
          <p:cNvPr id="9" name="Footer Placeholder 8"/>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500"/>
                                        <p:tgtEl>
                                          <p:spTgt spid="5">
                                            <p:txEl>
                                              <p:pRg st="4" end="4"/>
                                            </p:txEl>
                                          </p:spTgt>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500"/>
                                        <p:tgtEl>
                                          <p:spTgt spid="5">
                                            <p:txEl>
                                              <p:pRg st="5" end="5"/>
                                            </p:txEl>
                                          </p:spTgt>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Effect transition="in" filter="fade">
                                      <p:cBhvr>
                                        <p:cTn id="41" dur="500"/>
                                        <p:tgtEl>
                                          <p:spTgt spid="5">
                                            <p:txEl>
                                              <p:pRg st="8" end="8"/>
                                            </p:txEl>
                                          </p:spTgt>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5">
                                            <p:txEl>
                                              <p:pRg st="9" end="9"/>
                                            </p:txEl>
                                          </p:spTgt>
                                        </p:tgtEl>
                                        <p:attrNameLst>
                                          <p:attrName>style.visibility</p:attrName>
                                        </p:attrNameLst>
                                      </p:cBhvr>
                                      <p:to>
                                        <p:strVal val="visible"/>
                                      </p:to>
                                    </p:set>
                                    <p:animEffect transition="in" filter="fade">
                                      <p:cBhvr>
                                        <p:cTn id="45" dur="500"/>
                                        <p:tgtEl>
                                          <p:spTgt spid="5">
                                            <p:txEl>
                                              <p:pRg st="9" end="9"/>
                                            </p:txEl>
                                          </p:spTgt>
                                        </p:tgtEl>
                                      </p:cBhvr>
                                    </p:animEffect>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5">
                                            <p:txEl>
                                              <p:pRg st="10" end="10"/>
                                            </p:txEl>
                                          </p:spTgt>
                                        </p:tgtEl>
                                        <p:attrNameLst>
                                          <p:attrName>style.visibility</p:attrName>
                                        </p:attrNameLst>
                                      </p:cBhvr>
                                      <p:to>
                                        <p:strVal val="visible"/>
                                      </p:to>
                                    </p:set>
                                    <p:animEffect transition="in" filter="fade">
                                      <p:cBhvr>
                                        <p:cTn id="49" dur="500"/>
                                        <p:tgtEl>
                                          <p:spTgt spid="5">
                                            <p:txEl>
                                              <p:pRg st="10" end="10"/>
                                            </p:txEl>
                                          </p:spTgt>
                                        </p:tgtEl>
                                      </p:cBhvr>
                                    </p:animEffect>
                                  </p:childTnLst>
                                </p:cTn>
                              </p:par>
                            </p:childTnLst>
                          </p:cTn>
                        </p:par>
                        <p:par>
                          <p:cTn id="50" fill="hold">
                            <p:stCondLst>
                              <p:cond delay="1500"/>
                            </p:stCondLst>
                            <p:childTnLst>
                              <p:par>
                                <p:cTn id="51" presetID="10" presetClass="entr" presetSubtype="0" fill="hold" nodeType="afterEffect">
                                  <p:stCondLst>
                                    <p:cond delay="0"/>
                                  </p:stCondLst>
                                  <p:childTnLst>
                                    <p:set>
                                      <p:cBhvr>
                                        <p:cTn id="52" dur="1" fill="hold">
                                          <p:stCondLst>
                                            <p:cond delay="0"/>
                                          </p:stCondLst>
                                        </p:cTn>
                                        <p:tgtEl>
                                          <p:spTgt spid="5">
                                            <p:txEl>
                                              <p:pRg st="11" end="11"/>
                                            </p:txEl>
                                          </p:spTgt>
                                        </p:tgtEl>
                                        <p:attrNameLst>
                                          <p:attrName>style.visibility</p:attrName>
                                        </p:attrNameLst>
                                      </p:cBhvr>
                                      <p:to>
                                        <p:strVal val="visible"/>
                                      </p:to>
                                    </p:set>
                                    <p:animEffect transition="in" filter="fade">
                                      <p:cBhvr>
                                        <p:cTn id="53"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Tasks</a:t>
            </a:r>
            <a:endParaRPr lang="en-US" dirty="0"/>
          </a:p>
        </p:txBody>
      </p:sp>
      <p:sp>
        <p:nvSpPr>
          <p:cNvPr id="5" name="Content Placeholder 4"/>
          <p:cNvSpPr>
            <a:spLocks noGrp="1"/>
          </p:cNvSpPr>
          <p:nvPr>
            <p:ph sz="quarter" idx="1"/>
          </p:nvPr>
        </p:nvSpPr>
        <p:spPr/>
        <p:txBody>
          <a:bodyPr/>
          <a:lstStyle/>
          <a:p>
            <a:r>
              <a:rPr lang="en-US" dirty="0" smtClean="0"/>
              <a:t>Adequacy</a:t>
            </a:r>
          </a:p>
          <a:p>
            <a:pPr lvl="1"/>
            <a:r>
              <a:rPr lang="en-US" dirty="0" smtClean="0"/>
              <a:t>Measures semantic adequacy of a system translation compared to a reference translation</a:t>
            </a:r>
          </a:p>
          <a:p>
            <a:r>
              <a:rPr lang="en-US" dirty="0" smtClean="0"/>
              <a:t>Preference</a:t>
            </a:r>
          </a:p>
          <a:p>
            <a:pPr lvl="1"/>
            <a:r>
              <a:rPr lang="en-US" dirty="0" smtClean="0"/>
              <a:t>Measures which of two system translations is preferable compared to a reference translation</a:t>
            </a:r>
            <a:endParaRPr lang="en-US" dirty="0"/>
          </a:p>
        </p:txBody>
      </p:sp>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9</a:t>
            </a:fld>
            <a:endParaRPr lang="en-US" dirty="0"/>
          </a:p>
        </p:txBody>
      </p:sp>
      <p:sp>
        <p:nvSpPr>
          <p:cNvPr id="9" name="Footer Placeholder 8"/>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descr="MT08_Adequacy01.png"/>
          <p:cNvPicPr>
            <a:picLocks noChangeAspect="1"/>
          </p:cNvPicPr>
          <p:nvPr/>
        </p:nvPicPr>
        <p:blipFill>
          <a:blip r:embed="rId3"/>
          <a:stretch>
            <a:fillRect/>
          </a:stretch>
        </p:blipFill>
        <p:spPr>
          <a:xfrm>
            <a:off x="159113" y="1600200"/>
            <a:ext cx="5936887" cy="4447767"/>
          </a:xfrm>
          <a:prstGeom prst="rect">
            <a:avLst/>
          </a:prstGeom>
          <a:ln>
            <a:solidFill>
              <a:schemeClr val="tx1"/>
            </a:solidFill>
          </a:ln>
        </p:spPr>
      </p:pic>
      <p:sp>
        <p:nvSpPr>
          <p:cNvPr id="7" name="Title 6"/>
          <p:cNvSpPr>
            <a:spLocks noGrp="1"/>
          </p:cNvSpPr>
          <p:nvPr>
            <p:ph type="title"/>
          </p:nvPr>
        </p:nvSpPr>
        <p:spPr/>
        <p:txBody>
          <a:bodyPr>
            <a:normAutofit/>
          </a:bodyPr>
          <a:lstStyle/>
          <a:p>
            <a:r>
              <a:rPr lang="en-US" dirty="0" smtClean="0"/>
              <a:t>Assessment Tasks: Adequacy</a:t>
            </a:r>
            <a:endParaRPr lang="en-US" sz="3100" dirty="0"/>
          </a:p>
        </p:txBody>
      </p:sp>
      <p:pic>
        <p:nvPicPr>
          <p:cNvPr id="6" name="Picture Placeholder 5" descr="MT08_Adequacy01.png"/>
          <p:cNvPicPr>
            <a:picLocks noGrp="1" noChangeAspect="1"/>
          </p:cNvPicPr>
          <p:nvPr>
            <p:ph sz="quarter" idx="1"/>
          </p:nvPr>
        </p:nvPicPr>
        <p:blipFill>
          <a:blip r:embed="rId4"/>
          <a:stretch>
            <a:fillRect/>
          </a:stretch>
        </p:blipFill>
        <p:spPr>
          <a:xfrm>
            <a:off x="152400" y="1600200"/>
            <a:ext cx="5943600" cy="4419600"/>
          </a:xfrm>
          <a:ln>
            <a:solidFill>
              <a:schemeClr val="tx1"/>
            </a:solidFill>
          </a:ln>
        </p:spPr>
      </p:pic>
      <p:sp>
        <p:nvSpPr>
          <p:cNvPr id="10" name="Content Placeholder 5"/>
          <p:cNvSpPr txBox="1">
            <a:spLocks/>
          </p:cNvSpPr>
          <p:nvPr/>
        </p:nvSpPr>
        <p:spPr>
          <a:xfrm>
            <a:off x="6248400" y="1600200"/>
            <a:ext cx="2743200" cy="4724400"/>
          </a:xfrm>
          <a:prstGeom prst="rect">
            <a:avLst/>
          </a:prstGeom>
        </p:spPr>
        <p:txBody>
          <a:bodyPr vert="horz">
            <a:normAutofit fontScale="92500" lnSpcReduction="20000"/>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2" pitchFamily="18" charset="2"/>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Comparison of:</a:t>
            </a:r>
          </a:p>
          <a:p>
            <a:pPr marL="640080" marR="0" lvl="1" indent="-274320" algn="l" defTabSz="914400" rtl="0" eaLnBrk="1" fontAlgn="auto" latinLnBrk="0" hangingPunct="1">
              <a:lnSpc>
                <a:spcPct val="100000"/>
              </a:lnSpc>
              <a:spcBef>
                <a:spcPts val="400"/>
              </a:spcBef>
              <a:spcAft>
                <a:spcPts val="0"/>
              </a:spcAft>
              <a:buClr>
                <a:schemeClr val="accent1"/>
              </a:buClr>
              <a:buSzPct val="70000"/>
              <a:buFont typeface="Wingdings 2" pitchFamily="18" charset="2"/>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1 reference translation</a:t>
            </a:r>
          </a:p>
          <a:p>
            <a:pPr marL="640080" marR="0" lvl="1" indent="-274320" algn="l" defTabSz="914400" rtl="0" eaLnBrk="1" fontAlgn="auto" latinLnBrk="0" hangingPunct="1">
              <a:lnSpc>
                <a:spcPct val="100000"/>
              </a:lnSpc>
              <a:spcBef>
                <a:spcPts val="400"/>
              </a:spcBef>
              <a:spcAft>
                <a:spcPts val="0"/>
              </a:spcAft>
              <a:buClr>
                <a:schemeClr val="accent1"/>
              </a:buClr>
              <a:buSzPct val="70000"/>
              <a:buFont typeface="Wingdings 2" pitchFamily="18" charset="2"/>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1 system translation</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2" pitchFamily="18" charset="2"/>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Word matches are highlighted as a visual aid</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2" pitchFamily="18" charset="2"/>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Decisions:</a:t>
            </a:r>
          </a:p>
          <a:p>
            <a:pPr marL="640080" marR="0" lvl="1" indent="-274320" algn="l" defTabSz="914400" rtl="0" eaLnBrk="1" fontAlgn="auto" latinLnBrk="0" hangingPunct="1">
              <a:lnSpc>
                <a:spcPct val="100000"/>
              </a:lnSpc>
              <a:spcBef>
                <a:spcPts val="400"/>
              </a:spcBef>
              <a:spcAft>
                <a:spcPts val="0"/>
              </a:spcAft>
              <a:buClr>
                <a:schemeClr val="accent1"/>
              </a:buClr>
              <a:buSzPct val="70000"/>
              <a:buFont typeface="Wingdings 2" pitchFamily="18" charset="2"/>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Q1:  “Quantitative” </a:t>
            </a:r>
            <a:br>
              <a:rPr kumimoji="0" lang="en-US" sz="2300" b="0" i="0" u="none" strike="noStrike" kern="1200" cap="none" spc="0" normalizeH="0" baseline="0" noProof="0" dirty="0" smtClean="0">
                <a:ln>
                  <a:noFill/>
                </a:ln>
                <a:solidFill>
                  <a:schemeClr val="tx1"/>
                </a:solidFill>
                <a:effectLst/>
                <a:uLnTx/>
                <a:uFillTx/>
                <a:latin typeface="+mn-lt"/>
                <a:ea typeface="+mn-ea"/>
                <a:cs typeface="+mn-cs"/>
              </a:rPr>
            </a:br>
            <a:r>
              <a:rPr kumimoji="0" lang="en-US" sz="2300" b="0" i="0" u="none" strike="noStrike" kern="1200" cap="none" spc="0" normalizeH="0" baseline="0" noProof="0" dirty="0" smtClean="0">
                <a:ln>
                  <a:noFill/>
                </a:ln>
                <a:solidFill>
                  <a:schemeClr val="tx1"/>
                </a:solidFill>
                <a:effectLst/>
                <a:uLnTx/>
                <a:uFillTx/>
                <a:latin typeface="+mn-lt"/>
                <a:ea typeface="+mn-ea"/>
                <a:cs typeface="+mn-cs"/>
              </a:rPr>
              <a:t>(7-point scale)</a:t>
            </a:r>
          </a:p>
          <a:p>
            <a:pPr marL="640080" marR="0" lvl="1" indent="-274320" algn="l" defTabSz="914400" rtl="0" eaLnBrk="1" fontAlgn="auto" latinLnBrk="0" hangingPunct="1">
              <a:lnSpc>
                <a:spcPct val="100000"/>
              </a:lnSpc>
              <a:spcBef>
                <a:spcPts val="400"/>
              </a:spcBef>
              <a:spcAft>
                <a:spcPts val="0"/>
              </a:spcAft>
              <a:buClr>
                <a:schemeClr val="accent1"/>
              </a:buClr>
              <a:buSzPct val="70000"/>
              <a:buFont typeface="Wingdings 2" pitchFamily="18" charset="2"/>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Q2:  “Qualitative” </a:t>
            </a:r>
            <a:br>
              <a:rPr kumimoji="0" lang="en-US" sz="2300" b="0" i="0" u="none" strike="noStrike" kern="1200" cap="none" spc="0" normalizeH="0" baseline="0" noProof="0" dirty="0" smtClean="0">
                <a:ln>
                  <a:noFill/>
                </a:ln>
                <a:solidFill>
                  <a:schemeClr val="tx1"/>
                </a:solidFill>
                <a:effectLst/>
                <a:uLnTx/>
                <a:uFillTx/>
                <a:latin typeface="+mn-lt"/>
                <a:ea typeface="+mn-ea"/>
                <a:cs typeface="+mn-cs"/>
              </a:rPr>
            </a:br>
            <a:r>
              <a:rPr kumimoji="0" lang="en-US" sz="2300" b="0" i="0" u="none" strike="noStrike" kern="1200" cap="none" spc="0" normalizeH="0" baseline="0" noProof="0" dirty="0" smtClean="0">
                <a:ln>
                  <a:noFill/>
                </a:ln>
                <a:solidFill>
                  <a:schemeClr val="tx1"/>
                </a:solidFill>
                <a:effectLst/>
                <a:uLnTx/>
                <a:uFillTx/>
                <a:latin typeface="+mn-lt"/>
                <a:ea typeface="+mn-ea"/>
                <a:cs typeface="+mn-cs"/>
              </a:rPr>
              <a:t>(Yes/No)</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2" pitchFamily="18" charset="2"/>
              <a:buChar char="¢"/>
              <a:tabLst/>
              <a:defRPr/>
            </a:pP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Date Placeholder 10"/>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12" name="Slide Number Placeholder 11"/>
          <p:cNvSpPr>
            <a:spLocks noGrp="1"/>
          </p:cNvSpPr>
          <p:nvPr>
            <p:ph type="sldNum" sz="quarter" idx="12"/>
          </p:nvPr>
        </p:nvSpPr>
        <p:spPr/>
        <p:txBody>
          <a:bodyPr>
            <a:normAutofit fontScale="85000" lnSpcReduction="20000"/>
          </a:bodyPr>
          <a:lstStyle/>
          <a:p>
            <a:fld id="{6A8EFAFF-0D50-405E-BA06-FBB7C66D8581}" type="slidenum">
              <a:rPr lang="en-US" smtClean="0"/>
              <a:pPr/>
              <a:t>10</a:t>
            </a:fld>
            <a:endParaRPr lang="en-US" dirty="0"/>
          </a:p>
        </p:txBody>
      </p:sp>
      <p:sp>
        <p:nvSpPr>
          <p:cNvPr id="14" name="Footer Placeholder 13"/>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par>
                          <p:cTn id="16" fill="hold">
                            <p:stCondLst>
                              <p:cond delay="1500"/>
                            </p:stCondLst>
                            <p:childTnLst>
                              <p:par>
                                <p:cTn id="17" presetID="10" presetClass="entr" presetSubtype="0" fill="hold" grpId="1"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500"/>
                                        <p:tgtEl>
                                          <p:spTgt spid="10">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1" nodeType="click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Effect transition="in" filter="fade">
                                      <p:cBhvr>
                                        <p:cTn id="24" dur="500"/>
                                        <p:tgtEl>
                                          <p:spTgt spid="10">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1" nodeType="click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animEffect transition="in" filter="fade">
                                      <p:cBhvr>
                                        <p:cTn id="29" dur="500"/>
                                        <p:tgtEl>
                                          <p:spTgt spid="10">
                                            <p:txEl>
                                              <p:pRg st="4" end="4"/>
                                            </p:txEl>
                                          </p:spTgt>
                                        </p:tgtEl>
                                      </p:cBhvr>
                                    </p:animEffect>
                                  </p:childTnLst>
                                </p:cTn>
                              </p:par>
                            </p:childTnLst>
                          </p:cTn>
                        </p:par>
                        <p:par>
                          <p:cTn id="30" fill="hold">
                            <p:stCondLst>
                              <p:cond delay="500"/>
                            </p:stCondLst>
                            <p:childTnLst>
                              <p:par>
                                <p:cTn id="31" presetID="10" presetClass="entr" presetSubtype="0" fill="hold" grpId="1" nodeType="afterEffect">
                                  <p:stCondLst>
                                    <p:cond delay="0"/>
                                  </p:stCondLst>
                                  <p:childTnLst>
                                    <p:set>
                                      <p:cBhvr>
                                        <p:cTn id="32" dur="1" fill="hold">
                                          <p:stCondLst>
                                            <p:cond delay="0"/>
                                          </p:stCondLst>
                                        </p:cTn>
                                        <p:tgtEl>
                                          <p:spTgt spid="10">
                                            <p:txEl>
                                              <p:pRg st="5" end="5"/>
                                            </p:txEl>
                                          </p:spTgt>
                                        </p:tgtEl>
                                        <p:attrNameLst>
                                          <p:attrName>style.visibility</p:attrName>
                                        </p:attrNameLst>
                                      </p:cBhvr>
                                      <p:to>
                                        <p:strVal val="visible"/>
                                      </p:to>
                                    </p:set>
                                    <p:animEffect transition="in" filter="fade">
                                      <p:cBhvr>
                                        <p:cTn id="33" dur="500"/>
                                        <p:tgtEl>
                                          <p:spTgt spid="10">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6"/>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t>Assessment Tasks: Preference</a:t>
            </a:r>
            <a:endParaRPr lang="en-US" sz="3100" dirty="0"/>
          </a:p>
        </p:txBody>
      </p:sp>
      <p:pic>
        <p:nvPicPr>
          <p:cNvPr id="6" name="Picture Placeholder 5" descr="MT08_Preferences01.png"/>
          <p:cNvPicPr>
            <a:picLocks noGrp="1" noChangeAspect="1"/>
          </p:cNvPicPr>
          <p:nvPr>
            <p:ph sz="quarter" idx="1"/>
          </p:nvPr>
        </p:nvPicPr>
        <p:blipFill>
          <a:blip r:embed="rId3"/>
          <a:stretch>
            <a:fillRect/>
          </a:stretch>
        </p:blipFill>
        <p:spPr>
          <a:xfrm>
            <a:off x="609600" y="1600200"/>
            <a:ext cx="7772400" cy="3136885"/>
          </a:xfrm>
          <a:ln>
            <a:solidFill>
              <a:schemeClr val="tx1"/>
            </a:solidFill>
          </a:ln>
        </p:spPr>
      </p:pic>
      <p:sp>
        <p:nvSpPr>
          <p:cNvPr id="9" name="Content Placeholder 4"/>
          <p:cNvSpPr txBox="1">
            <a:spLocks/>
          </p:cNvSpPr>
          <p:nvPr/>
        </p:nvSpPr>
        <p:spPr>
          <a:xfrm>
            <a:off x="609600" y="4876800"/>
            <a:ext cx="8153400" cy="1828800"/>
          </a:xfrm>
          <a:prstGeom prst="rect">
            <a:avLst/>
          </a:prstGeom>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2" pitchFamily="18" charset="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Comparison of two system translations for one reference segment</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2" pitchFamily="18" charset="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Decision:</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Preference for either system or no preference</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2" pitchFamily="18" charset="2"/>
              <a:buChar char="¢"/>
              <a:tabLst/>
              <a:defRPr/>
            </a:pP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tabLst/>
              <a:defRPr/>
            </a:pP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Date Placeholder 10"/>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12" name="Slide Number Placeholder 11"/>
          <p:cNvSpPr>
            <a:spLocks noGrp="1"/>
          </p:cNvSpPr>
          <p:nvPr>
            <p:ph type="sldNum" sz="quarter" idx="12"/>
          </p:nvPr>
        </p:nvSpPr>
        <p:spPr/>
        <p:txBody>
          <a:bodyPr>
            <a:normAutofit fontScale="85000" lnSpcReduction="20000"/>
          </a:bodyPr>
          <a:lstStyle/>
          <a:p>
            <a:fld id="{6A8EFAFF-0D50-405E-BA06-FBB7C66D8581}" type="slidenum">
              <a:rPr lang="en-US" smtClean="0"/>
              <a:pPr/>
              <a:t>11</a:t>
            </a:fld>
            <a:endParaRPr lang="en-US" dirty="0"/>
          </a:p>
        </p:txBody>
      </p:sp>
      <p:sp>
        <p:nvSpPr>
          <p:cNvPr id="13" name="Footer Placeholder 12"/>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a:t>
            </a:r>
            <a:br>
              <a:rPr lang="en-US" dirty="0" smtClean="0"/>
            </a:br>
            <a:r>
              <a:rPr lang="en-US" dirty="0" smtClean="0"/>
              <a:t>NIST Open MT08</a:t>
            </a:r>
            <a:endParaRPr lang="en-US" dirty="0"/>
          </a:p>
        </p:txBody>
      </p:sp>
      <p:sp>
        <p:nvSpPr>
          <p:cNvPr id="5" name="Content Placeholder 4"/>
          <p:cNvSpPr>
            <a:spLocks noGrp="1"/>
          </p:cNvSpPr>
          <p:nvPr>
            <p:ph sz="quarter" idx="1"/>
          </p:nvPr>
        </p:nvSpPr>
        <p:spPr/>
        <p:txBody>
          <a:bodyPr>
            <a:normAutofit/>
          </a:bodyPr>
          <a:lstStyle/>
          <a:p>
            <a:r>
              <a:rPr lang="en-US" dirty="0" smtClean="0"/>
              <a:t>Arabic to English</a:t>
            </a:r>
          </a:p>
          <a:p>
            <a:r>
              <a:rPr lang="en-US" dirty="0" smtClean="0"/>
              <a:t>9 systems</a:t>
            </a:r>
          </a:p>
          <a:p>
            <a:r>
              <a:rPr lang="en-US" dirty="0" smtClean="0"/>
              <a:t>21 assessors (randomly assigned to data)</a:t>
            </a:r>
          </a:p>
          <a:p>
            <a:r>
              <a:rPr lang="en-US" dirty="0" smtClean="0"/>
              <a:t>Assessment data:</a:t>
            </a:r>
          </a:p>
        </p:txBody>
      </p:sp>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12</a:t>
            </a:fld>
            <a:endParaRPr lang="en-US" dirty="0"/>
          </a:p>
        </p:txBody>
      </p:sp>
      <p:sp>
        <p:nvSpPr>
          <p:cNvPr id="9" name="Footer Placeholder 8"/>
          <p:cNvSpPr>
            <a:spLocks noGrp="1"/>
          </p:cNvSpPr>
          <p:nvPr>
            <p:ph type="ftr" sz="quarter" idx="11"/>
          </p:nvPr>
        </p:nvSpPr>
        <p:spPr/>
        <p:txBody>
          <a:bodyPr/>
          <a:lstStyle/>
          <a:p>
            <a:r>
              <a:rPr lang="en-US" dirty="0" smtClean="0"/>
              <a:t>LREC 2008  Marrakech, Morocco</a:t>
            </a:r>
            <a:endParaRPr lang="en-US" dirty="0"/>
          </a:p>
        </p:txBody>
      </p:sp>
      <p:graphicFrame>
        <p:nvGraphicFramePr>
          <p:cNvPr id="10" name="Table 9"/>
          <p:cNvGraphicFramePr>
            <a:graphicFrameLocks noGrp="1"/>
          </p:cNvGraphicFramePr>
          <p:nvPr/>
        </p:nvGraphicFramePr>
        <p:xfrm>
          <a:off x="990600" y="3733800"/>
          <a:ext cx="6858000" cy="1803400"/>
        </p:xfrm>
        <a:graphic>
          <a:graphicData uri="http://schemas.openxmlformats.org/drawingml/2006/table">
            <a:tbl>
              <a:tblPr firstRow="1" bandRow="1">
                <a:tableStyleId>{5C22544A-7EE6-4342-B048-85BDC9FD1C3A}</a:tableStyleId>
              </a:tblPr>
              <a:tblGrid>
                <a:gridCol w="1234440"/>
                <a:gridCol w="2651760"/>
                <a:gridCol w="2971800"/>
              </a:tblGrid>
              <a:tr h="457200">
                <a:tc>
                  <a:txBody>
                    <a:bodyPr/>
                    <a:lstStyle/>
                    <a:p>
                      <a:endParaRPr lang="en-US" dirty="0"/>
                    </a:p>
                  </a:txBody>
                  <a:tcPr/>
                </a:tc>
                <a:tc>
                  <a:txBody>
                    <a:bodyPr/>
                    <a:lstStyle/>
                    <a:p>
                      <a:r>
                        <a:rPr lang="en-US" dirty="0" smtClean="0"/>
                        <a:t>Adequacy</a:t>
                      </a:r>
                      <a:endParaRPr lang="en-US" dirty="0"/>
                    </a:p>
                  </a:txBody>
                  <a:tcPr/>
                </a:tc>
                <a:tc>
                  <a:txBody>
                    <a:bodyPr/>
                    <a:lstStyle/>
                    <a:p>
                      <a:r>
                        <a:rPr lang="en-US" dirty="0" smtClean="0"/>
                        <a:t>Preference</a:t>
                      </a:r>
                      <a:endParaRPr lang="en-US" dirty="0"/>
                    </a:p>
                  </a:txBody>
                  <a:tcPr/>
                </a:tc>
              </a:tr>
              <a:tr h="431800">
                <a:tc>
                  <a:txBody>
                    <a:bodyPr/>
                    <a:lstStyle/>
                    <a:p>
                      <a:r>
                        <a:rPr lang="en-US" dirty="0" smtClean="0"/>
                        <a:t>Documents</a:t>
                      </a:r>
                    </a:p>
                  </a:txBody>
                  <a:tcPr/>
                </a:tc>
                <a:tc>
                  <a:txBody>
                    <a:bodyPr/>
                    <a:lstStyle/>
                    <a:p>
                      <a:r>
                        <a:rPr lang="en-US" dirty="0" smtClean="0"/>
                        <a:t>26</a:t>
                      </a:r>
                      <a:endParaRPr lang="en-US" dirty="0"/>
                    </a:p>
                  </a:txBody>
                  <a:tcPr/>
                </a:tc>
                <a:tc>
                  <a:txBody>
                    <a:bodyPr/>
                    <a:lstStyle/>
                    <a:p>
                      <a:r>
                        <a:rPr lang="en-US" dirty="0" smtClean="0"/>
                        <a:t>26</a:t>
                      </a:r>
                      <a:endParaRPr lang="en-US" dirty="0"/>
                    </a:p>
                  </a:txBody>
                  <a:tcPr/>
                </a:tc>
              </a:tr>
              <a:tr h="457200">
                <a:tc>
                  <a:txBody>
                    <a:bodyPr/>
                    <a:lstStyle/>
                    <a:p>
                      <a:r>
                        <a:rPr lang="en-US" dirty="0" smtClean="0"/>
                        <a:t>Segments</a:t>
                      </a:r>
                      <a:endParaRPr lang="en-US" dirty="0"/>
                    </a:p>
                  </a:txBody>
                  <a:tcPr/>
                </a:tc>
                <a:tc>
                  <a:txBody>
                    <a:bodyPr/>
                    <a:lstStyle/>
                    <a:p>
                      <a:r>
                        <a:rPr lang="en-US" dirty="0" smtClean="0"/>
                        <a:t>206 (full docs)</a:t>
                      </a:r>
                      <a:endParaRPr lang="en-US" dirty="0"/>
                    </a:p>
                  </a:txBody>
                  <a:tcPr/>
                </a:tc>
                <a:tc>
                  <a:txBody>
                    <a:bodyPr/>
                    <a:lstStyle/>
                    <a:p>
                      <a:r>
                        <a:rPr lang="en-US" dirty="0" smtClean="0"/>
                        <a:t>104 (first</a:t>
                      </a:r>
                      <a:r>
                        <a:rPr lang="en-US" baseline="0" dirty="0" smtClean="0"/>
                        <a:t> 4 per doc)</a:t>
                      </a:r>
                      <a:endParaRPr lang="en-US" dirty="0"/>
                    </a:p>
                  </a:txBody>
                  <a:tcPr/>
                </a:tc>
              </a:tr>
              <a:tr h="457200">
                <a:tc>
                  <a:txBody>
                    <a:bodyPr/>
                    <a:lstStyle/>
                    <a:p>
                      <a:r>
                        <a:rPr lang="en-US" dirty="0" smtClean="0"/>
                        <a:t>Assessors</a:t>
                      </a:r>
                      <a:endParaRPr lang="en-US" dirty="0"/>
                    </a:p>
                  </a:txBody>
                  <a:tcPr/>
                </a:tc>
                <a:tc>
                  <a:txBody>
                    <a:bodyPr/>
                    <a:lstStyle/>
                    <a:p>
                      <a:r>
                        <a:rPr lang="en-US" dirty="0" smtClean="0"/>
                        <a:t>2 per</a:t>
                      </a:r>
                      <a:r>
                        <a:rPr lang="en-US" baseline="0" dirty="0" smtClean="0"/>
                        <a:t> system translation</a:t>
                      </a:r>
                      <a:endParaRPr lang="en-US" dirty="0"/>
                    </a:p>
                  </a:txBody>
                  <a:tcPr/>
                </a:tc>
                <a:tc>
                  <a:txBody>
                    <a:bodyPr/>
                    <a:lstStyle/>
                    <a:p>
                      <a:r>
                        <a:rPr lang="en-US" dirty="0" smtClean="0"/>
                        <a:t>2 per system translation</a:t>
                      </a:r>
                      <a:r>
                        <a:rPr lang="en-US" baseline="0" dirty="0" smtClean="0"/>
                        <a:t> pair</a:t>
                      </a: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Adequacy Test, Q1: </a:t>
            </a:r>
            <a:br>
              <a:rPr lang="en-US" dirty="0" smtClean="0"/>
            </a:br>
            <a:r>
              <a:rPr lang="en-US" dirty="0" smtClean="0"/>
              <a:t>Inter-Judge Agreement</a:t>
            </a:r>
            <a:endParaRPr lang="en-US" sz="2700" dirty="0"/>
          </a:p>
        </p:txBody>
      </p:sp>
      <p:graphicFrame>
        <p:nvGraphicFramePr>
          <p:cNvPr id="4" name="Chart 3"/>
          <p:cNvGraphicFramePr/>
          <p:nvPr/>
        </p:nvGraphicFramePr>
        <p:xfrm>
          <a:off x="304800" y="1752600"/>
          <a:ext cx="8686800" cy="4546600"/>
        </p:xfrm>
        <a:graphic>
          <a:graphicData uri="http://schemas.openxmlformats.org/drawingml/2006/chart">
            <c:chart xmlns:c="http://schemas.openxmlformats.org/drawingml/2006/chart" xmlns:r="http://schemas.openxmlformats.org/officeDocument/2006/relationships" r:id="rId4"/>
          </a:graphicData>
        </a:graphic>
      </p:graphicFrame>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13</a:t>
            </a:fld>
            <a:endParaRPr lang="en-US" dirty="0"/>
          </a:p>
        </p:txBody>
      </p:sp>
      <p:sp>
        <p:nvSpPr>
          <p:cNvPr id="9" name="Footer Placeholder 8"/>
          <p:cNvSpPr>
            <a:spLocks noGrp="1"/>
          </p:cNvSpPr>
          <p:nvPr>
            <p:ph type="ftr" sz="quarter" idx="11"/>
          </p:nvPr>
        </p:nvSpPr>
        <p:spPr/>
        <p:txBody>
          <a:bodyPr/>
          <a:lstStyle/>
          <a:p>
            <a:pPr algn="l"/>
            <a:r>
              <a:rPr lang="en-US" dirty="0" smtClean="0"/>
              <a:t>LREC 2008  Marrakech, Morocco</a:t>
            </a:r>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fade">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fade">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p:nvPr/>
        </p:nvGraphicFramePr>
        <p:xfrm>
          <a:off x="457200" y="1600200"/>
          <a:ext cx="8229600" cy="457200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normAutofit fontScale="90000"/>
          </a:bodyPr>
          <a:lstStyle/>
          <a:p>
            <a:r>
              <a:rPr lang="en-US" dirty="0" smtClean="0"/>
              <a:t>Adequacy Test, Q1: </a:t>
            </a:r>
            <a:br>
              <a:rPr lang="en-US" dirty="0" smtClean="0"/>
            </a:br>
            <a:r>
              <a:rPr lang="en-US" dirty="0" smtClean="0"/>
              <a:t>Correlation with Automatic Metrics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2EC68277-1169-428F-8ABD-F46FF0081A50}" type="slidenum">
              <a:rPr lang="en-US" smtClean="0"/>
              <a:pPr/>
              <a:t>14</a:t>
            </a:fld>
            <a:endParaRPr lang="en-US" dirty="0"/>
          </a:p>
        </p:txBody>
      </p:sp>
      <p:graphicFrame>
        <p:nvGraphicFramePr>
          <p:cNvPr id="1026" name="Object 2"/>
          <p:cNvGraphicFramePr>
            <a:graphicFrameLocks noChangeAspect="1"/>
          </p:cNvGraphicFramePr>
          <p:nvPr/>
        </p:nvGraphicFramePr>
        <p:xfrm>
          <a:off x="1828800" y="6248400"/>
          <a:ext cx="3795713" cy="444221"/>
        </p:xfrm>
        <a:graphic>
          <a:graphicData uri="http://schemas.openxmlformats.org/presentationml/2006/ole">
            <p:oleObj spid="_x0000_s73730" name="Equation" r:id="rId6" imgW="3581280" imgH="419040" progId="Equation.3">
              <p:embed/>
            </p:oleObj>
          </a:graphicData>
        </a:graphic>
      </p:graphicFrame>
      <p:sp>
        <p:nvSpPr>
          <p:cNvPr id="9" name="TextBox 8"/>
          <p:cNvSpPr txBox="1"/>
          <p:nvPr/>
        </p:nvSpPr>
        <p:spPr>
          <a:xfrm>
            <a:off x="1676400" y="6324600"/>
            <a:ext cx="269626" cy="276999"/>
          </a:xfrm>
          <a:prstGeom prst="rect">
            <a:avLst/>
          </a:prstGeom>
          <a:noFill/>
        </p:spPr>
        <p:txBody>
          <a:bodyPr wrap="none" rtlCol="0">
            <a:spAutoFit/>
          </a:bodyPr>
          <a:lstStyle/>
          <a:p>
            <a:r>
              <a:rPr lang="en-US" baseline="30000" dirty="0" smtClean="0"/>
              <a:t>1</a:t>
            </a:r>
            <a:endParaRPr lang="en-US" baseline="30000" dirty="0"/>
          </a:p>
        </p:txBody>
      </p:sp>
      <p:sp>
        <p:nvSpPr>
          <p:cNvPr id="13" name="Footer Placeholder 9"/>
          <p:cNvSpPr>
            <a:spLocks noGrp="1"/>
          </p:cNvSpPr>
          <p:nvPr>
            <p:ph type="ftr" sz="quarter" idx="11"/>
          </p:nvPr>
        </p:nvSpPr>
        <p:spPr>
          <a:xfrm>
            <a:off x="0" y="6477000"/>
            <a:ext cx="1447800" cy="381000"/>
          </a:xfrm>
        </p:spPr>
        <p:txBody>
          <a:bodyPr/>
          <a:lstStyle/>
          <a:p>
            <a:pPr algn="l"/>
            <a:r>
              <a:rPr lang="en-US" dirty="0" smtClean="0"/>
              <a:t>LREC 2008  Marrakech, Morocco</a:t>
            </a:r>
            <a:endParaRPr lang="en-US" dirty="0"/>
          </a:p>
        </p:txBody>
      </p:sp>
      <p:sp>
        <p:nvSpPr>
          <p:cNvPr id="14" name="Date Placeholder 9"/>
          <p:cNvSpPr>
            <a:spLocks noGrp="1"/>
          </p:cNvSpPr>
          <p:nvPr>
            <p:ph type="dt" sz="half" idx="10"/>
          </p:nvPr>
        </p:nvSpPr>
        <p:spPr>
          <a:xfrm>
            <a:off x="1447800" y="6477000"/>
            <a:ext cx="1066800" cy="381000"/>
          </a:xfrm>
        </p:spPr>
        <p:txBody>
          <a:bodyPr/>
          <a:lstStyle/>
          <a:p>
            <a:r>
              <a:rPr lang="en-US" dirty="0" smtClean="0"/>
              <a:t> </a:t>
            </a:r>
            <a:br>
              <a:rPr lang="en-US" dirty="0" smtClean="0"/>
            </a:br>
            <a:r>
              <a:rPr lang="en-US" dirty="0" smtClean="0"/>
              <a:t>May 29 2008</a:t>
            </a:r>
            <a:endParaRPr lang="en-US" dirty="0"/>
          </a:p>
        </p:txBody>
      </p:sp>
      <p:sp>
        <p:nvSpPr>
          <p:cNvPr id="10" name="Rectangle 9"/>
          <p:cNvSpPr/>
          <p:nvPr/>
        </p:nvSpPr>
        <p:spPr>
          <a:xfrm>
            <a:off x="6705600" y="3048000"/>
            <a:ext cx="173736" cy="1371600"/>
          </a:xfrm>
          <a:prstGeom prst="rect">
            <a:avLst/>
          </a:prstGeom>
          <a:solidFill>
            <a:schemeClr val="accent5">
              <a:lumMod val="40000"/>
              <a:lumOff val="60000"/>
              <a:alpha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Callout 10"/>
          <p:cNvSpPr/>
          <p:nvPr/>
        </p:nvSpPr>
        <p:spPr>
          <a:xfrm>
            <a:off x="7315200" y="1752600"/>
            <a:ext cx="1219200" cy="838200"/>
          </a:xfrm>
          <a:prstGeom prst="wedgeEllipseCallout">
            <a:avLst>
              <a:gd name="adj1" fmla="val -93095"/>
              <a:gd name="adj2" fmla="val 103105"/>
            </a:avLst>
          </a:prstGeom>
          <a:solidFill>
            <a:schemeClr val="accent5">
              <a:lumMod val="60000"/>
              <a:lumOff val="40000"/>
              <a:alpha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Rule-</a:t>
            </a:r>
            <a:br>
              <a:rPr lang="en-US" sz="1400" dirty="0" smtClean="0">
                <a:solidFill>
                  <a:schemeClr val="tx1"/>
                </a:solidFill>
              </a:rPr>
            </a:br>
            <a:r>
              <a:rPr lang="en-US" sz="1400" dirty="0" smtClean="0">
                <a:solidFill>
                  <a:schemeClr val="tx1"/>
                </a:solidFill>
              </a:rPr>
              <a:t>based </a:t>
            </a:r>
            <a:r>
              <a:rPr lang="en-US" sz="1400" dirty="0" smtClean="0">
                <a:solidFill>
                  <a:schemeClr val="tx1"/>
                </a:solidFill>
              </a:rPr>
              <a:t>system</a:t>
            </a:r>
            <a:endParaRPr lang="en-US" sz="1400" dirty="0">
              <a:solidFill>
                <a:schemeClr val="tx1"/>
              </a:solidFill>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fade">
                                      <p:cBhvr>
                                        <p:cTn id="7" dur="500"/>
                                        <p:tgtEl>
                                          <p:spTgt spid="15">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fade">
                                      <p:cBhvr>
                                        <p:cTn id="18" dur="500"/>
                                        <p:tgtEl>
                                          <p:spTgt spid="15">
                                            <p:graphicEl>
                                              <a:chart seriesIdx="0" categoryIdx="-4" bldStep="series"/>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fade">
                                      <p:cBhvr>
                                        <p:cTn id="21" dur="500"/>
                                        <p:tgtEl>
                                          <p:spTgt spid="15">
                                            <p:graphicEl>
                                              <a:chart seriesIdx="1" categoryIdx="-4" bldStep="series"/>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fade">
                                      <p:cBhvr>
                                        <p:cTn id="24" dur="500"/>
                                        <p:tgtEl>
                                          <p:spTgt spid="15">
                                            <p:graphicEl>
                                              <a:chart seriesIdx="2" categoryIdx="-4" bldStep="series"/>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uiExpand="1">
        <p:bldSub>
          <a:bldChart bld="series"/>
        </p:bldSub>
      </p:bldGraphic>
      <p:bldP spid="9" grpId="0"/>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p:nvPr/>
        </p:nvGraphicFramePr>
        <p:xfrm>
          <a:off x="457200" y="1600200"/>
          <a:ext cx="8229600" cy="457200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normAutofit fontScale="90000"/>
          </a:bodyPr>
          <a:lstStyle/>
          <a:p>
            <a:r>
              <a:rPr lang="en-US" dirty="0" smtClean="0"/>
              <a:t>Adequacy Test, Q1: </a:t>
            </a:r>
            <a:br>
              <a:rPr lang="en-US" dirty="0" smtClean="0"/>
            </a:br>
            <a:r>
              <a:rPr lang="en-US" dirty="0" smtClean="0"/>
              <a:t>Correlation with Automatic Metrics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2EC68277-1169-428F-8ABD-F46FF0081A50}" type="slidenum">
              <a:rPr lang="en-US" smtClean="0"/>
              <a:pPr/>
              <a:t>15</a:t>
            </a:fld>
            <a:endParaRPr lang="en-US" dirty="0"/>
          </a:p>
        </p:txBody>
      </p:sp>
      <p:graphicFrame>
        <p:nvGraphicFramePr>
          <p:cNvPr id="1026" name="Object 2"/>
          <p:cNvGraphicFramePr>
            <a:graphicFrameLocks noChangeAspect="1"/>
          </p:cNvGraphicFramePr>
          <p:nvPr/>
        </p:nvGraphicFramePr>
        <p:xfrm>
          <a:off x="1828800" y="6248400"/>
          <a:ext cx="3795713" cy="444221"/>
        </p:xfrm>
        <a:graphic>
          <a:graphicData uri="http://schemas.openxmlformats.org/presentationml/2006/ole">
            <p:oleObj spid="_x0000_s74754" name="Equation" r:id="rId6" imgW="3581280" imgH="419040" progId="Equation.3">
              <p:embed/>
            </p:oleObj>
          </a:graphicData>
        </a:graphic>
      </p:graphicFrame>
      <p:sp>
        <p:nvSpPr>
          <p:cNvPr id="9" name="TextBox 8"/>
          <p:cNvSpPr txBox="1"/>
          <p:nvPr/>
        </p:nvSpPr>
        <p:spPr>
          <a:xfrm>
            <a:off x="1676400" y="6324600"/>
            <a:ext cx="269626" cy="276999"/>
          </a:xfrm>
          <a:prstGeom prst="rect">
            <a:avLst/>
          </a:prstGeom>
          <a:noFill/>
        </p:spPr>
        <p:txBody>
          <a:bodyPr wrap="none" rtlCol="0">
            <a:spAutoFit/>
          </a:bodyPr>
          <a:lstStyle/>
          <a:p>
            <a:r>
              <a:rPr lang="en-US" baseline="30000" dirty="0" smtClean="0"/>
              <a:t>1</a:t>
            </a:r>
            <a:endParaRPr lang="en-US" baseline="30000" dirty="0"/>
          </a:p>
        </p:txBody>
      </p:sp>
      <p:sp>
        <p:nvSpPr>
          <p:cNvPr id="13" name="Footer Placeholder 9"/>
          <p:cNvSpPr>
            <a:spLocks noGrp="1"/>
          </p:cNvSpPr>
          <p:nvPr>
            <p:ph type="ftr" sz="quarter" idx="11"/>
          </p:nvPr>
        </p:nvSpPr>
        <p:spPr>
          <a:xfrm>
            <a:off x="0" y="6477000"/>
            <a:ext cx="1447800" cy="381000"/>
          </a:xfrm>
        </p:spPr>
        <p:txBody>
          <a:bodyPr/>
          <a:lstStyle/>
          <a:p>
            <a:pPr algn="l"/>
            <a:r>
              <a:rPr lang="en-US" dirty="0" smtClean="0"/>
              <a:t>LREC 2008  Marrakech, Morocco</a:t>
            </a:r>
            <a:endParaRPr lang="en-US" dirty="0"/>
          </a:p>
        </p:txBody>
      </p:sp>
      <p:sp>
        <p:nvSpPr>
          <p:cNvPr id="14" name="Date Placeholder 9"/>
          <p:cNvSpPr>
            <a:spLocks noGrp="1"/>
          </p:cNvSpPr>
          <p:nvPr>
            <p:ph type="dt" sz="half" idx="10"/>
          </p:nvPr>
        </p:nvSpPr>
        <p:spPr>
          <a:xfrm>
            <a:off x="1447800" y="6477000"/>
            <a:ext cx="1066800" cy="381000"/>
          </a:xfrm>
        </p:spPr>
        <p:txBody>
          <a:bodyPr/>
          <a:lstStyle/>
          <a:p>
            <a:r>
              <a:rPr lang="en-US" dirty="0" smtClean="0"/>
              <a:t> </a:t>
            </a:r>
            <a:br>
              <a:rPr lang="en-US" dirty="0" smtClean="0"/>
            </a:br>
            <a:r>
              <a:rPr lang="en-US" dirty="0" smtClean="0"/>
              <a:t>May 29 2008</a:t>
            </a:r>
            <a:endParaRPr lang="en-US" dirty="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Adequacy Test, Q1: </a:t>
            </a:r>
            <a:br>
              <a:rPr lang="en-US" dirty="0" smtClean="0"/>
            </a:br>
            <a:r>
              <a:rPr lang="en-US" dirty="0" smtClean="0"/>
              <a:t>Scale Coverage</a:t>
            </a:r>
            <a:endParaRPr lang="en-US" dirty="0"/>
          </a:p>
        </p:txBody>
      </p:sp>
      <p:graphicFrame>
        <p:nvGraphicFramePr>
          <p:cNvPr id="7" name="Content Placeholder 6"/>
          <p:cNvGraphicFramePr>
            <a:graphicFrameLocks noGrp="1"/>
          </p:cNvGraphicFramePr>
          <p:nvPr>
            <p:ph sz="quarter" idx="1"/>
          </p:nvPr>
        </p:nvGraphicFramePr>
        <p:xfrm>
          <a:off x="1447800" y="1600200"/>
          <a:ext cx="5867400" cy="4023360"/>
        </p:xfrm>
        <a:graphic>
          <a:graphicData uri="http://schemas.openxmlformats.org/drawingml/2006/table">
            <a:tbl>
              <a:tblPr firstRow="1" bandRow="1">
                <a:tableStyleId>{5C22544A-7EE6-4342-B048-85BDC9FD1C3A}</a:tableStyleId>
              </a:tblPr>
              <a:tblGrid>
                <a:gridCol w="1466850"/>
                <a:gridCol w="1466850"/>
                <a:gridCol w="1466850"/>
                <a:gridCol w="1466850"/>
              </a:tblGrid>
              <a:tr h="353291">
                <a:tc gridSpan="2">
                  <a:txBody>
                    <a:bodyPr/>
                    <a:lstStyle/>
                    <a:p>
                      <a:pPr algn="ctr"/>
                      <a:r>
                        <a:rPr lang="en-US" dirty="0" smtClean="0"/>
                        <a:t>Adequacy Score</a:t>
                      </a:r>
                      <a:endParaRPr lang="en-US" dirty="0"/>
                    </a:p>
                  </a:txBody>
                  <a:tcPr/>
                </a:tc>
                <a:tc hMerge="1">
                  <a:txBody>
                    <a:bodyPr/>
                    <a:lstStyle/>
                    <a:p>
                      <a:endParaRPr lang="en-US" dirty="0"/>
                    </a:p>
                  </a:txBody>
                  <a:tcPr/>
                </a:tc>
                <a:tc gridSpan="2">
                  <a:txBody>
                    <a:bodyPr/>
                    <a:lstStyle/>
                    <a:p>
                      <a:pPr algn="ctr"/>
                      <a:r>
                        <a:rPr lang="en-US" dirty="0" smtClean="0"/>
                        <a:t>Coverage</a:t>
                      </a:r>
                      <a:endParaRPr lang="en-US" dirty="0"/>
                    </a:p>
                  </a:txBody>
                  <a:tcPr/>
                </a:tc>
                <a:tc hMerge="1">
                  <a:txBody>
                    <a:bodyPr/>
                    <a:lstStyle/>
                    <a:p>
                      <a:endParaRPr lang="en-US" dirty="0"/>
                    </a:p>
                  </a:txBody>
                  <a:tcPr/>
                </a:tc>
              </a:tr>
              <a:tr h="353291">
                <a:tc rowSpan="2">
                  <a:txBody>
                    <a:bodyPr/>
                    <a:lstStyle/>
                    <a:p>
                      <a:pPr algn="ctr"/>
                      <a:r>
                        <a:rPr lang="en-US" i="0" dirty="0" smtClean="0"/>
                        <a:t>7 (All)</a:t>
                      </a:r>
                      <a:endParaRPr lang="en-US" i="0" dirty="0"/>
                    </a:p>
                  </a:txBody>
                  <a:tcPr anchor="ctr">
                    <a:solidFill>
                      <a:schemeClr val="accent1">
                        <a:lumMod val="20000"/>
                        <a:lumOff val="80000"/>
                      </a:schemeClr>
                    </a:solidFill>
                  </a:tcPr>
                </a:tc>
                <a:tc>
                  <a:txBody>
                    <a:bodyPr/>
                    <a:lstStyle/>
                    <a:p>
                      <a:pPr algn="ctr"/>
                      <a:r>
                        <a:rPr lang="en-US" dirty="0" smtClean="0"/>
                        <a:t>Yes</a:t>
                      </a:r>
                      <a:endParaRPr lang="en-US" dirty="0"/>
                    </a:p>
                  </a:txBody>
                  <a:tcPr anchor="ctr">
                    <a:solidFill>
                      <a:schemeClr val="accent1">
                        <a:lumMod val="20000"/>
                        <a:lumOff val="80000"/>
                      </a:schemeClr>
                    </a:solidFill>
                  </a:tcPr>
                </a:tc>
                <a:tc>
                  <a:txBody>
                    <a:bodyPr/>
                    <a:lstStyle/>
                    <a:p>
                      <a:pPr algn="ctr" fontAlgn="b"/>
                      <a:r>
                        <a:rPr lang="en-US" sz="1800" b="0" i="0" u="none" strike="noStrike" dirty="0">
                          <a:solidFill>
                            <a:srgbClr val="000000"/>
                          </a:solidFill>
                          <a:latin typeface="+mn-lt"/>
                        </a:rPr>
                        <a:t>12.9%</a:t>
                      </a:r>
                    </a:p>
                  </a:txBody>
                  <a:tcPr marL="9525" marR="9525" marT="9525" marB="0" anchor="ctr">
                    <a:solidFill>
                      <a:schemeClr val="accent1">
                        <a:lumMod val="20000"/>
                        <a:lumOff val="80000"/>
                      </a:schemeClr>
                    </a:solidFill>
                  </a:tcPr>
                </a:tc>
                <a:tc rowSpan="2">
                  <a:txBody>
                    <a:bodyPr/>
                    <a:lstStyle/>
                    <a:p>
                      <a:pPr algn="ctr"/>
                      <a:r>
                        <a:rPr lang="en-US" dirty="0" smtClean="0">
                          <a:latin typeface="+mn-lt"/>
                        </a:rPr>
                        <a:t>14.1%</a:t>
                      </a:r>
                      <a:endParaRPr lang="en-US" dirty="0">
                        <a:latin typeface="+mn-lt"/>
                      </a:endParaRPr>
                    </a:p>
                  </a:txBody>
                  <a:tcPr anchor="ctr">
                    <a:solidFill>
                      <a:schemeClr val="accent1">
                        <a:lumMod val="20000"/>
                        <a:lumOff val="80000"/>
                      </a:schemeClr>
                    </a:solidFill>
                  </a:tcPr>
                </a:tc>
              </a:tr>
              <a:tr h="353291">
                <a:tc vMerge="1">
                  <a:txBody>
                    <a:bodyPr/>
                    <a:lstStyle/>
                    <a:p>
                      <a:endParaRPr lang="en-US" dirty="0"/>
                    </a:p>
                  </a:txBody>
                  <a:tcPr/>
                </a:tc>
                <a:tc>
                  <a:txBody>
                    <a:bodyPr/>
                    <a:lstStyle/>
                    <a:p>
                      <a:pPr algn="ctr"/>
                      <a:r>
                        <a:rPr lang="en-US" dirty="0" smtClean="0"/>
                        <a:t>No</a:t>
                      </a:r>
                      <a:endParaRPr lang="en-US" dirty="0"/>
                    </a:p>
                  </a:txBody>
                  <a:tcPr anchor="ctr">
                    <a:solidFill>
                      <a:schemeClr val="accent1">
                        <a:lumMod val="20000"/>
                        <a:lumOff val="80000"/>
                      </a:schemeClr>
                    </a:solidFill>
                  </a:tcPr>
                </a:tc>
                <a:tc>
                  <a:txBody>
                    <a:bodyPr/>
                    <a:lstStyle/>
                    <a:p>
                      <a:pPr algn="ctr" fontAlgn="b"/>
                      <a:r>
                        <a:rPr lang="en-US" sz="1800" b="0" i="0" u="none" strike="noStrike" dirty="0">
                          <a:solidFill>
                            <a:srgbClr val="000000"/>
                          </a:solidFill>
                          <a:latin typeface="+mn-lt"/>
                        </a:rPr>
                        <a:t>1.2%</a:t>
                      </a:r>
                    </a:p>
                  </a:txBody>
                  <a:tcPr marL="9525" marR="9525" marT="9525" marB="0" anchor="ctr">
                    <a:solidFill>
                      <a:schemeClr val="accent1">
                        <a:lumMod val="20000"/>
                        <a:lumOff val="80000"/>
                      </a:schemeClr>
                    </a:solidFill>
                  </a:tcPr>
                </a:tc>
                <a:tc vMerge="1">
                  <a:txBody>
                    <a:bodyPr/>
                    <a:lstStyle/>
                    <a:p>
                      <a:endParaRPr lang="en-US" dirty="0"/>
                    </a:p>
                  </a:txBody>
                  <a:tcPr/>
                </a:tc>
              </a:tr>
              <a:tr h="353291">
                <a:tc rowSpan="2">
                  <a:txBody>
                    <a:bodyPr/>
                    <a:lstStyle/>
                    <a:p>
                      <a:pPr algn="ctr"/>
                      <a:r>
                        <a:rPr lang="en-US" i="0" dirty="0" smtClean="0"/>
                        <a:t>6</a:t>
                      </a:r>
                      <a:endParaRPr lang="en-US" i="0" dirty="0"/>
                    </a:p>
                  </a:txBody>
                  <a:tcPr anchor="ctr">
                    <a:solidFill>
                      <a:schemeClr val="accent1">
                        <a:lumMod val="60000"/>
                        <a:lumOff val="40000"/>
                      </a:schemeClr>
                    </a:solidFill>
                  </a:tcPr>
                </a:tc>
                <a:tc>
                  <a:txBody>
                    <a:bodyPr/>
                    <a:lstStyle/>
                    <a:p>
                      <a:pPr algn="ctr"/>
                      <a:r>
                        <a:rPr lang="en-US" dirty="0" smtClean="0"/>
                        <a:t>Yes</a:t>
                      </a:r>
                      <a:endParaRPr lang="en-US" dirty="0"/>
                    </a:p>
                  </a:txBody>
                  <a:tcPr anchor="ctr">
                    <a:solidFill>
                      <a:schemeClr val="accent1">
                        <a:lumMod val="60000"/>
                        <a:lumOff val="40000"/>
                      </a:schemeClr>
                    </a:solidFill>
                  </a:tcPr>
                </a:tc>
                <a:tc>
                  <a:txBody>
                    <a:bodyPr/>
                    <a:lstStyle/>
                    <a:p>
                      <a:pPr algn="ctr" fontAlgn="b"/>
                      <a:r>
                        <a:rPr lang="en-US" sz="1800" b="0" i="0" u="none" strike="noStrike" dirty="0">
                          <a:solidFill>
                            <a:srgbClr val="000000"/>
                          </a:solidFill>
                          <a:latin typeface="+mn-lt"/>
                        </a:rPr>
                        <a:t>13.1%</a:t>
                      </a:r>
                    </a:p>
                  </a:txBody>
                  <a:tcPr marL="9525" marR="9525" marT="9525" marB="0" anchor="ctr">
                    <a:solidFill>
                      <a:schemeClr val="accent1">
                        <a:lumMod val="60000"/>
                        <a:lumOff val="40000"/>
                      </a:schemeClr>
                    </a:solidFill>
                  </a:tcPr>
                </a:tc>
                <a:tc rowSpan="2">
                  <a:txBody>
                    <a:bodyPr/>
                    <a:lstStyle/>
                    <a:p>
                      <a:pPr algn="ctr"/>
                      <a:r>
                        <a:rPr lang="en-US" dirty="0" smtClean="0">
                          <a:latin typeface="+mn-lt"/>
                        </a:rPr>
                        <a:t>23.1%</a:t>
                      </a:r>
                      <a:endParaRPr lang="en-US" dirty="0">
                        <a:latin typeface="+mn-lt"/>
                      </a:endParaRPr>
                    </a:p>
                  </a:txBody>
                  <a:tcPr anchor="ctr">
                    <a:solidFill>
                      <a:schemeClr val="accent1">
                        <a:lumMod val="60000"/>
                        <a:lumOff val="40000"/>
                      </a:schemeClr>
                    </a:solidFill>
                  </a:tcPr>
                </a:tc>
              </a:tr>
              <a:tr h="353291">
                <a:tc vMerge="1">
                  <a:txBody>
                    <a:bodyPr/>
                    <a:lstStyle/>
                    <a:p>
                      <a:endParaRPr lang="en-US" dirty="0"/>
                    </a:p>
                  </a:txBody>
                  <a:tcPr/>
                </a:tc>
                <a:tc>
                  <a:txBody>
                    <a:bodyPr/>
                    <a:lstStyle/>
                    <a:p>
                      <a:pPr algn="ctr"/>
                      <a:r>
                        <a:rPr lang="en-US" dirty="0" smtClean="0"/>
                        <a:t>No</a:t>
                      </a:r>
                      <a:endParaRPr lang="en-US" dirty="0"/>
                    </a:p>
                  </a:txBody>
                  <a:tcPr anchor="ctr">
                    <a:solidFill>
                      <a:schemeClr val="accent1">
                        <a:lumMod val="60000"/>
                        <a:lumOff val="40000"/>
                      </a:schemeClr>
                    </a:solidFill>
                  </a:tcPr>
                </a:tc>
                <a:tc>
                  <a:txBody>
                    <a:bodyPr/>
                    <a:lstStyle/>
                    <a:p>
                      <a:pPr algn="ctr" fontAlgn="b"/>
                      <a:r>
                        <a:rPr lang="en-US" sz="1800" b="0" i="0" u="none" strike="noStrike" dirty="0">
                          <a:solidFill>
                            <a:srgbClr val="000000"/>
                          </a:solidFill>
                          <a:latin typeface="+mn-lt"/>
                        </a:rPr>
                        <a:t>10.0%</a:t>
                      </a:r>
                    </a:p>
                  </a:txBody>
                  <a:tcPr marL="9525" marR="9525" marT="9525" marB="0" anchor="ctr">
                    <a:solidFill>
                      <a:schemeClr val="accent1">
                        <a:lumMod val="60000"/>
                        <a:lumOff val="40000"/>
                      </a:schemeClr>
                    </a:solidFill>
                  </a:tcPr>
                </a:tc>
                <a:tc vMerge="1">
                  <a:txBody>
                    <a:bodyPr/>
                    <a:lstStyle/>
                    <a:p>
                      <a:endParaRPr lang="en-US" dirty="0"/>
                    </a:p>
                  </a:txBody>
                  <a:tcPr/>
                </a:tc>
              </a:tr>
              <a:tr h="353291">
                <a:tc rowSpan="2">
                  <a:txBody>
                    <a:bodyPr/>
                    <a:lstStyle/>
                    <a:p>
                      <a:pPr algn="ctr"/>
                      <a:r>
                        <a:rPr lang="en-US" i="0" dirty="0" smtClean="0"/>
                        <a:t>5</a:t>
                      </a:r>
                      <a:endParaRPr lang="en-US" i="0" dirty="0"/>
                    </a:p>
                  </a:txBody>
                  <a:tcPr anchor="ctr">
                    <a:lnR w="127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pPr algn="ctr"/>
                      <a:r>
                        <a:rPr lang="en-US" dirty="0" smtClean="0"/>
                        <a:t>Yes</a:t>
                      </a:r>
                      <a:endParaRPr lang="en-US" dirty="0"/>
                    </a:p>
                  </a:txBody>
                  <a:tcPr anchor="ctr">
                    <a:lnL w="12700" cap="flat" cmpd="sng" algn="ctr">
                      <a:solidFill>
                        <a:schemeClr val="bg1"/>
                      </a:solidFill>
                      <a:prstDash val="solid"/>
                      <a:round/>
                      <a:headEnd type="none" w="med" len="med"/>
                      <a:tailEnd type="none" w="med" len="med"/>
                    </a:lnL>
                    <a:solidFill>
                      <a:schemeClr val="accent1">
                        <a:lumMod val="20000"/>
                        <a:lumOff val="80000"/>
                      </a:schemeClr>
                    </a:solidFill>
                  </a:tcPr>
                </a:tc>
                <a:tc>
                  <a:txBody>
                    <a:bodyPr/>
                    <a:lstStyle/>
                    <a:p>
                      <a:pPr algn="ctr" fontAlgn="b"/>
                      <a:r>
                        <a:rPr lang="en-US" sz="1800" b="0" i="0" u="none" strike="noStrike" dirty="0">
                          <a:solidFill>
                            <a:srgbClr val="000000"/>
                          </a:solidFill>
                          <a:latin typeface="+mn-lt"/>
                        </a:rPr>
                        <a:t>6.0%</a:t>
                      </a:r>
                    </a:p>
                  </a:txBody>
                  <a:tcPr marL="9525" marR="9525" marT="9525" marB="0" anchor="ctr">
                    <a:solidFill>
                      <a:schemeClr val="accent1">
                        <a:lumMod val="20000"/>
                        <a:lumOff val="80000"/>
                      </a:schemeClr>
                    </a:solidFill>
                  </a:tcPr>
                </a:tc>
                <a:tc rowSpan="2">
                  <a:txBody>
                    <a:bodyPr/>
                    <a:lstStyle/>
                    <a:p>
                      <a:pPr algn="ctr"/>
                      <a:r>
                        <a:rPr lang="en-US" dirty="0" smtClean="0">
                          <a:latin typeface="+mn-lt"/>
                        </a:rPr>
                        <a:t>18.0%</a:t>
                      </a:r>
                      <a:endParaRPr lang="en-US" dirty="0">
                        <a:latin typeface="+mn-lt"/>
                      </a:endParaRPr>
                    </a:p>
                  </a:txBody>
                  <a:tcPr anchor="ctr">
                    <a:solidFill>
                      <a:schemeClr val="accent1">
                        <a:lumMod val="20000"/>
                        <a:lumOff val="80000"/>
                      </a:schemeClr>
                    </a:solidFill>
                  </a:tcPr>
                </a:tc>
              </a:tr>
              <a:tr h="353291">
                <a:tc vMerge="1">
                  <a:txBody>
                    <a:bodyPr/>
                    <a:lstStyle/>
                    <a:p>
                      <a:endParaRPr lang="en-US" dirty="0"/>
                    </a:p>
                  </a:txBody>
                  <a:tcPr/>
                </a:tc>
                <a:tc>
                  <a:txBody>
                    <a:bodyPr/>
                    <a:lstStyle/>
                    <a:p>
                      <a:pPr algn="ctr"/>
                      <a:r>
                        <a:rPr lang="en-US" dirty="0" smtClean="0"/>
                        <a:t>No</a:t>
                      </a:r>
                      <a:endParaRPr lang="en-US" dirty="0"/>
                    </a:p>
                  </a:txBody>
                  <a:tcPr anchor="ctr">
                    <a:lnL w="12700" cap="flat" cmpd="sng" algn="ctr">
                      <a:solidFill>
                        <a:schemeClr val="bg1"/>
                      </a:solidFill>
                      <a:prstDash val="solid"/>
                      <a:round/>
                      <a:headEnd type="none" w="med" len="med"/>
                      <a:tailEnd type="none" w="med" len="med"/>
                    </a:lnL>
                    <a:solidFill>
                      <a:schemeClr val="accent1">
                        <a:lumMod val="20000"/>
                        <a:lumOff val="80000"/>
                      </a:schemeClr>
                    </a:solidFill>
                  </a:tcPr>
                </a:tc>
                <a:tc>
                  <a:txBody>
                    <a:bodyPr/>
                    <a:lstStyle/>
                    <a:p>
                      <a:pPr algn="ctr" fontAlgn="b"/>
                      <a:r>
                        <a:rPr lang="en-US" sz="1800" b="0" i="0" u="none" strike="noStrike" dirty="0">
                          <a:solidFill>
                            <a:srgbClr val="000000"/>
                          </a:solidFill>
                          <a:latin typeface="+mn-lt"/>
                        </a:rPr>
                        <a:t>12.0%</a:t>
                      </a:r>
                    </a:p>
                  </a:txBody>
                  <a:tcPr marL="9525" marR="9525" marT="9525" marB="0" anchor="ctr">
                    <a:solidFill>
                      <a:schemeClr val="accent1">
                        <a:lumMod val="20000"/>
                        <a:lumOff val="80000"/>
                      </a:schemeClr>
                    </a:solidFill>
                  </a:tcPr>
                </a:tc>
                <a:tc vMerge="1">
                  <a:txBody>
                    <a:bodyPr/>
                    <a:lstStyle/>
                    <a:p>
                      <a:endParaRPr lang="en-US" dirty="0"/>
                    </a:p>
                  </a:txBody>
                  <a:tcPr/>
                </a:tc>
              </a:tr>
              <a:tr h="353291">
                <a:tc>
                  <a:txBody>
                    <a:bodyPr/>
                    <a:lstStyle/>
                    <a:p>
                      <a:pPr algn="ctr"/>
                      <a:r>
                        <a:rPr lang="en-US" i="0" dirty="0" smtClean="0"/>
                        <a:t>4 (Half)</a:t>
                      </a:r>
                      <a:endParaRPr lang="en-US" i="0" dirty="0"/>
                    </a:p>
                  </a:txBody>
                  <a:tcPr anchor="ctr">
                    <a:lnR w="12700" cap="flat" cmpd="sng" algn="ctr">
                      <a:solidFill>
                        <a:schemeClr val="bg1"/>
                      </a:solidFill>
                      <a:prstDash val="solid"/>
                      <a:round/>
                      <a:headEnd type="none" w="med" len="med"/>
                      <a:tailEnd type="none" w="med" len="med"/>
                    </a:lnR>
                    <a:solidFill>
                      <a:schemeClr val="accent1">
                        <a:lumMod val="60000"/>
                        <a:lumOff val="40000"/>
                      </a:schemeClr>
                    </a:solidFill>
                  </a:tcPr>
                </a:tc>
                <a:tc>
                  <a:txBody>
                    <a:bodyPr/>
                    <a:lstStyle/>
                    <a:p>
                      <a:pPr algn="ctr"/>
                      <a:r>
                        <a:rPr lang="en-US" dirty="0" smtClean="0"/>
                        <a:t>No</a:t>
                      </a:r>
                      <a:endParaRPr lang="en-US" dirty="0"/>
                    </a:p>
                  </a:txBody>
                  <a:tcPr anchor="ctr">
                    <a:lnL w="12700" cap="flat" cmpd="sng" algn="ctr">
                      <a:solidFill>
                        <a:schemeClr val="bg1"/>
                      </a:solidFill>
                      <a:prstDash val="solid"/>
                      <a:round/>
                      <a:headEnd type="none" w="med" len="med"/>
                      <a:tailEnd type="none" w="med" len="med"/>
                    </a:lnL>
                    <a:solidFill>
                      <a:schemeClr val="accent1">
                        <a:lumMod val="60000"/>
                        <a:lumOff val="40000"/>
                      </a:schemeClr>
                    </a:solidFill>
                  </a:tcPr>
                </a:tc>
                <a:tc>
                  <a:txBody>
                    <a:bodyPr/>
                    <a:lstStyle/>
                    <a:p>
                      <a:pPr algn="ctr"/>
                      <a:r>
                        <a:rPr lang="en-US" dirty="0" smtClean="0"/>
                        <a:t>---</a:t>
                      </a:r>
                    </a:p>
                  </a:txBody>
                  <a:tcPr marL="9525" marR="9525" marT="9525" marB="0" anchor="ctr">
                    <a:lnR w="12700" cap="flat" cmpd="sng" algn="ctr">
                      <a:solidFill>
                        <a:schemeClr val="bg1"/>
                      </a:solidFill>
                      <a:prstDash val="solid"/>
                      <a:round/>
                      <a:headEnd type="none" w="med" len="med"/>
                      <a:tailEnd type="none" w="med" len="med"/>
                    </a:lnR>
                    <a:solidFill>
                      <a:schemeClr val="accent1">
                        <a:lumMod val="60000"/>
                        <a:lumOff val="40000"/>
                      </a:schemeClr>
                    </a:solidFill>
                  </a:tcPr>
                </a:tc>
                <a:tc>
                  <a:txBody>
                    <a:bodyPr/>
                    <a:lstStyle/>
                    <a:p>
                      <a:pPr algn="ctr" fontAlgn="b"/>
                      <a:r>
                        <a:rPr lang="en-US" sz="1800" b="0" i="0" u="none" strike="noStrike" dirty="0">
                          <a:solidFill>
                            <a:srgbClr val="000000"/>
                          </a:solidFill>
                          <a:latin typeface="+mn-lt"/>
                        </a:rPr>
                        <a:t>18.8%</a:t>
                      </a:r>
                    </a:p>
                  </a:txBody>
                  <a:tcPr marL="9525" marR="9525" marT="9525" marB="0" anchor="ctr">
                    <a:lnL w="12700" cap="flat" cmpd="sng" algn="ctr">
                      <a:solidFill>
                        <a:schemeClr val="bg1"/>
                      </a:solidFill>
                      <a:prstDash val="solid"/>
                      <a:round/>
                      <a:headEnd type="none" w="med" len="med"/>
                      <a:tailEnd type="none" w="med" len="med"/>
                    </a:lnL>
                    <a:solidFill>
                      <a:schemeClr val="accent1">
                        <a:lumMod val="60000"/>
                        <a:lumOff val="40000"/>
                      </a:schemeClr>
                    </a:solidFill>
                  </a:tcPr>
                </a:tc>
              </a:tr>
              <a:tr h="353291">
                <a:tc>
                  <a:txBody>
                    <a:bodyPr/>
                    <a:lstStyle/>
                    <a:p>
                      <a:pPr algn="ctr"/>
                      <a:r>
                        <a:rPr lang="en-US" i="0" dirty="0" smtClean="0"/>
                        <a:t>3</a:t>
                      </a:r>
                      <a:endParaRPr lang="en-US" i="0" dirty="0"/>
                    </a:p>
                  </a:txBody>
                  <a:tcPr anchor="ctr">
                    <a:lnR w="127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pPr algn="ctr"/>
                      <a:r>
                        <a:rPr lang="en-US" dirty="0" smtClean="0"/>
                        <a:t>No</a:t>
                      </a:r>
                      <a:endParaRPr lang="en-US" dirty="0"/>
                    </a:p>
                  </a:txBody>
                  <a:tcPr anchor="ctr">
                    <a:lnL w="12700" cap="flat" cmpd="sng" algn="ctr">
                      <a:solidFill>
                        <a:schemeClr val="bg1"/>
                      </a:solidFill>
                      <a:prstDash val="solid"/>
                      <a:round/>
                      <a:headEnd type="none" w="med" len="med"/>
                      <a:tailEnd type="none" w="med" len="med"/>
                    </a:lnL>
                    <a:solidFill>
                      <a:schemeClr val="accent1">
                        <a:lumMod val="20000"/>
                        <a:lumOff val="80000"/>
                      </a:schemeClr>
                    </a:solidFill>
                  </a:tcPr>
                </a:tc>
                <a:tc>
                  <a:txBody>
                    <a:bodyPr/>
                    <a:lstStyle/>
                    <a:p>
                      <a:pPr algn="ctr"/>
                      <a:r>
                        <a:rPr lang="en-US" dirty="0" smtClean="0"/>
                        <a:t>---</a:t>
                      </a:r>
                      <a:endParaRPr lang="en-US" dirty="0"/>
                    </a:p>
                  </a:txBody>
                  <a:tcPr marL="9525" marR="9525" marT="9525" marB="0" anchor="ctr">
                    <a:lnR w="127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pPr algn="ctr" fontAlgn="b"/>
                      <a:r>
                        <a:rPr lang="en-US" sz="1800" b="0" i="0" u="none" strike="noStrike" dirty="0">
                          <a:solidFill>
                            <a:srgbClr val="000000"/>
                          </a:solidFill>
                          <a:latin typeface="+mn-lt"/>
                        </a:rPr>
                        <a:t>12.3%</a:t>
                      </a:r>
                    </a:p>
                  </a:txBody>
                  <a:tcPr marL="9525" marR="9525" marT="9525" marB="0" anchor="ctr">
                    <a:lnL w="12700" cap="flat" cmpd="sng" algn="ctr">
                      <a:solidFill>
                        <a:schemeClr val="bg1"/>
                      </a:solidFill>
                      <a:prstDash val="solid"/>
                      <a:round/>
                      <a:headEnd type="none" w="med" len="med"/>
                      <a:tailEnd type="none" w="med" len="med"/>
                    </a:lnL>
                    <a:solidFill>
                      <a:schemeClr val="accent1">
                        <a:lumMod val="20000"/>
                        <a:lumOff val="80000"/>
                      </a:schemeClr>
                    </a:solidFill>
                  </a:tcPr>
                </a:tc>
              </a:tr>
              <a:tr h="353291">
                <a:tc>
                  <a:txBody>
                    <a:bodyPr/>
                    <a:lstStyle/>
                    <a:p>
                      <a:pPr algn="ctr"/>
                      <a:r>
                        <a:rPr lang="en-US" i="0" dirty="0" smtClean="0"/>
                        <a:t>2</a:t>
                      </a:r>
                      <a:endParaRPr lang="en-US" i="0" dirty="0"/>
                    </a:p>
                  </a:txBody>
                  <a:tcPr anchor="ctr">
                    <a:lnR w="12700" cap="flat" cmpd="sng" algn="ctr">
                      <a:solidFill>
                        <a:schemeClr val="bg1"/>
                      </a:solidFill>
                      <a:prstDash val="solid"/>
                      <a:round/>
                      <a:headEnd type="none" w="med" len="med"/>
                      <a:tailEnd type="none" w="med" len="med"/>
                    </a:lnR>
                    <a:solidFill>
                      <a:schemeClr val="accent1">
                        <a:lumMod val="60000"/>
                        <a:lumOff val="40000"/>
                      </a:schemeClr>
                    </a:solidFill>
                  </a:tcPr>
                </a:tc>
                <a:tc>
                  <a:txBody>
                    <a:bodyPr/>
                    <a:lstStyle/>
                    <a:p>
                      <a:pPr algn="ctr"/>
                      <a:r>
                        <a:rPr lang="en-US" dirty="0" smtClean="0"/>
                        <a:t>No</a:t>
                      </a:r>
                      <a:endParaRPr lang="en-US" dirty="0"/>
                    </a:p>
                  </a:txBody>
                  <a:tcPr anchor="ctr">
                    <a:lnL w="12700" cap="flat" cmpd="sng" algn="ctr">
                      <a:solidFill>
                        <a:schemeClr val="bg1"/>
                      </a:solidFill>
                      <a:prstDash val="solid"/>
                      <a:round/>
                      <a:headEnd type="none" w="med" len="med"/>
                      <a:tailEnd type="none" w="med" len="med"/>
                    </a:lnL>
                    <a:solidFill>
                      <a:schemeClr val="accent1">
                        <a:lumMod val="60000"/>
                        <a:lumOff val="40000"/>
                      </a:schemeClr>
                    </a:solidFill>
                  </a:tcPr>
                </a:tc>
                <a:tc>
                  <a:txBody>
                    <a:bodyPr/>
                    <a:lstStyle/>
                    <a:p>
                      <a:pPr algn="ctr"/>
                      <a:r>
                        <a:rPr lang="en-US" dirty="0" smtClean="0"/>
                        <a:t>---</a:t>
                      </a:r>
                      <a:endParaRPr lang="en-US" dirty="0"/>
                    </a:p>
                  </a:txBody>
                  <a:tcPr marL="9525" marR="9525" marT="9525" marB="0" anchor="ctr">
                    <a:lnR w="12700" cap="flat" cmpd="sng" algn="ctr">
                      <a:solidFill>
                        <a:schemeClr val="bg1"/>
                      </a:solidFill>
                      <a:prstDash val="solid"/>
                      <a:round/>
                      <a:headEnd type="none" w="med" len="med"/>
                      <a:tailEnd type="none" w="med" len="med"/>
                    </a:lnR>
                    <a:solidFill>
                      <a:schemeClr val="accent1">
                        <a:lumMod val="60000"/>
                        <a:lumOff val="40000"/>
                      </a:schemeClr>
                    </a:solidFill>
                  </a:tcPr>
                </a:tc>
                <a:tc>
                  <a:txBody>
                    <a:bodyPr/>
                    <a:lstStyle/>
                    <a:p>
                      <a:pPr algn="ctr" fontAlgn="b"/>
                      <a:r>
                        <a:rPr lang="en-US" sz="1800" b="0" i="0" u="none" strike="noStrike" dirty="0">
                          <a:solidFill>
                            <a:srgbClr val="000000"/>
                          </a:solidFill>
                          <a:latin typeface="+mn-lt"/>
                        </a:rPr>
                        <a:t>9.2%</a:t>
                      </a:r>
                    </a:p>
                  </a:txBody>
                  <a:tcPr marL="9525" marR="9525" marT="9525" marB="0" anchor="ctr">
                    <a:lnL w="12700" cap="flat" cmpd="sng" algn="ctr">
                      <a:solidFill>
                        <a:schemeClr val="bg1"/>
                      </a:solidFill>
                      <a:prstDash val="solid"/>
                      <a:round/>
                      <a:headEnd type="none" w="med" len="med"/>
                      <a:tailEnd type="none" w="med" len="med"/>
                    </a:lnL>
                    <a:solidFill>
                      <a:schemeClr val="accent1">
                        <a:lumMod val="60000"/>
                        <a:lumOff val="40000"/>
                      </a:schemeClr>
                    </a:solidFill>
                  </a:tcPr>
                </a:tc>
              </a:tr>
              <a:tr h="353291">
                <a:tc>
                  <a:txBody>
                    <a:bodyPr/>
                    <a:lstStyle/>
                    <a:p>
                      <a:pPr algn="ctr"/>
                      <a:r>
                        <a:rPr lang="en-US" i="0" dirty="0" smtClean="0"/>
                        <a:t>1 (None)</a:t>
                      </a:r>
                      <a:endParaRPr lang="en-US" i="0" dirty="0"/>
                    </a:p>
                  </a:txBody>
                  <a:tcPr anchor="ctr">
                    <a:lnR w="127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pPr algn="ctr"/>
                      <a:r>
                        <a:rPr lang="en-US" dirty="0" smtClean="0"/>
                        <a:t>No</a:t>
                      </a:r>
                      <a:endParaRPr lang="en-US" dirty="0"/>
                    </a:p>
                  </a:txBody>
                  <a:tcPr anchor="ctr">
                    <a:lnL w="12700" cap="flat" cmpd="sng" algn="ctr">
                      <a:solidFill>
                        <a:schemeClr val="bg1"/>
                      </a:solidFill>
                      <a:prstDash val="solid"/>
                      <a:round/>
                      <a:headEnd type="none" w="med" len="med"/>
                      <a:tailEnd type="none" w="med" len="med"/>
                    </a:lnL>
                    <a:solidFill>
                      <a:schemeClr val="accent1">
                        <a:lumMod val="20000"/>
                        <a:lumOff val="80000"/>
                      </a:schemeClr>
                    </a:solidFill>
                  </a:tcPr>
                </a:tc>
                <a:tc>
                  <a:txBody>
                    <a:bodyPr/>
                    <a:lstStyle/>
                    <a:p>
                      <a:pPr algn="ctr"/>
                      <a:r>
                        <a:rPr lang="en-US" dirty="0" smtClean="0"/>
                        <a:t>---</a:t>
                      </a:r>
                      <a:endParaRPr lang="en-US" dirty="0"/>
                    </a:p>
                  </a:txBody>
                  <a:tcPr marL="9525" marR="9525" marT="9525" marB="0" anchor="ctr">
                    <a:lnR w="127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pPr algn="ctr" fontAlgn="b"/>
                      <a:r>
                        <a:rPr lang="en-US" sz="1800" b="0" i="0" u="none" strike="noStrike" dirty="0">
                          <a:solidFill>
                            <a:srgbClr val="000000"/>
                          </a:solidFill>
                          <a:latin typeface="+mn-lt"/>
                        </a:rPr>
                        <a:t>4.4%</a:t>
                      </a:r>
                    </a:p>
                  </a:txBody>
                  <a:tcPr marL="9525" marR="9525" marT="9525" marB="0" anchor="ctr">
                    <a:lnL w="12700" cap="flat" cmpd="sng" algn="ctr">
                      <a:solidFill>
                        <a:schemeClr val="bg1"/>
                      </a:solidFill>
                      <a:prstDash val="solid"/>
                      <a:round/>
                      <a:headEnd type="none" w="med" len="med"/>
                      <a:tailEnd type="none" w="med" len="med"/>
                    </a:lnL>
                    <a:solidFill>
                      <a:schemeClr val="accent1">
                        <a:lumMod val="20000"/>
                        <a:lumOff val="80000"/>
                      </a:schemeClr>
                    </a:solidFill>
                  </a:tcPr>
                </a:tc>
              </a:tr>
            </a:tbl>
          </a:graphicData>
        </a:graphic>
      </p:graphicFrame>
      <p:sp>
        <p:nvSpPr>
          <p:cNvPr id="8" name="TextBox 7"/>
          <p:cNvSpPr txBox="1"/>
          <p:nvPr/>
        </p:nvSpPr>
        <p:spPr>
          <a:xfrm>
            <a:off x="990600" y="5638800"/>
            <a:ext cx="6898492" cy="338554"/>
          </a:xfrm>
          <a:prstGeom prst="rect">
            <a:avLst/>
          </a:prstGeom>
          <a:noFill/>
        </p:spPr>
        <p:txBody>
          <a:bodyPr wrap="none" rtlCol="0">
            <a:spAutoFit/>
          </a:bodyPr>
          <a:lstStyle/>
          <a:p>
            <a:r>
              <a:rPr lang="en-US" sz="1600" dirty="0" smtClean="0"/>
              <a:t>Coverage of 7-point scale by 3 systems with high, medium, low system BLEU scores</a:t>
            </a:r>
            <a:endParaRPr lang="en-US" sz="1600" dirty="0"/>
          </a:p>
        </p:txBody>
      </p:sp>
      <p:sp>
        <p:nvSpPr>
          <p:cNvPr id="10" name="Date Placeholder 9"/>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11" name="Slide Number Placeholder 10"/>
          <p:cNvSpPr>
            <a:spLocks noGrp="1"/>
          </p:cNvSpPr>
          <p:nvPr>
            <p:ph type="sldNum" sz="quarter" idx="12"/>
          </p:nvPr>
        </p:nvSpPr>
        <p:spPr/>
        <p:txBody>
          <a:bodyPr>
            <a:normAutofit fontScale="85000" lnSpcReduction="20000"/>
          </a:bodyPr>
          <a:lstStyle/>
          <a:p>
            <a:fld id="{6A8EFAFF-0D50-405E-BA06-FBB7C66D8581}" type="slidenum">
              <a:rPr lang="en-US" smtClean="0"/>
              <a:pPr/>
              <a:t>16</a:t>
            </a:fld>
            <a:endParaRPr lang="en-US" dirty="0"/>
          </a:p>
        </p:txBody>
      </p:sp>
      <p:sp>
        <p:nvSpPr>
          <p:cNvPr id="12" name="Footer Placeholder 11"/>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Adequacy Test, Q2: Scores by Genre</a:t>
            </a:r>
            <a:endParaRPr lang="en-US" dirty="0"/>
          </a:p>
        </p:txBody>
      </p:sp>
      <p:graphicFrame>
        <p:nvGraphicFramePr>
          <p:cNvPr id="4" name="Chart 3"/>
          <p:cNvGraphicFramePr/>
          <p:nvPr/>
        </p:nvGraphicFramePr>
        <p:xfrm>
          <a:off x="457200" y="1676400"/>
          <a:ext cx="8534400" cy="4648200"/>
        </p:xfrm>
        <a:graphic>
          <a:graphicData uri="http://schemas.openxmlformats.org/drawingml/2006/chart">
            <c:chart xmlns:c="http://schemas.openxmlformats.org/drawingml/2006/chart" xmlns:r="http://schemas.openxmlformats.org/officeDocument/2006/relationships" r:id="rId4"/>
          </a:graphicData>
        </a:graphic>
      </p:graphicFrame>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17</a:t>
            </a:fld>
            <a:endParaRPr lang="en-US" dirty="0"/>
          </a:p>
        </p:txBody>
      </p:sp>
      <p:sp>
        <p:nvSpPr>
          <p:cNvPr id="9" name="Footer Placeholder 8"/>
          <p:cNvSpPr>
            <a:spLocks noGrp="1"/>
          </p:cNvSpPr>
          <p:nvPr>
            <p:ph type="ftr" sz="quarter" idx="11"/>
          </p:nvPr>
        </p:nvSpPr>
        <p:spPr/>
        <p:txBody>
          <a:bodyPr/>
          <a:lstStyle/>
          <a:p>
            <a:pPr algn="l"/>
            <a:r>
              <a:rPr lang="en-US" dirty="0" smtClean="0"/>
              <a:t>LREC 2008  Marrakech, Morocco</a:t>
            </a:r>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fade">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fade">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Preference Test: Scores</a:t>
            </a:r>
            <a:endParaRPr lang="en-US" dirty="0"/>
          </a:p>
        </p:txBody>
      </p:sp>
      <p:graphicFrame>
        <p:nvGraphicFramePr>
          <p:cNvPr id="4" name="Chart 3"/>
          <p:cNvGraphicFramePr/>
          <p:nvPr/>
        </p:nvGraphicFramePr>
        <p:xfrm>
          <a:off x="457200" y="1600200"/>
          <a:ext cx="83058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18</a:t>
            </a:fld>
            <a:endParaRPr lang="en-US" dirty="0"/>
          </a:p>
        </p:txBody>
      </p:sp>
      <p:sp>
        <p:nvSpPr>
          <p:cNvPr id="9" name="Footer Placeholder 8"/>
          <p:cNvSpPr>
            <a:spLocks noGrp="1"/>
          </p:cNvSpPr>
          <p:nvPr>
            <p:ph type="ftr" sz="quarter" idx="11"/>
          </p:nvPr>
        </p:nvSpPr>
        <p:spPr/>
        <p:txBody>
          <a:bodyPr/>
          <a:lstStyle/>
          <a:p>
            <a:pPr algn="l"/>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fade">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fade">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&amp; Future Directions</a:t>
            </a:r>
            <a:endParaRPr lang="en-US" dirty="0"/>
          </a:p>
        </p:txBody>
      </p:sp>
      <p:sp>
        <p:nvSpPr>
          <p:cNvPr id="5" name="Content Placeholder 4"/>
          <p:cNvSpPr>
            <a:spLocks noGrp="1"/>
          </p:cNvSpPr>
          <p:nvPr>
            <p:ph sz="quarter" idx="1"/>
          </p:nvPr>
        </p:nvSpPr>
        <p:spPr/>
        <p:txBody>
          <a:bodyPr>
            <a:normAutofit fontScale="92500" lnSpcReduction="20000"/>
          </a:bodyPr>
          <a:lstStyle/>
          <a:p>
            <a:r>
              <a:rPr lang="en-US" dirty="0" smtClean="0"/>
              <a:t>Continue improving human assessments as an important measure of MT quality and validation of automatic metrics</a:t>
            </a:r>
          </a:p>
          <a:p>
            <a:pPr lvl="1"/>
            <a:r>
              <a:rPr lang="en-US" dirty="0" smtClean="0"/>
              <a:t>What exactly are we measuring that we want automatic metrics to correlate with?  What questions are the most meaningful to ask?</a:t>
            </a:r>
          </a:p>
          <a:p>
            <a:pPr lvl="1"/>
            <a:r>
              <a:rPr lang="en-US" dirty="0" smtClean="0"/>
              <a:t>How do we achieve better inter-rater agreement?</a:t>
            </a:r>
          </a:p>
          <a:p>
            <a:r>
              <a:rPr lang="en-US" dirty="0" smtClean="0"/>
              <a:t>Continue post-test analyses</a:t>
            </a:r>
          </a:p>
          <a:p>
            <a:pPr lvl="1"/>
            <a:r>
              <a:rPr lang="en-US" dirty="0" smtClean="0"/>
              <a:t>What are the most </a:t>
            </a:r>
            <a:r>
              <a:rPr lang="en-US" dirty="0" smtClean="0"/>
              <a:t>insightful </a:t>
            </a:r>
            <a:r>
              <a:rPr lang="en-US" dirty="0" smtClean="0"/>
              <a:t>an</a:t>
            </a:r>
            <a:r>
              <a:rPr lang="en-US" dirty="0" smtClean="0"/>
              <a:t>alyses </a:t>
            </a:r>
            <a:r>
              <a:rPr lang="en-US" dirty="0" smtClean="0"/>
              <a:t>of results?</a:t>
            </a:r>
          </a:p>
          <a:p>
            <a:pPr lvl="1"/>
            <a:r>
              <a:rPr lang="en-US" dirty="0" smtClean="0"/>
              <a:t>Adjudicated “gold” score vs. statistics over many assessors?</a:t>
            </a:r>
          </a:p>
          <a:p>
            <a:r>
              <a:rPr lang="en-US" dirty="0" smtClean="0"/>
              <a:t>Incorporate user feedback into tool design and assessment tasks</a:t>
            </a:r>
          </a:p>
          <a:p>
            <a:endParaRPr lang="en-US" dirty="0"/>
          </a:p>
        </p:txBody>
      </p:sp>
      <p:sp>
        <p:nvSpPr>
          <p:cNvPr id="7" name="Date Placeholder 6"/>
          <p:cNvSpPr>
            <a:spLocks noGrp="1"/>
          </p:cNvSpPr>
          <p:nvPr>
            <p:ph type="dt" sz="half" idx="10"/>
          </p:nvPr>
        </p:nvSpPr>
        <p:spPr/>
        <p:txBody>
          <a:bodyPr/>
          <a:lstStyle/>
          <a:p>
            <a:r>
              <a:rPr lang="en-US" dirty="0" smtClean="0"/>
              <a:t> </a:t>
            </a:r>
            <a:br>
              <a:rPr lang="en-US" dirty="0" smtClean="0"/>
            </a:br>
            <a:r>
              <a:rPr lang="en-US" dirty="0" smtClean="0"/>
              <a:t>May 29 2008</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6A8EFAFF-0D50-405E-BA06-FBB7C66D8581}" type="slidenum">
              <a:rPr lang="en-US" smtClean="0"/>
              <a:pPr/>
              <a:t>19</a:t>
            </a:fld>
            <a:endParaRPr lang="en-US" dirty="0"/>
          </a:p>
        </p:txBody>
      </p:sp>
      <p:sp>
        <p:nvSpPr>
          <p:cNvPr id="9" name="Footer Placeholder 8"/>
          <p:cNvSpPr>
            <a:spLocks noGrp="1"/>
          </p:cNvSpPr>
          <p:nvPr>
            <p:ph type="ftr" sz="quarter" idx="11"/>
          </p:nvPr>
        </p:nvSpPr>
        <p:spPr/>
        <p:txBody>
          <a:bodyPr/>
          <a:lstStyle/>
          <a:p>
            <a:r>
              <a:rPr lang="en-US" dirty="0" smtClean="0"/>
              <a:t>LREC 2008  Marrakech, Morocco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500"/>
                                        <p:tgtEl>
                                          <p:spTgt spid="5">
                                            <p:txEl>
                                              <p:pRg st="4" end="4"/>
                                            </p:tx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500"/>
                                        <p:tgtEl>
                                          <p:spTgt spid="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2|0.6|0.2|0.3|2.2|0.1|0.1|0.1|1|2.1|0.1|0.1|0.1|0.2"/>
</p:tagLst>
</file>

<file path=ppt/tags/tag2.xml><?xml version="1.0" encoding="utf-8"?>
<p:tagLst xmlns:a="http://schemas.openxmlformats.org/drawingml/2006/main" xmlns:r="http://schemas.openxmlformats.org/officeDocument/2006/relationships" xmlns:p="http://schemas.openxmlformats.org/presentationml/2006/main">
  <p:tag name="TIMING" val="|0|0.2|0|0.1"/>
</p:tagLst>
</file>

<file path=ppt/tags/tag3.xml><?xml version="1.0" encoding="utf-8"?>
<p:tagLst xmlns:a="http://schemas.openxmlformats.org/drawingml/2006/main" xmlns:r="http://schemas.openxmlformats.org/officeDocument/2006/relationships" xmlns:p="http://schemas.openxmlformats.org/presentationml/2006/main">
  <p:tag name="TIMING" val="|0|0.2|0|0.1"/>
</p:tagLst>
</file>

<file path=ppt/tags/tag4.xml><?xml version="1.0" encoding="utf-8"?>
<p:tagLst xmlns:a="http://schemas.openxmlformats.org/drawingml/2006/main" xmlns:r="http://schemas.openxmlformats.org/officeDocument/2006/relationships" xmlns:p="http://schemas.openxmlformats.org/presentationml/2006/main">
  <p:tag name="TIMING" val="|23.7|1.7|1|9.6"/>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3527</TotalTime>
  <Words>3199</Words>
  <Application>Microsoft Office PowerPoint</Application>
  <PresentationFormat>On-screen Show (4:3)</PresentationFormat>
  <Paragraphs>403</Paragraphs>
  <Slides>19</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1_Median</vt:lpstr>
      <vt:lpstr>Equation</vt:lpstr>
      <vt:lpstr>TAP-ET:  Translation Adequacy and Preference Evaluation Tool</vt:lpstr>
      <vt:lpstr>Outline</vt:lpstr>
      <vt:lpstr>NIST Open MT Evaluations</vt:lpstr>
      <vt:lpstr>Human Assessment of MT</vt:lpstr>
      <vt:lpstr>NIST Open MT Human Assessment:  History</vt:lpstr>
      <vt:lpstr>Opportunity knocks…</vt:lpstr>
      <vt:lpstr>NIST’s TAP-ET Tool Translation Adequacy and Preference Evaluation Tool</vt:lpstr>
      <vt:lpstr>TAP-ET: Implementation Basics</vt:lpstr>
      <vt:lpstr>Assessment Tasks</vt:lpstr>
      <vt:lpstr>Assessment Tasks: Adequacy</vt:lpstr>
      <vt:lpstr>Assessment Tasks: Preference</vt:lpstr>
      <vt:lpstr>Example:  NIST Open MT08</vt:lpstr>
      <vt:lpstr>Adequacy Test, Q1:  Inter-Judge Agreement</vt:lpstr>
      <vt:lpstr>Adequacy Test, Q1:  Correlation with Automatic Metrics</vt:lpstr>
      <vt:lpstr>Adequacy Test, Q1:  Correlation with Automatic Metrics</vt:lpstr>
      <vt:lpstr>Adequacy Test, Q1:  Scale Coverage</vt:lpstr>
      <vt:lpstr>Adequacy Test, Q2: Scores by Genre</vt:lpstr>
      <vt:lpstr>Preference Test: Scores</vt:lpstr>
      <vt:lpstr>Conclusions &amp; Future Directions</vt:lpstr>
    </vt:vector>
  </TitlesOfParts>
  <Company>NIST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TAP-ET:  Translation Adequacy and Preference Evaluation Tool</dc:title>
  <dc:creator>Kay Peterson</dc:creator>
  <cp:lastModifiedBy>kay</cp:lastModifiedBy>
  <cp:revision>309</cp:revision>
  <dcterms:created xsi:type="dcterms:W3CDTF">2008-04-11T20:57:36Z</dcterms:created>
  <dcterms:modified xsi:type="dcterms:W3CDTF">2008-05-29T00:44:58Z</dcterms:modified>
</cp:coreProperties>
</file>